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8" r:id="rId2"/>
    <p:sldId id="273" r:id="rId3"/>
    <p:sldId id="274" r:id="rId4"/>
    <p:sldId id="275" r:id="rId5"/>
    <p:sldId id="276" r:id="rId6"/>
    <p:sldId id="284" r:id="rId7"/>
    <p:sldId id="285" r:id="rId8"/>
    <p:sldId id="260" r:id="rId9"/>
    <p:sldId id="258" r:id="rId10"/>
    <p:sldId id="262" r:id="rId11"/>
    <p:sldId id="263" r:id="rId12"/>
    <p:sldId id="277" r:id="rId13"/>
    <p:sldId id="278" r:id="rId14"/>
    <p:sldId id="279" r:id="rId15"/>
    <p:sldId id="280" r:id="rId16"/>
    <p:sldId id="281" r:id="rId17"/>
    <p:sldId id="282" r:id="rId18"/>
    <p:sldId id="283" r:id="rId19"/>
    <p:sldId id="264" r:id="rId20"/>
    <p:sldId id="265" r:id="rId21"/>
    <p:sldId id="26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56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1FA2F-49DF-40C9-92E7-EA9F50029AB9}" type="datetimeFigureOut">
              <a:rPr lang="en-US" smtClean="0"/>
              <a:t>10/10/2025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17894-A9F5-4350-BFE4-68E013688824}" type="slidenum">
              <a:rPr lang="en-US" smtClean="0"/>
              <a:t>‹#›</a:t>
            </a:fld>
            <a:endParaRPr lang="en-US"/>
          </a:p>
        </p:txBody>
      </p:sp>
    </p:spTree>
    <p:extLst>
      <p:ext uri="{BB962C8B-B14F-4D97-AF65-F5344CB8AC3E}">
        <p14:creationId xmlns:p14="http://schemas.microsoft.com/office/powerpoint/2010/main" val="515275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17894-A9F5-4350-BFE4-68E013688824}" type="slidenum">
              <a:rPr lang="en-US" smtClean="0"/>
              <a:t>6</a:t>
            </a:fld>
            <a:endParaRPr lang="en-US"/>
          </a:p>
        </p:txBody>
      </p:sp>
    </p:spTree>
    <p:extLst>
      <p:ext uri="{BB962C8B-B14F-4D97-AF65-F5344CB8AC3E}">
        <p14:creationId xmlns:p14="http://schemas.microsoft.com/office/powerpoint/2010/main" val="4008676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eb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web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web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793160"/>
            <a:ext cx="4216320" cy="3271680"/>
          </a:xfrm>
        </p:spPr>
        <p:txBody>
          <a:bodyPr vert="horz" lIns="82944" tIns="41472" rIns="82944" bIns="41472" rtlCol="0" anchor="ctr">
            <a:normAutofit/>
          </a:bodyPr>
          <a:lstStyle/>
          <a:p>
            <a:pPr defTabSz="414726"/>
            <a:r>
              <a:rPr lang="en-US" sz="5400" dirty="0">
                <a:latin typeface="Times New Roman" panose="02020603050405020304" pitchFamily="18" charset="0"/>
                <a:cs typeface="Times New Roman" panose="02020603050405020304" pitchFamily="18" charset="0"/>
              </a:rPr>
              <a:t>Callao/Lima, Peru</a:t>
            </a:r>
            <a:br>
              <a:rPr lang="en-US" sz="4898" dirty="0">
                <a:latin typeface="Times New Roman" panose="02020603050405020304" pitchFamily="18" charset="0"/>
                <a:cs typeface="Times New Roman" panose="02020603050405020304" pitchFamily="18" charset="0"/>
              </a:rPr>
            </a:br>
            <a:r>
              <a:rPr lang="en-US" sz="2540" dirty="0">
                <a:latin typeface="Times New Roman" panose="02020603050405020304" pitchFamily="18" charset="0"/>
                <a:cs typeface="Times New Roman" panose="02020603050405020304" pitchFamily="18" charset="0"/>
              </a:rPr>
              <a:t>Presented by</a:t>
            </a:r>
            <a:br>
              <a:rPr lang="en-US" sz="2540" dirty="0">
                <a:latin typeface="Times New Roman" panose="02020603050405020304" pitchFamily="18" charset="0"/>
                <a:cs typeface="Times New Roman" panose="02020603050405020304" pitchFamily="18" charset="0"/>
              </a:rPr>
            </a:br>
            <a:r>
              <a:rPr lang="en-US" sz="4898" dirty="0">
                <a:latin typeface="Times New Roman" panose="02020603050405020304" pitchFamily="18" charset="0"/>
                <a:cs typeface="Times New Roman" panose="02020603050405020304" pitchFamily="18" charset="0"/>
              </a:rPr>
              <a:t>Marc Silver</a:t>
            </a:r>
          </a:p>
        </p:txBody>
      </p:sp>
      <p:pic>
        <p:nvPicPr>
          <p:cNvPr id="4" name="Picture 3">
            <a:extLst>
              <a:ext uri="{FF2B5EF4-FFF2-40B4-BE49-F238E27FC236}">
                <a16:creationId xmlns:a16="http://schemas.microsoft.com/office/drawing/2014/main" id="{3B8DF1D3-0406-4561-4DDE-80F72F2FDE3F}"/>
              </a:ext>
            </a:extLst>
          </p:cNvPr>
          <p:cNvPicPr>
            <a:picLocks noChangeAspect="1"/>
          </p:cNvPicPr>
          <p:nvPr/>
        </p:nvPicPr>
        <p:blipFill>
          <a:blip r:embed="rId3"/>
          <a:stretch>
            <a:fillRect/>
          </a:stretch>
        </p:blipFill>
        <p:spPr>
          <a:xfrm>
            <a:off x="4017116" y="1868365"/>
            <a:ext cx="5126884" cy="31378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Times New Roman" panose="02020603050405020304" pitchFamily="18" charset="0"/>
                <a:cs typeface="Times New Roman" panose="02020603050405020304" pitchFamily="18" charset="0"/>
              </a:rPr>
              <a:t>Transportation</a:t>
            </a:r>
          </a:p>
        </p:txBody>
      </p:sp>
      <p:sp>
        <p:nvSpPr>
          <p:cNvPr id="3" name="Content Placeholder 2"/>
          <p:cNvSpPr>
            <a:spLocks noGrp="1"/>
          </p:cNvSpPr>
          <p:nvPr>
            <p:ph idx="1"/>
          </p:nvPr>
        </p:nvSpPr>
        <p:spPr/>
        <p:txBody>
          <a:bodyPr>
            <a:normAutofit/>
          </a:bodyPr>
          <a:lstStyle/>
          <a:p>
            <a:pPr>
              <a:defRPr sz="2000"/>
            </a:pPr>
            <a:r>
              <a:rPr sz="2400" dirty="0">
                <a:latin typeface="Times New Roman" panose="02020603050405020304" pitchFamily="18" charset="0"/>
                <a:cs typeface="Times New Roman" panose="02020603050405020304" pitchFamily="18" charset="0"/>
              </a:rPr>
              <a:t>The Callao port is about 8 miles (13 km) from Lima’s city center</a:t>
            </a:r>
            <a:r>
              <a:rPr 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 roughly a </a:t>
            </a:r>
            <a:r>
              <a:rPr lang="en-US" sz="2400" dirty="0">
                <a:latin typeface="Times New Roman" panose="02020603050405020304" pitchFamily="18" charset="0"/>
                <a:cs typeface="Times New Roman" panose="02020603050405020304" pitchFamily="18" charset="0"/>
              </a:rPr>
              <a:t>45–60-minute</a:t>
            </a:r>
            <a:r>
              <a:rPr sz="2400" dirty="0">
                <a:latin typeface="Times New Roman" panose="02020603050405020304" pitchFamily="18" charset="0"/>
                <a:cs typeface="Times New Roman" panose="02020603050405020304" pitchFamily="18" charset="0"/>
              </a:rPr>
              <a:t> drive depending on traffic.</a:t>
            </a:r>
          </a:p>
          <a:p>
            <a:pPr>
              <a:defRPr sz="2000"/>
            </a:pPr>
            <a:r>
              <a:rPr sz="2400" dirty="0">
                <a:latin typeface="Times New Roman" panose="02020603050405020304" pitchFamily="18" charset="0"/>
                <a:cs typeface="Times New Roman" panose="02020603050405020304" pitchFamily="18" charset="0"/>
              </a:rPr>
              <a:t>For safety and convenience, use ship tours or reputable tour operators.</a:t>
            </a:r>
          </a:p>
          <a:p>
            <a:pPr>
              <a:defRPr sz="2000"/>
            </a:pPr>
            <a:r>
              <a:rPr sz="2400" dirty="0">
                <a:latin typeface="Times New Roman" panose="02020603050405020304" pitchFamily="18" charset="0"/>
                <a:cs typeface="Times New Roman" panose="02020603050405020304" pitchFamily="18" charset="0"/>
              </a:rPr>
              <a:t>Taxis are available, but always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prearrange the fare or use trusted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companies.</a:t>
            </a:r>
          </a:p>
          <a:p>
            <a:pPr>
              <a:defRPr sz="2000"/>
            </a:pPr>
            <a:r>
              <a:rPr sz="2400" dirty="0">
                <a:latin typeface="Times New Roman" panose="02020603050405020304" pitchFamily="18" charset="0"/>
                <a:cs typeface="Times New Roman" panose="02020603050405020304" pitchFamily="18" charset="0"/>
              </a:rPr>
              <a:t>Public buses are </a:t>
            </a:r>
            <a:r>
              <a:rPr sz="2400" u="sng" dirty="0">
                <a:latin typeface="Times New Roman" panose="02020603050405020304" pitchFamily="18" charset="0"/>
                <a:cs typeface="Times New Roman" panose="02020603050405020304" pitchFamily="18" charset="0"/>
              </a:rPr>
              <a:t>not recommended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for visitors due to congestion and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unclear routes.</a:t>
            </a:r>
          </a:p>
        </p:txBody>
      </p:sp>
      <p:pic>
        <p:nvPicPr>
          <p:cNvPr id="5" name="Picture 4">
            <a:extLst>
              <a:ext uri="{FF2B5EF4-FFF2-40B4-BE49-F238E27FC236}">
                <a16:creationId xmlns:a16="http://schemas.microsoft.com/office/drawing/2014/main" id="{655342E3-16DD-5C03-B919-8F8A152CAFBA}"/>
              </a:ext>
            </a:extLst>
          </p:cNvPr>
          <p:cNvPicPr>
            <a:picLocks noChangeAspect="1"/>
          </p:cNvPicPr>
          <p:nvPr/>
        </p:nvPicPr>
        <p:blipFill>
          <a:blip r:embed="rId2"/>
          <a:stretch>
            <a:fillRect/>
          </a:stretch>
        </p:blipFill>
        <p:spPr>
          <a:xfrm>
            <a:off x="5216769" y="2930769"/>
            <a:ext cx="3927231" cy="39272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dirty="0">
                <a:latin typeface="Times New Roman" panose="02020603050405020304" pitchFamily="18" charset="0"/>
                <a:cs typeface="Times New Roman" panose="02020603050405020304" pitchFamily="18" charset="0"/>
              </a:rPr>
              <a:t>Top Attractions &amp; Points of Interest</a:t>
            </a:r>
          </a:p>
        </p:txBody>
      </p:sp>
      <p:sp>
        <p:nvSpPr>
          <p:cNvPr id="3" name="Content Placeholder 2"/>
          <p:cNvSpPr>
            <a:spLocks noGrp="1"/>
          </p:cNvSpPr>
          <p:nvPr>
            <p:ph idx="1"/>
          </p:nvPr>
        </p:nvSpPr>
        <p:spPr>
          <a:xfrm>
            <a:off x="457199" y="1325562"/>
            <a:ext cx="8417169" cy="5532438"/>
          </a:xfrm>
        </p:spPr>
        <p:txBody>
          <a:bodyPr>
            <a:noAutofit/>
          </a:bodyPr>
          <a:lstStyle/>
          <a:p>
            <a:r>
              <a:rPr lang="en-US" sz="2000" b="1" dirty="0">
                <a:latin typeface="Times New Roman" panose="02020603050405020304" pitchFamily="18" charset="0"/>
                <a:cs typeface="Times New Roman" panose="02020603050405020304" pitchFamily="18" charset="0"/>
              </a:rPr>
              <a:t>Government Palace (Palacio de </a:t>
            </a:r>
            <a:r>
              <a:rPr lang="en-US" sz="2000" b="1" dirty="0" err="1">
                <a:latin typeface="Times New Roman" panose="02020603050405020304" pitchFamily="18" charset="0"/>
                <a:cs typeface="Times New Roman" panose="02020603050405020304" pitchFamily="18" charset="0"/>
              </a:rPr>
              <a:t>Gobierno</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 The official residence of Peru's president, featuring daily changing of the guard ceremonies on Plaza Mayor.</a:t>
            </a:r>
          </a:p>
          <a:p>
            <a:r>
              <a:rPr lang="en-US" sz="2000" dirty="0">
                <a:latin typeface="Times New Roman" panose="02020603050405020304" pitchFamily="18" charset="0"/>
                <a:cs typeface="Times New Roman" panose="02020603050405020304" pitchFamily="18" charset="0"/>
              </a:rPr>
              <a:t>The Government Palace, known locally as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House of Pizarro, stands on the north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side of Plaza Mayor where Francisco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Pizarro built his original residence in 1535. </a:t>
            </a:r>
          </a:p>
          <a:p>
            <a:r>
              <a:rPr lang="en-US" sz="2000" dirty="0">
                <a:latin typeface="Times New Roman" panose="02020603050405020304" pitchFamily="18" charset="0"/>
                <a:cs typeface="Times New Roman" panose="02020603050405020304" pitchFamily="18" charset="0"/>
              </a:rPr>
              <a:t>This neo-baroque masterpiece, constructed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 the 1930s, serves as the official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workplace and residence of Peru's president. </a:t>
            </a:r>
          </a:p>
          <a:p>
            <a:r>
              <a:rPr lang="en-US" sz="2000" dirty="0">
                <a:latin typeface="Times New Roman" panose="02020603050405020304" pitchFamily="18" charset="0"/>
                <a:cs typeface="Times New Roman" panose="02020603050405020304" pitchFamily="18" charset="0"/>
              </a:rPr>
              <a:t>Its ornate facade features wrought-iron balconies typical of Lima's colonial architecture. The palace is most famous for its daily changing of the guard ceremony at noon, where uniformed Hussars of Junín perform an elaborate military ritual. Visitors can tour select rooms showcasing presidential portraits, historical artifacts, and lavish state reception halls that reflect Peru's political heritage spanning nearly five centuries.</a:t>
            </a:r>
          </a:p>
        </p:txBody>
      </p:sp>
      <p:pic>
        <p:nvPicPr>
          <p:cNvPr id="5" name="Picture 4">
            <a:extLst>
              <a:ext uri="{FF2B5EF4-FFF2-40B4-BE49-F238E27FC236}">
                <a16:creationId xmlns:a16="http://schemas.microsoft.com/office/drawing/2014/main" id="{18124BFE-EFF5-67BB-1375-4F310711168C}"/>
              </a:ext>
            </a:extLst>
          </p:cNvPr>
          <p:cNvPicPr>
            <a:picLocks noChangeAspect="1"/>
          </p:cNvPicPr>
          <p:nvPr/>
        </p:nvPicPr>
        <p:blipFill>
          <a:blip r:embed="rId2"/>
          <a:stretch>
            <a:fillRect/>
          </a:stretch>
        </p:blipFill>
        <p:spPr>
          <a:xfrm>
            <a:off x="5416062" y="2040792"/>
            <a:ext cx="3727938" cy="21828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78BDA72-CDF4-E5C2-45B0-257894B88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FA59C0-5D6B-4A00-DFFA-DC27679DF5FE}"/>
              </a:ext>
            </a:extLst>
          </p:cNvPr>
          <p:cNvSpPr>
            <a:spLocks noGrp="1"/>
          </p:cNvSpPr>
          <p:nvPr>
            <p:ph type="title"/>
          </p:nvPr>
        </p:nvSpPr>
        <p:spPr>
          <a:xfrm>
            <a:off x="457200" y="0"/>
            <a:ext cx="8229600" cy="1143000"/>
          </a:xfrm>
        </p:spPr>
        <p:txBody>
          <a:bodyPr/>
          <a:lstStyle/>
          <a:p>
            <a:r>
              <a:rPr dirty="0">
                <a:latin typeface="Times New Roman" panose="02020603050405020304" pitchFamily="18" charset="0"/>
                <a:cs typeface="Times New Roman" panose="02020603050405020304" pitchFamily="18" charset="0"/>
              </a:rPr>
              <a:t>Top Attractions &amp; Points of Interest</a:t>
            </a:r>
          </a:p>
        </p:txBody>
      </p:sp>
      <p:sp>
        <p:nvSpPr>
          <p:cNvPr id="3" name="Content Placeholder 2">
            <a:extLst>
              <a:ext uri="{FF2B5EF4-FFF2-40B4-BE49-F238E27FC236}">
                <a16:creationId xmlns:a16="http://schemas.microsoft.com/office/drawing/2014/main" id="{BBA36AB9-AF8C-7133-D16E-3153DD99FBCA}"/>
              </a:ext>
            </a:extLst>
          </p:cNvPr>
          <p:cNvSpPr>
            <a:spLocks noGrp="1"/>
          </p:cNvSpPr>
          <p:nvPr>
            <p:ph idx="1"/>
          </p:nvPr>
        </p:nvSpPr>
        <p:spPr>
          <a:xfrm>
            <a:off x="457200" y="1325562"/>
            <a:ext cx="8229600" cy="4525963"/>
          </a:xfrm>
        </p:spPr>
        <p:txBody>
          <a:bodyPr>
            <a:noAutofit/>
          </a:bodyPr>
          <a:lstStyle/>
          <a:p>
            <a:r>
              <a:rPr lang="en-US" sz="2000" b="1" dirty="0">
                <a:latin typeface="Times New Roman" panose="02020603050405020304" pitchFamily="18" charset="0"/>
                <a:cs typeface="Times New Roman" panose="02020603050405020304" pitchFamily="18" charset="0"/>
              </a:rPr>
              <a:t>Convento de Santo Domingo</a:t>
            </a:r>
            <a:r>
              <a:rPr lang="en-US" sz="2000" dirty="0">
                <a:latin typeface="Times New Roman" panose="02020603050405020304" pitchFamily="18" charset="0"/>
                <a:cs typeface="Times New Roman" panose="02020603050405020304" pitchFamily="18" charset="0"/>
              </a:rPr>
              <a:t> - Colonial monastery where the remains of Santa Rosa de Lima and San Martín de Porres are enshrined.</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Convento de Santo Domingo, founded in 1535, is one of Lima's oldest and most significant religious complexes.</a:t>
            </a:r>
          </a:p>
          <a:p>
            <a:r>
              <a:rPr lang="en-US" sz="2000" dirty="0">
                <a:latin typeface="Times New Roman" panose="02020603050405020304" pitchFamily="18" charset="0"/>
                <a:cs typeface="Times New Roman" panose="02020603050405020304" pitchFamily="18" charset="0"/>
              </a:rPr>
              <a:t>This sprawling monastery showcases stunning colonial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architecture with intricate tile work, carved wooden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ceilings, and peaceful cloisters. It holds profound spiritual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importance as the final resting place of Santa Rosa de Lima,</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Americas' first Catholic saint, and San Martín de Porres,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patron saint of mixed-race people and social justice.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Their ornate marble tombs attract pilgrims from around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world. </a:t>
            </a:r>
          </a:p>
          <a:p>
            <a:r>
              <a:rPr lang="en-US" sz="2000" dirty="0">
                <a:latin typeface="Times New Roman" panose="02020603050405020304" pitchFamily="18" charset="0"/>
                <a:cs typeface="Times New Roman" panose="02020603050405020304" pitchFamily="18" charset="0"/>
              </a:rPr>
              <a:t>The monastery also features a remarkable library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containing thousands of antique texts and manuscripts. Its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baroque church, with gilded altars and religious artwork,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remains an active place of worship, embodying Lima's deep Catholic heritage and colonial legacy.</a:t>
            </a:r>
          </a:p>
        </p:txBody>
      </p:sp>
      <p:pic>
        <p:nvPicPr>
          <p:cNvPr id="5" name="Picture 4">
            <a:extLst>
              <a:ext uri="{FF2B5EF4-FFF2-40B4-BE49-F238E27FC236}">
                <a16:creationId xmlns:a16="http://schemas.microsoft.com/office/drawing/2014/main" id="{D9CDFA27-9819-9F8D-E45C-E1D3A41FD447}"/>
              </a:ext>
            </a:extLst>
          </p:cNvPr>
          <p:cNvPicPr>
            <a:picLocks noChangeAspect="1"/>
          </p:cNvPicPr>
          <p:nvPr/>
        </p:nvPicPr>
        <p:blipFill>
          <a:blip r:embed="rId2"/>
          <a:stretch>
            <a:fillRect/>
          </a:stretch>
        </p:blipFill>
        <p:spPr>
          <a:xfrm>
            <a:off x="7073904" y="2445543"/>
            <a:ext cx="2070096" cy="3240150"/>
          </a:xfrm>
          <a:prstGeom prst="rect">
            <a:avLst/>
          </a:prstGeom>
        </p:spPr>
      </p:pic>
    </p:spTree>
    <p:extLst>
      <p:ext uri="{BB962C8B-B14F-4D97-AF65-F5344CB8AC3E}">
        <p14:creationId xmlns:p14="http://schemas.microsoft.com/office/powerpoint/2010/main" val="429312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423CCE0-07C5-78A3-6754-F5661886B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4EB6D-2DC3-9AC7-59D5-21B6B08F87CD}"/>
              </a:ext>
            </a:extLst>
          </p:cNvPr>
          <p:cNvSpPr>
            <a:spLocks noGrp="1"/>
          </p:cNvSpPr>
          <p:nvPr>
            <p:ph type="title"/>
          </p:nvPr>
        </p:nvSpPr>
        <p:spPr>
          <a:xfrm>
            <a:off x="457200" y="0"/>
            <a:ext cx="8229600" cy="1143000"/>
          </a:xfrm>
        </p:spPr>
        <p:txBody>
          <a:bodyPr/>
          <a:lstStyle/>
          <a:p>
            <a:r>
              <a:rPr dirty="0">
                <a:latin typeface="Times New Roman" panose="02020603050405020304" pitchFamily="18" charset="0"/>
                <a:cs typeface="Times New Roman" panose="02020603050405020304" pitchFamily="18" charset="0"/>
              </a:rPr>
              <a:t>Top Attractions &amp; Points of Interest</a:t>
            </a:r>
          </a:p>
        </p:txBody>
      </p:sp>
      <p:sp>
        <p:nvSpPr>
          <p:cNvPr id="3" name="Content Placeholder 2">
            <a:extLst>
              <a:ext uri="{FF2B5EF4-FFF2-40B4-BE49-F238E27FC236}">
                <a16:creationId xmlns:a16="http://schemas.microsoft.com/office/drawing/2014/main" id="{2BAF3BA3-6131-1224-2ADC-4A499ACF4876}"/>
              </a:ext>
            </a:extLst>
          </p:cNvPr>
          <p:cNvSpPr>
            <a:spLocks noGrp="1"/>
          </p:cNvSpPr>
          <p:nvPr>
            <p:ph idx="1"/>
          </p:nvPr>
        </p:nvSpPr>
        <p:spPr>
          <a:xfrm>
            <a:off x="3263899" y="1325563"/>
            <a:ext cx="5715977" cy="1898284"/>
          </a:xfrm>
        </p:spPr>
        <p:txBody>
          <a:bodyPr>
            <a:noAutofit/>
          </a:bodyPr>
          <a:lstStyle/>
          <a:p>
            <a:r>
              <a:rPr lang="en-US" sz="2200" b="1" dirty="0">
                <a:latin typeface="Times New Roman" panose="02020603050405020304" pitchFamily="18" charset="0"/>
                <a:cs typeface="Times New Roman" panose="02020603050405020304" pitchFamily="18" charset="0"/>
              </a:rPr>
              <a:t>Parque de la </a:t>
            </a:r>
            <a:r>
              <a:rPr lang="en-US" sz="2200" b="1" dirty="0" err="1">
                <a:latin typeface="Times New Roman" panose="02020603050405020304" pitchFamily="18" charset="0"/>
                <a:cs typeface="Times New Roman" panose="02020603050405020304" pitchFamily="18" charset="0"/>
              </a:rPr>
              <a:t>Reserva</a:t>
            </a:r>
            <a:r>
              <a:rPr lang="en-US" sz="2200" dirty="0">
                <a:latin typeface="Times New Roman" panose="02020603050405020304" pitchFamily="18" charset="0"/>
                <a:cs typeface="Times New Roman" panose="02020603050405020304" pitchFamily="18" charset="0"/>
              </a:rPr>
              <a:t> -located in central Lima, is home to the Magic Water Circuit (</a:t>
            </a:r>
            <a:r>
              <a:rPr lang="en-US" sz="2200" dirty="0" err="1">
                <a:latin typeface="Times New Roman" panose="02020603050405020304" pitchFamily="18" charset="0"/>
                <a:cs typeface="Times New Roman" panose="02020603050405020304" pitchFamily="18" charset="0"/>
              </a:rPr>
              <a:t>Circuito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Mágico</a:t>
            </a:r>
            <a:r>
              <a:rPr lang="en-US" sz="2200" dirty="0">
                <a:latin typeface="Times New Roman" panose="02020603050405020304" pitchFamily="18" charset="0"/>
                <a:cs typeface="Times New Roman" panose="02020603050405020304" pitchFamily="18" charset="0"/>
              </a:rPr>
              <a:t> del Agua), a Guinness World Record holder as the largest fountain complex in a public park. </a:t>
            </a:r>
          </a:p>
        </p:txBody>
      </p:sp>
      <p:pic>
        <p:nvPicPr>
          <p:cNvPr id="5" name="Picture 4">
            <a:extLst>
              <a:ext uri="{FF2B5EF4-FFF2-40B4-BE49-F238E27FC236}">
                <a16:creationId xmlns:a16="http://schemas.microsoft.com/office/drawing/2014/main" id="{42E26F0F-D703-5894-6482-9E06B88A2762}"/>
              </a:ext>
            </a:extLst>
          </p:cNvPr>
          <p:cNvPicPr>
            <a:picLocks noChangeAspect="1"/>
          </p:cNvPicPr>
          <p:nvPr/>
        </p:nvPicPr>
        <p:blipFill>
          <a:blip r:embed="rId2"/>
          <a:stretch>
            <a:fillRect/>
          </a:stretch>
        </p:blipFill>
        <p:spPr>
          <a:xfrm>
            <a:off x="0" y="1131705"/>
            <a:ext cx="3263900" cy="2286000"/>
          </a:xfrm>
          <a:prstGeom prst="rect">
            <a:avLst/>
          </a:prstGeom>
        </p:spPr>
      </p:pic>
      <p:sp>
        <p:nvSpPr>
          <p:cNvPr id="7" name="TextBox 6">
            <a:extLst>
              <a:ext uri="{FF2B5EF4-FFF2-40B4-BE49-F238E27FC236}">
                <a16:creationId xmlns:a16="http://schemas.microsoft.com/office/drawing/2014/main" id="{D5915591-3EB9-0FB8-D2C6-D8D68C849755}"/>
              </a:ext>
            </a:extLst>
          </p:cNvPr>
          <p:cNvSpPr txBox="1"/>
          <p:nvPr/>
        </p:nvSpPr>
        <p:spPr>
          <a:xfrm>
            <a:off x="257908" y="3460443"/>
            <a:ext cx="8721968" cy="3139321"/>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This spectacular attraction features 13 interactive fountains that combine water, light, music, and lasers in dazzling evening shows. Visitors can walk through tunnels of water, watch choreographed displays set to Peruvian music, and experience the towering Fuente de la </a:t>
            </a:r>
            <a:r>
              <a:rPr lang="en-US" sz="2200" dirty="0" err="1">
                <a:latin typeface="Times New Roman" panose="02020603050405020304" pitchFamily="18" charset="0"/>
                <a:cs typeface="Times New Roman" panose="02020603050405020304" pitchFamily="18" charset="0"/>
              </a:rPr>
              <a:t>Fantasía</a:t>
            </a:r>
            <a:r>
              <a:rPr lang="en-US" sz="2200" dirty="0">
                <a:latin typeface="Times New Roman" panose="02020603050405020304" pitchFamily="18" charset="0"/>
                <a:cs typeface="Times New Roman" panose="02020603050405020304" pitchFamily="18" charset="0"/>
              </a:rPr>
              <a:t>, which projects images onto massive water screens.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Opened in 2007, the park has become one of Lima's most popular attractions, drawing families and tourists nightly. The synchronized performances blend technology with artistry, creating a magical atmosphere that showcases modern Lima's creative spirit.</a:t>
            </a:r>
          </a:p>
        </p:txBody>
      </p:sp>
    </p:spTree>
    <p:extLst>
      <p:ext uri="{BB962C8B-B14F-4D97-AF65-F5344CB8AC3E}">
        <p14:creationId xmlns:p14="http://schemas.microsoft.com/office/powerpoint/2010/main" val="157803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CB59FD2-FBFF-2D50-C30B-30EA71374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3C3C7-D5BF-6D5F-9B23-BFEDD41C29FA}"/>
              </a:ext>
            </a:extLst>
          </p:cNvPr>
          <p:cNvSpPr>
            <a:spLocks noGrp="1"/>
          </p:cNvSpPr>
          <p:nvPr>
            <p:ph type="title"/>
          </p:nvPr>
        </p:nvSpPr>
        <p:spPr>
          <a:xfrm>
            <a:off x="457200" y="0"/>
            <a:ext cx="8229600" cy="1143000"/>
          </a:xfrm>
        </p:spPr>
        <p:txBody>
          <a:bodyPr/>
          <a:lstStyle/>
          <a:p>
            <a:r>
              <a:rPr dirty="0">
                <a:latin typeface="Times New Roman" panose="02020603050405020304" pitchFamily="18" charset="0"/>
                <a:cs typeface="Times New Roman" panose="02020603050405020304" pitchFamily="18" charset="0"/>
              </a:rPr>
              <a:t>Top Attractions &amp; Points of Interest</a:t>
            </a:r>
          </a:p>
        </p:txBody>
      </p:sp>
      <p:sp>
        <p:nvSpPr>
          <p:cNvPr id="3" name="Content Placeholder 2">
            <a:extLst>
              <a:ext uri="{FF2B5EF4-FFF2-40B4-BE49-F238E27FC236}">
                <a16:creationId xmlns:a16="http://schemas.microsoft.com/office/drawing/2014/main" id="{0548A738-A2C6-3A9D-9CEB-7E9578668867}"/>
              </a:ext>
            </a:extLst>
          </p:cNvPr>
          <p:cNvSpPr>
            <a:spLocks noGrp="1"/>
          </p:cNvSpPr>
          <p:nvPr>
            <p:ph idx="1"/>
          </p:nvPr>
        </p:nvSpPr>
        <p:spPr>
          <a:xfrm>
            <a:off x="457200" y="1325562"/>
            <a:ext cx="8229600" cy="5532438"/>
          </a:xfrm>
        </p:spPr>
        <p:txBody>
          <a:bodyPr>
            <a:noAutofit/>
          </a:bodyPr>
          <a:lstStyle/>
          <a:p>
            <a:r>
              <a:rPr lang="en-US" sz="2200" b="1" dirty="0">
                <a:latin typeface="Times New Roman" panose="02020603050405020304" pitchFamily="18" charset="0"/>
                <a:cs typeface="Times New Roman" panose="02020603050405020304" pitchFamily="18" charset="0"/>
              </a:rPr>
              <a:t>Huaca Huallamarca</a:t>
            </a:r>
            <a:r>
              <a:rPr lang="en-US" sz="2200" dirty="0">
                <a:latin typeface="Times New Roman" panose="02020603050405020304" pitchFamily="18" charset="0"/>
                <a:cs typeface="Times New Roman" panose="02020603050405020304" pitchFamily="18" charset="0"/>
              </a:rPr>
              <a:t> - also known as Pan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de </a:t>
            </a:r>
            <a:r>
              <a:rPr lang="en-US" sz="2200" dirty="0" err="1">
                <a:latin typeface="Times New Roman" panose="02020603050405020304" pitchFamily="18" charset="0"/>
                <a:cs typeface="Times New Roman" panose="02020603050405020304" pitchFamily="18" charset="0"/>
              </a:rPr>
              <a:t>Azúcar</a:t>
            </a:r>
            <a:r>
              <a:rPr lang="en-US" sz="2200" dirty="0">
                <a:latin typeface="Times New Roman" panose="02020603050405020304" pitchFamily="18" charset="0"/>
                <a:cs typeface="Times New Roman" panose="02020603050405020304" pitchFamily="18" charset="0"/>
              </a:rPr>
              <a:t> (Sugar Loaf), is a pre-Columbian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adobe pyramid built around 200-700 AD by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the Lima Culture. </a:t>
            </a:r>
          </a:p>
          <a:p>
            <a:r>
              <a:rPr lang="en-US" sz="2200" dirty="0">
                <a:latin typeface="Times New Roman" panose="02020603050405020304" pitchFamily="18" charset="0"/>
                <a:cs typeface="Times New Roman" panose="02020603050405020304" pitchFamily="18" charset="0"/>
              </a:rPr>
              <a:t>Located in the upscale San Isidro district,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this ancient ceremonial and administrative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center stands as a striking reminder of Lima's pre-Hispanic past, surrounded by modern high-rise buildings and manicured parks. </a:t>
            </a:r>
          </a:p>
          <a:p>
            <a:r>
              <a:rPr lang="en-US" sz="2200" dirty="0">
                <a:latin typeface="Times New Roman" panose="02020603050405020304" pitchFamily="18" charset="0"/>
                <a:cs typeface="Times New Roman" panose="02020603050405020304" pitchFamily="18" charset="0"/>
              </a:rPr>
              <a:t>The pyramid underwent extensive restoration using its original earthen construction techniques. Its small on-site museum displays artifacts excavated from the site, including ceramics, textiles, and mummies that reveal burial practices of ancient coastal civilizations. </a:t>
            </a:r>
          </a:p>
          <a:p>
            <a:r>
              <a:rPr lang="en-US" sz="2200" dirty="0">
                <a:latin typeface="Times New Roman" panose="02020603050405020304" pitchFamily="18" charset="0"/>
                <a:cs typeface="Times New Roman" panose="02020603050405020304" pitchFamily="18" charset="0"/>
              </a:rPr>
              <a:t>Visitors can climb ramps to view the pyramid's terraced levels and learn how indigenous peoples thrived in this desert region centuries before Spanish arrival, making it an essential stop in Lima.</a:t>
            </a:r>
          </a:p>
        </p:txBody>
      </p:sp>
      <p:pic>
        <p:nvPicPr>
          <p:cNvPr id="5" name="Picture 4">
            <a:extLst>
              <a:ext uri="{FF2B5EF4-FFF2-40B4-BE49-F238E27FC236}">
                <a16:creationId xmlns:a16="http://schemas.microsoft.com/office/drawing/2014/main" id="{F8E2472F-3B04-726A-24C8-34C025921CE2}"/>
              </a:ext>
            </a:extLst>
          </p:cNvPr>
          <p:cNvPicPr>
            <a:picLocks noChangeAspect="1"/>
          </p:cNvPicPr>
          <p:nvPr/>
        </p:nvPicPr>
        <p:blipFill>
          <a:blip r:embed="rId2"/>
          <a:stretch>
            <a:fillRect/>
          </a:stretch>
        </p:blipFill>
        <p:spPr>
          <a:xfrm>
            <a:off x="5867400" y="1143000"/>
            <a:ext cx="3276600" cy="2286000"/>
          </a:xfrm>
          <a:prstGeom prst="rect">
            <a:avLst/>
          </a:prstGeom>
        </p:spPr>
      </p:pic>
    </p:spTree>
    <p:extLst>
      <p:ext uri="{BB962C8B-B14F-4D97-AF65-F5344CB8AC3E}">
        <p14:creationId xmlns:p14="http://schemas.microsoft.com/office/powerpoint/2010/main" val="308906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90D866E-F191-B6C5-BF41-297FDB60A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EBA1F-8E00-53FF-15B5-483BAE36EE30}"/>
              </a:ext>
            </a:extLst>
          </p:cNvPr>
          <p:cNvSpPr>
            <a:spLocks noGrp="1"/>
          </p:cNvSpPr>
          <p:nvPr>
            <p:ph type="title"/>
          </p:nvPr>
        </p:nvSpPr>
        <p:spPr>
          <a:xfrm>
            <a:off x="457200" y="0"/>
            <a:ext cx="8229600" cy="1143000"/>
          </a:xfrm>
        </p:spPr>
        <p:txBody>
          <a:bodyPr/>
          <a:lstStyle/>
          <a:p>
            <a:r>
              <a:rPr dirty="0">
                <a:latin typeface="Times New Roman" panose="02020603050405020304" pitchFamily="18" charset="0"/>
                <a:cs typeface="Times New Roman" panose="02020603050405020304" pitchFamily="18" charset="0"/>
              </a:rPr>
              <a:t>Top Attractions &amp; Points of Interest</a:t>
            </a:r>
          </a:p>
        </p:txBody>
      </p:sp>
      <p:sp>
        <p:nvSpPr>
          <p:cNvPr id="3" name="Content Placeholder 2">
            <a:extLst>
              <a:ext uri="{FF2B5EF4-FFF2-40B4-BE49-F238E27FC236}">
                <a16:creationId xmlns:a16="http://schemas.microsoft.com/office/drawing/2014/main" id="{522E3236-8CF4-28D4-050E-9310BDF4EA04}"/>
              </a:ext>
            </a:extLst>
          </p:cNvPr>
          <p:cNvSpPr>
            <a:spLocks noGrp="1"/>
          </p:cNvSpPr>
          <p:nvPr>
            <p:ph idx="1"/>
          </p:nvPr>
        </p:nvSpPr>
        <p:spPr>
          <a:xfrm>
            <a:off x="457200" y="1149718"/>
            <a:ext cx="8229600" cy="3237078"/>
          </a:xfrm>
        </p:spPr>
        <p:txBody>
          <a:bodyPr>
            <a:noAutofit/>
          </a:bodyPr>
          <a:lstStyle/>
          <a:p>
            <a:r>
              <a:rPr lang="en-US" sz="2200" dirty="0">
                <a:latin typeface="Times New Roman" panose="02020603050405020304" pitchFamily="18" charset="0"/>
                <a:cs typeface="Times New Roman" panose="02020603050405020304" pitchFamily="18" charset="0"/>
              </a:rPr>
              <a:t>The Puente de </a:t>
            </a:r>
            <a:r>
              <a:rPr lang="en-US" sz="2200" dirty="0" err="1">
                <a:latin typeface="Times New Roman" panose="02020603050405020304" pitchFamily="18" charset="0"/>
                <a:cs typeface="Times New Roman" panose="02020603050405020304" pitchFamily="18" charset="0"/>
              </a:rPr>
              <a:t>los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Suspiros</a:t>
            </a:r>
            <a:r>
              <a:rPr lang="en-US" sz="2200" dirty="0">
                <a:latin typeface="Times New Roman" panose="02020603050405020304" pitchFamily="18" charset="0"/>
                <a:cs typeface="Times New Roman" panose="02020603050405020304" pitchFamily="18" charset="0"/>
              </a:rPr>
              <a:t> (Bridge of Sighs) is Barranco's most iconic landmark and a symbol of Lima's romantic soul. </a:t>
            </a:r>
          </a:p>
          <a:p>
            <a:r>
              <a:rPr lang="en-US" sz="2200" dirty="0">
                <a:latin typeface="Times New Roman" panose="02020603050405020304" pitchFamily="18" charset="0"/>
                <a:cs typeface="Times New Roman" panose="02020603050405020304" pitchFamily="18" charset="0"/>
              </a:rPr>
              <a:t>Built in 1876, this charming wooden footbridge spans a steep ravine and connects to the Bajada de Baños, a winding cobblestone pathway descending to the Pacific coast. </a:t>
            </a:r>
          </a:p>
          <a:p>
            <a:r>
              <a:rPr lang="en-US" sz="2200" dirty="0">
                <a:latin typeface="Times New Roman" panose="02020603050405020304" pitchFamily="18" charset="0"/>
                <a:cs typeface="Times New Roman" panose="02020603050405020304" pitchFamily="18" charset="0"/>
              </a:rPr>
              <a:t>Local legend says anyone who crosses the bridge while holding their breath will have their wish granted. The bridge has inspired countless Peruvian songs, poems, and love stories, cementing its place in Lima's cultural identity. </a:t>
            </a:r>
          </a:p>
        </p:txBody>
      </p:sp>
      <p:pic>
        <p:nvPicPr>
          <p:cNvPr id="5" name="Picture 4">
            <a:extLst>
              <a:ext uri="{FF2B5EF4-FFF2-40B4-BE49-F238E27FC236}">
                <a16:creationId xmlns:a16="http://schemas.microsoft.com/office/drawing/2014/main" id="{B1ADCFAB-C210-D30A-6CAF-D45CCD38DF09}"/>
              </a:ext>
            </a:extLst>
          </p:cNvPr>
          <p:cNvPicPr>
            <a:picLocks noChangeAspect="1"/>
          </p:cNvPicPr>
          <p:nvPr/>
        </p:nvPicPr>
        <p:blipFill>
          <a:blip r:embed="rId2"/>
          <a:stretch>
            <a:fillRect/>
          </a:stretch>
        </p:blipFill>
        <p:spPr>
          <a:xfrm>
            <a:off x="0" y="4421964"/>
            <a:ext cx="3387967" cy="2293646"/>
          </a:xfrm>
          <a:prstGeom prst="rect">
            <a:avLst/>
          </a:prstGeom>
        </p:spPr>
      </p:pic>
      <p:sp>
        <p:nvSpPr>
          <p:cNvPr id="7" name="TextBox 6">
            <a:extLst>
              <a:ext uri="{FF2B5EF4-FFF2-40B4-BE49-F238E27FC236}">
                <a16:creationId xmlns:a16="http://schemas.microsoft.com/office/drawing/2014/main" id="{6F219142-B254-8217-76E8-EA0E5B16DA99}"/>
              </a:ext>
            </a:extLst>
          </p:cNvPr>
          <p:cNvSpPr txBox="1"/>
          <p:nvPr/>
        </p:nvSpPr>
        <p:spPr>
          <a:xfrm>
            <a:off x="3387968" y="4421964"/>
            <a:ext cx="5298831" cy="2462213"/>
          </a:xfrm>
          <a:prstGeom prst="rect">
            <a:avLst/>
          </a:prstGeom>
          <a:noFill/>
        </p:spPr>
        <p:txBody>
          <a:bodyPr wrap="square">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Surrounded by colorful colonial mansions, cafes, and bougainvillea-draped walls, it embodies Barranco's bohemian charm. At sunset, the bridge offers breathtaking ocean views, making it a favorite spot for couples, artists, and anyone seeking Lima's most picturesque and nostalgic corner.</a:t>
            </a:r>
          </a:p>
        </p:txBody>
      </p:sp>
    </p:spTree>
    <p:extLst>
      <p:ext uri="{BB962C8B-B14F-4D97-AF65-F5344CB8AC3E}">
        <p14:creationId xmlns:p14="http://schemas.microsoft.com/office/powerpoint/2010/main" val="385857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73B933C-DEBB-BB6F-AC7E-A3D880579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C615D-40B9-794A-64A5-800C20850A3F}"/>
              </a:ext>
            </a:extLst>
          </p:cNvPr>
          <p:cNvSpPr>
            <a:spLocks noGrp="1"/>
          </p:cNvSpPr>
          <p:nvPr>
            <p:ph type="title"/>
          </p:nvPr>
        </p:nvSpPr>
        <p:spPr>
          <a:xfrm>
            <a:off x="457200" y="0"/>
            <a:ext cx="8229600" cy="1143000"/>
          </a:xfrm>
        </p:spPr>
        <p:txBody>
          <a:bodyPr/>
          <a:lstStyle/>
          <a:p>
            <a:r>
              <a:rPr dirty="0">
                <a:latin typeface="Times New Roman" panose="02020603050405020304" pitchFamily="18" charset="0"/>
                <a:cs typeface="Times New Roman" panose="02020603050405020304" pitchFamily="18" charset="0"/>
              </a:rPr>
              <a:t>Top Attractions &amp; Points of Interest</a:t>
            </a:r>
          </a:p>
        </p:txBody>
      </p:sp>
      <p:sp>
        <p:nvSpPr>
          <p:cNvPr id="3" name="Content Placeholder 2">
            <a:extLst>
              <a:ext uri="{FF2B5EF4-FFF2-40B4-BE49-F238E27FC236}">
                <a16:creationId xmlns:a16="http://schemas.microsoft.com/office/drawing/2014/main" id="{98E12D53-B86D-1352-3583-B436D28609EB}"/>
              </a:ext>
            </a:extLst>
          </p:cNvPr>
          <p:cNvSpPr>
            <a:spLocks noGrp="1"/>
          </p:cNvSpPr>
          <p:nvPr>
            <p:ph idx="1"/>
          </p:nvPr>
        </p:nvSpPr>
        <p:spPr>
          <a:xfrm>
            <a:off x="457200" y="1220055"/>
            <a:ext cx="8382000" cy="5532438"/>
          </a:xfrm>
        </p:spPr>
        <p:txBody>
          <a:bodyPr>
            <a:noAutofit/>
          </a:bodyPr>
          <a:lstStyle/>
          <a:p>
            <a:r>
              <a:rPr lang="en-US" sz="2200" b="1" dirty="0">
                <a:latin typeface="Times New Roman" panose="02020603050405020304" pitchFamily="18" charset="0"/>
                <a:cs typeface="Times New Roman" panose="02020603050405020304" pitchFamily="18" charset="0"/>
              </a:rPr>
              <a:t>Torre Tagle Palace</a:t>
            </a:r>
            <a:r>
              <a:rPr lang="en-US" sz="2200" dirty="0">
                <a:latin typeface="Times New Roman" panose="02020603050405020304" pitchFamily="18" charset="0"/>
                <a:cs typeface="Times New Roman" panose="02020603050405020304" pitchFamily="18" charset="0"/>
              </a:rPr>
              <a:t>, built in the 1730s, stands as one of Lima's most exquisite examples of Spanish baroque architecture blended with Moorish influences. </a:t>
            </a:r>
          </a:p>
          <a:p>
            <a:r>
              <a:rPr lang="en-US" sz="2200" dirty="0">
                <a:latin typeface="Times New Roman" panose="02020603050405020304" pitchFamily="18" charset="0"/>
                <a:cs typeface="Times New Roman" panose="02020603050405020304" pitchFamily="18" charset="0"/>
              </a:rPr>
              <a:t>Originally constructed as a private mansion for the Marquis of Torre Tagle, a wealthy Spanish nobleman, the palace showcases ornate carved wooden balconies, intricate stone doorways, and beautiful interior courtyards adorned with Sevillian tiles. </a:t>
            </a:r>
          </a:p>
          <a:p>
            <a:r>
              <a:rPr lang="en-US" sz="2200" dirty="0">
                <a:latin typeface="Times New Roman" panose="02020603050405020304" pitchFamily="18" charset="0"/>
                <a:cs typeface="Times New Roman" panose="02020603050405020304" pitchFamily="18" charset="0"/>
              </a:rPr>
              <a:t>Its facade features the distinctive enclosed balconies that became Lima's architectural signature during the colonial era. Since 1918, it has served as the headquarters of Peru's Ministry of Foreign Affairs. </a:t>
            </a:r>
          </a:p>
          <a:p>
            <a:r>
              <a:rPr lang="en-US" sz="2200" dirty="0">
                <a:latin typeface="Times New Roman" panose="02020603050405020304" pitchFamily="18" charset="0"/>
                <a:cs typeface="Times New Roman" panose="02020603050405020304" pitchFamily="18" charset="0"/>
              </a:rPr>
              <a:t>Public access is limited due to its governmental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function, the palace occasionally opens for special cultural events and guided tours, allowing visitors to admire its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gilded salons, antique furnishings, and historical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artifacts that transport guests back to Lima’s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aristocratic colonial past.</a:t>
            </a:r>
          </a:p>
        </p:txBody>
      </p:sp>
      <p:pic>
        <p:nvPicPr>
          <p:cNvPr id="5" name="Picture 4">
            <a:extLst>
              <a:ext uri="{FF2B5EF4-FFF2-40B4-BE49-F238E27FC236}">
                <a16:creationId xmlns:a16="http://schemas.microsoft.com/office/drawing/2014/main" id="{1B5B9BB7-9EB8-00EF-79B5-4EF095DB1D1F}"/>
              </a:ext>
            </a:extLst>
          </p:cNvPr>
          <p:cNvPicPr>
            <a:picLocks noChangeAspect="1"/>
          </p:cNvPicPr>
          <p:nvPr/>
        </p:nvPicPr>
        <p:blipFill>
          <a:blip r:embed="rId2"/>
          <a:stretch>
            <a:fillRect/>
          </a:stretch>
        </p:blipFill>
        <p:spPr>
          <a:xfrm>
            <a:off x="6515870" y="4888522"/>
            <a:ext cx="2623055" cy="1969477"/>
          </a:xfrm>
          <a:prstGeom prst="rect">
            <a:avLst/>
          </a:prstGeom>
        </p:spPr>
      </p:pic>
    </p:spTree>
    <p:extLst>
      <p:ext uri="{BB962C8B-B14F-4D97-AF65-F5344CB8AC3E}">
        <p14:creationId xmlns:p14="http://schemas.microsoft.com/office/powerpoint/2010/main" val="197685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E8E2A7D-4B8C-EE01-4ACA-27D203FCED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DF181-C824-009F-999F-9AB55E18535D}"/>
              </a:ext>
            </a:extLst>
          </p:cNvPr>
          <p:cNvSpPr>
            <a:spLocks noGrp="1"/>
          </p:cNvSpPr>
          <p:nvPr>
            <p:ph type="title"/>
          </p:nvPr>
        </p:nvSpPr>
        <p:spPr>
          <a:xfrm>
            <a:off x="457200" y="0"/>
            <a:ext cx="8229600" cy="1143000"/>
          </a:xfrm>
        </p:spPr>
        <p:txBody>
          <a:bodyPr/>
          <a:lstStyle/>
          <a:p>
            <a:r>
              <a:rPr dirty="0">
                <a:latin typeface="Times New Roman" panose="02020603050405020304" pitchFamily="18" charset="0"/>
                <a:cs typeface="Times New Roman" panose="02020603050405020304" pitchFamily="18" charset="0"/>
              </a:rPr>
              <a:t>Top Attractions &amp; Points of Interest</a:t>
            </a:r>
          </a:p>
        </p:txBody>
      </p:sp>
      <p:sp>
        <p:nvSpPr>
          <p:cNvPr id="3" name="Content Placeholder 2">
            <a:extLst>
              <a:ext uri="{FF2B5EF4-FFF2-40B4-BE49-F238E27FC236}">
                <a16:creationId xmlns:a16="http://schemas.microsoft.com/office/drawing/2014/main" id="{D6EA2E74-617F-B267-8D95-234097B83419}"/>
              </a:ext>
            </a:extLst>
          </p:cNvPr>
          <p:cNvSpPr>
            <a:spLocks noGrp="1"/>
          </p:cNvSpPr>
          <p:nvPr>
            <p:ph idx="1"/>
          </p:nvPr>
        </p:nvSpPr>
        <p:spPr>
          <a:xfrm>
            <a:off x="457200" y="1208332"/>
            <a:ext cx="8405446" cy="5391761"/>
          </a:xfrm>
        </p:spPr>
        <p:txBody>
          <a:bodyPr>
            <a:noAutofit/>
          </a:bodyPr>
          <a:lstStyle/>
          <a:p>
            <a:r>
              <a:rPr lang="en-US" sz="2200" b="1" dirty="0">
                <a:latin typeface="Times New Roman" panose="02020603050405020304" pitchFamily="18" charset="0"/>
                <a:cs typeface="Times New Roman" panose="02020603050405020304" pitchFamily="18" charset="0"/>
              </a:rPr>
              <a:t>Pachacamac</a:t>
            </a:r>
            <a:r>
              <a:rPr lang="en-US" sz="2200" dirty="0">
                <a:latin typeface="Times New Roman" panose="02020603050405020304" pitchFamily="18" charset="0"/>
                <a:cs typeface="Times New Roman" panose="02020603050405020304" pitchFamily="18" charset="0"/>
              </a:rPr>
              <a:t>, located 25 miles southeast of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Lima, is one of Peru's most important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archaeological sites, with ruins dating back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over 1,500 years. </a:t>
            </a:r>
          </a:p>
          <a:p>
            <a:r>
              <a:rPr lang="en-US" sz="2200" dirty="0">
                <a:latin typeface="Times New Roman" panose="02020603050405020304" pitchFamily="18" charset="0"/>
                <a:cs typeface="Times New Roman" panose="02020603050405020304" pitchFamily="18" charset="0"/>
              </a:rPr>
              <a:t>This vast ceremonial complex served as a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major pilgrimage center for multiple pre-Incan civilizations, including the Lima, Wari, </a:t>
            </a:r>
            <a:r>
              <a:rPr lang="en-US" sz="2200" dirty="0" err="1">
                <a:latin typeface="Times New Roman" panose="02020603050405020304" pitchFamily="18" charset="0"/>
                <a:cs typeface="Times New Roman" panose="02020603050405020304" pitchFamily="18" charset="0"/>
              </a:rPr>
              <a:t>Ichma</a:t>
            </a:r>
            <a:r>
              <a:rPr lang="en-US" sz="2200" dirty="0">
                <a:latin typeface="Times New Roman" panose="02020603050405020304" pitchFamily="18" charset="0"/>
                <a:cs typeface="Times New Roman" panose="02020603050405020304" pitchFamily="18" charset="0"/>
              </a:rPr>
              <a:t>, and later the Inca Empire. </a:t>
            </a:r>
          </a:p>
          <a:p>
            <a:r>
              <a:rPr lang="en-US" sz="2200" dirty="0">
                <a:latin typeface="Times New Roman" panose="02020603050405020304" pitchFamily="18" charset="0"/>
                <a:cs typeface="Times New Roman" panose="02020603050405020304" pitchFamily="18" charset="0"/>
              </a:rPr>
              <a:t>The site features impressive adobe pyramids, temples, plazas, and residential areas sprawling across the desert landscape. The Temple of the Sun, built by the Incas, dominates the site with panoramic views of the Pacific Ocean. </a:t>
            </a:r>
          </a:p>
          <a:p>
            <a:r>
              <a:rPr lang="en-US" sz="2200" dirty="0">
                <a:latin typeface="Times New Roman" panose="02020603050405020304" pitchFamily="18" charset="0"/>
                <a:cs typeface="Times New Roman" panose="02020603050405020304" pitchFamily="18" charset="0"/>
              </a:rPr>
              <a:t>Pachacamac was dedicated to the creator god of the same name, considered an oracle who could predict earthquakes. Today, visitors can explore the restored structures and visit the on-site museum displaying ceramics, textiles, and artifacts that reveal the spiritual significance of this ancient sanctuary.</a:t>
            </a:r>
          </a:p>
        </p:txBody>
      </p:sp>
      <p:pic>
        <p:nvPicPr>
          <p:cNvPr id="11" name="Picture 10">
            <a:extLst>
              <a:ext uri="{FF2B5EF4-FFF2-40B4-BE49-F238E27FC236}">
                <a16:creationId xmlns:a16="http://schemas.microsoft.com/office/drawing/2014/main" id="{F8B43D8D-A267-4BE5-973C-9888AB117C14}"/>
              </a:ext>
            </a:extLst>
          </p:cNvPr>
          <p:cNvPicPr>
            <a:picLocks noChangeAspect="1"/>
          </p:cNvPicPr>
          <p:nvPr/>
        </p:nvPicPr>
        <p:blipFill>
          <a:blip r:embed="rId2"/>
          <a:stretch>
            <a:fillRect/>
          </a:stretch>
        </p:blipFill>
        <p:spPr>
          <a:xfrm>
            <a:off x="5905500" y="1003300"/>
            <a:ext cx="3238500" cy="2044700"/>
          </a:xfrm>
          <a:prstGeom prst="rect">
            <a:avLst/>
          </a:prstGeom>
        </p:spPr>
      </p:pic>
    </p:spTree>
    <p:extLst>
      <p:ext uri="{BB962C8B-B14F-4D97-AF65-F5344CB8AC3E}">
        <p14:creationId xmlns:p14="http://schemas.microsoft.com/office/powerpoint/2010/main" val="296578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E9FE327-16DA-891D-AB8D-E12A342A2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69629-AAA5-6BED-7AD5-F5028978C59D}"/>
              </a:ext>
            </a:extLst>
          </p:cNvPr>
          <p:cNvSpPr>
            <a:spLocks noGrp="1"/>
          </p:cNvSpPr>
          <p:nvPr>
            <p:ph type="title"/>
          </p:nvPr>
        </p:nvSpPr>
        <p:spPr>
          <a:xfrm>
            <a:off x="457200" y="0"/>
            <a:ext cx="8229600" cy="1143000"/>
          </a:xfrm>
        </p:spPr>
        <p:txBody>
          <a:bodyPr/>
          <a:lstStyle/>
          <a:p>
            <a:r>
              <a:rPr dirty="0">
                <a:latin typeface="Times New Roman" panose="02020603050405020304" pitchFamily="18" charset="0"/>
                <a:cs typeface="Times New Roman" panose="02020603050405020304" pitchFamily="18" charset="0"/>
              </a:rPr>
              <a:t>Top Attractions &amp; Points of Interest</a:t>
            </a:r>
          </a:p>
        </p:txBody>
      </p:sp>
      <p:sp>
        <p:nvSpPr>
          <p:cNvPr id="3" name="Content Placeholder 2">
            <a:extLst>
              <a:ext uri="{FF2B5EF4-FFF2-40B4-BE49-F238E27FC236}">
                <a16:creationId xmlns:a16="http://schemas.microsoft.com/office/drawing/2014/main" id="{3174DC9B-D0F4-06C7-5E7B-E8BECE0C7A9C}"/>
              </a:ext>
            </a:extLst>
          </p:cNvPr>
          <p:cNvSpPr>
            <a:spLocks noGrp="1"/>
          </p:cNvSpPr>
          <p:nvPr>
            <p:ph idx="1"/>
          </p:nvPr>
        </p:nvSpPr>
        <p:spPr>
          <a:xfrm>
            <a:off x="457200" y="1143000"/>
            <a:ext cx="8229600" cy="3897923"/>
          </a:xfrm>
        </p:spPr>
        <p:txBody>
          <a:bodyPr>
            <a:noAutofit/>
          </a:bodyPr>
          <a:lstStyle/>
          <a:p>
            <a:r>
              <a:rPr lang="en-US" sz="2200" dirty="0">
                <a:latin typeface="Times New Roman" panose="02020603050405020304" pitchFamily="18" charset="0"/>
                <a:cs typeface="Times New Roman" panose="02020603050405020304" pitchFamily="18" charset="0"/>
              </a:rPr>
              <a:t>Costa Verde is Lima's stunning coastal highway that hugs the Pacific Ocean cliffs, stretching through the districts of Miraflores, Barranco, and Chorrillos. This scenic route offers breathtaking ocean views and connects a series of beaches popular for surfing, paragliding, and seaside recreation. </a:t>
            </a:r>
          </a:p>
        </p:txBody>
      </p:sp>
      <p:pic>
        <p:nvPicPr>
          <p:cNvPr id="5" name="Picture 4">
            <a:extLst>
              <a:ext uri="{FF2B5EF4-FFF2-40B4-BE49-F238E27FC236}">
                <a16:creationId xmlns:a16="http://schemas.microsoft.com/office/drawing/2014/main" id="{D161D780-4081-5B88-5E02-ECA92D22D8C0}"/>
              </a:ext>
            </a:extLst>
          </p:cNvPr>
          <p:cNvPicPr>
            <a:picLocks noChangeAspect="1"/>
          </p:cNvPicPr>
          <p:nvPr/>
        </p:nvPicPr>
        <p:blipFill>
          <a:blip r:embed="rId2"/>
          <a:stretch>
            <a:fillRect/>
          </a:stretch>
        </p:blipFill>
        <p:spPr>
          <a:xfrm>
            <a:off x="-1" y="2920560"/>
            <a:ext cx="5216769" cy="3897923"/>
          </a:xfrm>
          <a:prstGeom prst="rect">
            <a:avLst/>
          </a:prstGeom>
        </p:spPr>
      </p:pic>
      <p:sp>
        <p:nvSpPr>
          <p:cNvPr id="7" name="TextBox 6">
            <a:extLst>
              <a:ext uri="{FF2B5EF4-FFF2-40B4-BE49-F238E27FC236}">
                <a16:creationId xmlns:a16="http://schemas.microsoft.com/office/drawing/2014/main" id="{3264BE24-3608-15BE-DD89-14B6DB6D4CCE}"/>
              </a:ext>
            </a:extLst>
          </p:cNvPr>
          <p:cNvSpPr txBox="1"/>
          <p:nvPr/>
        </p:nvSpPr>
        <p:spPr>
          <a:xfrm>
            <a:off x="5216768" y="2792831"/>
            <a:ext cx="3821724" cy="3816429"/>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highway runs beneath the </a:t>
            </a:r>
            <a:r>
              <a:rPr lang="en-US" sz="2200" dirty="0" err="1">
                <a:latin typeface="Times New Roman" panose="02020603050405020304" pitchFamily="18" charset="0"/>
                <a:cs typeface="Times New Roman" panose="02020603050405020304" pitchFamily="18" charset="0"/>
              </a:rPr>
              <a:t>Malecón</a:t>
            </a:r>
            <a:r>
              <a:rPr lang="en-US" sz="2200" dirty="0">
                <a:latin typeface="Times New Roman" panose="02020603050405020304" pitchFamily="18" charset="0"/>
                <a:cs typeface="Times New Roman" panose="02020603050405020304" pitchFamily="18" charset="0"/>
              </a:rPr>
              <a:t>, the clifftop boardwalk lined with parks, restaurants, and shopping centers. Costa Verde's beaches, including Playa Waikiki and Playa Makaha, attract water sports enthusiasts year-round despite Lima's cool coastal waters. </a:t>
            </a:r>
          </a:p>
        </p:txBody>
      </p:sp>
    </p:spTree>
    <p:extLst>
      <p:ext uri="{BB962C8B-B14F-4D97-AF65-F5344CB8AC3E}">
        <p14:creationId xmlns:p14="http://schemas.microsoft.com/office/powerpoint/2010/main" val="5367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6"/>
            <a:ext cx="8229600" cy="1143000"/>
          </a:xfrm>
        </p:spPr>
        <p:txBody>
          <a:bodyPr/>
          <a:lstStyle/>
          <a:p>
            <a:r>
              <a:rPr dirty="0">
                <a:latin typeface="Times New Roman" panose="02020603050405020304" pitchFamily="18" charset="0"/>
                <a:cs typeface="Times New Roman" panose="02020603050405020304" pitchFamily="18" charset="0"/>
              </a:rPr>
              <a:t>Local Cuisine &amp; Dining Options</a:t>
            </a:r>
          </a:p>
        </p:txBody>
      </p:sp>
      <p:sp>
        <p:nvSpPr>
          <p:cNvPr id="3" name="Content Placeholder 2"/>
          <p:cNvSpPr>
            <a:spLocks noGrp="1"/>
          </p:cNvSpPr>
          <p:nvPr>
            <p:ph idx="1"/>
          </p:nvPr>
        </p:nvSpPr>
        <p:spPr>
          <a:xfrm>
            <a:off x="457200" y="1200761"/>
            <a:ext cx="8229600" cy="4525963"/>
          </a:xfrm>
        </p:spPr>
        <p:txBody>
          <a:bodyPr>
            <a:normAutofit fontScale="92500" lnSpcReduction="10000"/>
          </a:bodyPr>
          <a:lstStyle/>
          <a:p>
            <a:pPr marL="0" indent="0">
              <a:buNone/>
              <a:defRPr sz="2000"/>
            </a:pPr>
            <a:r>
              <a:rPr sz="2400" dirty="0">
                <a:latin typeface="Times New Roman" panose="02020603050405020304" pitchFamily="18" charset="0"/>
                <a:cs typeface="Times New Roman" panose="02020603050405020304" pitchFamily="18" charset="0"/>
              </a:rPr>
              <a:t>Peru’s cuisine ranks among the best in the world.</a:t>
            </a:r>
          </a:p>
          <a:p>
            <a:pPr marL="0" indent="0">
              <a:buNone/>
              <a:defRPr sz="2000"/>
            </a:pPr>
            <a:r>
              <a:rPr sz="2400" dirty="0">
                <a:latin typeface="Times New Roman" panose="02020603050405020304" pitchFamily="18" charset="0"/>
                <a:cs typeface="Times New Roman" panose="02020603050405020304" pitchFamily="18" charset="0"/>
              </a:rPr>
              <a:t>Local specialties:</a:t>
            </a:r>
          </a:p>
          <a:p>
            <a:pPr>
              <a:defRPr sz="2000"/>
            </a:pPr>
            <a:r>
              <a:rPr sz="2400" dirty="0">
                <a:latin typeface="Times New Roman" panose="02020603050405020304" pitchFamily="18" charset="0"/>
                <a:cs typeface="Times New Roman" panose="02020603050405020304" pitchFamily="18" charset="0"/>
              </a:rPr>
              <a:t>Ceviche – Fresh fish cured in lime juice,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Peru’s national dish.</a:t>
            </a:r>
          </a:p>
          <a:p>
            <a:pPr>
              <a:defRPr sz="2000"/>
            </a:pPr>
            <a:r>
              <a:rPr sz="2400" dirty="0">
                <a:latin typeface="Times New Roman" panose="02020603050405020304" pitchFamily="18" charset="0"/>
                <a:cs typeface="Times New Roman" panose="02020603050405020304" pitchFamily="18" charset="0"/>
              </a:rPr>
              <a:t>Lomo </a:t>
            </a:r>
            <a:r>
              <a:rPr sz="2400" dirty="0" err="1">
                <a:latin typeface="Times New Roman" panose="02020603050405020304" pitchFamily="18" charset="0"/>
                <a:cs typeface="Times New Roman" panose="02020603050405020304" pitchFamily="18" charset="0"/>
              </a:rPr>
              <a:t>Saltado</a:t>
            </a:r>
            <a:r>
              <a:rPr sz="2400" dirty="0">
                <a:latin typeface="Times New Roman" panose="02020603050405020304" pitchFamily="18" charset="0"/>
                <a:cs typeface="Times New Roman" panose="02020603050405020304" pitchFamily="18" charset="0"/>
              </a:rPr>
              <a:t> – Stir-fried beef with onions,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tomatoes, and soy sauce.</a:t>
            </a:r>
          </a:p>
          <a:p>
            <a:pPr>
              <a:defRPr sz="2000"/>
            </a:pPr>
            <a:r>
              <a:rPr sz="2400" dirty="0">
                <a:latin typeface="Times New Roman" panose="02020603050405020304" pitchFamily="18" charset="0"/>
                <a:cs typeface="Times New Roman" panose="02020603050405020304" pitchFamily="18" charset="0"/>
              </a:rPr>
              <a:t>Aji de Gallina – Creamy chicken stew with chili peppers.</a:t>
            </a:r>
          </a:p>
          <a:p>
            <a:pPr marL="0" indent="0">
              <a:buNone/>
              <a:defRPr sz="2000"/>
            </a:pPr>
            <a:r>
              <a:rPr sz="2400" dirty="0">
                <a:latin typeface="Times New Roman" panose="02020603050405020304" pitchFamily="18" charset="0"/>
                <a:cs typeface="Times New Roman" panose="02020603050405020304" pitchFamily="18" charset="0"/>
              </a:rPr>
              <a:t>Recommended restaurants:</a:t>
            </a:r>
          </a:p>
          <a:p>
            <a:pPr>
              <a:defRPr sz="2000"/>
            </a:pPr>
            <a:r>
              <a:rPr sz="2400" dirty="0">
                <a:latin typeface="Times New Roman" panose="02020603050405020304" pitchFamily="18" charset="0"/>
                <a:cs typeface="Times New Roman" panose="02020603050405020304" pitchFamily="18" charset="0"/>
              </a:rPr>
              <a:t>La Mar – Lima’s top </a:t>
            </a:r>
            <a:r>
              <a:rPr sz="2400" dirty="0" err="1">
                <a:latin typeface="Times New Roman" panose="02020603050405020304" pitchFamily="18" charset="0"/>
                <a:cs typeface="Times New Roman" panose="02020603050405020304" pitchFamily="18" charset="0"/>
              </a:rPr>
              <a:t>cevicheria</a:t>
            </a:r>
            <a:r>
              <a:rP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defRPr sz="2000"/>
            </a:pPr>
            <a:r>
              <a:rPr sz="2400" dirty="0">
                <a:latin typeface="Times New Roman" panose="02020603050405020304" pitchFamily="18" charset="0"/>
                <a:cs typeface="Times New Roman" panose="02020603050405020304" pitchFamily="18" charset="0"/>
              </a:rPr>
              <a:t>Central – Consistently ranked among the world’s best restaurants.</a:t>
            </a:r>
            <a:endParaRPr lang="en-US" sz="2400" dirty="0">
              <a:latin typeface="Times New Roman" panose="02020603050405020304" pitchFamily="18" charset="0"/>
              <a:cs typeface="Times New Roman" panose="02020603050405020304" pitchFamily="18" charset="0"/>
            </a:endParaRPr>
          </a:p>
          <a:p>
            <a:pPr>
              <a:defRPr sz="2000"/>
            </a:pPr>
            <a:r>
              <a:rPr sz="2400" dirty="0" err="1">
                <a:latin typeface="Times New Roman" panose="02020603050405020304" pitchFamily="18" charset="0"/>
                <a:cs typeface="Times New Roman" panose="02020603050405020304" pitchFamily="18" charset="0"/>
              </a:rPr>
              <a:t>Pescados</a:t>
            </a:r>
            <a:r>
              <a:rPr sz="2400" dirty="0">
                <a:latin typeface="Times New Roman" panose="02020603050405020304" pitchFamily="18" charset="0"/>
                <a:cs typeface="Times New Roman" panose="02020603050405020304" pitchFamily="18" charset="0"/>
              </a:rPr>
              <a:t> </a:t>
            </a:r>
            <a:r>
              <a:rPr sz="2400" dirty="0" err="1">
                <a:latin typeface="Times New Roman" panose="02020603050405020304" pitchFamily="18" charset="0"/>
                <a:cs typeface="Times New Roman" panose="02020603050405020304" pitchFamily="18" charset="0"/>
              </a:rPr>
              <a:t>Capitales</a:t>
            </a:r>
            <a:r>
              <a:rPr sz="2400" dirty="0">
                <a:latin typeface="Times New Roman" panose="02020603050405020304" pitchFamily="18" charset="0"/>
                <a:cs typeface="Times New Roman" panose="02020603050405020304" pitchFamily="18" charset="0"/>
              </a:rPr>
              <a:t> – Excellent seafood in Miraflores.</a:t>
            </a:r>
            <a:endParaRPr lang="en-US" sz="2400" dirty="0">
              <a:latin typeface="Times New Roman" panose="02020603050405020304" pitchFamily="18" charset="0"/>
              <a:cs typeface="Times New Roman" panose="02020603050405020304" pitchFamily="18" charset="0"/>
            </a:endParaRPr>
          </a:p>
          <a:p>
            <a:pPr>
              <a:defRPr sz="2000"/>
            </a:pPr>
            <a:r>
              <a:rPr sz="2400" dirty="0">
                <a:latin typeface="Times New Roman" panose="02020603050405020304" pitchFamily="18" charset="0"/>
                <a:cs typeface="Times New Roman" panose="02020603050405020304" pitchFamily="18" charset="0"/>
              </a:rPr>
              <a:t>El Mercado – Stylish local favorite.</a:t>
            </a:r>
          </a:p>
        </p:txBody>
      </p:sp>
      <p:pic>
        <p:nvPicPr>
          <p:cNvPr id="5" name="Picture 4">
            <a:extLst>
              <a:ext uri="{FF2B5EF4-FFF2-40B4-BE49-F238E27FC236}">
                <a16:creationId xmlns:a16="http://schemas.microsoft.com/office/drawing/2014/main" id="{3170C2F8-0CB4-EA42-C3B2-0B2513C39B0E}"/>
              </a:ext>
            </a:extLst>
          </p:cNvPr>
          <p:cNvPicPr>
            <a:picLocks noChangeAspect="1"/>
          </p:cNvPicPr>
          <p:nvPr/>
        </p:nvPicPr>
        <p:blipFill>
          <a:blip r:embed="rId2"/>
          <a:srcRect l="16410" r="5000"/>
          <a:stretch>
            <a:fillRect/>
          </a:stretch>
        </p:blipFill>
        <p:spPr>
          <a:xfrm>
            <a:off x="6094836" y="1094827"/>
            <a:ext cx="3049164" cy="22165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944069" y="289548"/>
            <a:ext cx="6857280" cy="854210"/>
          </a:xfrm>
        </p:spPr>
        <p:txBody>
          <a:bodyPr>
            <a:normAutofit/>
          </a:bodyPr>
          <a:lstStyle/>
          <a:p>
            <a:r>
              <a:rPr lang="en-US" sz="4354" b="1" dirty="0">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944069" y="1398313"/>
            <a:ext cx="7814591" cy="5144042"/>
          </a:xfrm>
        </p:spPr>
        <p:txBody>
          <a:bodyPr/>
          <a:lstStyle/>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My Port Philosophy</a:t>
            </a:r>
          </a:p>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Don’t Miss the Ship</a:t>
            </a:r>
          </a:p>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Money and Currency Tips</a:t>
            </a:r>
          </a:p>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A Brief History of Callao &amp; Lima</a:t>
            </a:r>
          </a:p>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Transportation</a:t>
            </a:r>
          </a:p>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Top Attractions &amp; Points of Interest</a:t>
            </a:r>
          </a:p>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Local Cuisine &amp; Dining Options</a:t>
            </a:r>
          </a:p>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Important Tips &amp; Practical Advice</a:t>
            </a:r>
          </a:p>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Times New Roman" panose="02020603050405020304" pitchFamily="18" charset="0"/>
                <a:cs typeface="Times New Roman" panose="02020603050405020304" pitchFamily="18" charset="0"/>
              </a:rPr>
              <a:t>Important Tips &amp; Practical Advice</a:t>
            </a:r>
          </a:p>
        </p:txBody>
      </p:sp>
      <p:sp>
        <p:nvSpPr>
          <p:cNvPr id="3" name="Content Placeholder 2"/>
          <p:cNvSpPr>
            <a:spLocks noGrp="1"/>
          </p:cNvSpPr>
          <p:nvPr>
            <p:ph idx="1"/>
          </p:nvPr>
        </p:nvSpPr>
        <p:spPr/>
        <p:txBody>
          <a:bodyPr>
            <a:normAutofit/>
          </a:bodyPr>
          <a:lstStyle/>
          <a:p>
            <a:pPr>
              <a:defRPr sz="2000"/>
            </a:pPr>
            <a:r>
              <a:rPr sz="2400" dirty="0">
                <a:latin typeface="Times New Roman" panose="02020603050405020304" pitchFamily="18" charset="0"/>
                <a:cs typeface="Times New Roman" panose="02020603050405020304" pitchFamily="18" charset="0"/>
              </a:rPr>
              <a:t>Traffic in Lima is heavy — plan travel times carefully.</a:t>
            </a:r>
          </a:p>
          <a:p>
            <a:pPr>
              <a:defRPr sz="2000"/>
            </a:pPr>
            <a:r>
              <a:rPr sz="2400" dirty="0">
                <a:latin typeface="Times New Roman" panose="02020603050405020304" pitchFamily="18" charset="0"/>
                <a:cs typeface="Times New Roman" panose="02020603050405020304" pitchFamily="18" charset="0"/>
              </a:rPr>
              <a:t>Stay with organized groups or tour guides; Callao’s port area is not ideal for independent walking.</a:t>
            </a:r>
          </a:p>
          <a:p>
            <a:pPr>
              <a:defRPr sz="2000"/>
            </a:pPr>
            <a:r>
              <a:rPr sz="2400" dirty="0">
                <a:latin typeface="Times New Roman" panose="02020603050405020304" pitchFamily="18" charset="0"/>
                <a:cs typeface="Times New Roman" panose="02020603050405020304" pitchFamily="18" charset="0"/>
              </a:rPr>
              <a:t>Carry bottled water and avoid drinking tap water.</a:t>
            </a:r>
          </a:p>
          <a:p>
            <a:pPr>
              <a:defRPr sz="2000"/>
            </a:pPr>
            <a:r>
              <a:rPr sz="2400" dirty="0">
                <a:latin typeface="Times New Roman" panose="02020603050405020304" pitchFamily="18" charset="0"/>
                <a:cs typeface="Times New Roman" panose="02020603050405020304" pitchFamily="18" charset="0"/>
              </a:rPr>
              <a:t>Spanish is the primary language, but tourist areas often speak English.</a:t>
            </a:r>
          </a:p>
          <a:p>
            <a:pPr>
              <a:defRPr sz="2000"/>
            </a:pPr>
            <a:r>
              <a:rPr sz="2400" dirty="0">
                <a:latin typeface="Times New Roman" panose="02020603050405020304" pitchFamily="18" charset="0"/>
                <a:cs typeface="Times New Roman" panose="02020603050405020304" pitchFamily="18" charset="0"/>
              </a:rPr>
              <a:t>Return to the ship at least one hour before departure.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900"/>
            <a:ext cx="8229600" cy="1143000"/>
          </a:xfrm>
        </p:spPr>
        <p:txBody>
          <a:bodyPr/>
          <a:lstStyle/>
          <a:p>
            <a:r>
              <a:rPr dirty="0">
                <a:latin typeface="Times New Roman" panose="02020603050405020304" pitchFamily="18" charset="0"/>
                <a:cs typeface="Times New Roman" panose="02020603050405020304" pitchFamily="18" charset="0"/>
              </a:rPr>
              <a:t>Conclusion</a:t>
            </a:r>
          </a:p>
        </p:txBody>
      </p:sp>
      <p:sp>
        <p:nvSpPr>
          <p:cNvPr id="3" name="Content Placeholder 2"/>
          <p:cNvSpPr>
            <a:spLocks noGrp="1"/>
          </p:cNvSpPr>
          <p:nvPr>
            <p:ph idx="1"/>
          </p:nvPr>
        </p:nvSpPr>
        <p:spPr>
          <a:xfrm>
            <a:off x="457200" y="1377462"/>
            <a:ext cx="8229600" cy="4525963"/>
          </a:xfrm>
        </p:spPr>
        <p:txBody>
          <a:bodyPr>
            <a:normAutofit/>
          </a:bodyPr>
          <a:lstStyle/>
          <a:p>
            <a:pPr>
              <a:defRPr sz="2000"/>
            </a:pPr>
            <a:r>
              <a:rPr sz="2400" dirty="0">
                <a:latin typeface="Times New Roman" panose="02020603050405020304" pitchFamily="18" charset="0"/>
                <a:cs typeface="Times New Roman" panose="02020603050405020304" pitchFamily="18" charset="0"/>
              </a:rPr>
              <a:t>Lima offers one of the richest cultural and culinary experiences in South America. </a:t>
            </a:r>
            <a:endParaRPr lang="en-US" sz="2400" dirty="0">
              <a:latin typeface="Times New Roman" panose="02020603050405020304" pitchFamily="18" charset="0"/>
              <a:cs typeface="Times New Roman" panose="02020603050405020304" pitchFamily="18" charset="0"/>
            </a:endParaRPr>
          </a:p>
          <a:p>
            <a:pPr>
              <a:defRPr sz="2000"/>
            </a:pPr>
            <a:r>
              <a:rPr sz="2400" dirty="0">
                <a:latin typeface="Times New Roman" panose="02020603050405020304" pitchFamily="18" charset="0"/>
                <a:cs typeface="Times New Roman" panose="02020603050405020304" pitchFamily="18" charset="0"/>
              </a:rPr>
              <a:t>From the grandeur of its colonial plazas to the freshness of its ceviche, it’s a city that rewards curiosity and taste. </a:t>
            </a:r>
            <a:endParaRPr lang="en-US" sz="2400" dirty="0">
              <a:latin typeface="Times New Roman" panose="02020603050405020304" pitchFamily="18" charset="0"/>
              <a:cs typeface="Times New Roman" panose="02020603050405020304" pitchFamily="18" charset="0"/>
            </a:endParaRPr>
          </a:p>
          <a:p>
            <a:pPr>
              <a:defRPr sz="2000"/>
            </a:pPr>
            <a:r>
              <a:rPr sz="2400" dirty="0">
                <a:latin typeface="Times New Roman" panose="02020603050405020304" pitchFamily="18" charset="0"/>
                <a:cs typeface="Times New Roman" panose="02020603050405020304" pitchFamily="18" charset="0"/>
              </a:rPr>
              <a:t>Enjoy your day exploring — and savor every flavor of Peru!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5420" y="227909"/>
            <a:ext cx="9144000" cy="762388"/>
          </a:xfrm>
        </p:spPr>
        <p:txBody>
          <a:bodyPr vert="horz" wrap="square">
            <a:spAutoFit/>
          </a:bodyPr>
          <a:lstStyle/>
          <a:p>
            <a:pPr lvl="0" algn="ctr" rtl="0"/>
            <a:r>
              <a:rPr lang="en-US" sz="4354"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456659" y="1448953"/>
            <a:ext cx="8219843" cy="3960094"/>
          </a:xfrm>
          <a:prstGeom prst="rect">
            <a:avLst/>
          </a:prstGeom>
          <a:noFill/>
          <a:ln>
            <a:noFill/>
          </a:ln>
        </p:spPr>
        <p:txBody>
          <a:bodyPr vert="horz" wrap="none" lIns="81638" tIns="40819" rIns="81638" bIns="40819" anchorCtr="0" compatLnSpc="0">
            <a:noAutofit/>
          </a:bodyPr>
          <a:lstStyle/>
          <a:p>
            <a:pPr marL="96482">
              <a:lnSpc>
                <a:spcPct val="113000"/>
              </a:lnSpc>
              <a:buClr>
                <a:srgbClr val="77CAEE"/>
              </a:buClr>
              <a:buSzPct val="45000"/>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n-US" sz="2177" dirty="0">
              <a:solidFill>
                <a:srgbClr val="000000"/>
              </a:solidFill>
              <a:latin typeface="Times New Roman" pitchFamily="18"/>
              <a:ea typeface="Lucida Sans Unicode" pitchFamily="2"/>
              <a:cs typeface="Tahoma" pitchFamily="2"/>
            </a:endParaRPr>
          </a:p>
        </p:txBody>
      </p:sp>
      <p:sp>
        <p:nvSpPr>
          <p:cNvPr id="5" name="TextBox 4">
            <a:extLst>
              <a:ext uri="{FF2B5EF4-FFF2-40B4-BE49-F238E27FC236}">
                <a16:creationId xmlns:a16="http://schemas.microsoft.com/office/drawing/2014/main" id="{ED237B33-DDCD-6701-F3F0-88D9943D6114}"/>
              </a:ext>
            </a:extLst>
          </p:cNvPr>
          <p:cNvSpPr txBox="1"/>
          <p:nvPr/>
        </p:nvSpPr>
        <p:spPr>
          <a:xfrm>
            <a:off x="467498" y="1143182"/>
            <a:ext cx="8209004" cy="5068439"/>
          </a:xfrm>
          <a:prstGeom prst="rect">
            <a:avLst/>
          </a:prstGeom>
          <a:noFill/>
        </p:spPr>
        <p:txBody>
          <a:bodyPr wrap="square">
            <a:spAutoFit/>
          </a:bodyPr>
          <a:lstStyle/>
          <a:p>
            <a:pPr marL="342900"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400" dirty="0">
                <a:solidFill>
                  <a:srgbClr val="000000"/>
                </a:solidFill>
                <a:latin typeface="Times New Roman" panose="02020603050405020304" pitchFamily="18" charset="0"/>
                <a:cs typeface="Times New Roman" panose="02020603050405020304" pitchFamily="18" charset="0"/>
              </a:rPr>
              <a:t>I have been cruising for over 46 years and have taken over 100 cruises.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So, I consider myself an experienced cruiser.</a:t>
            </a:r>
          </a:p>
          <a:p>
            <a:pPr marL="342900"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400" dirty="0">
                <a:solidFill>
                  <a:srgbClr val="000000"/>
                </a:solidFill>
                <a:latin typeface="Times New Roman" panose="02020603050405020304" pitchFamily="18" charset="0"/>
                <a:cs typeface="Times New Roman" panose="02020603050405020304" pitchFamily="18" charset="0"/>
              </a:rPr>
              <a:t>The information I will present is based on those many years of experience.</a:t>
            </a:r>
          </a:p>
          <a:p>
            <a:pPr marL="342900"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400" dirty="0">
                <a:solidFill>
                  <a:srgbClr val="000000"/>
                </a:solidFill>
                <a:latin typeface="Times New Roman" panose="02020603050405020304" pitchFamily="18" charset="0"/>
                <a:cs typeface="Times New Roman" panose="02020603050405020304" pitchFamily="18" charset="0"/>
              </a:rPr>
              <a:t>When I am on a cruise where the city, I want to visit is not the port city, I always recommend taking a ship’s tour.</a:t>
            </a:r>
          </a:p>
          <a:p>
            <a:pPr marL="342900"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400" dirty="0">
                <a:latin typeface="Times New Roman" panose="02020603050405020304" pitchFamily="18" charset="0"/>
                <a:cs typeface="Times New Roman" panose="02020603050405020304" pitchFamily="18" charset="0"/>
              </a:rPr>
              <a:t>Lima is a fascinating port call — full of history, art, and incredible food. But the port of Callao, where ships dock, is industrial and distant from the city center. </a:t>
            </a:r>
          </a:p>
          <a:p>
            <a:pPr marL="342900"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400" dirty="0">
                <a:latin typeface="Times New Roman" panose="02020603050405020304" pitchFamily="18" charset="0"/>
                <a:cs typeface="Times New Roman" panose="02020603050405020304" pitchFamily="18" charset="0"/>
              </a:rPr>
              <a:t>For that reason, I strongly recommend organized ship tours or private, reputable excursions into Lima itself.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29420" y="1230924"/>
            <a:ext cx="8914579" cy="5163465"/>
          </a:xfrm>
          <a:prstGeom prst="rect">
            <a:avLst/>
          </a:prstGeom>
          <a:noFill/>
        </p:spPr>
        <p:txBody>
          <a:bodyPr wrap="square">
            <a:spAutoFit/>
          </a:bodyPr>
          <a:lstStyle/>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Pay attention to the time. - Ship time and local time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are often different. </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If a ship-sponsored excursion is late returning to port,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the ship will wait for you. If you are on your own.</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Be Prepared</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What to Do If You Miss the Ship</a:t>
            </a:r>
            <a:br>
              <a:rPr lang="en-US" altLang="en-US" sz="2000" b="1"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 are lucky, when cruisers are late returning to the vessel, the ship’s crew will often remove the passengers’ essential items – passports, cell phones, and medication -- from the ship to leave with the port agents. </a:t>
            </a:r>
            <a:br>
              <a:rPr lang="en-US" altLang="en-US" sz="2000" dirty="0">
                <a:latin typeface="Times New Roman" panose="02020603050405020304" pitchFamily="18" charset="0"/>
                <a:cs typeface="Times New Roman" panose="02020603050405020304" pitchFamily="18" charset="0"/>
              </a:rPr>
            </a:br>
            <a:endParaRPr lang="en-US" altLang="en-US" sz="2000" dirty="0">
              <a:latin typeface="Times New Roman" panose="02020603050405020304" pitchFamily="18" charset="0"/>
              <a:cs typeface="Times New Roman" panose="02020603050405020304" pitchFamily="18" charset="0"/>
            </a:endParaRPr>
          </a:p>
          <a:p>
            <a:pPr algn="ct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The Port Officials can help you with contacting your ship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0" y="268062"/>
            <a:ext cx="9143999" cy="762388"/>
          </a:xfrm>
          <a:prstGeom prst="rect">
            <a:avLst/>
          </a:prstGeom>
          <a:noFill/>
        </p:spPr>
        <p:txBody>
          <a:bodyPr wrap="square">
            <a:spAutoFit/>
          </a:bodyPr>
          <a:lstStyle/>
          <a:p>
            <a:pPr algn="ctr"/>
            <a:r>
              <a:rPr lang="en-US" altLang="en-US" sz="4354" b="1" dirty="0">
                <a:latin typeface="Times New Roman" panose="02020603050405020304" pitchFamily="18" charset="0"/>
                <a:cs typeface="Times New Roman" panose="02020603050405020304" pitchFamily="18" charset="0"/>
              </a:rPr>
              <a:t>Don’t Miss the Ship</a:t>
            </a:r>
            <a:endParaRPr lang="en-US" sz="4354"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5896708" y="1030451"/>
            <a:ext cx="3247292" cy="2624964"/>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FBB3892-0118-B36D-C766-6C3095E12345}"/>
              </a:ext>
            </a:extLst>
          </p:cNvPr>
          <p:cNvSpPr/>
          <p:nvPr/>
        </p:nvSpPr>
        <p:spPr>
          <a:xfrm>
            <a:off x="1" y="727846"/>
            <a:ext cx="8946849" cy="12799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42452" rIns="81638" bIns="42452" anchor="ctr" anchorCtr="0" compatLnSpc="0">
            <a:noAutofit/>
          </a:bodyPr>
          <a:lstStyle/>
          <a:p>
            <a:pPr algn="ctr">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endParaRPr lang="en-US" sz="3628" dirty="0">
              <a:solidFill>
                <a:srgbClr val="000000"/>
              </a:solidFill>
              <a:latin typeface="Times New Roman" pitchFamily="18"/>
              <a:ea typeface="Times New Roman" pitchFamily="18"/>
              <a:cs typeface="Times New Roman" pitchFamily="18"/>
            </a:endParaRPr>
          </a:p>
        </p:txBody>
      </p:sp>
      <p:sp>
        <p:nvSpPr>
          <p:cNvPr id="4" name="TextBox 3">
            <a:extLst>
              <a:ext uri="{FF2B5EF4-FFF2-40B4-BE49-F238E27FC236}">
                <a16:creationId xmlns:a16="http://schemas.microsoft.com/office/drawing/2014/main" id="{06A41A5A-2D48-6545-99F7-62C5A0760B92}"/>
              </a:ext>
            </a:extLst>
          </p:cNvPr>
          <p:cNvSpPr txBox="1"/>
          <p:nvPr/>
        </p:nvSpPr>
        <p:spPr>
          <a:xfrm>
            <a:off x="197149" y="1026262"/>
            <a:ext cx="8749702" cy="5010602"/>
          </a:xfrm>
          <a:prstGeom prst="rect">
            <a:avLst/>
          </a:prstGeom>
          <a:noFill/>
        </p:spPr>
        <p:txBody>
          <a:bodyPr wrap="square">
            <a:spAutoFit/>
          </a:bodyPr>
          <a:lstStyle/>
          <a:p>
            <a:pPr marL="457200" indent="-457200">
              <a:buFont typeface="Arial" panose="020B0604020202020204" pitchFamily="34" charset="0"/>
              <a:buChar char="•"/>
              <a:defRPr sz="2000"/>
            </a:pPr>
            <a:r>
              <a:rPr lang="en-US" sz="2400" dirty="0">
                <a:latin typeface="Times New Roman" panose="02020603050405020304" pitchFamily="18" charset="0"/>
                <a:cs typeface="Times New Roman" panose="02020603050405020304" pitchFamily="18" charset="0"/>
              </a:rPr>
              <a:t>Peru’s official currency is the Sol (PEN). The exchange rate is roughly 1 USD = 3.7 PEN.</a:t>
            </a:r>
          </a:p>
          <a:p>
            <a:pPr marL="457200" indent="-457200">
              <a:buFont typeface="Arial" panose="020B0604020202020204" pitchFamily="34" charset="0"/>
              <a:buChar char="•"/>
              <a:defRPr sz="2000"/>
            </a:pPr>
            <a:r>
              <a:rPr lang="en-US" sz="2400" dirty="0">
                <a:latin typeface="Times New Roman" panose="02020603050405020304" pitchFamily="18" charset="0"/>
                <a:cs typeface="Times New Roman" panose="02020603050405020304" pitchFamily="18" charset="0"/>
              </a:rPr>
              <a:t>U.S. dollars are accepted in some places, but change may be given in soles.</a:t>
            </a:r>
          </a:p>
          <a:p>
            <a:pPr marL="457200" indent="-457200">
              <a:buFont typeface="Arial" panose="020B0604020202020204" pitchFamily="34" charset="0"/>
              <a:buChar char="•"/>
              <a:defRPr sz="2000"/>
            </a:pPr>
            <a:r>
              <a:rPr lang="en-US" sz="2400" dirty="0">
                <a:latin typeface="Times New Roman" panose="02020603050405020304" pitchFamily="18" charset="0"/>
                <a:cs typeface="Times New Roman" panose="02020603050405020304" pitchFamily="18" charset="0"/>
              </a:rPr>
              <a:t>Credit cards are widely accepted, though smaller shops prefer cash.</a:t>
            </a:r>
          </a:p>
          <a:p>
            <a:pPr marL="457200" indent="-457200">
              <a:buFont typeface="Arial" panose="020B0604020202020204" pitchFamily="34" charset="0"/>
              <a:buChar char="•"/>
              <a:defRPr sz="2000"/>
            </a:pPr>
            <a:r>
              <a:rPr lang="en-US" sz="2400" dirty="0">
                <a:latin typeface="Times New Roman" panose="02020603050405020304" pitchFamily="18" charset="0"/>
                <a:cs typeface="Times New Roman" panose="02020603050405020304" pitchFamily="18" charset="0"/>
              </a:rPr>
              <a:t>Avoid money changers near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port; ATMs in Lima’s city center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are more reliable.</a:t>
            </a:r>
          </a:p>
          <a:p>
            <a:endParaRPr lang="en-US" sz="2800" dirty="0">
              <a:latin typeface="Times New Roman" panose="02020603050405020304" pitchFamily="18" charset="0"/>
              <a:cs typeface="Times New Roman" panose="02020603050405020304" pitchFamily="18" charset="0"/>
            </a:endParaRPr>
          </a:p>
          <a:p>
            <a:pPr>
              <a:lnSpc>
                <a:spcPct val="90000"/>
              </a:lnSpc>
              <a:spcBef>
                <a:spcPts val="10"/>
              </a:spcBef>
              <a:spcAft>
                <a:spcPts val="10"/>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2800" dirty="0">
                <a:latin typeface="Times New Roman" panose="02020603050405020304" pitchFamily="18" charset="0"/>
                <a:cs typeface="Times New Roman" panose="02020603050405020304" pitchFamily="18" charset="0"/>
              </a:rPr>
              <a:t>The official exchange rate is:</a:t>
            </a:r>
          </a:p>
          <a:p>
            <a:pPr indent="-207363" fontAlgn="base">
              <a:lnSpc>
                <a:spcPct val="90000"/>
              </a:lnSpc>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$1.00 US = 3.43 PEN</a:t>
            </a:r>
          </a:p>
          <a:p>
            <a:pPr indent="-207363" fontAlgn="base">
              <a:lnSpc>
                <a:spcPct val="90000"/>
              </a:lnSpc>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1.00 PEN = 0.292 US Dollars</a:t>
            </a:r>
          </a:p>
        </p:txBody>
      </p:sp>
      <p:sp>
        <p:nvSpPr>
          <p:cNvPr id="6" name="TextBox 5">
            <a:extLst>
              <a:ext uri="{FF2B5EF4-FFF2-40B4-BE49-F238E27FC236}">
                <a16:creationId xmlns:a16="http://schemas.microsoft.com/office/drawing/2014/main" id="{5DCFFFC5-5621-CD47-8324-24C05AC8A0AE}"/>
              </a:ext>
            </a:extLst>
          </p:cNvPr>
          <p:cNvSpPr txBox="1"/>
          <p:nvPr/>
        </p:nvSpPr>
        <p:spPr>
          <a:xfrm>
            <a:off x="105507" y="280060"/>
            <a:ext cx="9038492" cy="701731"/>
          </a:xfrm>
          <a:prstGeom prst="rect">
            <a:avLst/>
          </a:prstGeom>
          <a:noFill/>
        </p:spPr>
        <p:txBody>
          <a:bodyPr wrap="square">
            <a:spAutoFit/>
          </a:bodyPr>
          <a:lstStyle/>
          <a:p>
            <a:pPr algn="ctr">
              <a:lnSpc>
                <a:spcPct val="90000"/>
              </a:lnSpc>
              <a:spcBef>
                <a:spcPct val="0"/>
              </a:spcBef>
              <a:spcAft>
                <a:spcPts val="544"/>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4400" b="1" dirty="0">
                <a:latin typeface="Times New Roman" panose="02020603050405020304" pitchFamily="18" charset="0"/>
                <a:ea typeface="+mj-ea"/>
                <a:cs typeface="Times New Roman" panose="02020603050405020304" pitchFamily="18" charset="0"/>
              </a:rPr>
              <a:t>Money</a:t>
            </a:r>
          </a:p>
        </p:txBody>
      </p:sp>
      <p:pic>
        <p:nvPicPr>
          <p:cNvPr id="7" name="Picture 6">
            <a:extLst>
              <a:ext uri="{FF2B5EF4-FFF2-40B4-BE49-F238E27FC236}">
                <a16:creationId xmlns:a16="http://schemas.microsoft.com/office/drawing/2014/main" id="{F2017208-70BE-202C-EF77-D8E7986C47C9}"/>
              </a:ext>
            </a:extLst>
          </p:cNvPr>
          <p:cNvPicPr>
            <a:picLocks noChangeAspect="1"/>
          </p:cNvPicPr>
          <p:nvPr/>
        </p:nvPicPr>
        <p:blipFill>
          <a:blip r:embed="rId3"/>
          <a:stretch>
            <a:fillRect/>
          </a:stretch>
        </p:blipFill>
        <p:spPr>
          <a:xfrm>
            <a:off x="4908061" y="2979315"/>
            <a:ext cx="4235939" cy="31769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F0CCA5-7B91-BB74-9AF9-A6BA7ECFC89F}"/>
              </a:ext>
            </a:extLst>
          </p:cNvPr>
          <p:cNvPicPr>
            <a:picLocks noChangeAspect="1"/>
          </p:cNvPicPr>
          <p:nvPr/>
        </p:nvPicPr>
        <p:blipFill>
          <a:blip r:embed="rId3"/>
          <a:srcRect l="39153" r="6048" b="3289"/>
          <a:stretch>
            <a:fillRect/>
          </a:stretch>
        </p:blipFill>
        <p:spPr>
          <a:xfrm>
            <a:off x="0" y="2"/>
            <a:ext cx="9144000" cy="6857998"/>
          </a:xfrm>
          <a:prstGeom prst="rect">
            <a:avLst/>
          </a:prstGeom>
        </p:spPr>
      </p:pic>
    </p:spTree>
    <p:extLst>
      <p:ext uri="{BB962C8B-B14F-4D97-AF65-F5344CB8AC3E}">
        <p14:creationId xmlns:p14="http://schemas.microsoft.com/office/powerpoint/2010/main" val="3794905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A8CE22-C271-2EFC-B396-0BA5BC2F75EB}"/>
              </a:ext>
            </a:extLst>
          </p:cNvPr>
          <p:cNvPicPr>
            <a:picLocks noChangeAspect="1"/>
          </p:cNvPicPr>
          <p:nvPr/>
        </p:nvPicPr>
        <p:blipFill>
          <a:blip r:embed="rId2"/>
          <a:srcRect l="28032" r="7171"/>
          <a:stretch>
            <a:fillRect/>
          </a:stretch>
        </p:blipFill>
        <p:spPr>
          <a:xfrm>
            <a:off x="0" y="0"/>
            <a:ext cx="9144000" cy="6858000"/>
          </a:xfrm>
          <a:prstGeom prst="rect">
            <a:avLst/>
          </a:prstGeom>
        </p:spPr>
      </p:pic>
    </p:spTree>
    <p:extLst>
      <p:ext uri="{BB962C8B-B14F-4D97-AF65-F5344CB8AC3E}">
        <p14:creationId xmlns:p14="http://schemas.microsoft.com/office/powerpoint/2010/main" val="1656197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Times New Roman" panose="02020603050405020304" pitchFamily="18" charset="0"/>
                <a:cs typeface="Times New Roman" panose="02020603050405020304" pitchFamily="18" charset="0"/>
              </a:rPr>
              <a:t>Welcome to Callao &amp; Lima</a:t>
            </a:r>
          </a:p>
        </p:txBody>
      </p:sp>
      <p:sp>
        <p:nvSpPr>
          <p:cNvPr id="3" name="Content Placeholder 2"/>
          <p:cNvSpPr>
            <a:spLocks noGrp="1"/>
          </p:cNvSpPr>
          <p:nvPr>
            <p:ph idx="1"/>
          </p:nvPr>
        </p:nvSpPr>
        <p:spPr/>
        <p:txBody>
          <a:bodyPr>
            <a:normAutofit/>
          </a:bodyPr>
          <a:lstStyle/>
          <a:p>
            <a:pPr>
              <a:defRPr sz="2000"/>
            </a:pPr>
            <a:r>
              <a:rPr sz="2400" dirty="0">
                <a:latin typeface="Times New Roman" panose="02020603050405020304" pitchFamily="18" charset="0"/>
                <a:cs typeface="Times New Roman" panose="02020603050405020304" pitchFamily="18" charset="0"/>
              </a:rPr>
              <a:t>Callao serves as the main seaport for Lima, Peru’s capital. It’s both historic and bustling, a gateway to one of South America’s most culturally rich cities.</a:t>
            </a:r>
          </a:p>
          <a:p>
            <a:pPr>
              <a:defRPr sz="2000"/>
            </a:pPr>
            <a:r>
              <a:rPr sz="2400" dirty="0">
                <a:latin typeface="Times New Roman" panose="02020603050405020304" pitchFamily="18" charset="0"/>
                <a:cs typeface="Times New Roman" panose="02020603050405020304" pitchFamily="18" charset="0"/>
              </a:rPr>
              <a:t>Lima offers colonial architecture, museums, and world-renowned cuisine — a city where Spanish, Indigenous, and African influences blend beautifully.</a:t>
            </a:r>
          </a:p>
        </p:txBody>
      </p:sp>
      <p:pic>
        <p:nvPicPr>
          <p:cNvPr id="9" name="Picture 8">
            <a:extLst>
              <a:ext uri="{FF2B5EF4-FFF2-40B4-BE49-F238E27FC236}">
                <a16:creationId xmlns:a16="http://schemas.microsoft.com/office/drawing/2014/main" id="{2402FD54-E0EB-2183-A1DF-8E0E52492452}"/>
              </a:ext>
            </a:extLst>
          </p:cNvPr>
          <p:cNvPicPr>
            <a:picLocks noChangeAspect="1"/>
          </p:cNvPicPr>
          <p:nvPr/>
        </p:nvPicPr>
        <p:blipFill>
          <a:blip r:embed="rId2"/>
          <a:srcRect l="3061"/>
          <a:stretch>
            <a:fillRect/>
          </a:stretch>
        </p:blipFill>
        <p:spPr>
          <a:xfrm>
            <a:off x="1787769" y="3980102"/>
            <a:ext cx="5568462" cy="28778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7"/>
            <a:ext cx="8229600" cy="1143000"/>
          </a:xfrm>
        </p:spPr>
        <p:txBody>
          <a:bodyPr/>
          <a:lstStyle/>
          <a:p>
            <a:r>
              <a:rPr dirty="0">
                <a:latin typeface="Times New Roman" panose="02020603050405020304" pitchFamily="18" charset="0"/>
                <a:cs typeface="Times New Roman" panose="02020603050405020304" pitchFamily="18" charset="0"/>
              </a:rPr>
              <a:t>A Brief History</a:t>
            </a:r>
            <a:r>
              <a:rPr lang="en-US" dirty="0">
                <a:latin typeface="Times New Roman" panose="02020603050405020304" pitchFamily="18" charset="0"/>
                <a:cs typeface="Times New Roman" panose="02020603050405020304" pitchFamily="18" charset="0"/>
              </a:rPr>
              <a:t> of Lima</a:t>
            </a:r>
            <a:endParaRP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1" y="1148007"/>
            <a:ext cx="6413499" cy="5709993"/>
          </a:xfrm>
        </p:spPr>
        <p:txBody>
          <a:bodyPr>
            <a:normAutofit/>
          </a:bodyPr>
          <a:lstStyle/>
          <a:p>
            <a:r>
              <a:rPr lang="en-US" sz="2000" dirty="0">
                <a:latin typeface="Times New Roman" panose="02020603050405020304" pitchFamily="18" charset="0"/>
                <a:cs typeface="Times New Roman" panose="02020603050405020304" pitchFamily="18" charset="0"/>
              </a:rPr>
              <a:t>Lima was founded by Spanish conquistador Francisco Pizarro on January 18, 1535, becoming the capital of the Viceroyalty of Peru. For nearly three centuries, it served as Spain's most important South American colonial center, accumulating immense wealth from silver mining and trade.</a:t>
            </a:r>
          </a:p>
          <a:p>
            <a:r>
              <a:rPr lang="en-US" sz="2000" dirty="0">
                <a:latin typeface="Times New Roman" panose="02020603050405020304" pitchFamily="18" charset="0"/>
                <a:cs typeface="Times New Roman" panose="02020603050405020304" pitchFamily="18" charset="0"/>
              </a:rPr>
              <a:t>The city's grand colonial architecture reflected its status, with ornate churches, monasteries, and palaces adorning its streets. Lima became known as the "City of Kings" and was a hub of Spanish culture and political power in the New World.</a:t>
            </a:r>
          </a:p>
        </p:txBody>
      </p:sp>
      <p:pic>
        <p:nvPicPr>
          <p:cNvPr id="5" name="Picture 4">
            <a:extLst>
              <a:ext uri="{FF2B5EF4-FFF2-40B4-BE49-F238E27FC236}">
                <a16:creationId xmlns:a16="http://schemas.microsoft.com/office/drawing/2014/main" id="{6F6B598A-FECA-1D3B-81D5-180542E7EE29}"/>
              </a:ext>
            </a:extLst>
          </p:cNvPr>
          <p:cNvPicPr>
            <a:picLocks noChangeAspect="1"/>
          </p:cNvPicPr>
          <p:nvPr/>
        </p:nvPicPr>
        <p:blipFill>
          <a:blip r:embed="rId2"/>
          <a:stretch>
            <a:fillRect/>
          </a:stretch>
        </p:blipFill>
        <p:spPr>
          <a:xfrm>
            <a:off x="6870698" y="1148007"/>
            <a:ext cx="2273301" cy="3380196"/>
          </a:xfrm>
          <a:prstGeom prst="rect">
            <a:avLst/>
          </a:prstGeom>
        </p:spPr>
      </p:pic>
      <p:sp>
        <p:nvSpPr>
          <p:cNvPr id="7" name="TextBox 6">
            <a:extLst>
              <a:ext uri="{FF2B5EF4-FFF2-40B4-BE49-F238E27FC236}">
                <a16:creationId xmlns:a16="http://schemas.microsoft.com/office/drawing/2014/main" id="{C37B2CCC-7A24-65B8-A1C5-377006BF3D25}"/>
              </a:ext>
            </a:extLst>
          </p:cNvPr>
          <p:cNvSpPr txBox="1"/>
          <p:nvPr/>
        </p:nvSpPr>
        <p:spPr>
          <a:xfrm>
            <a:off x="304801" y="4572001"/>
            <a:ext cx="8839199" cy="2246769"/>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Peru gained independence in 1821, with Lima remaining the national capital. The 20th century brought rapid urbanization and migration from the Andean highlands, transforming Lima into a sprawling metropolis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Despite challenges including political instability and economic struggles, modern Lima has emerged as a cultural and economic powerhouse, famous for its gastronomy and serving as home to nearly one-third of Peru's 33 million inhabitants.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2114</Words>
  <Application>Microsoft Office PowerPoint</Application>
  <PresentationFormat>On-screen Show (4:3)</PresentationFormat>
  <Paragraphs>110</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Callao/Lima, Peru Presented by Marc Silver</vt:lpstr>
      <vt:lpstr>What I Will Cover</vt:lpstr>
      <vt:lpstr>My Port Philosophy</vt:lpstr>
      <vt:lpstr>PowerPoint Presentation</vt:lpstr>
      <vt:lpstr>PowerPoint Presentation</vt:lpstr>
      <vt:lpstr>PowerPoint Presentation</vt:lpstr>
      <vt:lpstr>PowerPoint Presentation</vt:lpstr>
      <vt:lpstr>Welcome to Callao &amp; Lima</vt:lpstr>
      <vt:lpstr>A Brief History of Lima</vt:lpstr>
      <vt:lpstr>Transportation</vt:lpstr>
      <vt:lpstr>Top Attractions &amp; Points of Interest</vt:lpstr>
      <vt:lpstr>Top Attractions &amp; Points of Interest</vt:lpstr>
      <vt:lpstr>Top Attractions &amp; Points of Interest</vt:lpstr>
      <vt:lpstr>Top Attractions &amp; Points of Interest</vt:lpstr>
      <vt:lpstr>Top Attractions &amp; Points of Interest</vt:lpstr>
      <vt:lpstr>Top Attractions &amp; Points of Interest</vt:lpstr>
      <vt:lpstr>Top Attractions &amp; Points of Interest</vt:lpstr>
      <vt:lpstr>Top Attractions &amp; Points of Interest</vt:lpstr>
      <vt:lpstr>Local Cuisine &amp; Dining Options</vt:lpstr>
      <vt:lpstr>Important Tips &amp; Practical Advice</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Marc Silver</dc:creator>
  <cp:keywords/>
  <dc:description>generated using python-pptx</dc:description>
  <cp:lastModifiedBy>Marc Silver</cp:lastModifiedBy>
  <cp:revision>15</cp:revision>
  <dcterms:created xsi:type="dcterms:W3CDTF">2013-01-27T09:14:16Z</dcterms:created>
  <dcterms:modified xsi:type="dcterms:W3CDTF">2025-10-11T04:17:24Z</dcterms:modified>
  <cp:category/>
</cp:coreProperties>
</file>