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8_24368F95.xml" ContentType="application/vnd.ms-powerpoint.comments+xml"/>
  <Override PartName="/ppt/comments/modernComment_11B_E6146D8B.xml" ContentType="application/vnd.ms-powerpoint.comments+xml"/>
  <Override PartName="/ppt/comments/modernComment_11F_2AD98B99.xml" ContentType="application/vnd.ms-powerpoint.comments+xml"/>
  <Override PartName="/ppt/comments/modernComment_107_53CB9217.xml" ContentType="application/vnd.ms-powerpoint.comments+xml"/>
  <Override PartName="/ppt/comments/modernComment_116_578963DE.xml" ContentType="application/vnd.ms-powerpoint.comments+xml"/>
  <Override PartName="/ppt/comments/modernComment_122_FA03214C.xml" ContentType="application/vnd.ms-powerpoint.comments+xml"/>
  <Override PartName="/ppt/comments/modernComment_113_9B106390.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7"/>
  </p:notesMasterIdLst>
  <p:handoutMasterIdLst>
    <p:handoutMasterId r:id="rId48"/>
  </p:handoutMasterIdLst>
  <p:sldIdLst>
    <p:sldId id="257" r:id="rId5"/>
    <p:sldId id="268" r:id="rId6"/>
    <p:sldId id="289" r:id="rId7"/>
    <p:sldId id="292" r:id="rId8"/>
    <p:sldId id="288" r:id="rId9"/>
    <p:sldId id="267" r:id="rId10"/>
    <p:sldId id="280" r:id="rId11"/>
    <p:sldId id="269" r:id="rId12"/>
    <p:sldId id="262" r:id="rId13"/>
    <p:sldId id="282" r:id="rId14"/>
    <p:sldId id="281" r:id="rId15"/>
    <p:sldId id="283" r:id="rId16"/>
    <p:sldId id="284" r:id="rId17"/>
    <p:sldId id="285" r:id="rId18"/>
    <p:sldId id="291" r:id="rId19"/>
    <p:sldId id="286" r:id="rId20"/>
    <p:sldId id="287" r:id="rId21"/>
    <p:sldId id="263" r:id="rId22"/>
    <p:sldId id="293" r:id="rId23"/>
    <p:sldId id="294" r:id="rId24"/>
    <p:sldId id="272" r:id="rId25"/>
    <p:sldId id="296" r:id="rId26"/>
    <p:sldId id="295" r:id="rId27"/>
    <p:sldId id="297" r:id="rId28"/>
    <p:sldId id="265" r:id="rId29"/>
    <p:sldId id="300" r:id="rId30"/>
    <p:sldId id="298" r:id="rId31"/>
    <p:sldId id="299" r:id="rId32"/>
    <p:sldId id="270" r:id="rId33"/>
    <p:sldId id="271" r:id="rId34"/>
    <p:sldId id="302" r:id="rId35"/>
    <p:sldId id="303" r:id="rId36"/>
    <p:sldId id="273" r:id="rId37"/>
    <p:sldId id="301" r:id="rId38"/>
    <p:sldId id="278" r:id="rId39"/>
    <p:sldId id="290" r:id="rId40"/>
    <p:sldId id="276" r:id="rId41"/>
    <p:sldId id="277" r:id="rId42"/>
    <p:sldId id="275" r:id="rId43"/>
    <p:sldId id="274" r:id="rId44"/>
    <p:sldId id="304" r:id="rId45"/>
    <p:sldId id="279"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3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7" d="100"/>
          <a:sy n="87" d="100"/>
        </p:scale>
        <p:origin x="618" y="78"/>
      </p:cViewPr>
      <p:guideLst>
        <p:guide orient="horz" pos="2160"/>
        <p:guide pos="3311"/>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omments/modernComment_107_53CB9217.xml><?xml version="1.0" encoding="utf-8"?>
<p188:cmLst xmlns:a="http://schemas.openxmlformats.org/drawingml/2006/main" xmlns:r="http://schemas.openxmlformats.org/officeDocument/2006/relationships" xmlns:p188="http://schemas.microsoft.com/office/powerpoint/2018/8/main">
  <p188:cm id="{2A0E0D60-CA31-43AF-A27E-C3071B23CF7D}" authorId="{5A6809BF-033D-8017-B196-2FD9BEB1A563}" created="2024-09-08T22:14:12.930">
    <ac:deMkLst xmlns:ac="http://schemas.microsoft.com/office/drawing/2013/main/command">
      <pc:docMk xmlns:pc="http://schemas.microsoft.com/office/powerpoint/2013/main/command"/>
      <pc:sldMk xmlns:pc="http://schemas.microsoft.com/office/powerpoint/2013/main/command" cId="1405850135" sldId="263"/>
      <ac:spMk id="3" creationId="{940DCF13-E2CD-4777-A48F-EC848FB97596}"/>
    </ac:deMkLst>
    <p188:txBody>
      <a:bodyPr/>
      <a:lstStyle/>
      <a:p>
        <a:r>
          <a:rPr lang="en-US"/>
          <a:t>Notable Varietals: Pinot Noir, Chardonnay, Zinfandel, and Syrah.</a:t>
        </a:r>
      </a:p>
    </p188:txBody>
  </p188:cm>
</p188:cmLst>
</file>

<file path=ppt/comments/modernComment_113_9B106390.xml><?xml version="1.0" encoding="utf-8"?>
<p188:cmLst xmlns:a="http://schemas.openxmlformats.org/drawingml/2006/main" xmlns:r="http://schemas.openxmlformats.org/officeDocument/2006/relationships" xmlns:p188="http://schemas.microsoft.com/office/powerpoint/2018/8/main">
  <p188:cm id="{544393AF-082C-4ABF-B417-5C2540C55CAC}" authorId="{5A6809BF-033D-8017-B196-2FD9BEB1A563}" created="2024-09-09T02:52:26.033">
    <ac:deMkLst xmlns:ac="http://schemas.microsoft.com/office/drawing/2013/main/command">
      <pc:docMk xmlns:pc="http://schemas.microsoft.com/office/powerpoint/2013/main/command"/>
      <pc:sldMk xmlns:pc="http://schemas.microsoft.com/office/powerpoint/2013/main/command" cId="2601542544" sldId="275"/>
      <ac:spMk id="5" creationId="{00000000-0000-0000-0000-000000000000}"/>
    </ac:deMkLst>
    <p188:txBody>
      <a:bodyPr/>
      <a:lstStyle/>
      <a:p>
        <a:r>
          <a:rPr lang="en-US"/>
          <a:t>Syrah and the Australian Shiraz are the same grapes with slightly different names.</a:t>
        </a:r>
      </a:p>
    </p188:txBody>
  </p188:cm>
</p188:cmLst>
</file>

<file path=ppt/comments/modernComment_116_578963DE.xml><?xml version="1.0" encoding="utf-8"?>
<p188:cmLst xmlns:a="http://schemas.openxmlformats.org/drawingml/2006/main" xmlns:r="http://schemas.openxmlformats.org/officeDocument/2006/relationships" xmlns:p188="http://schemas.microsoft.com/office/powerpoint/2018/8/main">
  <p188:cm id="{45F4E842-5EE5-40D9-A643-122088596B9D}" authorId="{5A6809BF-033D-8017-B196-2FD9BEB1A563}" created="2024-09-08T20:09:55.085">
    <ac:txMkLst xmlns:ac="http://schemas.microsoft.com/office/drawing/2013/main/command">
      <pc:docMk xmlns:pc="http://schemas.microsoft.com/office/powerpoint/2013/main/command"/>
      <pc:sldMk xmlns:pc="http://schemas.microsoft.com/office/powerpoint/2013/main/command" cId="1468621790" sldId="278"/>
      <ac:spMk id="5" creationId="{00000000-0000-0000-0000-000000000000}"/>
      <ac:txMk cp="837" len="29">
        <ac:context len="896" hash="3138123486"/>
      </ac:txMk>
    </ac:txMkLst>
    <p188:pos x="4829619" y="4885944"/>
    <p188:txBody>
      <a:bodyPr/>
      <a:lstStyle/>
      <a:p>
        <a:r>
          <a:rPr lang="en-US"/>
          <a:t>I have seen the MacDonald Cabernet Sauvignon selling for as high as $800</a:t>
        </a:r>
      </a:p>
    </p188:txBody>
  </p188:cm>
</p188:cmLst>
</file>

<file path=ppt/comments/modernComment_118_24368F95.xml><?xml version="1.0" encoding="utf-8"?>
<p188:cmLst xmlns:a="http://schemas.openxmlformats.org/drawingml/2006/main" xmlns:r="http://schemas.openxmlformats.org/officeDocument/2006/relationships" xmlns:p188="http://schemas.microsoft.com/office/powerpoint/2018/8/main">
  <p188:cm id="{AC9D39D7-6AC8-4775-AFB5-077880977CB5}" authorId="{5A6809BF-033D-8017-B196-2FD9BEB1A563}" created="2024-09-08T20:54:44.151">
    <ac:txMkLst xmlns:ac="http://schemas.microsoft.com/office/drawing/2013/main/command">
      <pc:docMk xmlns:pc="http://schemas.microsoft.com/office/powerpoint/2013/main/command"/>
      <pc:sldMk xmlns:pc="http://schemas.microsoft.com/office/powerpoint/2013/main/command" cId="607555477" sldId="280"/>
      <ac:spMk id="3" creationId="{CA49671C-395C-9205-BBE4-AD788B07CCE1}"/>
      <ac:txMk cp="437" len="22">
        <ac:context len="857" hash="3238391868"/>
      </ac:txMk>
    </ac:txMkLst>
    <p188:pos x="3791755" y="2998940"/>
    <p188:txBody>
      <a:bodyPr/>
      <a:lstStyle/>
      <a:p>
        <a:r>
          <a:rPr lang="en-US"/>
          <a:t>On May 24, 1976, the Judgment of Paris pitted some of the finest wines in France against unknown California bottles in a blind taste test. Nine of the most respected names in French gastronomy sat in judgment.</a:t>
        </a:r>
      </a:p>
    </p188:txBody>
  </p188:cm>
</p188:cmLst>
</file>

<file path=ppt/comments/modernComment_11B_E6146D8B.xml><?xml version="1.0" encoding="utf-8"?>
<p188:cmLst xmlns:a="http://schemas.openxmlformats.org/drawingml/2006/main" xmlns:r="http://schemas.openxmlformats.org/officeDocument/2006/relationships" xmlns:p188="http://schemas.microsoft.com/office/powerpoint/2018/8/main">
  <p188:cm id="{4F55E82F-A7F8-4278-AB21-648675F2D74A}" authorId="{5A6809BF-033D-8017-B196-2FD9BEB1A563}" created="2024-09-08T21:11:45.253">
    <ac:deMkLst xmlns:ac="http://schemas.microsoft.com/office/drawing/2013/main/command">
      <pc:docMk xmlns:pc="http://schemas.microsoft.com/office/powerpoint/2013/main/command"/>
      <pc:sldMk xmlns:pc="http://schemas.microsoft.com/office/powerpoint/2013/main/command" cId="3860098443" sldId="283"/>
      <ac:spMk id="4" creationId="{69F3B096-9D84-B23D-9681-1DD81681CAAD}"/>
    </ac:deMkLst>
    <p188:txBody>
      <a:bodyPr/>
      <a:lstStyle/>
      <a:p>
        <a:r>
          <a:rPr lang="en-US"/>
          <a:t>I remember visiting Napa’s wine region back in the summer of 1967. Mondavi had the first winery on the west side of Hwy 29 as I entered the wine region.</a:t>
        </a:r>
      </a:p>
    </p188:txBody>
  </p188:cm>
</p188:cmLst>
</file>

<file path=ppt/comments/modernComment_11F_2AD98B99.xml><?xml version="1.0" encoding="utf-8"?>
<p188:cmLst xmlns:a="http://schemas.openxmlformats.org/drawingml/2006/main" xmlns:r="http://schemas.openxmlformats.org/officeDocument/2006/relationships" xmlns:p188="http://schemas.microsoft.com/office/powerpoint/2018/8/main">
  <p188:cm id="{7B628562-7E87-42D2-9E42-D647A952AF3C}" authorId="{5A6809BF-033D-8017-B196-2FD9BEB1A563}" created="2024-09-08T21:59:26.369">
    <ac:deMkLst xmlns:ac="http://schemas.microsoft.com/office/drawing/2013/main/command">
      <pc:docMk xmlns:pc="http://schemas.microsoft.com/office/powerpoint/2013/main/command"/>
      <pc:sldMk xmlns:pc="http://schemas.microsoft.com/office/powerpoint/2013/main/command" cId="718900121" sldId="287"/>
      <ac:spMk id="4" creationId="{69F3B096-9D84-B23D-9681-1DD81681CAAD}"/>
    </ac:deMkLst>
    <p188:txBody>
      <a:bodyPr/>
      <a:lstStyle/>
      <a:p>
        <a:r>
          <a:rPr lang="en-US"/>
          <a:t>Not everyone thinks Napa produces California’s best wine. In Sonoma they say -”Napa for auto parts… Sonoma for wine!”</a:t>
        </a:r>
      </a:p>
    </p188:txBody>
  </p188:cm>
</p188:cmLst>
</file>

<file path=ppt/comments/modernComment_122_FA03214C.xml><?xml version="1.0" encoding="utf-8"?>
<p188:cmLst xmlns:a="http://schemas.openxmlformats.org/drawingml/2006/main" xmlns:r="http://schemas.openxmlformats.org/officeDocument/2006/relationships" xmlns:p188="http://schemas.microsoft.com/office/powerpoint/2018/8/main">
  <p188:cm id="{0F7AEDBB-D2DA-47E0-A44C-B085595FC548}" authorId="{5A6809BF-033D-8017-B196-2FD9BEB1A563}" created="2024-09-08T20:43:34.570">
    <ac:deMkLst xmlns:ac="http://schemas.microsoft.com/office/drawing/2013/main/command">
      <pc:docMk xmlns:pc="http://schemas.microsoft.com/office/powerpoint/2013/main/command"/>
      <pc:sldMk xmlns:pc="http://schemas.microsoft.com/office/powerpoint/2013/main/command" cId="4194509132" sldId="290"/>
      <ac:spMk id="5" creationId="{00000000-0000-0000-0000-000000000000}"/>
    </ac:deMkLst>
    <p188:txBody>
      <a:bodyPr/>
      <a:lstStyle/>
      <a:p>
        <a:r>
          <a:rPr lang="en-US"/>
          <a:t>
Another trend is to produce lower alcohol California Chardonnays. The winemakers process the wines after fermentation to achieve an alcohol content that is close to 12%.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12/7/2024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12/7/2024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41</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6F93-C8E3-908A-EFD0-59ECFD3371F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0923063-B573-CEFA-FBC6-B4E20580E40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73DDE-122A-2FC8-251A-A20153542AF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69B42F9C-A0F9-2AF5-8E8F-91B05070E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F5268-B4AA-4F63-2DCE-EF2255C52CBF}"/>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517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0C5B-9CA6-DA0E-5A9B-A2D626ADC6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DA156-F07F-04B3-E05B-68325A595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BB96D-7ECD-3298-C66E-ACFAC344024E}"/>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678B5962-8046-3A49-C534-7027A761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34EAA-DE20-E5C5-2282-E1F2BF0DBE72}"/>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7315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50FC2-DCB9-235C-3E43-D20334EE132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A2D83-1879-A69F-5AB8-56266AF69AA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323CD-41D5-23AB-B60B-3370EE2D6BBC}"/>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44559FC2-9FA3-F98F-180A-F59F9DE2B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017E-7429-E9D1-5E57-6A7ED2698A5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45604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E4D-91F6-721F-0248-218818A7A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644E8-4F16-33F0-18A6-97D5816A4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41FD0-0E09-5EBE-022D-361DCE5DE819}"/>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95DCE005-B0F8-A9FD-C6BA-81AA835A5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AA0EB-488C-31AF-B5FA-A0D930E6144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5247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3802-0044-3991-FC49-7A44EE63EB4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02A670A-CA28-A09E-58FD-BBD25EBFCC6C}"/>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782B3-70DD-F717-73E0-D280D37F8A51}"/>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13949414-1A73-1FAD-F4CB-D42F6DB9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18F60-8DA1-8161-05E9-7F572BFBAD46}"/>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2938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E83F-5882-13FA-A5D3-B01F0CDB8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BC2E9-A4F2-40FD-346F-B0C1DDDD3BF4}"/>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5912E-4817-51DC-E7DC-CE7EEC9CE93A}"/>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1D352-7701-4AAF-3BF0-53C9306FD6F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C507912D-9783-A5E0-1578-7B64EAD02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8E635-4CDA-49D5-9ED8-B2FC0E82BB5E}"/>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6178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56AF-1A5E-189D-9013-70BED54CF1B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F72D1-4589-72E1-651C-2EFCE33DF77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973F4-C6D6-9A65-15CA-C1E4A8FC459B}"/>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7D89E-D45B-B015-E3EE-F5DC8098D77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5B4A5-DA94-F212-9D2F-2CCB632E2D1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64405-5347-79F7-E33C-187F37B17123}"/>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8" name="Footer Placeholder 7">
            <a:extLst>
              <a:ext uri="{FF2B5EF4-FFF2-40B4-BE49-F238E27FC236}">
                <a16:creationId xmlns:a16="http://schemas.microsoft.com/office/drawing/2014/main" id="{034E122C-D4A8-71AF-FBB7-00E819FED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2CB4C-3353-4508-3FD5-662D0F56208A}"/>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6852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8F43-FDAE-E9C1-BE49-FEF475E3E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8C6EA-1B1A-5F15-BF88-DE07C76AA8F9}"/>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4" name="Footer Placeholder 3">
            <a:extLst>
              <a:ext uri="{FF2B5EF4-FFF2-40B4-BE49-F238E27FC236}">
                <a16:creationId xmlns:a16="http://schemas.microsoft.com/office/drawing/2014/main" id="{0C8D67D0-5DB8-806B-7E9C-589B63116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FE2E16-A82A-EC4B-09EF-2FB85912BD1B}"/>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9719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74643-AD6E-EF11-EFB8-633F5CFB637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3" name="Footer Placeholder 2">
            <a:extLst>
              <a:ext uri="{FF2B5EF4-FFF2-40B4-BE49-F238E27FC236}">
                <a16:creationId xmlns:a16="http://schemas.microsoft.com/office/drawing/2014/main" id="{CBD65470-3F76-C1A5-309B-6806B6BBF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5F31D-AED7-426A-1B66-4A153256590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1752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4EF6-144B-8E07-A2B7-E3DABC71F18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2BAACC6-5203-47E2-8E8F-36CE0DB0DD75}"/>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6E743-D697-7E57-E6D0-D36CE40F197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232AF-BD79-14EB-1690-2D4572DCA1DD}"/>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A963BBD8-7944-E718-3A8A-C6CCDE8F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AE789-1804-F2D2-917C-F690DB5437D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4079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2CF1-C44B-CA8B-E024-8F3B2538F79A}"/>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FFE41553-81D3-11B8-1BC7-96BDCB0276D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D2D7081-0423-E187-DD98-D8F8CBE99B3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5995A-A380-5DEE-DFC3-2FB25708C81C}"/>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7C5F9689-86AD-84D2-309C-EEAB11173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7657C-05F0-B765-17DE-E9EC897AB99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2169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03980-8F66-58B0-C3C5-817E7EC8E84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E2010-97D3-83DF-8552-9FB787297F2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3F98B-F321-6037-708A-343978D8A3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FD029-FB74-4578-B929-F66AA97659CA}" type="datetimeFigureOut">
              <a:rPr lang="en-US" smtClean="0"/>
              <a:pPr/>
              <a:t>12/7/2024</a:t>
            </a:fld>
            <a:endParaRPr lang="en-US"/>
          </a:p>
        </p:txBody>
      </p:sp>
      <p:sp>
        <p:nvSpPr>
          <p:cNvPr id="5" name="Footer Placeholder 4">
            <a:extLst>
              <a:ext uri="{FF2B5EF4-FFF2-40B4-BE49-F238E27FC236}">
                <a16:creationId xmlns:a16="http://schemas.microsoft.com/office/drawing/2014/main" id="{0C33CF8F-0DE3-582D-E1B0-660963BE35C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A182AC-FD5B-892B-C0DF-8ED7875367D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14DD1E-5D91-48A3-AD6D-45FBA980D106}" type="slidenum">
              <a:rPr lang="en-US" smtClean="0"/>
              <a:pPr/>
              <a:t>‹#›</a:t>
            </a:fld>
            <a:endParaRPr lang="en-US"/>
          </a:p>
        </p:txBody>
      </p:sp>
    </p:spTree>
    <p:extLst>
      <p:ext uri="{BB962C8B-B14F-4D97-AF65-F5344CB8AC3E}">
        <p14:creationId xmlns:p14="http://schemas.microsoft.com/office/powerpoint/2010/main" val="3712852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8/10/relationships/comments" Target="../comments/modernComment_11B_E6146D8B.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1F_2AD98B9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8/10/relationships/comments" Target="../comments/modernComment_107_53CB92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microsoft.com/office/2018/10/relationships/comments" Target="../comments/modernComment_116_578963DE.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22_FA03214C.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bobcabralwines.com/purchase"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microsoft.com/office/2018/10/relationships/comments" Target="../comments/modernComment_113_9B10639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discovercaliforniawines.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microsoft.com/office/2018/10/relationships/comments" Target="../comments/modernComment_118_24368F9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field with yellow and orange leaves&#10;&#10;Description automatically generated">
            <a:extLst>
              <a:ext uri="{FF2B5EF4-FFF2-40B4-BE49-F238E27FC236}">
                <a16:creationId xmlns:a16="http://schemas.microsoft.com/office/drawing/2014/main" id="{E42D8379-77E1-1068-2191-030BE7680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98"/>
            <a:ext cx="12188824" cy="6856501"/>
          </a:xfrm>
          <a:prstGeom prst="rect">
            <a:avLst/>
          </a:prstGeom>
        </p:spPr>
      </p:pic>
      <p:sp>
        <p:nvSpPr>
          <p:cNvPr id="2" name="Title 1"/>
          <p:cNvSpPr>
            <a:spLocks noGrp="1"/>
          </p:cNvSpPr>
          <p:nvPr>
            <p:ph type="ctrTitle"/>
          </p:nvPr>
        </p:nvSpPr>
        <p:spPr>
          <a:xfrm>
            <a:off x="1625176" y="0"/>
            <a:ext cx="8735325" cy="2895600"/>
          </a:xfrm>
        </p:spPr>
        <p:txBody>
          <a:bodyPr>
            <a:normAutofit/>
          </a:bodyPr>
          <a:lstStyle/>
          <a:p>
            <a:pPr marL="0" marR="0" algn="ctr">
              <a:lnSpc>
                <a:spcPct val="107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California Wine</a:t>
            </a:r>
            <a:b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400" dirty="0"/>
          </a:p>
        </p:txBody>
      </p:sp>
      <p:sp>
        <p:nvSpPr>
          <p:cNvPr id="5" name="Subtitle 4"/>
          <p:cNvSpPr>
            <a:spLocks noGrp="1"/>
          </p:cNvSpPr>
          <p:nvPr>
            <p:ph type="subTitle" idx="1"/>
          </p:nvPr>
        </p:nvSpPr>
        <p:spPr>
          <a:xfrm>
            <a:off x="0" y="4343400"/>
            <a:ext cx="12188824" cy="1371600"/>
          </a:xfrm>
        </p:spPr>
        <p:txBody>
          <a:bodyPr>
            <a:normAutofit/>
          </a:bodyPr>
          <a:lstStyle/>
          <a:p>
            <a:pPr algn="ctr"/>
            <a:r>
              <a:rPr lang="en-US" sz="32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It’s History, Regions, Varietals, and Notable Wineries</a:t>
            </a:r>
            <a:endParaRPr lang="en-US" sz="3200" dirty="0">
              <a:solidFill>
                <a:schemeClr val="bg1"/>
              </a:solidFill>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1"/>
            <a:ext cx="12188825" cy="1219200"/>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Napa Valley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608012" y="1524000"/>
            <a:ext cx="10972800" cy="174458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most significant factors contributing to Napa’s success is its soils, which are composed primarily of volcanic ash and gravel.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soils are well-drained, which forces vines to grow deep roots in search of water and nutrients, ultimately producing grapes with more concentrated flavors. </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diagram of a valley&#10;&#10;Description automatically generated">
            <a:extLst>
              <a:ext uri="{FF2B5EF4-FFF2-40B4-BE49-F238E27FC236}">
                <a16:creationId xmlns:a16="http://schemas.microsoft.com/office/drawing/2014/main" id="{19A6B519-8597-8A87-BE32-152E59A67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411" y="3150988"/>
            <a:ext cx="6094413" cy="3273622"/>
          </a:xfrm>
          <a:prstGeom prst="rect">
            <a:avLst/>
          </a:prstGeom>
        </p:spPr>
      </p:pic>
      <p:sp>
        <p:nvSpPr>
          <p:cNvPr id="7" name="TextBox 6">
            <a:extLst>
              <a:ext uri="{FF2B5EF4-FFF2-40B4-BE49-F238E27FC236}">
                <a16:creationId xmlns:a16="http://schemas.microsoft.com/office/drawing/2014/main" id="{6A23CB17-0B57-999D-21D4-0D8F062DED07}"/>
              </a:ext>
            </a:extLst>
          </p:cNvPr>
          <p:cNvSpPr txBox="1"/>
          <p:nvPr/>
        </p:nvSpPr>
        <p:spPr>
          <a:xfrm>
            <a:off x="608011" y="3124200"/>
            <a:ext cx="5486401"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combination of volcanic soils, a diverse range of microclimates (from the foggy southern end near Carneros to the warmer northern regions around Calistoga), and winemaking expertise has helped Napa Valley build its reputation as a powerhouse for Cabernet Sauvignon, the valley’s signature grape.</a:t>
            </a:r>
          </a:p>
        </p:txBody>
      </p:sp>
    </p:spTree>
    <p:extLst>
      <p:ext uri="{BB962C8B-B14F-4D97-AF65-F5344CB8AC3E}">
        <p14:creationId xmlns:p14="http://schemas.microsoft.com/office/powerpoint/2010/main" val="35150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ormAutofit/>
          </a:bodyPr>
          <a:lstStyle/>
          <a:p>
            <a:pPr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Napa Valley’s </a:t>
            </a:r>
            <a:r>
              <a:rPr lang="en-US" sz="4400" b="1" dirty="0">
                <a:latin typeface="Times New Roman" panose="02020603050405020304" pitchFamily="18" charset="0"/>
                <a:cs typeface="Times New Roman" panose="02020603050405020304" pitchFamily="18" charset="0"/>
              </a:rPr>
              <a:t>Notable Varietals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227012" y="1219200"/>
            <a:ext cx="11658600"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Cabernet Sauvignon is the most popular wine, Napa is also known for producing other world-class varietals: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Cabernet Sauvignon</a:t>
            </a:r>
            <a:r>
              <a:rPr lang="en-US" sz="2400" dirty="0">
                <a:latin typeface="Times New Roman" panose="02020603050405020304" pitchFamily="18" charset="0"/>
                <a:cs typeface="Times New Roman" panose="02020603050405020304" pitchFamily="18" charset="0"/>
              </a:rPr>
              <a:t>: Napa’s most famous grape is prized for its deep flavors of black currant, plum, and hints of tobacco. It’s firm tannins give a capacity to age for decades.</a:t>
            </a:r>
          </a:p>
        </p:txBody>
      </p:sp>
      <p:pic>
        <p:nvPicPr>
          <p:cNvPr id="5" name="Picture 4" descr="A row of wine bottles&#10;&#10;Description automatically generated">
            <a:extLst>
              <a:ext uri="{FF2B5EF4-FFF2-40B4-BE49-F238E27FC236}">
                <a16:creationId xmlns:a16="http://schemas.microsoft.com/office/drawing/2014/main" id="{822B3578-36D5-29E2-3AE8-8EEE538FCD10}"/>
              </a:ext>
            </a:extLst>
          </p:cNvPr>
          <p:cNvPicPr>
            <a:picLocks noChangeAspect="1"/>
          </p:cNvPicPr>
          <p:nvPr/>
        </p:nvPicPr>
        <p:blipFill>
          <a:blip r:embed="rId2">
            <a:extLst>
              <a:ext uri="{28A0092B-C50C-407E-A947-70E740481C1C}">
                <a14:useLocalDpi xmlns:a14="http://schemas.microsoft.com/office/drawing/2010/main" val="0"/>
              </a:ext>
            </a:extLst>
          </a:blip>
          <a:srcRect l="8426" t="36142" r="5905" b="7165"/>
          <a:stretch/>
        </p:blipFill>
        <p:spPr>
          <a:xfrm>
            <a:off x="0" y="3048000"/>
            <a:ext cx="5181600" cy="3429001"/>
          </a:xfrm>
          <a:prstGeom prst="rect">
            <a:avLst/>
          </a:prstGeom>
        </p:spPr>
      </p:pic>
      <p:sp>
        <p:nvSpPr>
          <p:cNvPr id="7" name="TextBox 6">
            <a:extLst>
              <a:ext uri="{FF2B5EF4-FFF2-40B4-BE49-F238E27FC236}">
                <a16:creationId xmlns:a16="http://schemas.microsoft.com/office/drawing/2014/main" id="{366681D4-4388-6609-AE9A-F3D53566932D}"/>
              </a:ext>
            </a:extLst>
          </p:cNvPr>
          <p:cNvSpPr txBox="1"/>
          <p:nvPr/>
        </p:nvSpPr>
        <p:spPr>
          <a:xfrm>
            <a:off x="5181600" y="2756697"/>
            <a:ext cx="7007224" cy="4329903"/>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Chardonnay</a:t>
            </a:r>
            <a:r>
              <a:rPr lang="en-US" sz="2400" dirty="0">
                <a:latin typeface="Times New Roman" panose="02020603050405020304" pitchFamily="18" charset="0"/>
                <a:cs typeface="Times New Roman" panose="02020603050405020304" pitchFamily="18" charset="0"/>
              </a:rPr>
              <a:t>: Grown in both cooler areas like Carneros and warmer regions, Napa Chardonnay ranges from rich and oaky to crisp and refreshing, often showing flavors of apple, pear, and citrus.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Merlot</a:t>
            </a:r>
            <a:r>
              <a:rPr lang="en-US" sz="2400" dirty="0">
                <a:latin typeface="Times New Roman" panose="02020603050405020304" pitchFamily="18" charset="0"/>
                <a:cs typeface="Times New Roman" panose="02020603050405020304" pitchFamily="18" charset="0"/>
              </a:rPr>
              <a:t>: Often blended with Cabernet Sauvignon, Napa’s Merlot tends to be full-bodied with flavors of dark fruit, chocolate, and sometimes herbs.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Sauvignon Blanc</a:t>
            </a:r>
            <a:r>
              <a:rPr lang="en-US" sz="2400" dirty="0">
                <a:latin typeface="Times New Roman" panose="02020603050405020304" pitchFamily="18" charset="0"/>
                <a:cs typeface="Times New Roman" panose="02020603050405020304" pitchFamily="18" charset="0"/>
              </a:rPr>
              <a:t>: A versatile white grape that can be made in both oaked and unoaked styles, often showing bright acidity and flavors of citrus, green apple, and tropical fruits.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72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1"/>
            <a:ext cx="12188825" cy="1219200"/>
          </a:xfrm>
        </p:spPr>
        <p:txBody>
          <a:bodyPr>
            <a:normAutofit/>
          </a:bodyPr>
          <a:lstStyle/>
          <a:p>
            <a:pPr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Napa Valley’s </a:t>
            </a:r>
            <a:r>
              <a:rPr lang="en-US" sz="4400" b="1" dirty="0">
                <a:latin typeface="Times New Roman" panose="02020603050405020304" pitchFamily="18" charset="0"/>
                <a:cs typeface="Times New Roman" panose="02020603050405020304" pitchFamily="18" charset="0"/>
              </a:rPr>
              <a:t>Top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455612" y="1524000"/>
            <a:ext cx="11125200" cy="4699235"/>
          </a:xfrm>
          <a:prstGeom prst="rect">
            <a:avLst/>
          </a:prstGeom>
          <a:noFill/>
        </p:spPr>
        <p:txBody>
          <a:bodyPr wrap="square">
            <a:spAutoFit/>
          </a:bodyPr>
          <a:lstStyle/>
          <a:p>
            <a:pPr marL="285750" indent="-285750"/>
            <a:r>
              <a:rPr lang="en-US" sz="2400" b="1" dirty="0">
                <a:latin typeface="Times New Roman" panose="02020603050405020304" pitchFamily="18" charset="0"/>
                <a:cs typeface="Times New Roman" panose="02020603050405020304" pitchFamily="18" charset="0"/>
              </a:rPr>
              <a:t>Robert Mondavi Winery</a:t>
            </a:r>
            <a:r>
              <a:rPr lang="en-US" sz="2400" dirty="0">
                <a:latin typeface="Times New Roman" panose="02020603050405020304" pitchFamily="18" charset="0"/>
                <a:cs typeface="Times New Roman" panose="02020603050405020304" pitchFamily="18" charset="0"/>
              </a:rPr>
              <a:t>: Robert Mondavi is widely regarded as one of the figures responsible for putting Napa on the global wine map.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in 1966, the winery revolutionized winemaking in the region by emphasizing high-quality production and vineyard management.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Mondavi championed the use of French oak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barrels and temperature-controlled fermentation,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helped elevate Napa’s winemaking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standards.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the winery is still celebrated for its Fumé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Blanc (an oaked Sauvignon Blanc) and its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Reserve Cabernet Sauvignon, which exemplifies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Napa’s mastery of this grape.</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Rows of chairs in a room&#10;&#10;Description automatically generated">
            <a:extLst>
              <a:ext uri="{FF2B5EF4-FFF2-40B4-BE49-F238E27FC236}">
                <a16:creationId xmlns:a16="http://schemas.microsoft.com/office/drawing/2014/main" id="{AECEA81F-BF58-1FDC-8A4B-12AAECF66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412" y="3200400"/>
            <a:ext cx="5148009" cy="3733799"/>
          </a:xfrm>
          <a:prstGeom prst="rect">
            <a:avLst/>
          </a:prstGeom>
        </p:spPr>
      </p:pic>
    </p:spTree>
    <p:extLst>
      <p:ext uri="{BB962C8B-B14F-4D97-AF65-F5344CB8AC3E}">
        <p14:creationId xmlns:p14="http://schemas.microsoft.com/office/powerpoint/2010/main" val="386009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6087931" cy="1600199"/>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Napa Valley’s </a:t>
            </a:r>
            <a:r>
              <a:rPr lang="en-US" sz="4400" b="1" dirty="0">
                <a:latin typeface="Times New Roman" panose="02020603050405020304" pitchFamily="18" charset="0"/>
                <a:cs typeface="Times New Roman" panose="02020603050405020304" pitchFamily="18" charset="0"/>
              </a:rPr>
              <a:t>Top Wineries </a:t>
            </a:r>
            <a:r>
              <a:rPr lang="en-US" sz="2800" b="1" dirty="0">
                <a:latin typeface="Times New Roman" panose="02020603050405020304" pitchFamily="18" charset="0"/>
                <a:cs typeface="Times New Roman" panose="02020603050405020304" pitchFamily="18" charset="0"/>
              </a:rPr>
              <a:t>Cont.</a:t>
            </a:r>
            <a:endParaRPr lang="en-US" sz="2800" dirty="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379412" y="1600200"/>
            <a:ext cx="5715000" cy="5257800"/>
          </a:xfrm>
          <a:prstGeom prst="rect">
            <a:avLst/>
          </a:prstGeom>
        </p:spPr>
        <p:txBody>
          <a:bodyPr vert="horz" lIns="91440" tIns="45720" rIns="91440" bIns="45720" rtlCol="0">
            <a:normAutofit fontScale="85000" lnSpcReduction="20000"/>
          </a:bodyPr>
          <a:lstStyle/>
          <a:p>
            <a:pPr marL="228600" indent="-228600">
              <a:lnSpc>
                <a:spcPct val="11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Opus One Winery</a:t>
            </a:r>
            <a:r>
              <a:rPr lang="en-US" sz="2800" dirty="0">
                <a:latin typeface="Times New Roman" panose="02020603050405020304" pitchFamily="18" charset="0"/>
                <a:cs typeface="Times New Roman" panose="02020603050405020304" pitchFamily="18" charset="0"/>
              </a:rPr>
              <a:t>: Opus One represents one of the most significant partnerships in Napa history. It is a joint venture between Robert Mondavi and Baron Philippe de Rothschild of Bordeaux’s famed Château Mouton Rothschild. </a:t>
            </a:r>
          </a:p>
          <a:p>
            <a:pPr marL="228600" indent="-2286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collaboration brought a Bordeaux-style philosophy to Napa’s winemaking, resulting in Opus One, a Bordeaux blend dominated by Cabernet Sauvignon, with Merlot, Cabernet Franc, and Petit Verdot playing supporting roles. </a:t>
            </a:r>
          </a:p>
          <a:p>
            <a:pPr marL="228600" indent="-2286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Opus One consistently ranks among the world’s top wines, known for its elegance, power, and aging potential.</a:t>
            </a:r>
          </a:p>
          <a:p>
            <a:pPr marL="742950" marR="0" lvl="1" indent="-228600">
              <a:lnSpc>
                <a:spcPct val="90000"/>
              </a:lnSpc>
              <a:spcBef>
                <a:spcPts val="0"/>
              </a:spcBef>
              <a:spcAft>
                <a:spcPts val="800"/>
              </a:spcAft>
              <a:buSzPts val="1000"/>
              <a:buFont typeface="Arial" panose="020B0604020202020204" pitchFamily="34" charset="0"/>
              <a:buChar char="•"/>
              <a:tabLst>
                <a:tab pos="914400" algn="l"/>
              </a:tabLst>
            </a:pPr>
            <a:endParaRPr lang="en-US" sz="1700" dirty="0">
              <a:effectLst/>
            </a:endParaRPr>
          </a:p>
        </p:txBody>
      </p:sp>
      <p:pic>
        <p:nvPicPr>
          <p:cNvPr id="5" name="Picture 4" descr="A building with a round roof&#10;&#10;Description automatically generated">
            <a:extLst>
              <a:ext uri="{FF2B5EF4-FFF2-40B4-BE49-F238E27FC236}">
                <a16:creationId xmlns:a16="http://schemas.microsoft.com/office/drawing/2014/main" id="{A4AF9F3B-27BA-5378-BE2B-EDEA06354CCC}"/>
              </a:ext>
            </a:extLst>
          </p:cNvPr>
          <p:cNvPicPr>
            <a:picLocks noChangeAspect="1"/>
          </p:cNvPicPr>
          <p:nvPr/>
        </p:nvPicPr>
        <p:blipFill>
          <a:blip r:embed="rId2">
            <a:extLst>
              <a:ext uri="{28A0092B-C50C-407E-A947-70E740481C1C}">
                <a14:useLocalDpi xmlns:a14="http://schemas.microsoft.com/office/drawing/2010/main" val="0"/>
              </a:ext>
            </a:extLst>
          </a:blip>
          <a:srcRect l="16633" r="23390" b="1"/>
          <a:stretch/>
        </p:blipFill>
        <p:spPr>
          <a:xfrm>
            <a:off x="6227592" y="10"/>
            <a:ext cx="59612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6830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3486151"/>
            <a:ext cx="3770917" cy="2719386"/>
          </a:xfrm>
        </p:spPr>
        <p:txBody>
          <a:bodyPr vert="horz" lIns="91440" tIns="45720" rIns="91440" bIns="45720" rtlCol="0" anchor="ctr">
            <a:normAutofit/>
          </a:bodyPr>
          <a:lstStyle/>
          <a:p>
            <a:pPr marL="0" marR="0" algn="ctr" defTabSz="914400">
              <a:spcAft>
                <a:spcPts val="800"/>
              </a:spcAft>
            </a:pPr>
            <a:r>
              <a:rPr lang="en-US" sz="4000" b="1" dirty="0">
                <a:effectLst/>
                <a:latin typeface="Times New Roman" panose="02020603050405020304" pitchFamily="18" charset="0"/>
                <a:cs typeface="Times New Roman" panose="02020603050405020304" pitchFamily="18" charset="0"/>
              </a:rPr>
              <a:t>Napa Valley’s </a:t>
            </a:r>
            <a:r>
              <a:rPr lang="en-US" sz="4000" b="1" dirty="0">
                <a:latin typeface="Times New Roman" panose="02020603050405020304" pitchFamily="18" charset="0"/>
                <a:cs typeface="Times New Roman" panose="02020603050405020304" pitchFamily="18" charset="0"/>
              </a:rPr>
              <a:t>Top Wineries </a:t>
            </a:r>
            <a:r>
              <a:rPr lang="en-US" sz="2800" b="1" dirty="0">
                <a:latin typeface="Times New Roman" panose="02020603050405020304" pitchFamily="18" charset="0"/>
                <a:cs typeface="Times New Roman" panose="02020603050405020304" pitchFamily="18" charset="0"/>
              </a:rPr>
              <a:t>Cont.</a:t>
            </a:r>
            <a:endParaRPr lang="en-US" sz="2800" dirty="0">
              <a:effectLst/>
              <a:latin typeface="Times New Roman" panose="02020603050405020304" pitchFamily="18" charset="0"/>
              <a:cs typeface="Times New Roman" panose="02020603050405020304" pitchFamily="18" charset="0"/>
            </a:endParaRPr>
          </a:p>
        </p:txBody>
      </p:sp>
      <p:pic>
        <p:nvPicPr>
          <p:cNvPr id="5" name="Picture 4" descr="A house in a field with trees in the background&#10;&#10;Description automatically generated">
            <a:extLst>
              <a:ext uri="{FF2B5EF4-FFF2-40B4-BE49-F238E27FC236}">
                <a16:creationId xmlns:a16="http://schemas.microsoft.com/office/drawing/2014/main" id="{7AF60357-EA9C-A645-DBCD-ACD24FF1A065}"/>
              </a:ext>
            </a:extLst>
          </p:cNvPr>
          <p:cNvPicPr>
            <a:picLocks noChangeAspect="1"/>
          </p:cNvPicPr>
          <p:nvPr/>
        </p:nvPicPr>
        <p:blipFill>
          <a:blip r:embed="rId2">
            <a:extLst>
              <a:ext uri="{28A0092B-C50C-407E-A947-70E740481C1C}">
                <a14:useLocalDpi xmlns:a14="http://schemas.microsoft.com/office/drawing/2010/main" val="0"/>
              </a:ext>
            </a:extLst>
          </a:blip>
          <a:srcRect t="43457" b="915"/>
          <a:stretch/>
        </p:blipFill>
        <p:spPr>
          <a:xfrm>
            <a:off x="20" y="0"/>
            <a:ext cx="12188805" cy="318135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69F3B096-9D84-B23D-9681-1DD81681CAAD}"/>
              </a:ext>
            </a:extLst>
          </p:cNvPr>
          <p:cNvSpPr txBox="1"/>
          <p:nvPr/>
        </p:nvSpPr>
        <p:spPr>
          <a:xfrm>
            <a:off x="3770918" y="3048000"/>
            <a:ext cx="8417887" cy="3962400"/>
          </a:xfrm>
          <a:prstGeom prst="rect">
            <a:avLst/>
          </a:prstGeom>
        </p:spPr>
        <p:txBody>
          <a:bodyPr vert="horz" lIns="91440" tIns="45720" rIns="91440" bIns="45720" rtlCol="0" anchor="ctr">
            <a:normAutofit fontScale="77500" lnSpcReduction="20000"/>
          </a:bodyPr>
          <a:lstStyle/>
          <a:p>
            <a:pPr marL="342900" indent="-2286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Stag’s Leap Wine Cellars cemented its place in wine history when its 1973 Cabernet Sauvignon triumphed in the 1976 Judgment of Paris. This landmark event was a blind tasting where California wines, including those from Napa, surprisingly outperformed some of the most revered Bordeaux wines from France. </a:t>
            </a:r>
          </a:p>
          <a:p>
            <a:pPr marL="342900" indent="-2286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unexpected victory was not only a personal achievement for Stag’s Leap but also a pivotal moment for Napa Valley as a whole, signaling to the world that the region was capable of producing wines on par with the best of Europe.</a:t>
            </a:r>
          </a:p>
          <a:p>
            <a:pPr marL="342900" indent="-2286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success propelled Napa Valley onto the global wine stage and transformed perceptions of New World wines, positioning the area as a major player in the global wine industry. </a:t>
            </a:r>
          </a:p>
          <a:p>
            <a:pPr marL="742950" marR="0" lvl="1" indent="-228600">
              <a:lnSpc>
                <a:spcPct val="90000"/>
              </a:lnSpc>
              <a:spcBef>
                <a:spcPts val="0"/>
              </a:spcBef>
              <a:spcAft>
                <a:spcPts val="800"/>
              </a:spcAft>
              <a:buSzPts val="1000"/>
              <a:buFont typeface="Arial" panose="020B0604020202020204" pitchFamily="34" charset="0"/>
              <a:buChar char="•"/>
              <a:tabLst>
                <a:tab pos="914400" algn="l"/>
              </a:tabLst>
            </a:pPr>
            <a:endParaRPr lang="en-US" sz="1500" dirty="0">
              <a:effectLst/>
            </a:endParaRPr>
          </a:p>
        </p:txBody>
      </p:sp>
    </p:spTree>
    <p:extLst>
      <p:ext uri="{BB962C8B-B14F-4D97-AF65-F5344CB8AC3E}">
        <p14:creationId xmlns:p14="http://schemas.microsoft.com/office/powerpoint/2010/main" val="36683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6087931" cy="1447799"/>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Napa Valley’s </a:t>
            </a:r>
            <a:r>
              <a:rPr lang="en-US" sz="4400" b="1" dirty="0">
                <a:latin typeface="Times New Roman" panose="02020603050405020304" pitchFamily="18" charset="0"/>
                <a:cs typeface="Times New Roman" panose="02020603050405020304" pitchFamily="18" charset="0"/>
              </a:rPr>
              <a:t>Top Wineries </a:t>
            </a:r>
            <a:r>
              <a:rPr lang="en-US" sz="3200" b="1" dirty="0">
                <a:latin typeface="Times New Roman" panose="02020603050405020304" pitchFamily="18" charset="0"/>
                <a:cs typeface="Times New Roman" panose="02020603050405020304" pitchFamily="18" charset="0"/>
              </a:rPr>
              <a:t>Cont.</a:t>
            </a:r>
            <a:endParaRPr lang="en-US" sz="4400" dirty="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455612" y="1600200"/>
            <a:ext cx="5638801" cy="5257799"/>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Stag’s Leap Wine Cellars has since been regarded as a benchmark for high-quality Cabernet Sauvignon.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signature style, often described as "an iron fist in a velvet glove," captures the perfect balance of intensity and elegance.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 combines rich, bold flavors with a refined structure, appealing to both casual wine enthusiasts and connoisseurs alike.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Stag’s Leap continues to be a reference point for Napa Cabernet, upholding its legacy with wines that exemplify both power and finesse.</a:t>
            </a:r>
          </a:p>
        </p:txBody>
      </p:sp>
      <p:pic>
        <p:nvPicPr>
          <p:cNvPr id="5" name="Picture 4" descr="A group of wine bottles&#10;&#10;Description automatically generated">
            <a:extLst>
              <a:ext uri="{FF2B5EF4-FFF2-40B4-BE49-F238E27FC236}">
                <a16:creationId xmlns:a16="http://schemas.microsoft.com/office/drawing/2014/main" id="{E655B3D3-E617-C59D-8900-F15C5321AF8A}"/>
              </a:ext>
            </a:extLst>
          </p:cNvPr>
          <p:cNvPicPr>
            <a:picLocks noChangeAspect="1"/>
          </p:cNvPicPr>
          <p:nvPr/>
        </p:nvPicPr>
        <p:blipFill>
          <a:blip r:embed="rId2">
            <a:extLst>
              <a:ext uri="{28A0092B-C50C-407E-A947-70E740481C1C}">
                <a14:useLocalDpi xmlns:a14="http://schemas.microsoft.com/office/drawing/2010/main" val="0"/>
              </a:ext>
            </a:extLst>
          </a:blip>
          <a:srcRect l="31719" r="24819"/>
          <a:stretch/>
        </p:blipFill>
        <p:spPr>
          <a:xfrm>
            <a:off x="6227592" y="10"/>
            <a:ext cx="59612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6879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600199"/>
          </a:xfrm>
        </p:spPr>
        <p:txBody>
          <a:bodyPr/>
          <a:lstStyle/>
          <a:p>
            <a:pPr marL="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Napa Valley's Global Influence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608012" y="1524000"/>
            <a:ext cx="10972800"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Napa Valley’s rise to fame is not just the result of its natural conditions, but also the ambition and innovation of its winemakers.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years following the Judgment of Paris, Napa winemakers refined their techniques, focusing on sustainable farming, precision viticulture, and the use of advanced technologies like optical grape sorting.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region of california&#10;&#10;Description automatically generated">
            <a:extLst>
              <a:ext uri="{FF2B5EF4-FFF2-40B4-BE49-F238E27FC236}">
                <a16:creationId xmlns:a16="http://schemas.microsoft.com/office/drawing/2014/main" id="{D58C9A70-7395-3316-47C3-AF175784EE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7339"/>
            <a:ext cx="4494212" cy="3370659"/>
          </a:xfrm>
          <a:prstGeom prst="rect">
            <a:avLst/>
          </a:prstGeom>
        </p:spPr>
      </p:pic>
      <p:sp>
        <p:nvSpPr>
          <p:cNvPr id="7" name="TextBox 6">
            <a:extLst>
              <a:ext uri="{FF2B5EF4-FFF2-40B4-BE49-F238E27FC236}">
                <a16:creationId xmlns:a16="http://schemas.microsoft.com/office/drawing/2014/main" id="{8B7FB08F-59A2-F241-B358-34CD3F624B50}"/>
              </a:ext>
            </a:extLst>
          </p:cNvPr>
          <p:cNvSpPr txBox="1"/>
          <p:nvPr/>
        </p:nvSpPr>
        <p:spPr>
          <a:xfrm>
            <a:off x="4648518" y="3491148"/>
            <a:ext cx="6932293"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result, Napa wines have become sought-after collectibles, and the region has influenced winemaking practices worldwide.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Napa represents only about 4% of California’s total wine production, it generates a significant portion of the state’s revenue due to the high value placed on its wines. </a:t>
            </a:r>
          </a:p>
        </p:txBody>
      </p:sp>
    </p:spTree>
    <p:extLst>
      <p:ext uri="{BB962C8B-B14F-4D97-AF65-F5344CB8AC3E}">
        <p14:creationId xmlns:p14="http://schemas.microsoft.com/office/powerpoint/2010/main" val="375706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523999"/>
          </a:xfrm>
        </p:spPr>
        <p:txBody>
          <a:bodyPr/>
          <a:lstStyle/>
          <a:p>
            <a:pPr marL="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Napa Valley's Global Influence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608011" y="1524000"/>
            <a:ext cx="11576255" cy="137524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valley is also a major destination for wine tourism, attracting more than 3 million visitors annually, who come to experience its picturesque vineyards, world-class wineries, and luxurious tasting rooms.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scale with wine bottles on it&#10;&#10;Description automatically generated">
            <a:extLst>
              <a:ext uri="{FF2B5EF4-FFF2-40B4-BE49-F238E27FC236}">
                <a16:creationId xmlns:a16="http://schemas.microsoft.com/office/drawing/2014/main" id="{E6B733FC-4D4F-803C-2647-604F3F9C5728}"/>
              </a:ext>
            </a:extLst>
          </p:cNvPr>
          <p:cNvPicPr>
            <a:picLocks noChangeAspect="1"/>
          </p:cNvPicPr>
          <p:nvPr/>
        </p:nvPicPr>
        <p:blipFill>
          <a:blip r:embed="rId3">
            <a:extLst>
              <a:ext uri="{28A0092B-C50C-407E-A947-70E740481C1C}">
                <a14:useLocalDpi xmlns:a14="http://schemas.microsoft.com/office/drawing/2010/main" val="0"/>
              </a:ext>
            </a:extLst>
          </a:blip>
          <a:srcRect l="18732" r="19743"/>
          <a:stretch/>
        </p:blipFill>
        <p:spPr>
          <a:xfrm>
            <a:off x="7284684" y="2362200"/>
            <a:ext cx="4899583" cy="4469081"/>
          </a:xfrm>
          <a:prstGeom prst="rect">
            <a:avLst/>
          </a:prstGeom>
        </p:spPr>
      </p:pic>
      <p:sp>
        <p:nvSpPr>
          <p:cNvPr id="7" name="TextBox 6">
            <a:extLst>
              <a:ext uri="{FF2B5EF4-FFF2-40B4-BE49-F238E27FC236}">
                <a16:creationId xmlns:a16="http://schemas.microsoft.com/office/drawing/2014/main" id="{2E11324B-87B6-B558-890B-07A84EE19EAF}"/>
              </a:ext>
            </a:extLst>
          </p:cNvPr>
          <p:cNvSpPr txBox="1"/>
          <p:nvPr/>
        </p:nvSpPr>
        <p:spPr>
          <a:xfrm>
            <a:off x="614042" y="2819400"/>
            <a:ext cx="6666083"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conclusion, Napa Valley remains the flagship of the California wine industry, renowned for its terroir-driven wines, innovative winemaking, and a rich history of excellence.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top wineries continue to lead the charge in producing wines that stand among the best in the world, while new generations of vintners explore the region’s potential in exciting ways.</a:t>
            </a:r>
          </a:p>
        </p:txBody>
      </p:sp>
    </p:spTree>
    <p:extLst>
      <p:ext uri="{BB962C8B-B14F-4D97-AF65-F5344CB8AC3E}">
        <p14:creationId xmlns:p14="http://schemas.microsoft.com/office/powerpoint/2010/main" val="71890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5000"/>
                <a:lumOff val="95000"/>
              </a:schemeClr>
            </a:gs>
            <a:gs pos="83000">
              <a:schemeClr val="accent1">
                <a:lumMod val="45000"/>
                <a:lumOff val="55000"/>
              </a:schemeClr>
            </a:gs>
            <a:gs pos="93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pic>
        <p:nvPicPr>
          <p:cNvPr id="12" name="Picture 11" descr="A road going through a foggy landscape&#10;&#10;Description automatically generated with medium confidence">
            <a:extLst>
              <a:ext uri="{FF2B5EF4-FFF2-40B4-BE49-F238E27FC236}">
                <a16:creationId xmlns:a16="http://schemas.microsoft.com/office/drawing/2014/main" id="{078F447F-D557-B081-B5DC-FC9CE42751C8}"/>
              </a:ext>
            </a:extLst>
          </p:cNvPr>
          <p:cNvPicPr>
            <a:picLocks noChangeAspect="1"/>
          </p:cNvPicPr>
          <p:nvPr/>
        </p:nvPicPr>
        <p:blipFill>
          <a:blip r:embed="rId3">
            <a:extLst>
              <a:ext uri="{28A0092B-C50C-407E-A947-70E740481C1C}">
                <a14:useLocalDpi xmlns:a14="http://schemas.microsoft.com/office/drawing/2010/main" val="0"/>
              </a:ext>
            </a:extLst>
          </a:blip>
          <a:srcRect l="29220" t="-1" r="5908" b="-1"/>
          <a:stretch/>
        </p:blipFill>
        <p:spPr>
          <a:xfrm>
            <a:off x="-1588" y="-1"/>
            <a:ext cx="6324600" cy="6857990"/>
          </a:xfrm>
          <a:prstGeom prst="rect">
            <a:avLst/>
          </a:prstGeom>
        </p:spPr>
      </p:pic>
      <p:sp>
        <p:nvSpPr>
          <p:cNvPr id="5" name="TextBox 4">
            <a:extLst>
              <a:ext uri="{FF2B5EF4-FFF2-40B4-BE49-F238E27FC236}">
                <a16:creationId xmlns:a16="http://schemas.microsoft.com/office/drawing/2014/main" id="{C8E95C19-B6FD-57FE-98BF-7D8D6A4BCE01}"/>
              </a:ext>
            </a:extLst>
          </p:cNvPr>
          <p:cNvSpPr txBox="1"/>
          <p:nvPr/>
        </p:nvSpPr>
        <p:spPr>
          <a:xfrm>
            <a:off x="6323012" y="1"/>
            <a:ext cx="5862764" cy="1523999"/>
          </a:xfrm>
          <a:prstGeom prst="rect">
            <a:avLst/>
          </a:prstGeom>
        </p:spPr>
        <p:txBody>
          <a:bodyPr vert="horz" lIns="91440" tIns="45720" rIns="91440" bIns="45720" rtlCol="0" anchor="ctr">
            <a:normAutofit/>
          </a:bodyPr>
          <a:lstStyle/>
          <a:p>
            <a:pPr marL="0" marR="0" algn="ctr">
              <a:lnSpc>
                <a:spcPct val="90000"/>
              </a:lnSpc>
              <a:spcBef>
                <a:spcPct val="0"/>
              </a:spcBef>
              <a:spcAft>
                <a:spcPts val="800"/>
              </a:spcAft>
            </a:pPr>
            <a:r>
              <a:rPr lang="en-US" sz="4000" b="1" dirty="0">
                <a:effectLst/>
                <a:latin typeface="Times New Roman" panose="02020603050405020304" pitchFamily="18" charset="0"/>
                <a:ea typeface="+mj-ea"/>
                <a:cs typeface="Times New Roman" panose="02020603050405020304" pitchFamily="18" charset="0"/>
              </a:rPr>
              <a:t>Sonoma County</a:t>
            </a:r>
            <a:endParaRPr lang="en-US" sz="4000" dirty="0">
              <a:effectLst/>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940DCF13-E2CD-4777-A48F-EC848FB97596}"/>
              </a:ext>
            </a:extLst>
          </p:cNvPr>
          <p:cNvSpPr txBox="1"/>
          <p:nvPr/>
        </p:nvSpPr>
        <p:spPr>
          <a:xfrm>
            <a:off x="6170612" y="1295400"/>
            <a:ext cx="6015164" cy="5562600"/>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Sonoma County, located adjacent to Napa, offers a remarkable diversity in both climate and geography, making it one of the most varied wine-producing regions in California.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diversity is reflected in the range of grape varieties that thrive across the county's many distinct microclimates.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cooler, fog-covered coastal areas are ideal for growing delicate grapes like Pinot Noir and Chardonnay, which benefit from the ocean’s cooling influence.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contrast, the warmer, sunnier inland valleys provide the perfect conditions for bolder, more robust varieties like Zinfandel and Cabernet Sauvignon.</a:t>
            </a:r>
          </a:p>
        </p:txBody>
      </p:sp>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0DCF13-E2CD-4777-A48F-EC848FB97596}"/>
              </a:ext>
            </a:extLst>
          </p:cNvPr>
          <p:cNvSpPr txBox="1"/>
          <p:nvPr/>
        </p:nvSpPr>
        <p:spPr>
          <a:xfrm>
            <a:off x="379412" y="1219200"/>
            <a:ext cx="6629400"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Sonoma is home to 18 unique American Viticultural Areas (AVAs), each defined by its specific soil type, climate, and topography.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AVAs contribute to a wide range of wine styles, from crisp, refreshing whites to rich, full-bodied reds, reflecting the complex interplay of local factors, </a:t>
            </a:r>
            <a:r>
              <a:rPr lang="en-US" sz="2400" dirty="0">
                <a:solidFill>
                  <a:schemeClr val="tx1">
                    <a:alpha val="80000"/>
                  </a:schemeClr>
                </a:solidFill>
                <a:latin typeface="Times New Roman" panose="02020603050405020304" pitchFamily="18" charset="0"/>
                <a:cs typeface="Times New Roman" panose="02020603050405020304" pitchFamily="18" charset="0"/>
              </a:rPr>
              <a:t>offering something for every palate.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level of diversity not only distinguishes Sonoma from its neighboring wine regions but also positions it as a leading producer of some of the most diverse and high-quality wines in the world.</a:t>
            </a:r>
          </a:p>
          <a:p>
            <a:pPr marL="342900" indent="-342900">
              <a:buFont typeface="Arial" panose="020B0604020202020204" pitchFamily="34" charset="0"/>
              <a:buChar char="•"/>
            </a:pPr>
            <a:r>
              <a:rPr lang="en-US" sz="2400" dirty="0">
                <a:solidFill>
                  <a:schemeClr val="tx1">
                    <a:alpha val="80000"/>
                  </a:schemeClr>
                </a:solidFill>
                <a:latin typeface="Times New Roman" panose="02020603050405020304" pitchFamily="18" charset="0"/>
                <a:cs typeface="Times New Roman" panose="02020603050405020304" pitchFamily="18" charset="0"/>
              </a:rPr>
              <a:t>In Sonoma, the combination of varied AVAs, a broad spectrum of microclimates, has solidified the region as a premier wine destination, </a:t>
            </a:r>
          </a:p>
        </p:txBody>
      </p:sp>
      <p:sp>
        <p:nvSpPr>
          <p:cNvPr id="5" name="TextBox 4">
            <a:extLst>
              <a:ext uri="{FF2B5EF4-FFF2-40B4-BE49-F238E27FC236}">
                <a16:creationId xmlns:a16="http://schemas.microsoft.com/office/drawing/2014/main" id="{C8E95C19-B6FD-57FE-98BF-7D8D6A4BCE01}"/>
              </a:ext>
            </a:extLst>
          </p:cNvPr>
          <p:cNvSpPr txBox="1"/>
          <p:nvPr/>
        </p:nvSpPr>
        <p:spPr>
          <a:xfrm>
            <a:off x="-1" y="292455"/>
            <a:ext cx="7008813" cy="786690"/>
          </a:xfrm>
          <a:prstGeom prst="rect">
            <a:avLst/>
          </a:prstGeom>
          <a:noFill/>
        </p:spPr>
        <p:txBody>
          <a:bodyPr wrap="square" anchor="ctr">
            <a:sp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Sonoma County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map of a region&#10;&#10;Description automatically generated">
            <a:extLst>
              <a:ext uri="{FF2B5EF4-FFF2-40B4-BE49-F238E27FC236}">
                <a16:creationId xmlns:a16="http://schemas.microsoft.com/office/drawing/2014/main" id="{6885F97C-5896-8D39-08A1-A65DFA3BB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812" y="10437"/>
            <a:ext cx="5180011" cy="6847563"/>
          </a:xfrm>
          <a:prstGeom prst="rect">
            <a:avLst/>
          </a:prstGeom>
        </p:spPr>
      </p:pic>
    </p:spTree>
    <p:extLst>
      <p:ext uri="{BB962C8B-B14F-4D97-AF65-F5344CB8AC3E}">
        <p14:creationId xmlns:p14="http://schemas.microsoft.com/office/powerpoint/2010/main" val="29654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12188825" cy="1371599"/>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California Wine Introduction</a:t>
            </a:r>
            <a:endParaRPr lang="en-US" dirty="0"/>
          </a:p>
        </p:txBody>
      </p:sp>
      <p:sp>
        <p:nvSpPr>
          <p:cNvPr id="14" name="Content Placeholder 13"/>
          <p:cNvSpPr>
            <a:spLocks noGrp="1"/>
          </p:cNvSpPr>
          <p:nvPr>
            <p:ph idx="1"/>
          </p:nvPr>
        </p:nvSpPr>
        <p:spPr>
          <a:xfrm>
            <a:off x="303212" y="1219200"/>
            <a:ext cx="11885612" cy="2362199"/>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California is the beating heart of the American wine industry. With a diverse climate, geography, and wine culture, it has carved out a reputation that rivals some of the world's oldest and most esteemed wine regions.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California’s wine industry accounts for nearly 90% of the wine production in the United States, and it has earned a reputation for producing some of the finest wines globally. </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map of the united states&#10;&#10;Description automatically generated">
            <a:extLst>
              <a:ext uri="{FF2B5EF4-FFF2-40B4-BE49-F238E27FC236}">
                <a16:creationId xmlns:a16="http://schemas.microsoft.com/office/drawing/2014/main" id="{46593817-63C7-35E8-8F40-D6841EB26007}"/>
              </a:ext>
            </a:extLst>
          </p:cNvPr>
          <p:cNvPicPr>
            <a:picLocks noChangeAspect="1"/>
          </p:cNvPicPr>
          <p:nvPr/>
        </p:nvPicPr>
        <p:blipFill>
          <a:blip r:embed="rId2" cstate="print">
            <a:extLst>
              <a:ext uri="{28A0092B-C50C-407E-A947-70E740481C1C}">
                <a14:useLocalDpi xmlns:a14="http://schemas.microsoft.com/office/drawing/2010/main" val="0"/>
              </a:ext>
            </a:extLst>
          </a:blip>
          <a:srcRect t="30000" b="20000"/>
          <a:stretch/>
        </p:blipFill>
        <p:spPr>
          <a:xfrm>
            <a:off x="7008812" y="3428998"/>
            <a:ext cx="5180013" cy="3429002"/>
          </a:xfrm>
          <a:prstGeom prst="rect">
            <a:avLst/>
          </a:prstGeom>
        </p:spPr>
      </p:pic>
      <p:sp>
        <p:nvSpPr>
          <p:cNvPr id="5" name="TextBox 4">
            <a:extLst>
              <a:ext uri="{FF2B5EF4-FFF2-40B4-BE49-F238E27FC236}">
                <a16:creationId xmlns:a16="http://schemas.microsoft.com/office/drawing/2014/main" id="{1D72911D-B31C-DFB0-FAE9-5065C09BA71A}"/>
              </a:ext>
            </a:extLst>
          </p:cNvPr>
          <p:cNvSpPr txBox="1"/>
          <p:nvPr/>
        </p:nvSpPr>
        <p:spPr>
          <a:xfrm>
            <a:off x="303211" y="3276600"/>
            <a:ext cx="6857754" cy="3518912"/>
          </a:xfrm>
          <a:prstGeom prst="rect">
            <a:avLst/>
          </a:prstGeom>
          <a:noFill/>
        </p:spPr>
        <p:txBody>
          <a:bodyPr wrap="square">
            <a:spAutoFit/>
          </a:bodyPr>
          <a:lstStyle/>
          <a:p>
            <a:pPr marL="228600" marR="0" indent="-228600">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than 80% of the wine made in the USA is made in California, making it the fourth largest producer of wine in the world, coming in behind Italy, France and Spain.</a:t>
            </a:r>
          </a:p>
          <a:p>
            <a:pPr marL="228600" marR="0" indent="-228600">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California wine regions run the length of the state, and wine grapes are grown in 49 of California's 58 counties. Chardonnay is the most widely planted white grape and Cabernet Sauvignon is the most widely planted red grape. </a:t>
            </a:r>
          </a:p>
        </p:txBody>
      </p:sp>
      <p:sp>
        <p:nvSpPr>
          <p:cNvPr id="7" name="TextBox 6">
            <a:extLst>
              <a:ext uri="{FF2B5EF4-FFF2-40B4-BE49-F238E27FC236}">
                <a16:creationId xmlns:a16="http://schemas.microsoft.com/office/drawing/2014/main" id="{E5ECDB37-1280-A48E-6DDF-023794FF9F20}"/>
              </a:ext>
            </a:extLst>
          </p:cNvPr>
          <p:cNvSpPr txBox="1"/>
          <p:nvPr/>
        </p:nvSpPr>
        <p:spPr>
          <a:xfrm>
            <a:off x="7008812" y="3429000"/>
            <a:ext cx="5180013" cy="430887"/>
          </a:xfrm>
          <a:prstGeom prst="rect">
            <a:avLst/>
          </a:prstGeom>
          <a:noFill/>
        </p:spPr>
        <p:txBody>
          <a:bodyPr wrap="square">
            <a:spAutoFit/>
          </a:bodyPr>
          <a:lstStyle/>
          <a:p>
            <a:pPr algn="ctr"/>
            <a:r>
              <a:rPr lang="en-US" sz="2200" dirty="0">
                <a:solidFill>
                  <a:srgbClr val="FF0000"/>
                </a:solidFill>
                <a:latin typeface="Times New Roman" panose="02020603050405020304" pitchFamily="18" charset="0"/>
                <a:cs typeface="Times New Roman" panose="02020603050405020304" pitchFamily="18" charset="0"/>
              </a:rPr>
              <a:t>State with the most Wineries</a:t>
            </a:r>
            <a:endParaRPr lang="en-US" sz="2200" dirty="0">
              <a:solidFill>
                <a:srgbClr val="FF0000"/>
              </a:solidFill>
            </a:endParaRP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E95C19-B6FD-57FE-98BF-7D8D6A4BCE01}"/>
              </a:ext>
            </a:extLst>
          </p:cNvPr>
          <p:cNvSpPr txBox="1"/>
          <p:nvPr/>
        </p:nvSpPr>
        <p:spPr>
          <a:xfrm>
            <a:off x="5220264" y="1"/>
            <a:ext cx="6968561" cy="1295399"/>
          </a:xfrm>
          <a:prstGeom prst="rect">
            <a:avLst/>
          </a:prstGeom>
        </p:spPr>
        <p:txBody>
          <a:bodyPr vert="horz" lIns="91440" tIns="45720" rIns="91440" bIns="45720" rtlCol="0" anchor="ctr">
            <a:normAutofit/>
          </a:bodyPr>
          <a:lstStyle/>
          <a:p>
            <a:pPr marL="0" marR="0" algn="ctr">
              <a:lnSpc>
                <a:spcPct val="107000"/>
              </a:lnSpc>
              <a:spcBef>
                <a:spcPts val="0"/>
              </a:spcBef>
              <a:spcAft>
                <a:spcPts val="800"/>
              </a:spcAft>
            </a:pP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Sonoma County </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descr="A building with a large field of green plants&#10;&#10;Description automatically generated">
            <a:extLst>
              <a:ext uri="{FF2B5EF4-FFF2-40B4-BE49-F238E27FC236}">
                <a16:creationId xmlns:a16="http://schemas.microsoft.com/office/drawing/2014/main" id="{F5F458B1-F8AE-E45A-E552-C21AC880C9ED}"/>
              </a:ext>
            </a:extLst>
          </p:cNvPr>
          <p:cNvPicPr>
            <a:picLocks noChangeAspect="1"/>
          </p:cNvPicPr>
          <p:nvPr/>
        </p:nvPicPr>
        <p:blipFill>
          <a:blip r:embed="rId2">
            <a:extLst>
              <a:ext uri="{28A0092B-C50C-407E-A947-70E740481C1C}">
                <a14:useLocalDpi xmlns:a14="http://schemas.microsoft.com/office/drawing/2010/main" val="0"/>
              </a:ext>
            </a:extLst>
          </a:blip>
          <a:srcRect t="7623" r="-4" b="5257"/>
          <a:stretch/>
        </p:blipFill>
        <p:spPr>
          <a:xfrm>
            <a:off x="-1" y="3847603"/>
            <a:ext cx="5220265" cy="3010397"/>
          </a:xfrm>
          <a:prstGeom prst="rect">
            <a:avLst/>
          </a:prstGeom>
        </p:spPr>
      </p:pic>
      <p:pic>
        <p:nvPicPr>
          <p:cNvPr id="6" name="Picture 5" descr="A large house with a fountain in the middle of it&#10;&#10;Description automatically generated">
            <a:extLst>
              <a:ext uri="{FF2B5EF4-FFF2-40B4-BE49-F238E27FC236}">
                <a16:creationId xmlns:a16="http://schemas.microsoft.com/office/drawing/2014/main" id="{C654F2CB-621C-7EA8-414A-0A53FCA5CE57}"/>
              </a:ext>
            </a:extLst>
          </p:cNvPr>
          <p:cNvPicPr>
            <a:picLocks noChangeAspect="1"/>
          </p:cNvPicPr>
          <p:nvPr/>
        </p:nvPicPr>
        <p:blipFill>
          <a:blip r:embed="rId3">
            <a:extLst>
              <a:ext uri="{28A0092B-C50C-407E-A947-70E740481C1C}">
                <a14:useLocalDpi xmlns:a14="http://schemas.microsoft.com/office/drawing/2010/main" val="0"/>
              </a:ext>
            </a:extLst>
          </a:blip>
          <a:srcRect l="7282" r="16851" b="-2"/>
          <a:stretch/>
        </p:blipFill>
        <p:spPr>
          <a:xfrm>
            <a:off x="0" y="-1"/>
            <a:ext cx="5220265" cy="3010397"/>
          </a:xfrm>
          <a:prstGeom prst="rect">
            <a:avLst/>
          </a:prstGeom>
        </p:spPr>
      </p:pic>
      <p:sp>
        <p:nvSpPr>
          <p:cNvPr id="3" name="TextBox 2">
            <a:extLst>
              <a:ext uri="{FF2B5EF4-FFF2-40B4-BE49-F238E27FC236}">
                <a16:creationId xmlns:a16="http://schemas.microsoft.com/office/drawing/2014/main" id="{940DCF13-E2CD-4777-A48F-EC848FB97596}"/>
              </a:ext>
            </a:extLst>
          </p:cNvPr>
          <p:cNvSpPr txBox="1"/>
          <p:nvPr/>
        </p:nvSpPr>
        <p:spPr>
          <a:xfrm>
            <a:off x="5220264" y="1219200"/>
            <a:ext cx="6817748" cy="5507476"/>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Times New Roman" panose="02020603050405020304" pitchFamily="18" charset="0"/>
                <a:cs typeface="Times New Roman" panose="02020603050405020304" pitchFamily="18" charset="0"/>
              </a:rPr>
              <a:t>Some of the top wineries in Sonoma further highlight this range:</a:t>
            </a:r>
          </a:p>
          <a:p>
            <a:pPr marL="342900" indent="-228600">
              <a:lnSpc>
                <a:spcPct val="90000"/>
              </a:lnSpc>
              <a:spcAft>
                <a:spcPts val="600"/>
              </a:spcAft>
              <a:buFont typeface="Arial" panose="020B0604020202020204" pitchFamily="34" charset="0"/>
              <a:buChar char="•"/>
            </a:pPr>
            <a:r>
              <a:rPr lang="en-US" sz="2400" b="1" dirty="0">
                <a:solidFill>
                  <a:schemeClr val="tx1">
                    <a:alpha val="80000"/>
                  </a:schemeClr>
                </a:solidFill>
                <a:latin typeface="Times New Roman" panose="02020603050405020304" pitchFamily="18" charset="0"/>
                <a:cs typeface="Times New Roman" panose="02020603050405020304" pitchFamily="18" charset="0"/>
              </a:rPr>
              <a:t>Ridge Vineyards</a:t>
            </a:r>
            <a:r>
              <a:rPr lang="en-US" sz="2400" dirty="0">
                <a:solidFill>
                  <a:schemeClr val="tx1">
                    <a:alpha val="80000"/>
                  </a:schemeClr>
                </a:solidFill>
                <a:latin typeface="Times New Roman" panose="02020603050405020304" pitchFamily="18" charset="0"/>
                <a:cs typeface="Times New Roman" panose="02020603050405020304" pitchFamily="18" charset="0"/>
              </a:rPr>
              <a:t> is renowned for its exceptional Zinfandel and Bordeaux-style blends, consistently producing wines that showcase the region’s depth and character.</a:t>
            </a:r>
          </a:p>
          <a:p>
            <a:pPr marL="342900" indent="-228600">
              <a:lnSpc>
                <a:spcPct val="90000"/>
              </a:lnSpc>
              <a:spcAft>
                <a:spcPts val="600"/>
              </a:spcAft>
              <a:buFont typeface="Arial" panose="020B0604020202020204" pitchFamily="34" charset="0"/>
              <a:buChar char="•"/>
            </a:pPr>
            <a:r>
              <a:rPr lang="en-US" sz="2400" b="1" dirty="0">
                <a:solidFill>
                  <a:schemeClr val="tx1">
                    <a:alpha val="80000"/>
                  </a:schemeClr>
                </a:solidFill>
                <a:latin typeface="Times New Roman" panose="02020603050405020304" pitchFamily="18" charset="0"/>
                <a:cs typeface="Times New Roman" panose="02020603050405020304" pitchFamily="18" charset="0"/>
              </a:rPr>
              <a:t>Kendall-Jackson Winery</a:t>
            </a:r>
            <a:r>
              <a:rPr lang="en-US" sz="2400" dirty="0">
                <a:solidFill>
                  <a:schemeClr val="tx1">
                    <a:alpha val="80000"/>
                  </a:schemeClr>
                </a:solidFill>
                <a:latin typeface="Times New Roman" panose="02020603050405020304" pitchFamily="18" charset="0"/>
                <a:cs typeface="Times New Roman" panose="02020603050405020304" pitchFamily="18" charset="0"/>
              </a:rPr>
              <a:t> has become a household name, largely due to its immensely popular Chardonnay, which exemplifies the richness and balance that cool-climate growing conditions can offer.</a:t>
            </a:r>
          </a:p>
          <a:p>
            <a:pPr marL="342900" indent="-228600">
              <a:lnSpc>
                <a:spcPct val="90000"/>
              </a:lnSpc>
              <a:spcAft>
                <a:spcPts val="600"/>
              </a:spcAft>
              <a:buFont typeface="Arial" panose="020B0604020202020204" pitchFamily="34" charset="0"/>
              <a:buChar char="•"/>
            </a:pPr>
            <a:r>
              <a:rPr lang="en-US" sz="2400" b="1" dirty="0">
                <a:solidFill>
                  <a:schemeClr val="tx1">
                    <a:alpha val="80000"/>
                  </a:schemeClr>
                </a:solidFill>
                <a:latin typeface="Times New Roman" panose="02020603050405020304" pitchFamily="18" charset="0"/>
                <a:cs typeface="Times New Roman" panose="02020603050405020304" pitchFamily="18" charset="0"/>
              </a:rPr>
              <a:t>Williams </a:t>
            </a:r>
            <a:r>
              <a:rPr lang="en-US" sz="2400" b="1" dirty="0" err="1">
                <a:solidFill>
                  <a:schemeClr val="tx1">
                    <a:alpha val="80000"/>
                  </a:schemeClr>
                </a:solidFill>
                <a:latin typeface="Times New Roman" panose="02020603050405020304" pitchFamily="18" charset="0"/>
                <a:cs typeface="Times New Roman" panose="02020603050405020304" pitchFamily="18" charset="0"/>
              </a:rPr>
              <a:t>Selyem</a:t>
            </a:r>
            <a:r>
              <a:rPr lang="en-US" sz="2400" b="1" dirty="0">
                <a:solidFill>
                  <a:schemeClr val="tx1">
                    <a:alpha val="80000"/>
                  </a:schemeClr>
                </a:solidFill>
                <a:latin typeface="Times New Roman" panose="02020603050405020304" pitchFamily="18" charset="0"/>
                <a:cs typeface="Times New Roman" panose="02020603050405020304" pitchFamily="18" charset="0"/>
              </a:rPr>
              <a:t> Winery</a:t>
            </a:r>
            <a:r>
              <a:rPr lang="en-US" sz="2400" dirty="0">
                <a:solidFill>
                  <a:schemeClr val="tx1">
                    <a:alpha val="80000"/>
                  </a:schemeClr>
                </a:solidFill>
                <a:latin typeface="Times New Roman" panose="02020603050405020304" pitchFamily="18" charset="0"/>
                <a:cs typeface="Times New Roman" panose="02020603050405020304" pitchFamily="18" charset="0"/>
              </a:rPr>
              <a:t>, a small yet highly regarded producer, focuses on crafting premium Pinot Noir. Their wines have earned a reputation for excellence, reflecting the careful attention to terroir and winemaking technique.</a:t>
            </a:r>
          </a:p>
        </p:txBody>
      </p:sp>
      <p:sp>
        <p:nvSpPr>
          <p:cNvPr id="11" name="TextBox 10">
            <a:extLst>
              <a:ext uri="{FF2B5EF4-FFF2-40B4-BE49-F238E27FC236}">
                <a16:creationId xmlns:a16="http://schemas.microsoft.com/office/drawing/2014/main" id="{222CD7BD-5A84-C34F-ED91-3A83F5040E3F}"/>
              </a:ext>
            </a:extLst>
          </p:cNvPr>
          <p:cNvSpPr txBox="1"/>
          <p:nvPr/>
        </p:nvSpPr>
        <p:spPr>
          <a:xfrm>
            <a:off x="0" y="3059667"/>
            <a:ext cx="5220263" cy="369332"/>
          </a:xfrm>
          <a:prstGeom prst="rect">
            <a:avLst/>
          </a:prstGeom>
          <a:noFill/>
        </p:spPr>
        <p:txBody>
          <a:bodyPr wrap="square">
            <a:spAutoFit/>
          </a:bodyPr>
          <a:lstStyle/>
          <a:p>
            <a:pPr algn="ctr"/>
            <a:r>
              <a:rPr lang="en-US" sz="1800" b="1" dirty="0">
                <a:solidFill>
                  <a:schemeClr val="tx1">
                    <a:alpha val="80000"/>
                  </a:schemeClr>
                </a:solidFill>
                <a:latin typeface="Times New Roman" panose="02020603050405020304" pitchFamily="18" charset="0"/>
                <a:cs typeface="Times New Roman" panose="02020603050405020304" pitchFamily="18" charset="0"/>
              </a:rPr>
              <a:t>Kendall-Jackson Winery</a:t>
            </a:r>
            <a:r>
              <a:rPr lang="en-US" sz="1800" dirty="0">
                <a:solidFill>
                  <a:schemeClr val="tx1">
                    <a:alpha val="80000"/>
                  </a:schemeClr>
                </a:solidFill>
                <a:latin typeface="Times New Roman" panose="02020603050405020304" pitchFamily="18" charset="0"/>
                <a:cs typeface="Times New Roman" panose="02020603050405020304" pitchFamily="18" charset="0"/>
              </a:rPr>
              <a:t> </a:t>
            </a:r>
            <a:endParaRPr lang="en-US" dirty="0"/>
          </a:p>
        </p:txBody>
      </p:sp>
      <p:sp>
        <p:nvSpPr>
          <p:cNvPr id="14" name="TextBox 13">
            <a:extLst>
              <a:ext uri="{FF2B5EF4-FFF2-40B4-BE49-F238E27FC236}">
                <a16:creationId xmlns:a16="http://schemas.microsoft.com/office/drawing/2014/main" id="{10DB277D-F4C5-4BF4-EC00-DCB2EF9EC714}"/>
              </a:ext>
            </a:extLst>
          </p:cNvPr>
          <p:cNvSpPr txBox="1"/>
          <p:nvPr/>
        </p:nvSpPr>
        <p:spPr>
          <a:xfrm>
            <a:off x="0" y="3428998"/>
            <a:ext cx="5220263" cy="369332"/>
          </a:xfrm>
          <a:prstGeom prst="rect">
            <a:avLst/>
          </a:prstGeom>
          <a:noFill/>
        </p:spPr>
        <p:txBody>
          <a:bodyPr wrap="square">
            <a:spAutoFit/>
          </a:bodyPr>
          <a:lstStyle/>
          <a:p>
            <a:pPr algn="ctr"/>
            <a:r>
              <a:rPr lang="en-US" sz="1800" b="1" dirty="0">
                <a:solidFill>
                  <a:schemeClr val="tx1">
                    <a:alpha val="80000"/>
                  </a:schemeClr>
                </a:solidFill>
                <a:latin typeface="Times New Roman" panose="02020603050405020304" pitchFamily="18" charset="0"/>
                <a:cs typeface="Times New Roman" panose="02020603050405020304" pitchFamily="18" charset="0"/>
              </a:rPr>
              <a:t>Williams </a:t>
            </a:r>
            <a:r>
              <a:rPr lang="en-US" sz="1800" b="1" dirty="0" err="1">
                <a:solidFill>
                  <a:schemeClr val="tx1">
                    <a:alpha val="80000"/>
                  </a:schemeClr>
                </a:solidFill>
                <a:latin typeface="Times New Roman" panose="02020603050405020304" pitchFamily="18" charset="0"/>
                <a:cs typeface="Times New Roman" panose="02020603050405020304" pitchFamily="18" charset="0"/>
              </a:rPr>
              <a:t>Selyem</a:t>
            </a:r>
            <a:r>
              <a:rPr lang="en-US" sz="1800" b="1" dirty="0">
                <a:solidFill>
                  <a:schemeClr val="tx1">
                    <a:alpha val="80000"/>
                  </a:schemeClr>
                </a:solidFill>
                <a:latin typeface="Times New Roman" panose="02020603050405020304" pitchFamily="18" charset="0"/>
                <a:cs typeface="Times New Roman" panose="02020603050405020304" pitchFamily="18" charset="0"/>
              </a:rPr>
              <a:t> Winery</a:t>
            </a:r>
            <a:endParaRPr lang="en-US" dirty="0"/>
          </a:p>
        </p:txBody>
      </p:sp>
    </p:spTree>
    <p:extLst>
      <p:ext uri="{BB962C8B-B14F-4D97-AF65-F5344CB8AC3E}">
        <p14:creationId xmlns:p14="http://schemas.microsoft.com/office/powerpoint/2010/main" val="8356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5539193" cy="1600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Mendocino County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0" y="1447800"/>
            <a:ext cx="5539193" cy="6019800"/>
          </a:xfrm>
        </p:spPr>
        <p:txBody>
          <a:bodyP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Mendocino County is one of California’s northernmost wine regions, is renowned not only for its breathtaking natural beauty but also for its commitment to organic and sustainable farming practices.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Mendocino has become a model for responsible wine production, with many vineyards embracing biodynamic methods and organic certification long before it became a trend.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dedication to sustainability is woven into the fabric of the region, from vineyard management to winemaking techniques.</a:t>
            </a:r>
          </a:p>
          <a:p>
            <a:endParaRPr lang="en-US" dirty="0"/>
          </a:p>
        </p:txBody>
      </p:sp>
      <p:pic>
        <p:nvPicPr>
          <p:cNvPr id="7" name="Picture 6" descr="A map of a wine region&#10;&#10;Description automatically generated">
            <a:extLst>
              <a:ext uri="{FF2B5EF4-FFF2-40B4-BE49-F238E27FC236}">
                <a16:creationId xmlns:a16="http://schemas.microsoft.com/office/drawing/2014/main" id="{6CF57F05-CAAB-DFD3-F98C-01C03985E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192" y="0"/>
            <a:ext cx="6649633" cy="6858000"/>
          </a:xfrm>
          <a:prstGeom prst="rect">
            <a:avLst/>
          </a:prstGeom>
        </p:spPr>
      </p:pic>
    </p:spTree>
    <p:extLst>
      <p:ext uri="{BB962C8B-B14F-4D97-AF65-F5344CB8AC3E}">
        <p14:creationId xmlns:p14="http://schemas.microsoft.com/office/powerpoint/2010/main" val="25291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4413" y="0"/>
            <a:ext cx="6094412" cy="1676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Mendocino County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6094412" y="1752600"/>
            <a:ext cx="5867401" cy="5181600"/>
          </a:xfrm>
        </p:spPr>
        <p:txBody>
          <a:bodyPr>
            <a:normAutofit fontScale="92500" lnSpcReduction="10000"/>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region is also home to some of California’s oldest vines, which produce grapes with exceptional depth and concentration, resulting in wines that are rich in character.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Mendocino’s diverse climate, ranging from cooler coastal areas to warmer inland valleys, allows for the cultivation of a wide range of grape varietals.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Pinot Noir and Chardonnay thrive in the cooler, coastal regions, producing wines that are elegant and nuanced.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Inland, Zinfandel and Riesling benefit from warmer temperatures, resulting in robust reds and vibrant, aromatic whites.</a:t>
            </a:r>
          </a:p>
          <a:p>
            <a:endParaRPr lang="en-US" dirty="0"/>
          </a:p>
        </p:txBody>
      </p:sp>
      <p:pic>
        <p:nvPicPr>
          <p:cNvPr id="4" name="Picture 3" descr="A tree in a field&#10;&#10;Description automatically generated">
            <a:extLst>
              <a:ext uri="{FF2B5EF4-FFF2-40B4-BE49-F238E27FC236}">
                <a16:creationId xmlns:a16="http://schemas.microsoft.com/office/drawing/2014/main" id="{7E30FCB4-E0C4-1633-1B6C-11B2EF782130}"/>
              </a:ext>
            </a:extLst>
          </p:cNvPr>
          <p:cNvPicPr>
            <a:picLocks noChangeAspect="1"/>
          </p:cNvPicPr>
          <p:nvPr/>
        </p:nvPicPr>
        <p:blipFill>
          <a:blip r:embed="rId2">
            <a:extLst>
              <a:ext uri="{28A0092B-C50C-407E-A947-70E740481C1C}">
                <a14:useLocalDpi xmlns:a14="http://schemas.microsoft.com/office/drawing/2010/main" val="0"/>
              </a:ext>
            </a:extLst>
          </a:blip>
          <a:srcRect l="32692"/>
          <a:stretch/>
        </p:blipFill>
        <p:spPr>
          <a:xfrm>
            <a:off x="7115" y="0"/>
            <a:ext cx="6094854" cy="6858000"/>
          </a:xfrm>
          <a:prstGeom prst="rect">
            <a:avLst/>
          </a:prstGeom>
        </p:spPr>
      </p:pic>
    </p:spTree>
    <p:extLst>
      <p:ext uri="{BB962C8B-B14F-4D97-AF65-F5344CB8AC3E}">
        <p14:creationId xmlns:p14="http://schemas.microsoft.com/office/powerpoint/2010/main" val="13122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group of wine bottles&#10;&#10;Description automatically generated">
            <a:extLst>
              <a:ext uri="{FF2B5EF4-FFF2-40B4-BE49-F238E27FC236}">
                <a16:creationId xmlns:a16="http://schemas.microsoft.com/office/drawing/2014/main" id="{9623413E-D05D-9DED-7651-E1B3C299A833}"/>
              </a:ext>
            </a:extLst>
          </p:cNvPr>
          <p:cNvPicPr>
            <a:picLocks noChangeAspect="1"/>
          </p:cNvPicPr>
          <p:nvPr/>
        </p:nvPicPr>
        <p:blipFill>
          <a:blip r:embed="rId2">
            <a:extLst>
              <a:ext uri="{28A0092B-C50C-407E-A947-70E740481C1C}">
                <a14:useLocalDpi xmlns:a14="http://schemas.microsoft.com/office/drawing/2010/main" val="0"/>
              </a:ext>
            </a:extLst>
          </a:blip>
          <a:srcRect t="17562" b="8911"/>
          <a:stretch/>
        </p:blipFill>
        <p:spPr>
          <a:xfrm>
            <a:off x="456406" y="2205433"/>
            <a:ext cx="11276012" cy="4652567"/>
          </a:xfrm>
          <a:prstGeom prst="rect">
            <a:avLst/>
          </a:prstGeom>
        </p:spPr>
      </p:pic>
      <p:sp>
        <p:nvSpPr>
          <p:cNvPr id="3" name="Title 2"/>
          <p:cNvSpPr>
            <a:spLocks noGrp="1"/>
          </p:cNvSpPr>
          <p:nvPr>
            <p:ph type="title"/>
          </p:nvPr>
        </p:nvSpPr>
        <p:spPr>
          <a:xfrm>
            <a:off x="-1" y="-457200"/>
            <a:ext cx="5789613" cy="1676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Mendocino County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27012" y="0"/>
            <a:ext cx="11961813" cy="6858000"/>
          </a:xfrm>
        </p:spPr>
        <p:txBody>
          <a:bodyPr>
            <a:noAutofit/>
          </a:bodyPr>
          <a:lstStyle/>
          <a:p>
            <a:r>
              <a:rPr lang="en-US" sz="2400" dirty="0">
                <a:latin typeface="Times New Roman" panose="02020603050405020304" pitchFamily="18" charset="0"/>
                <a:cs typeface="Times New Roman" panose="02020603050405020304" pitchFamily="18" charset="0"/>
              </a:rPr>
              <a:t>						Several notable wineries exemplify Mendocino’s 						unique contributions to California's wine industry:</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Fetzer Vineyards</a:t>
            </a:r>
            <a:r>
              <a:rPr lang="en-US" sz="2400" dirty="0">
                <a:latin typeface="Times New Roman" panose="02020603050405020304" pitchFamily="18" charset="0"/>
                <a:cs typeface="Times New Roman" panose="02020603050405020304" pitchFamily="18" charset="0"/>
              </a:rPr>
              <a:t> stands out as a pioneer in organic and sustainable winemaking. One of the earliest adopters of eco-friendly practices, Fetzer has played a crucial role in shaping Mendocino's reputation as a leader in environmental stewardship. Their commitment to sustainability is evident in both their farming techniques and their production processes.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07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56213" y="1"/>
            <a:ext cx="6929563" cy="1295400"/>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Mendocino County</a:t>
            </a:r>
            <a:endParaRPr lang="en-US" sz="4400" dirty="0">
              <a:effectLst/>
              <a:latin typeface="Times New Roman" panose="02020603050405020304" pitchFamily="18" charset="0"/>
              <a:cs typeface="Times New Roman" panose="02020603050405020304" pitchFamily="18" charset="0"/>
            </a:endParaRPr>
          </a:p>
        </p:txBody>
      </p:sp>
      <p:pic>
        <p:nvPicPr>
          <p:cNvPr id="9" name="Picture 8" descr="A house in the middle of a vineyard&#10;&#10;Description automatically generated">
            <a:extLst>
              <a:ext uri="{FF2B5EF4-FFF2-40B4-BE49-F238E27FC236}">
                <a16:creationId xmlns:a16="http://schemas.microsoft.com/office/drawing/2014/main" id="{B3A6377C-2F64-7E24-61A9-84247583E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88" y="558916"/>
            <a:ext cx="4794036" cy="2397018"/>
          </a:xfrm>
          <a:prstGeom prst="rect">
            <a:avLst/>
          </a:prstGeom>
        </p:spPr>
      </p:pic>
      <p:pic>
        <p:nvPicPr>
          <p:cNvPr id="7" name="Picture 6" descr="A green bottle with a cork&#10;&#10;Description automatically generated">
            <a:extLst>
              <a:ext uri="{FF2B5EF4-FFF2-40B4-BE49-F238E27FC236}">
                <a16:creationId xmlns:a16="http://schemas.microsoft.com/office/drawing/2014/main" id="{F5FEFAF4-9FE1-6E4C-A47E-C383EE01B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877" y="3402330"/>
            <a:ext cx="770591" cy="2616206"/>
          </a:xfrm>
          <a:prstGeom prst="rect">
            <a:avLst/>
          </a:prstGeom>
        </p:spPr>
      </p:pic>
      <p:pic>
        <p:nvPicPr>
          <p:cNvPr id="4" name="Picture 3" descr="Several wooden barrels in a row&#10;&#10;Description automatically generated">
            <a:extLst>
              <a:ext uri="{FF2B5EF4-FFF2-40B4-BE49-F238E27FC236}">
                <a16:creationId xmlns:a16="http://schemas.microsoft.com/office/drawing/2014/main" id="{9D8F63DA-D7DA-2CD6-2EF1-4EFC4B241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05" y="3402330"/>
            <a:ext cx="3919412" cy="2616206"/>
          </a:xfrm>
          <a:prstGeom prst="rect">
            <a:avLst/>
          </a:prstGeom>
        </p:spPr>
      </p:pic>
      <p:sp>
        <p:nvSpPr>
          <p:cNvPr id="5" name="Text Placeholder 4"/>
          <p:cNvSpPr>
            <a:spLocks noGrp="1"/>
          </p:cNvSpPr>
          <p:nvPr>
            <p:ph type="body" sz="half" idx="2"/>
          </p:nvPr>
        </p:nvSpPr>
        <p:spPr>
          <a:xfrm>
            <a:off x="5256213" y="1143000"/>
            <a:ext cx="6629399" cy="5410199"/>
          </a:xfrm>
        </p:spPr>
        <p:txBody>
          <a:bodyPr vert="horz" lIns="91440" tIns="45720" rIns="91440" bIns="45720" rtlCol="0">
            <a:normAutofit lnSpcReduction="10000"/>
          </a:bodyPr>
          <a:lstStyle/>
          <a:p>
            <a:pPr indent="-228600" defTabSz="9144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Roederer</a:t>
            </a:r>
            <a:r>
              <a:rPr lang="en-US" sz="2400" b="1" dirty="0">
                <a:latin typeface="Times New Roman" panose="02020603050405020304" pitchFamily="18" charset="0"/>
                <a:cs typeface="Times New Roman" panose="02020603050405020304" pitchFamily="18" charset="0"/>
              </a:rPr>
              <a:t> Estate</a:t>
            </a:r>
            <a:r>
              <a:rPr lang="en-US" sz="2400" dirty="0">
                <a:latin typeface="Times New Roman" panose="02020603050405020304" pitchFamily="18" charset="0"/>
                <a:cs typeface="Times New Roman" panose="02020603050405020304" pitchFamily="18" charset="0"/>
              </a:rPr>
              <a:t>, a prestigious winery in the region, is best known for its exceptional sparkling wines. </a:t>
            </a:r>
          </a:p>
          <a:p>
            <a:pPr indent="-2286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 focus on </a:t>
            </a:r>
            <a:r>
              <a:rPr lang="en-US" sz="2400" dirty="0" err="1">
                <a:latin typeface="Times New Roman" panose="02020603050405020304" pitchFamily="18" charset="0"/>
                <a:cs typeface="Times New Roman" panose="02020603050405020304" pitchFamily="18" charset="0"/>
              </a:rPr>
              <a:t>méthode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traditionnelle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Roederer</a:t>
            </a:r>
            <a:r>
              <a:rPr lang="en-US" sz="2400" dirty="0">
                <a:latin typeface="Times New Roman" panose="02020603050405020304" pitchFamily="18" charset="0"/>
                <a:cs typeface="Times New Roman" panose="02020603050405020304" pitchFamily="18" charset="0"/>
              </a:rPr>
              <a:t> produces sparkling wines that rival some of the finest Champagnes, showcasing the region’s capacity to create world-class wines with finesse and complexity.</a:t>
            </a:r>
          </a:p>
          <a:p>
            <a:pPr indent="-2286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Mendocino County’s emphasis on sustainability, combined with its ability to grow a diverse array of grape varieties, makes it a distinct and highly respected wine region. </a:t>
            </a:r>
          </a:p>
          <a:p>
            <a:pPr indent="-2286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wines not only reflect the quality of the grapes and the skill of the winemakers but also the deep respect for the land that nurtures them.</a:t>
            </a:r>
          </a:p>
          <a:p>
            <a:pPr indent="-228600" defTabSz="914400">
              <a:buFont typeface="Arial" panose="020B0604020202020204" pitchFamily="34" charset="0"/>
              <a:buChar char="•"/>
            </a:pPr>
            <a:endParaRPr lang="en-US" sz="1900" dirty="0"/>
          </a:p>
        </p:txBody>
      </p:sp>
    </p:spTree>
    <p:extLst>
      <p:ext uri="{BB962C8B-B14F-4D97-AF65-F5344CB8AC3E}">
        <p14:creationId xmlns:p14="http://schemas.microsoft.com/office/powerpoint/2010/main" val="318430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19200"/>
          </a:xfrm>
        </p:spPr>
        <p:txBody>
          <a:bodyPr anchor="ctr">
            <a:normAutofit/>
          </a:bodyPr>
          <a:lstStyle/>
          <a:p>
            <a:pPr marL="0" marR="0" algn="ctr">
              <a:lnSpc>
                <a:spcPct val="107000"/>
              </a:lnSpc>
              <a:spcBef>
                <a:spcPts val="0"/>
              </a:spcBef>
              <a:spcAft>
                <a:spcPts val="800"/>
              </a:spcAft>
            </a:pPr>
            <a:r>
              <a:rPr lang="en-US" sz="4400" b="1" kern="100">
                <a:effectLst/>
                <a:latin typeface="Times New Roman" panose="02020603050405020304" pitchFamily="18" charset="0"/>
                <a:ea typeface="Aptos" panose="020B0004020202020204" pitchFamily="34" charset="0"/>
                <a:cs typeface="Times New Roman" panose="02020603050405020304" pitchFamily="18" charset="0"/>
              </a:rPr>
              <a:t>Central Coast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303213" y="1219200"/>
            <a:ext cx="6781799" cy="5257800"/>
          </a:xfrm>
        </p:spPr>
        <p:txBody>
          <a:bodyPr>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Central Coast, a vast and dynamic wine region stretching from San Francisco down to Santa Barbara, is one of California's most diverse and exciting areas for wine production.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Spanning such a large geographic area, the region benefits from a variety of climates and landscapes, creating ideal growing conditions for an impressive range of grape varietals. </a:t>
            </a:r>
          </a:p>
        </p:txBody>
      </p:sp>
      <p:pic>
        <p:nvPicPr>
          <p:cNvPr id="4" name="Picture 3" descr="A map of california and san diego county&#10;&#10;Description automatically generated">
            <a:extLst>
              <a:ext uri="{FF2B5EF4-FFF2-40B4-BE49-F238E27FC236}">
                <a16:creationId xmlns:a16="http://schemas.microsoft.com/office/drawing/2014/main" id="{49F2A277-7D42-B14F-0BCF-649F79A29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1242059"/>
            <a:ext cx="5103813" cy="3883336"/>
          </a:xfrm>
          <a:prstGeom prst="rect">
            <a:avLst/>
          </a:prstGeom>
        </p:spPr>
      </p:pic>
      <p:sp>
        <p:nvSpPr>
          <p:cNvPr id="7" name="TextBox 6">
            <a:extLst>
              <a:ext uri="{FF2B5EF4-FFF2-40B4-BE49-F238E27FC236}">
                <a16:creationId xmlns:a16="http://schemas.microsoft.com/office/drawing/2014/main" id="{D1F414A1-8A26-5791-56CC-8571E06E65C6}"/>
              </a:ext>
            </a:extLst>
          </p:cNvPr>
          <p:cNvSpPr txBox="1"/>
          <p:nvPr/>
        </p:nvSpPr>
        <p:spPr>
          <a:xfrm>
            <a:off x="303212" y="4109732"/>
            <a:ext cx="11582399"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cool, coastal breezes and fog that roll in from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Pacific Ocean help to moderate temperatures,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making this region particularly well-suited for both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cool-climate and warm-climate varieties.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coastal influence, combined with the region’s varied soils and elevations, gives winemakers the freedom to experiment with an array of styles and techniques.</a:t>
            </a:r>
          </a:p>
        </p:txBody>
      </p:sp>
    </p:spTree>
    <p:extLst>
      <p:ext uri="{BB962C8B-B14F-4D97-AF65-F5344CB8AC3E}">
        <p14:creationId xmlns:p14="http://schemas.microsoft.com/office/powerpoint/2010/main" val="348033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19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Central Coast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513012" y="1219200"/>
            <a:ext cx="9067800" cy="4649788"/>
          </a:xfrm>
        </p:spPr>
        <p:txBody>
          <a:bodyPr>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Among the notable varietals produced in the Central Coast are </a:t>
            </a:r>
            <a:r>
              <a:rPr lang="en-US" sz="2400" b="1" dirty="0">
                <a:latin typeface="Times New Roman" panose="02020603050405020304" pitchFamily="18" charset="0"/>
                <a:cs typeface="Times New Roman" panose="02020603050405020304" pitchFamily="18" charset="0"/>
              </a:rPr>
              <a:t>Syrah</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Pinot Noir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Chardonnay</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Grenache</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Syrah, in particular, thrives in the warmer areas like Paso Robles, where the grape develops deep, rich flavors with bold structure.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Meanwhile, Pinot Noir and Chardonnay excel in cooler sub-regions like Santa Barbara County, producing wines of elegance and finesse.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Grenache, often used in blends or as a single varietal wine, also shines in this versatile region, reflecting the Rhône influences that have shaped much of the Central Coast's winemaking philosophy.</a:t>
            </a:r>
            <a:endParaRPr lang="en-US" sz="2400" dirty="0"/>
          </a:p>
        </p:txBody>
      </p:sp>
      <p:pic>
        <p:nvPicPr>
          <p:cNvPr id="4" name="Picture 3" descr="A bottle of wine with a yellow label&#10;&#10;Description automatically generated">
            <a:extLst>
              <a:ext uri="{FF2B5EF4-FFF2-40B4-BE49-F238E27FC236}">
                <a16:creationId xmlns:a16="http://schemas.microsoft.com/office/drawing/2014/main" id="{E9172CB5-6CC1-9BA2-326E-3797F21DEBAC}"/>
              </a:ext>
            </a:extLst>
          </p:cNvPr>
          <p:cNvPicPr>
            <a:picLocks noChangeAspect="1"/>
          </p:cNvPicPr>
          <p:nvPr/>
        </p:nvPicPr>
        <p:blipFill>
          <a:blip r:embed="rId2">
            <a:extLst>
              <a:ext uri="{28A0092B-C50C-407E-A947-70E740481C1C}">
                <a14:useLocalDpi xmlns:a14="http://schemas.microsoft.com/office/drawing/2010/main" val="0"/>
              </a:ext>
            </a:extLst>
          </a:blip>
          <a:srcRect l="31388" r="24791"/>
          <a:stretch/>
        </p:blipFill>
        <p:spPr>
          <a:xfrm>
            <a:off x="623143" y="-383032"/>
            <a:ext cx="2042269" cy="6936232"/>
          </a:xfrm>
          <a:prstGeom prst="rect">
            <a:avLst/>
          </a:prstGeom>
        </p:spPr>
      </p:pic>
      <p:sp>
        <p:nvSpPr>
          <p:cNvPr id="7" name="TextBox 6">
            <a:extLst>
              <a:ext uri="{FF2B5EF4-FFF2-40B4-BE49-F238E27FC236}">
                <a16:creationId xmlns:a16="http://schemas.microsoft.com/office/drawing/2014/main" id="{D2B573CE-F496-83D1-9582-CD62C540B959}"/>
              </a:ext>
            </a:extLst>
          </p:cNvPr>
          <p:cNvSpPr txBox="1"/>
          <p:nvPr/>
        </p:nvSpPr>
        <p:spPr>
          <a:xfrm>
            <a:off x="1" y="6248400"/>
            <a:ext cx="2970211" cy="523220"/>
          </a:xfrm>
          <a:prstGeom prst="rect">
            <a:avLst/>
          </a:prstGeom>
          <a:noFill/>
        </p:spPr>
        <p:txBody>
          <a:bodyPr wrap="square">
            <a:spAutoFit/>
          </a:bodyPr>
          <a:lstStyle/>
          <a:p>
            <a:pPr algn="ctr"/>
            <a:r>
              <a:rPr lang="en-US" sz="1400" b="1" dirty="0">
                <a:latin typeface="Times New Roman" panose="02020603050405020304" pitchFamily="18" charset="0"/>
                <a:cs typeface="Times New Roman" panose="02020603050405020304" pitchFamily="18" charset="0"/>
              </a:rPr>
              <a:t>Grenache 'Central Coast’,</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 A Tribute to Grace - </a:t>
            </a:r>
            <a:r>
              <a:rPr lang="en-US" sz="1400" b="1" dirty="0" err="1">
                <a:latin typeface="Times New Roman" panose="02020603050405020304" pitchFamily="18" charset="0"/>
                <a:cs typeface="Times New Roman" panose="02020603050405020304" pitchFamily="18" charset="0"/>
              </a:rPr>
              <a:t>Skurnik</a:t>
            </a:r>
            <a:r>
              <a:rPr lang="en-US" sz="1400" b="1" dirty="0">
                <a:latin typeface="Times New Roman" panose="02020603050405020304" pitchFamily="18" charset="0"/>
                <a:cs typeface="Times New Roman" panose="02020603050405020304" pitchFamily="18" charset="0"/>
              </a:rPr>
              <a:t> Wines</a:t>
            </a:r>
          </a:p>
        </p:txBody>
      </p:sp>
    </p:spTree>
    <p:extLst>
      <p:ext uri="{BB962C8B-B14F-4D97-AF65-F5344CB8AC3E}">
        <p14:creationId xmlns:p14="http://schemas.microsoft.com/office/powerpoint/2010/main" val="68355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600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Central Coast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608013" y="1600200"/>
            <a:ext cx="9524999" cy="4268788"/>
          </a:xfrm>
        </p:spPr>
        <p:txBody>
          <a:bodyP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Several standout wineries help define the character of the Central Coast:</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Tablas Creek Vineyard</a:t>
            </a:r>
            <a:r>
              <a:rPr lang="en-US" sz="2400" dirty="0">
                <a:latin typeface="Times New Roman" panose="02020603050405020304" pitchFamily="18" charset="0"/>
                <a:cs typeface="Times New Roman" panose="02020603050405020304" pitchFamily="18" charset="0"/>
              </a:rPr>
              <a:t>, located in Paso Robles, is celebrated for its Rhône-style wines.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 focus on varietals such as Syrah, Grenache, and Mourvèdre, Tablas Creek has played a key role in introducing Rhône grapes to California, crafting wines that balance complexity with a sense of place.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winery’s dedication to biodynamic farming practices also underscores the region's commitment to sustainability and quality.</a:t>
            </a:r>
          </a:p>
          <a:p>
            <a:endParaRPr lang="en-US" dirty="0"/>
          </a:p>
        </p:txBody>
      </p:sp>
      <p:pic>
        <p:nvPicPr>
          <p:cNvPr id="4" name="Picture 3" descr="A bottle of wine with a label&#10;&#10;Description automatically generated">
            <a:extLst>
              <a:ext uri="{FF2B5EF4-FFF2-40B4-BE49-F238E27FC236}">
                <a16:creationId xmlns:a16="http://schemas.microsoft.com/office/drawing/2014/main" id="{1FCE581C-C7C5-E4C1-79FE-7D521262CFBF}"/>
              </a:ext>
            </a:extLst>
          </p:cNvPr>
          <p:cNvPicPr>
            <a:picLocks noChangeAspect="1"/>
          </p:cNvPicPr>
          <p:nvPr/>
        </p:nvPicPr>
        <p:blipFill>
          <a:blip r:embed="rId2">
            <a:extLst>
              <a:ext uri="{28A0092B-C50C-407E-A947-70E740481C1C}">
                <a14:useLocalDpi xmlns:a14="http://schemas.microsoft.com/office/drawing/2010/main" val="0"/>
              </a:ext>
            </a:extLst>
          </a:blip>
          <a:srcRect l="32934" r="31511" b="2222"/>
          <a:stretch/>
        </p:blipFill>
        <p:spPr>
          <a:xfrm>
            <a:off x="10285412" y="152400"/>
            <a:ext cx="1905000" cy="6705600"/>
          </a:xfrm>
          <a:prstGeom prst="rect">
            <a:avLst/>
          </a:prstGeom>
        </p:spPr>
      </p:pic>
    </p:spTree>
    <p:extLst>
      <p:ext uri="{BB962C8B-B14F-4D97-AF65-F5344CB8AC3E}">
        <p14:creationId xmlns:p14="http://schemas.microsoft.com/office/powerpoint/2010/main" val="15915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600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Central Coast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1666875" y="1600200"/>
            <a:ext cx="10294937" cy="5105400"/>
          </a:xfrm>
        </p:spPr>
        <p:txBody>
          <a:bodyPr>
            <a:normAutofit fontScale="92500" lnSpcReduction="10000"/>
          </a:bodyPr>
          <a:lstStyle/>
          <a:p>
            <a:pPr marL="457200" indent="-457200">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Au Bon </a:t>
            </a:r>
            <a:r>
              <a:rPr lang="en-US" sz="2600" b="1" dirty="0" err="1">
                <a:latin typeface="Times New Roman" panose="02020603050405020304" pitchFamily="18" charset="0"/>
                <a:cs typeface="Times New Roman" panose="02020603050405020304" pitchFamily="18" charset="0"/>
              </a:rPr>
              <a:t>Climat</a:t>
            </a:r>
            <a:r>
              <a:rPr lang="en-US" sz="2600" b="1" dirty="0">
                <a:latin typeface="Times New Roman" panose="02020603050405020304" pitchFamily="18" charset="0"/>
                <a:cs typeface="Times New Roman" panose="02020603050405020304" pitchFamily="18" charset="0"/>
              </a:rPr>
              <a:t> Winery</a:t>
            </a:r>
            <a:r>
              <a:rPr lang="en-US" sz="2600" dirty="0">
                <a:latin typeface="Times New Roman" panose="02020603050405020304" pitchFamily="18" charset="0"/>
                <a:cs typeface="Times New Roman" panose="02020603050405020304" pitchFamily="18" charset="0"/>
              </a:rPr>
              <a:t>, based in Santa Barbara County, has garnered international acclaim for its refined Pinot Noir and Chardonnay.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Winemaker Jim </a:t>
            </a:r>
            <a:r>
              <a:rPr lang="en-US" sz="2600" dirty="0" err="1">
                <a:latin typeface="Times New Roman" panose="02020603050405020304" pitchFamily="18" charset="0"/>
                <a:cs typeface="Times New Roman" panose="02020603050405020304" pitchFamily="18" charset="0"/>
              </a:rPr>
              <a:t>Clendenen’s</a:t>
            </a:r>
            <a:r>
              <a:rPr lang="en-US" sz="2600" dirty="0">
                <a:latin typeface="Times New Roman" panose="02020603050405020304" pitchFamily="18" charset="0"/>
                <a:cs typeface="Times New Roman" panose="02020603050405020304" pitchFamily="18" charset="0"/>
              </a:rPr>
              <a:t> focus on producing wines with Old World elegance and balance has helped cement the winery's reputation as one of the leading producers of Burgundy-style wines in the region.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Au Bon </a:t>
            </a:r>
            <a:r>
              <a:rPr lang="en-US" sz="2600" dirty="0" err="1">
                <a:latin typeface="Times New Roman" panose="02020603050405020304" pitchFamily="18" charset="0"/>
                <a:cs typeface="Times New Roman" panose="02020603050405020304" pitchFamily="18" charset="0"/>
              </a:rPr>
              <a:t>Climat's</a:t>
            </a:r>
            <a:r>
              <a:rPr lang="en-US" sz="2600" dirty="0">
                <a:latin typeface="Times New Roman" panose="02020603050405020304" pitchFamily="18" charset="0"/>
                <a:cs typeface="Times New Roman" panose="02020603050405020304" pitchFamily="18" charset="0"/>
              </a:rPr>
              <a:t> wines are known for their subtlety, restraint, and ability to age gracefully over time.</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Central Coast’s vast range of microclimates and terroirs allows for a broad spectrum of wine styles, from bold, full-bodied reds to crisp, nuanced whites. As one of California’s most versatile and innovative wine regions, the Central Coast continues to captivate wine lovers with its diversity, quality, and pioneering spirit.</a:t>
            </a:r>
          </a:p>
          <a:p>
            <a:endParaRPr lang="fr-FR" sz="2200" b="1" dirty="0">
              <a:latin typeface="Times New Roman" panose="02020603050405020304" pitchFamily="18" charset="0"/>
              <a:cs typeface="Times New Roman" panose="02020603050405020304" pitchFamily="18" charset="0"/>
            </a:endParaRPr>
          </a:p>
          <a:p>
            <a:r>
              <a:rPr lang="fr-FR" sz="2200" b="1" dirty="0">
                <a:latin typeface="Times New Roman" panose="02020603050405020304" pitchFamily="18" charset="0"/>
                <a:cs typeface="Times New Roman" panose="02020603050405020304" pitchFamily="18" charset="0"/>
              </a:rPr>
              <a:t>Au Bon Climat Knox Alexander Pinot Noir 2019</a:t>
            </a:r>
          </a:p>
          <a:p>
            <a:r>
              <a:rPr lang="en-US" sz="2200" dirty="0">
                <a:latin typeface="Times New Roman" panose="02020603050405020304" pitchFamily="18" charset="0"/>
                <a:cs typeface="Times New Roman" panose="02020603050405020304" pitchFamily="18" charset="0"/>
              </a:rPr>
              <a:t>91 Wine Enthusiast </a:t>
            </a:r>
          </a:p>
          <a:p>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A bottle of wine with a white triangle&#10;&#10;Description automatically generated">
            <a:extLst>
              <a:ext uri="{FF2B5EF4-FFF2-40B4-BE49-F238E27FC236}">
                <a16:creationId xmlns:a16="http://schemas.microsoft.com/office/drawing/2014/main" id="{A9742B4D-CECB-F67A-E9CE-45BB22483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666875" cy="5715000"/>
          </a:xfrm>
          <a:prstGeom prst="rect">
            <a:avLst/>
          </a:prstGeom>
        </p:spPr>
      </p:pic>
    </p:spTree>
    <p:extLst>
      <p:ext uri="{BB962C8B-B14F-4D97-AF65-F5344CB8AC3E}">
        <p14:creationId xmlns:p14="http://schemas.microsoft.com/office/powerpoint/2010/main" val="14919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
            <a:ext cx="6087931" cy="1142999"/>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Lodi</a:t>
            </a:r>
            <a:endParaRPr lang="en-US" sz="4400" dirty="0">
              <a:effectLst/>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1" y="1143000"/>
            <a:ext cx="6087930" cy="5714999"/>
          </a:xfrm>
        </p:spPr>
        <p:txBody>
          <a:bodyPr vert="horz" lIns="91440" tIns="45720" rIns="91440" bIns="45720" rtlCol="0">
            <a:normAutofit fontScale="40000" lnSpcReduction="20000"/>
          </a:bodyPr>
          <a:lstStyle/>
          <a:p>
            <a:pPr marL="571500" indent="-228600" defTabSz="914400">
              <a:lnSpc>
                <a:spcPct val="120000"/>
              </a:lnSpc>
              <a:buFont typeface="Arial" panose="020B0604020202020204" pitchFamily="34" charset="0"/>
              <a:buChar char="•"/>
            </a:pPr>
            <a:r>
              <a:rPr lang="en-US" sz="5500" dirty="0">
                <a:latin typeface="Times New Roman" panose="02020603050405020304" pitchFamily="18" charset="0"/>
                <a:cs typeface="Times New Roman" panose="02020603050405020304" pitchFamily="18" charset="0"/>
              </a:rPr>
              <a:t>Lodi, situated in California's Central Valley, has earned its reputation as the Zinfandel capital of the world. </a:t>
            </a:r>
          </a:p>
          <a:p>
            <a:pPr marL="571500" indent="-228600" defTabSz="914400">
              <a:lnSpc>
                <a:spcPct val="120000"/>
              </a:lnSpc>
              <a:buFont typeface="Arial" panose="020B0604020202020204" pitchFamily="34" charset="0"/>
              <a:buChar char="•"/>
            </a:pPr>
            <a:r>
              <a:rPr lang="en-US" sz="5500" dirty="0">
                <a:latin typeface="Times New Roman" panose="02020603050405020304" pitchFamily="18" charset="0"/>
                <a:cs typeface="Times New Roman" panose="02020603050405020304" pitchFamily="18" charset="0"/>
              </a:rPr>
              <a:t>This region's unique climate, characterized by hot, dry summers and cool evenings, creates the ideal conditions for producing bold, intensely flavored wines. </a:t>
            </a:r>
          </a:p>
          <a:p>
            <a:pPr marL="571500" indent="-228600" defTabSz="914400">
              <a:lnSpc>
                <a:spcPct val="120000"/>
              </a:lnSpc>
              <a:buFont typeface="Arial" panose="020B0604020202020204" pitchFamily="34" charset="0"/>
              <a:buChar char="•"/>
            </a:pPr>
            <a:r>
              <a:rPr lang="en-US" sz="5500" dirty="0">
                <a:latin typeface="Times New Roman" panose="02020603050405020304" pitchFamily="18" charset="0"/>
                <a:cs typeface="Times New Roman" panose="02020603050405020304" pitchFamily="18" charset="0"/>
              </a:rPr>
              <a:t>The warm days allow the grapes to ripen fully, developing rich, concentrated fruit flavors, while the cool nighttime temperatures help to preserve the grapes' natural acidity, resulting in wines that are both vibrant and balanced.</a:t>
            </a:r>
          </a:p>
          <a:p>
            <a:pPr marL="571500" indent="-228600" defTabSz="914400">
              <a:lnSpc>
                <a:spcPct val="120000"/>
              </a:lnSpc>
              <a:buFont typeface="Arial" panose="020B0604020202020204" pitchFamily="34" charset="0"/>
              <a:buChar char="•"/>
            </a:pPr>
            <a:r>
              <a:rPr lang="en-US" sz="5500" dirty="0">
                <a:latin typeface="Times New Roman" panose="02020603050405020304" pitchFamily="18" charset="0"/>
                <a:cs typeface="Times New Roman" panose="02020603050405020304" pitchFamily="18" charset="0"/>
              </a:rPr>
              <a:t>While Lodi is most famous for Zinfandel, it also produces other notable varietals, including Cabernet Sauvignon and Petite </a:t>
            </a:r>
            <a:r>
              <a:rPr lang="en-US" sz="5500" dirty="0" err="1">
                <a:latin typeface="Times New Roman" panose="02020603050405020304" pitchFamily="18" charset="0"/>
                <a:cs typeface="Times New Roman" panose="02020603050405020304" pitchFamily="18" charset="0"/>
              </a:rPr>
              <a:t>Sirah</a:t>
            </a:r>
            <a:r>
              <a:rPr lang="en-US" sz="5500" dirty="0">
                <a:latin typeface="Times New Roman" panose="02020603050405020304" pitchFamily="18" charset="0"/>
                <a:cs typeface="Times New Roman" panose="02020603050405020304" pitchFamily="18" charset="0"/>
              </a:rPr>
              <a:t>. </a:t>
            </a:r>
          </a:p>
          <a:p>
            <a:pPr indent="-228600" defTabSz="914400">
              <a:lnSpc>
                <a:spcPct val="120000"/>
              </a:lnSpc>
              <a:buFont typeface="Arial" panose="020B0604020202020204" pitchFamily="34" charset="0"/>
              <a:buChar char="•"/>
            </a:pPr>
            <a:endParaRPr lang="en-US" sz="1300" dirty="0"/>
          </a:p>
        </p:txBody>
      </p:sp>
      <p:pic>
        <p:nvPicPr>
          <p:cNvPr id="4" name="Picture 3" descr="A map of a region&#10;&#10;Description automatically generated">
            <a:extLst>
              <a:ext uri="{FF2B5EF4-FFF2-40B4-BE49-F238E27FC236}">
                <a16:creationId xmlns:a16="http://schemas.microsoft.com/office/drawing/2014/main" id="{F92BF2D9-B111-3430-B6A9-6FE2725CA3CC}"/>
              </a:ext>
            </a:extLst>
          </p:cNvPr>
          <p:cNvPicPr>
            <a:picLocks noChangeAspect="1"/>
          </p:cNvPicPr>
          <p:nvPr/>
        </p:nvPicPr>
        <p:blipFill>
          <a:blip r:embed="rId2">
            <a:extLst>
              <a:ext uri="{28A0092B-C50C-407E-A947-70E740481C1C}">
                <a14:useLocalDpi xmlns:a14="http://schemas.microsoft.com/office/drawing/2010/main" val="0"/>
              </a:ext>
            </a:extLst>
          </a:blip>
          <a:srcRect l="19945" r="12906" b="-1"/>
          <a:stretch/>
        </p:blipFill>
        <p:spPr>
          <a:xfrm>
            <a:off x="6227592" y="10"/>
            <a:ext cx="59612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731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1"/>
            <a:ext cx="12188825" cy="11430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California Wine Introduction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dirty="0"/>
          </a:p>
        </p:txBody>
      </p:sp>
      <p:sp>
        <p:nvSpPr>
          <p:cNvPr id="14" name="Content Placeholder 13"/>
          <p:cNvSpPr>
            <a:spLocks noGrp="1"/>
          </p:cNvSpPr>
          <p:nvPr>
            <p:ph idx="1"/>
          </p:nvPr>
        </p:nvSpPr>
        <p:spPr>
          <a:xfrm>
            <a:off x="379412" y="1143002"/>
            <a:ext cx="11809412" cy="5638798"/>
          </a:xfrm>
        </p:spPr>
        <p:txBody>
          <a:bodyPr>
            <a:normAutofit/>
          </a:bodyPr>
          <a:lstStyle/>
          <a:p>
            <a:pPr>
              <a:lnSpc>
                <a:spcPct val="110000"/>
              </a:lnSpc>
            </a:pPr>
            <a:r>
              <a:rPr lang="en-US" sz="2400" dirty="0">
                <a:latin typeface="Times New Roman" panose="02020603050405020304" pitchFamily="18" charset="0"/>
                <a:cs typeface="Times New Roman" panose="02020603050405020304" pitchFamily="18" charset="0"/>
              </a:rPr>
              <a:t>California’s vast and varied landscape stretches from the rugged coastline of Mendocino County in the north to the southern border with Mexico. This expansive range encompasses a multitude of geographical features, from coastal regions along the Pacific Ocean to the vineyard-laden slopes of the Sierra Nevada foothills. </a:t>
            </a:r>
          </a:p>
          <a:p>
            <a:pPr>
              <a:lnSpc>
                <a:spcPct val="110000"/>
              </a:lnSpc>
            </a:pPr>
            <a:r>
              <a:rPr lang="en-US" sz="2400" dirty="0">
                <a:latin typeface="Times New Roman" panose="02020603050405020304" pitchFamily="18" charset="0"/>
                <a:cs typeface="Times New Roman" panose="02020603050405020304" pitchFamily="18" charset="0"/>
              </a:rPr>
              <a:t>Each of these regions is distinct, with unique microclimates,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soil compositions, and altitudes that play a pivotal role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defining the character of the wines produced.</a:t>
            </a:r>
          </a:p>
          <a:p>
            <a:pPr>
              <a:lnSpc>
                <a:spcPct val="110000"/>
              </a:lnSpc>
            </a:pPr>
            <a:r>
              <a:rPr lang="en-US" sz="2400" dirty="0">
                <a:latin typeface="Times New Roman" panose="02020603050405020304" pitchFamily="18" charset="0"/>
                <a:cs typeface="Times New Roman" panose="02020603050405020304" pitchFamily="18" charset="0"/>
              </a:rPr>
              <a:t>In the coastal areas, the proximity to the Pacific Ocean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influences cooler temperatures, fog, and breezes that create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ideal growing conditions for delicate grape varieties like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Chardonnay and Pinot Noir. Inland regions, such as those near the Sierra Nevada foothills, benefit from rich, diverse soils, and warmer temperatures which allow for robust varieties like Zinfandel and Cabernet Sauvignon</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vineyard with a pool in the foreground&#10;&#10;Description automatically generated">
            <a:extLst>
              <a:ext uri="{FF2B5EF4-FFF2-40B4-BE49-F238E27FC236}">
                <a16:creationId xmlns:a16="http://schemas.microsoft.com/office/drawing/2014/main" id="{863EBFB7-969D-755D-7980-6478C93CDB3C}"/>
              </a:ext>
            </a:extLst>
          </p:cNvPr>
          <p:cNvPicPr>
            <a:picLocks noChangeAspect="1"/>
          </p:cNvPicPr>
          <p:nvPr/>
        </p:nvPicPr>
        <p:blipFill>
          <a:blip r:embed="rId2">
            <a:extLst>
              <a:ext uri="{28A0092B-C50C-407E-A947-70E740481C1C}">
                <a14:useLocalDpi xmlns:a14="http://schemas.microsoft.com/office/drawing/2010/main" val="0"/>
              </a:ext>
            </a:extLst>
          </a:blip>
          <a:srcRect l="5520"/>
          <a:stretch/>
        </p:blipFill>
        <p:spPr>
          <a:xfrm>
            <a:off x="8075612" y="2462213"/>
            <a:ext cx="4113212" cy="3000375"/>
          </a:xfrm>
          <a:prstGeom prst="rect">
            <a:avLst/>
          </a:prstGeom>
        </p:spPr>
      </p:pic>
    </p:spTree>
    <p:extLst>
      <p:ext uri="{BB962C8B-B14F-4D97-AF65-F5344CB8AC3E}">
        <p14:creationId xmlns:p14="http://schemas.microsoft.com/office/powerpoint/2010/main" val="15427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A sign in front of a winery&#10;&#10;Description automatically generated">
            <a:extLst>
              <a:ext uri="{FF2B5EF4-FFF2-40B4-BE49-F238E27FC236}">
                <a16:creationId xmlns:a16="http://schemas.microsoft.com/office/drawing/2014/main" id="{89496DC9-4E6D-152C-2AB1-8E6136B20E22}"/>
              </a:ext>
            </a:extLst>
          </p:cNvPr>
          <p:cNvPicPr>
            <a:picLocks noChangeAspect="1"/>
          </p:cNvPicPr>
          <p:nvPr/>
        </p:nvPicPr>
        <p:blipFill>
          <a:blip r:embed="rId2">
            <a:extLst>
              <a:ext uri="{28A0092B-C50C-407E-A947-70E740481C1C}">
                <a14:useLocalDpi xmlns:a14="http://schemas.microsoft.com/office/drawing/2010/main" val="0"/>
              </a:ext>
            </a:extLst>
          </a:blip>
          <a:srcRect r="13444"/>
          <a:stretch/>
        </p:blipFill>
        <p:spPr>
          <a:xfrm>
            <a:off x="6467742" y="2375430"/>
            <a:ext cx="5721081" cy="4482570"/>
          </a:xfrm>
          <a:prstGeom prst="rect">
            <a:avLst/>
          </a:prstGeom>
        </p:spPr>
      </p:pic>
      <p:sp>
        <p:nvSpPr>
          <p:cNvPr id="3" name="Title 2"/>
          <p:cNvSpPr>
            <a:spLocks noGrp="1"/>
          </p:cNvSpPr>
          <p:nvPr>
            <p:ph type="title"/>
          </p:nvPr>
        </p:nvSpPr>
        <p:spPr>
          <a:xfrm>
            <a:off x="-1" y="0"/>
            <a:ext cx="12188825" cy="11430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Lodi</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132013" y="1295400"/>
            <a:ext cx="9829800" cy="5562600"/>
          </a:xfrm>
        </p:spPr>
        <p:txBody>
          <a:bodyPr>
            <a:normAutofit/>
          </a:bodyPr>
          <a:lstStyle/>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region’s old vines, some of which are over a century old, contribute to the production of wines with remarkable depth, complexity, and structure. </a:t>
            </a:r>
          </a:p>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Zinfandel from Lodi tends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fruit-forward, with lush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berry and spice notes, while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Cabernet Sauvignon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Petite </a:t>
            </a:r>
            <a:r>
              <a:rPr lang="en-US" sz="2400" dirty="0" err="1">
                <a:latin typeface="Times New Roman" panose="02020603050405020304" pitchFamily="18" charset="0"/>
                <a:cs typeface="Times New Roman" panose="02020603050405020304" pitchFamily="18" charset="0"/>
              </a:rPr>
              <a:t>Sirah</a:t>
            </a:r>
            <a:r>
              <a:rPr lang="en-US" sz="2400" dirty="0">
                <a:latin typeface="Times New Roman" panose="02020603050405020304" pitchFamily="18" charset="0"/>
                <a:cs typeface="Times New Roman" panose="02020603050405020304" pitchFamily="18" charset="0"/>
              </a:rPr>
              <a:t> showcase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power and richness that this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region is capable of producing.</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A bottle of wine with a label&#10;&#10;Description automatically generated">
            <a:extLst>
              <a:ext uri="{FF2B5EF4-FFF2-40B4-BE49-F238E27FC236}">
                <a16:creationId xmlns:a16="http://schemas.microsoft.com/office/drawing/2014/main" id="{D2351303-DB03-8790-193C-90DA0B769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588" y="-15325"/>
            <a:ext cx="6242317" cy="6242317"/>
          </a:xfrm>
          <a:prstGeom prst="rect">
            <a:avLst/>
          </a:prstGeom>
        </p:spPr>
      </p:pic>
      <p:sp>
        <p:nvSpPr>
          <p:cNvPr id="7" name="TextBox 6">
            <a:extLst>
              <a:ext uri="{FF2B5EF4-FFF2-40B4-BE49-F238E27FC236}">
                <a16:creationId xmlns:a16="http://schemas.microsoft.com/office/drawing/2014/main" id="{73FC6D11-0CEF-D112-6C37-6509CAFA0B70}"/>
              </a:ext>
            </a:extLst>
          </p:cNvPr>
          <p:cNvSpPr txBox="1"/>
          <p:nvPr/>
        </p:nvSpPr>
        <p:spPr>
          <a:xfrm>
            <a:off x="0" y="5903827"/>
            <a:ext cx="2743200" cy="646331"/>
          </a:xfrm>
          <a:prstGeom prst="rect">
            <a:avLst/>
          </a:prstGeom>
          <a:noFill/>
        </p:spPr>
        <p:txBody>
          <a:bodyPr wrap="square">
            <a:spAutoFit/>
          </a:bodyPr>
          <a:lstStyle/>
          <a:p>
            <a:r>
              <a:rPr lang="en-US" b="1" dirty="0"/>
              <a:t>Mulberry Road Cellars </a:t>
            </a:r>
            <a:br>
              <a:rPr lang="en-US" b="1" dirty="0"/>
            </a:br>
            <a:r>
              <a:rPr lang="en-US" b="1" dirty="0"/>
              <a:t>Lodi Old Vine Zinfandel </a:t>
            </a:r>
          </a:p>
        </p:txBody>
      </p:sp>
    </p:spTree>
    <p:extLst>
      <p:ext uri="{BB962C8B-B14F-4D97-AF65-F5344CB8AC3E}">
        <p14:creationId xmlns:p14="http://schemas.microsoft.com/office/powerpoint/2010/main" val="18643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
            <a:ext cx="6087931" cy="2172430"/>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Lodi</a:t>
            </a:r>
            <a:endParaRPr lang="en-US" sz="4400" dirty="0">
              <a:effectLst/>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455612" y="1828800"/>
            <a:ext cx="5505621" cy="4572000"/>
          </a:xfrm>
        </p:spPr>
        <p:txBody>
          <a:bodyPr vert="horz" lIns="91440" tIns="45720" rIns="91440" bIns="45720" rtlCol="0">
            <a:normAutofit lnSpcReduction="10000"/>
          </a:bodyPr>
          <a:lstStyle/>
          <a:p>
            <a:pPr indent="-228600" defTabSz="9144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Lodi is home to several top-tier wineries that have helped elevate the region's status:</a:t>
            </a:r>
          </a:p>
          <a:p>
            <a:pPr indent="-228600" defTabSz="914400">
              <a:lnSpc>
                <a:spcPct val="1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Michael David Winery</a:t>
            </a:r>
            <a:r>
              <a:rPr lang="en-US" sz="2400" dirty="0">
                <a:latin typeface="Times New Roman" panose="02020603050405020304" pitchFamily="18" charset="0"/>
                <a:cs typeface="Times New Roman" panose="02020603050405020304" pitchFamily="18" charset="0"/>
              </a:rPr>
              <a:t> is renowned for its robust, full-bodied Zinfandels. </a:t>
            </a:r>
          </a:p>
          <a:p>
            <a:pPr indent="-228600" defTabSz="9144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wines, known for their intense fruit character and bold tannins, have become synonymous with Lodi's reputation for producing powerful, fruit-driven wines. </a:t>
            </a:r>
          </a:p>
          <a:p>
            <a:pPr indent="-228600" defTabSz="9144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Michael David Winery has also embraced sustainable farming practices, contributing to the region’s growing focus on environmental stewardship.</a:t>
            </a:r>
          </a:p>
          <a:p>
            <a:pPr indent="-228600" defTabSz="914400">
              <a:buFont typeface="Arial" panose="020B0604020202020204" pitchFamily="34" charset="0"/>
              <a:buChar char="•"/>
            </a:pPr>
            <a:endParaRPr lang="en-US" sz="1900" dirty="0"/>
          </a:p>
        </p:txBody>
      </p:sp>
      <p:pic>
        <p:nvPicPr>
          <p:cNvPr id="4" name="Picture 3" descr="A sign in front of a flower bed&#10;&#10;Description automatically generated">
            <a:extLst>
              <a:ext uri="{FF2B5EF4-FFF2-40B4-BE49-F238E27FC236}">
                <a16:creationId xmlns:a16="http://schemas.microsoft.com/office/drawing/2014/main" id="{0B5FEC16-8CC5-9B27-44B7-9279DFE10C0E}"/>
              </a:ext>
            </a:extLst>
          </p:cNvPr>
          <p:cNvPicPr>
            <a:picLocks noChangeAspect="1"/>
          </p:cNvPicPr>
          <p:nvPr/>
        </p:nvPicPr>
        <p:blipFill>
          <a:blip r:embed="rId2">
            <a:extLst>
              <a:ext uri="{28A0092B-C50C-407E-A947-70E740481C1C}">
                <a14:useLocalDpi xmlns:a14="http://schemas.microsoft.com/office/drawing/2010/main" val="0"/>
              </a:ext>
            </a:extLst>
          </a:blip>
          <a:srcRect l="23764" r="19735"/>
          <a:stretch/>
        </p:blipFill>
        <p:spPr>
          <a:xfrm>
            <a:off x="6227592" y="10"/>
            <a:ext cx="59612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101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6789" y="3429001"/>
            <a:ext cx="2761022" cy="2673688"/>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Lodi</a:t>
            </a:r>
            <a:endParaRPr lang="en-US" sz="4400" dirty="0">
              <a:effectLst/>
              <a:latin typeface="Times New Roman" panose="02020603050405020304" pitchFamily="18" charset="0"/>
              <a:cs typeface="Times New Roman" panose="02020603050405020304" pitchFamily="18" charset="0"/>
            </a:endParaRPr>
          </a:p>
        </p:txBody>
      </p:sp>
      <p:pic>
        <p:nvPicPr>
          <p:cNvPr id="9" name="Picture 8" descr="A field of plants in a farm&#10;&#10;Description automatically generated with medium confidence">
            <a:extLst>
              <a:ext uri="{FF2B5EF4-FFF2-40B4-BE49-F238E27FC236}">
                <a16:creationId xmlns:a16="http://schemas.microsoft.com/office/drawing/2014/main" id="{CCAAC9CF-CC03-DFE8-A7D7-6B7C69DEFD42}"/>
              </a:ext>
            </a:extLst>
          </p:cNvPr>
          <p:cNvPicPr>
            <a:picLocks noChangeAspect="1"/>
          </p:cNvPicPr>
          <p:nvPr/>
        </p:nvPicPr>
        <p:blipFill>
          <a:blip r:embed="rId2">
            <a:extLst>
              <a:ext uri="{28A0092B-C50C-407E-A947-70E740481C1C}">
                <a14:useLocalDpi xmlns:a14="http://schemas.microsoft.com/office/drawing/2010/main" val="0"/>
              </a:ext>
            </a:extLst>
          </a:blip>
          <a:srcRect t="27619"/>
          <a:stretch/>
        </p:blipFill>
        <p:spPr>
          <a:xfrm>
            <a:off x="1" y="10"/>
            <a:ext cx="12188824"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5" name="Text Placeholder 4"/>
          <p:cNvSpPr>
            <a:spLocks noGrp="1"/>
          </p:cNvSpPr>
          <p:nvPr>
            <p:ph type="body" sz="half" idx="2"/>
          </p:nvPr>
        </p:nvSpPr>
        <p:spPr>
          <a:xfrm>
            <a:off x="2817812" y="3154024"/>
            <a:ext cx="9314224" cy="3932576"/>
          </a:xfrm>
        </p:spPr>
        <p:txBody>
          <a:bodyPr vert="horz" lIns="91440" tIns="45720" rIns="91440" bIns="45720" rtlCol="0" anchor="ctr">
            <a:normAutofit fontScale="92500" lnSpcReduction="10000"/>
          </a:bodyPr>
          <a:lstStyle/>
          <a:p>
            <a:pPr marL="342900" indent="-342900" defTabSz="9144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Turley Wine Cellars</a:t>
            </a:r>
            <a:r>
              <a:rPr lang="en-US" sz="2400" dirty="0">
                <a:latin typeface="Times New Roman" panose="02020603050405020304" pitchFamily="18" charset="0"/>
                <a:cs typeface="Times New Roman" panose="02020603050405020304" pitchFamily="18" charset="0"/>
              </a:rPr>
              <a:t> is a leading producer of old-vine Zinfandel, specializing in crafting wines from some of the oldest and most revered vineyards in the region. </a:t>
            </a:r>
          </a:p>
          <a:p>
            <a:pPr marL="342900" indent="-3429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Turley’s Zinfandels are celebrated for their balance of concentrated fruit flavors and nuanced complexity, often displaying a sense of history and place that comes from working with vines that have weathered over a century of vintages.</a:t>
            </a:r>
          </a:p>
          <a:p>
            <a:pPr marL="342900" indent="-3429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Lodi's climate, combined with its old-vine vineyards and a commitment to sustainable farming, allows the region to produce wines that are both distinctive and world-class. While Zinfandel remains Lodi's flagship varietal, the region continues to gain recognition for its broader range of bold, expressive wines, solidifying its place as one of California’s premier wine-producing areas.</a:t>
            </a:r>
            <a:endParaRPr lang="en-US" sz="2400" dirty="0">
              <a:effectLst/>
              <a:latin typeface="Times New Roman" panose="02020603050405020304" pitchFamily="18" charset="0"/>
              <a:cs typeface="Times New Roman" panose="02020603050405020304" pitchFamily="18" charset="0"/>
            </a:endParaRPr>
          </a:p>
          <a:p>
            <a:pPr indent="-228600" defTabSz="914400">
              <a:buFont typeface="Arial" panose="020B0604020202020204" pitchFamily="34" charset="0"/>
              <a:buChar char="•"/>
            </a:pPr>
            <a:endParaRPr lang="en-US" sz="1100" dirty="0"/>
          </a:p>
        </p:txBody>
      </p:sp>
    </p:spTree>
    <p:extLst>
      <p:ext uri="{BB962C8B-B14F-4D97-AF65-F5344CB8AC3E}">
        <p14:creationId xmlns:p14="http://schemas.microsoft.com/office/powerpoint/2010/main" val="253047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That Define California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27012" y="1295400"/>
            <a:ext cx="11961811" cy="5562600"/>
          </a:xfrm>
        </p:spPr>
        <p:txBody>
          <a:bodyPr>
            <a:normAutofit/>
          </a:bodyPr>
          <a:lstStyle/>
          <a:p>
            <a:pPr marL="457200" indent="-457200">
              <a:lnSpc>
                <a:spcPct val="11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Key Varietals That Define California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While California is home to an incredibly diverse range of wine grapes, several key varietals stand out for their exceptional quality and global recognition. </a:t>
            </a:r>
          </a:p>
          <a:p>
            <a:pPr marL="457200" indent="-4572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varietals have not only become synonymous with California wine but have also elevated the state's reputation as a world-class wine-producing region. </a:t>
            </a:r>
          </a:p>
          <a:p>
            <a:pPr marL="457200" indent="-4572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distinct terroirs of California—from the cool coastal regions to the warmer inland valleys—allow for the cultivation of these varietals with remarkable versatility, producing wines that range from elegant and refined to bold and powerful.</a:t>
            </a:r>
          </a:p>
          <a:p>
            <a:endParaRPr lang="en-US" dirty="0"/>
          </a:p>
        </p:txBody>
      </p:sp>
    </p:spTree>
    <p:extLst>
      <p:ext uri="{BB962C8B-B14F-4D97-AF65-F5344CB8AC3E}">
        <p14:creationId xmlns:p14="http://schemas.microsoft.com/office/powerpoint/2010/main" val="34066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1430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That Define California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74612" y="1143000"/>
            <a:ext cx="12114211" cy="5715000"/>
          </a:xfrm>
        </p:spPr>
        <p:txBody>
          <a:bodyPr>
            <a:normAutofit/>
          </a:bodyPr>
          <a:lstStyle/>
          <a:p>
            <a:pPr marL="457200" indent="-4572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prominent varietals for California include: Cabernet Sauvignon, Chardonnay, Zinfandel, Pinot Noir, Sauvignon Blanc, and Syrah. But there are There are over 100 grape varieties grown in California</a:t>
            </a:r>
          </a:p>
          <a:p>
            <a:pPr marL="457200" indent="-4572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varietals have become the pillars of California’s wine industry, representing the region’s diversity and innovation. Whether showcasing classic varietals like Cabernet Sauvignon and Chardonnay or embracing California's heritage. with Zinfandel, the state’s winemakers continue to push the boundaries of quality, craftsmanship, and global influence.</a:t>
            </a:r>
          </a:p>
          <a:p>
            <a:pPr>
              <a:lnSpc>
                <a:spcPct val="110000"/>
              </a:lnSpc>
            </a:pPr>
            <a:endParaRPr lang="en-US" sz="3200" dirty="0"/>
          </a:p>
          <a:p>
            <a:endParaRPr lang="en-US" sz="2800" dirty="0"/>
          </a:p>
          <a:p>
            <a:endParaRPr lang="en-US" dirty="0"/>
          </a:p>
        </p:txBody>
      </p:sp>
      <p:pic>
        <p:nvPicPr>
          <p:cNvPr id="4" name="Picture 3" descr="A field of green plants&#10;&#10;Description automatically generated with medium confidence">
            <a:extLst>
              <a:ext uri="{FF2B5EF4-FFF2-40B4-BE49-F238E27FC236}">
                <a16:creationId xmlns:a16="http://schemas.microsoft.com/office/drawing/2014/main" id="{7607F133-C3EC-B8CC-19C7-AB6B5E3AB4F0}"/>
              </a:ext>
            </a:extLst>
          </p:cNvPr>
          <p:cNvPicPr>
            <a:picLocks noChangeAspect="1"/>
          </p:cNvPicPr>
          <p:nvPr/>
        </p:nvPicPr>
        <p:blipFill>
          <a:blip r:embed="rId2">
            <a:extLst>
              <a:ext uri="{28A0092B-C50C-407E-A947-70E740481C1C}">
                <a14:useLocalDpi xmlns:a14="http://schemas.microsoft.com/office/drawing/2010/main" val="0"/>
              </a:ext>
            </a:extLst>
          </a:blip>
          <a:srcRect l="2053"/>
          <a:stretch/>
        </p:blipFill>
        <p:spPr>
          <a:xfrm>
            <a:off x="-3" y="4267200"/>
            <a:ext cx="12188825" cy="2590800"/>
          </a:xfrm>
          <a:prstGeom prst="rect">
            <a:avLst/>
          </a:prstGeom>
        </p:spPr>
      </p:pic>
    </p:spTree>
    <p:extLst>
      <p:ext uri="{BB962C8B-B14F-4D97-AF65-F5344CB8AC3E}">
        <p14:creationId xmlns:p14="http://schemas.microsoft.com/office/powerpoint/2010/main" val="26678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Cabernet Sauvignon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608013" y="1600200"/>
            <a:ext cx="10286999" cy="5257800"/>
          </a:xfrm>
        </p:spPr>
        <p:txBody>
          <a:bodyPr>
            <a:normAutofit fontScale="92500" lnSpcReduction="10000"/>
          </a:bodyPr>
          <a:lstStyle/>
          <a:p>
            <a:pPr marL="342900" indent="-342900">
              <a:lnSpc>
                <a:spcPct val="107000"/>
              </a:lnSpc>
              <a:spcBef>
                <a:spcPts val="0"/>
              </a:spcBef>
              <a:spcAft>
                <a:spcPts val="800"/>
              </a:spcAf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Cabernet Sauvignon </a:t>
            </a:r>
            <a:r>
              <a:rPr lang="en-US" sz="2600" dirty="0">
                <a:latin typeface="Times New Roman" panose="02020603050405020304" pitchFamily="18" charset="0"/>
                <a:cs typeface="Times New Roman" panose="02020603050405020304" pitchFamily="18" charset="0"/>
              </a:rPr>
              <a:t>is a natural cross between Cabernet Franc and Sauvignon Blanc grapes that occurred in the 17th century creating this easy growing, tough-skinned variety in France's Médoc appellation, finding favor with cold hardiness, late bud break, and October harvest.</a:t>
            </a:r>
          </a:p>
          <a:p>
            <a:pPr marL="342900" indent="-3429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California Cabernet Sauvignon is prized all over the world. </a:t>
            </a:r>
          </a:p>
          <a:p>
            <a:pPr marL="342900" indent="-3429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It is known for sharp tannins and high acidity. They offer an herbal, light floral taste, frequently breathing earthy aromas of tobacco, graphite, licorice, and green pepper. Sauvignon is known for showing deep, opaque red in the glass, often flashed with strikes of blue-violet. Richly textured with an alcohol level around 13.5 to 15 percent. These warmer weather versions deliver mature, dark fruit flavors like blackberry, cassis, and plum, with additional cocoa, black pepper, and tobacco notes.</a:t>
            </a:r>
          </a:p>
          <a:p>
            <a:pPr marL="342900" indent="-342900">
              <a:lnSpc>
                <a:spcPct val="107000"/>
              </a:lnSpc>
              <a:spcBef>
                <a:spcPts val="0"/>
              </a:spcBef>
              <a:spcAft>
                <a:spcPts val="800"/>
              </a:spcAf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MacDonald Cabernet Sauvignon Oakville 2018 </a:t>
            </a:r>
            <a:r>
              <a:rPr lang="en-US" sz="2600" b="0" i="0" u="none" strike="noStrike" dirty="0">
                <a:solidFill>
                  <a:srgbClr val="000000"/>
                </a:solidFill>
                <a:effectLst/>
                <a:latin typeface="Times New Roman" panose="02020603050405020304" pitchFamily="18" charset="0"/>
                <a:cs typeface="Times New Roman" panose="02020603050405020304" pitchFamily="18" charset="0"/>
              </a:rPr>
              <a:t>98 Pts.</a:t>
            </a:r>
            <a:r>
              <a:rPr lang="en-US" sz="2600" dirty="0">
                <a:latin typeface="Times New Roman" panose="02020603050405020304" pitchFamily="18" charset="0"/>
                <a:cs typeface="Times New Roman" panose="02020603050405020304" pitchFamily="18" charset="0"/>
              </a:rPr>
              <a:t> </a:t>
            </a:r>
            <a:r>
              <a:rPr lang="en-US" sz="2600" b="0" i="0" u="none" strike="noStrike" dirty="0">
                <a:solidFill>
                  <a:srgbClr val="000000"/>
                </a:solidFill>
                <a:effectLst/>
                <a:latin typeface="Times New Roman" panose="02020603050405020304" pitchFamily="18" charset="0"/>
                <a:cs typeface="Times New Roman" panose="02020603050405020304" pitchFamily="18" charset="0"/>
              </a:rPr>
              <a:t>$185 </a:t>
            </a:r>
            <a:endParaRPr lang="en-US" sz="2600" b="1" dirty="0">
              <a:latin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descr="A bottle of wine with a label&#10;&#10;Description automatically generated">
            <a:extLst>
              <a:ext uri="{FF2B5EF4-FFF2-40B4-BE49-F238E27FC236}">
                <a16:creationId xmlns:a16="http://schemas.microsoft.com/office/drawing/2014/main" id="{40E2F338-1B2F-7813-96E9-039605D4C88A}"/>
              </a:ext>
            </a:extLst>
          </p:cNvPr>
          <p:cNvPicPr>
            <a:picLocks noChangeAspect="1"/>
          </p:cNvPicPr>
          <p:nvPr/>
        </p:nvPicPr>
        <p:blipFill>
          <a:blip r:embed="rId3">
            <a:extLst>
              <a:ext uri="{28A0092B-C50C-407E-A947-70E740481C1C}">
                <a14:useLocalDpi xmlns:a14="http://schemas.microsoft.com/office/drawing/2010/main" val="0"/>
              </a:ext>
            </a:extLst>
          </a:blip>
          <a:srcRect l="23213" t="6666" r="22732" b="5927"/>
          <a:stretch/>
        </p:blipFill>
        <p:spPr>
          <a:xfrm>
            <a:off x="10818812" y="1612900"/>
            <a:ext cx="1333500" cy="5245100"/>
          </a:xfrm>
          <a:prstGeom prst="rect">
            <a:avLst/>
          </a:prstGeom>
        </p:spPr>
      </p:pic>
    </p:spTree>
    <p:extLst>
      <p:ext uri="{BB962C8B-B14F-4D97-AF65-F5344CB8AC3E}">
        <p14:creationId xmlns:p14="http://schemas.microsoft.com/office/powerpoint/2010/main" val="14686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1522411" y="1219200"/>
            <a:ext cx="10578149" cy="5791200"/>
          </a:xfrm>
        </p:spPr>
        <p:txBody>
          <a:bodyPr>
            <a:noAutofit/>
          </a:bodyPr>
          <a:lstStyle/>
          <a:p>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Queen of California Wine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adaptable and versatile Chardonnay grape is one of the most popular varietals around the world. Chardonnay is an Old World noble grape variety bearing French heritage. It is a cross between Pinot Noir grapes and the now obscure Medieval </a:t>
            </a:r>
            <a:r>
              <a:rPr lang="en-US" sz="2400" dirty="0" err="1">
                <a:latin typeface="Times New Roman" panose="02020603050405020304" pitchFamily="18" charset="0"/>
                <a:cs typeface="Times New Roman" panose="02020603050405020304" pitchFamily="18" charset="0"/>
              </a:rPr>
              <a:t>Gouais</a:t>
            </a:r>
            <a:r>
              <a:rPr lang="en-US" sz="2400" dirty="0">
                <a:latin typeface="Times New Roman" panose="02020603050405020304" pitchFamily="18" charset="0"/>
                <a:cs typeface="Times New Roman" panose="02020603050405020304" pitchFamily="18" charset="0"/>
              </a:rPr>
              <a:t> Blanc variety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California, Chardonnay is second only to Cabernet Sauvignon in terms of importance. There are roughly 98,000 acres of farmland dedicated to Chardonnay production in the state. Chardonnay is the most planted varietal in the state.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Grown in cooler regions such as Sonoma and Santa Barbara, California Chardonnay can range from rich and oaky to crisp and minerally.</a:t>
            </a:r>
          </a:p>
          <a:p>
            <a:pPr marL="457200" indent="-4572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Spending time in contact with the wood creates pleasing aromas like cloves and cinnamon, while buttery caramel, smoke, and vanilla flavors develop. Some wineries produce a Chardonnay produced in all Steel intended to bring out the fruit and crispness in the wine.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7A177EF-51FB-17B5-81F9-B01BD40A366B}"/>
              </a:ext>
            </a:extLst>
          </p:cNvPr>
          <p:cNvSpPr txBox="1"/>
          <p:nvPr/>
        </p:nvSpPr>
        <p:spPr>
          <a:xfrm>
            <a:off x="113345" y="6096000"/>
            <a:ext cx="1981200" cy="800219"/>
          </a:xfrm>
          <a:prstGeom prst="rect">
            <a:avLst/>
          </a:prstGeom>
          <a:noFill/>
        </p:spPr>
        <p:txBody>
          <a:bodyPr wrap="square">
            <a:spAutoFit/>
          </a:bodyPr>
          <a:lstStyle/>
          <a:p>
            <a:r>
              <a:rPr lang="en-US" sz="1400" dirty="0"/>
              <a:t>2018 Unoaked </a:t>
            </a:r>
            <a:br>
              <a:rPr lang="en-US" sz="1400" dirty="0"/>
            </a:br>
            <a:r>
              <a:rPr lang="en-US" sz="1400" dirty="0"/>
              <a:t>Chardonnay </a:t>
            </a:r>
            <a:br>
              <a:rPr lang="en-US" sz="1400" dirty="0"/>
            </a:br>
            <a:r>
              <a:rPr lang="en-US" sz="1400" dirty="0"/>
              <a:t>Double Gold Winne</a:t>
            </a:r>
            <a:r>
              <a:rPr lang="en-US" dirty="0"/>
              <a:t>r</a:t>
            </a:r>
          </a:p>
        </p:txBody>
      </p:sp>
      <p:pic>
        <p:nvPicPr>
          <p:cNvPr id="7" name="Picture 6" descr="A bottle of wine with a label&#10;&#10;Description automatically generated">
            <a:extLst>
              <a:ext uri="{FF2B5EF4-FFF2-40B4-BE49-F238E27FC236}">
                <a16:creationId xmlns:a16="http://schemas.microsoft.com/office/drawing/2014/main" id="{7645EFC9-BD2E-1A3B-895F-DCF283E70016}"/>
              </a:ext>
            </a:extLst>
          </p:cNvPr>
          <p:cNvPicPr>
            <a:picLocks noChangeAspect="1"/>
          </p:cNvPicPr>
          <p:nvPr/>
        </p:nvPicPr>
        <p:blipFill>
          <a:blip r:embed="rId3">
            <a:extLst>
              <a:ext uri="{28A0092B-C50C-407E-A947-70E740481C1C}">
                <a14:useLocalDpi xmlns:a14="http://schemas.microsoft.com/office/drawing/2010/main" val="0"/>
              </a:ext>
            </a:extLst>
          </a:blip>
          <a:srcRect l="18000" t="26000" r="56737" b="8667"/>
          <a:stretch/>
        </p:blipFill>
        <p:spPr>
          <a:xfrm>
            <a:off x="88264" y="1295400"/>
            <a:ext cx="1463695" cy="4781403"/>
          </a:xfrm>
          <a:prstGeom prst="rect">
            <a:avLst/>
          </a:prstGeom>
        </p:spPr>
      </p:pic>
    </p:spTree>
    <p:extLst>
      <p:ext uri="{BB962C8B-B14F-4D97-AF65-F5344CB8AC3E}">
        <p14:creationId xmlns:p14="http://schemas.microsoft.com/office/powerpoint/2010/main" val="419450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600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608013" y="1600200"/>
            <a:ext cx="9980611" cy="5257800"/>
          </a:xfrm>
        </p:spPr>
        <p:txBody>
          <a:bodyPr>
            <a:normAutofit fontScale="70000" lnSpcReduction="20000"/>
          </a:bodyPr>
          <a:lstStyle/>
          <a:p>
            <a:pPr marL="342900" indent="-342900">
              <a:lnSpc>
                <a:spcPct val="107000"/>
              </a:lnSpc>
              <a:spcBef>
                <a:spcPts val="0"/>
              </a:spcBef>
              <a:spcAft>
                <a:spcPts val="800"/>
              </a:spcAft>
              <a:buFont typeface="Arial" panose="020B0604020202020204" pitchFamily="34" charset="0"/>
              <a:buChar char="•"/>
            </a:pP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3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 2023, Pinot Noir was the third-most planted grape by acreage in the California, as it has been for years. </a:t>
            </a:r>
          </a:p>
          <a:p>
            <a:pPr marL="342900" indent="-342900">
              <a:lnSpc>
                <a:spcPct val="107000"/>
              </a:lnSpc>
              <a:spcBef>
                <a:spcPts val="0"/>
              </a:spcBef>
              <a:spcAft>
                <a:spcPts val="800"/>
              </a:spcAf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But unlike California’s first and second-most planted grapes, Cabernet Sauvignon and Chardonnay, respectively, high-end Pinot Noir is produced in relatively few places.</a:t>
            </a:r>
            <a:endParaRPr lang="en-US" sz="31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en-US" sz="3100" kern="100" dirty="0">
                <a:effectLst/>
                <a:latin typeface="Times New Roman" panose="02020603050405020304" pitchFamily="18" charset="0"/>
                <a:ea typeface="Aptos" panose="020B0004020202020204" pitchFamily="34" charset="0"/>
                <a:cs typeface="Times New Roman" panose="02020603050405020304" pitchFamily="18" charset="0"/>
              </a:rPr>
              <a:t>California’s cooler coastal regions, like Sonoma and Santa Barbara, produce some of the world’s finest Pinot Noir, characterized by its complexity and elegance.</a:t>
            </a:r>
          </a:p>
          <a:p>
            <a:pPr marL="342900" indent="-342900">
              <a:lnSpc>
                <a:spcPct val="107000"/>
              </a:lnSpc>
              <a:spcBef>
                <a:spcPts val="0"/>
              </a:spcBef>
              <a:spcAft>
                <a:spcPts val="800"/>
              </a:spcAf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Sonoma boasts a dizzying array of soil types, elevation differences and wind patterns, not to mention the looming presence of the Pacific Ocean as you travel closer to the coast. </a:t>
            </a:r>
          </a:p>
          <a:p>
            <a:r>
              <a:rPr lang="en-US" sz="3100" b="1" dirty="0">
                <a:latin typeface="Times New Roman" panose="02020603050405020304" pitchFamily="18" charset="0"/>
                <a:cs typeface="Times New Roman" panose="02020603050405020304" pitchFamily="18" charset="0"/>
              </a:rPr>
              <a:t>Bob Cabral Wines 2018 Troubadour Pinot Noir (Russian River Valley) </a:t>
            </a:r>
            <a:r>
              <a:rPr lang="en-US" sz="3100" b="1" i="1" dirty="0">
                <a:latin typeface="Times New Roman" panose="02020603050405020304" pitchFamily="18" charset="0"/>
                <a:cs typeface="Times New Roman" panose="02020603050405020304" pitchFamily="18" charset="0"/>
              </a:rPr>
              <a:t>Cellar Selection. 97 Points </a:t>
            </a:r>
            <a:endParaRPr lang="en-US" sz="3100" b="1" dirty="0">
              <a:latin typeface="Times New Roman" panose="02020603050405020304" pitchFamily="18" charset="0"/>
              <a:cs typeface="Times New Roman" panose="02020603050405020304" pitchFamily="18" charset="0"/>
              <a:hlinkClick r:id="rId2"/>
            </a:endParaRPr>
          </a:p>
          <a:p>
            <a:r>
              <a:rPr lang="en-US" sz="3100" dirty="0">
                <a:latin typeface="Times New Roman" panose="02020603050405020304" pitchFamily="18" charset="0"/>
                <a:cs typeface="Times New Roman" panose="02020603050405020304" pitchFamily="18" charset="0"/>
              </a:rPr>
              <a:t>Violets and rose petals in the aroma give an inviting opening to this elegant yet impressively concentrated wine before vivid red cherries and cranberries lift the palate. Fine-grained tannins and tangy acidity lend a mouth-watering texture that will help it age gracefully. Best from 2026–2032. </a:t>
            </a:r>
          </a:p>
          <a:p>
            <a:pPr marL="342900" indent="-342900">
              <a:lnSpc>
                <a:spcPct val="107000"/>
              </a:lnSpc>
              <a:spcBef>
                <a:spcPts val="0"/>
              </a:spcBef>
              <a:spcAft>
                <a:spcPts val="800"/>
              </a:spcAft>
              <a:buFont typeface="Arial" panose="020B0604020202020204" pitchFamily="34" charset="0"/>
              <a:buChar char="•"/>
            </a:pP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descr="A bottle of wine with a red label&#10;&#10;Description automatically generated">
            <a:extLst>
              <a:ext uri="{FF2B5EF4-FFF2-40B4-BE49-F238E27FC236}">
                <a16:creationId xmlns:a16="http://schemas.microsoft.com/office/drawing/2014/main" id="{9BD8D6A4-AF77-DDC2-69EF-3C095C54BD04}"/>
              </a:ext>
            </a:extLst>
          </p:cNvPr>
          <p:cNvPicPr>
            <a:picLocks noChangeAspect="1"/>
          </p:cNvPicPr>
          <p:nvPr/>
        </p:nvPicPr>
        <p:blipFill>
          <a:blip r:embed="rId3">
            <a:extLst>
              <a:ext uri="{28A0092B-C50C-407E-A947-70E740481C1C}">
                <a14:useLocalDpi xmlns:a14="http://schemas.microsoft.com/office/drawing/2010/main" val="0"/>
              </a:ext>
            </a:extLst>
          </a:blip>
          <a:srcRect l="40574" t="3659" r="41430" b="3659"/>
          <a:stretch/>
        </p:blipFill>
        <p:spPr>
          <a:xfrm>
            <a:off x="10588624" y="1371600"/>
            <a:ext cx="1600200" cy="5486400"/>
          </a:xfrm>
          <a:prstGeom prst="rect">
            <a:avLst/>
          </a:prstGeom>
        </p:spPr>
      </p:pic>
    </p:spTree>
    <p:extLst>
      <p:ext uri="{BB962C8B-B14F-4D97-AF65-F5344CB8AC3E}">
        <p14:creationId xmlns:p14="http://schemas.microsoft.com/office/powerpoint/2010/main" val="590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Zinfandel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436812" y="1600200"/>
            <a:ext cx="9144000" cy="4268788"/>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Zinfandel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referred to as America’s heritage grape, Zinfandel is known for its robust, fruity profile, particularly in Lodi.</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Zinfandel wine is a bold, fruit forward red that’s loved for its </a:t>
            </a:r>
            <a:r>
              <a:rPr lang="en-US" sz="2400" dirty="0" err="1">
                <a:latin typeface="Times New Roman" panose="02020603050405020304" pitchFamily="18" charset="0"/>
                <a:cs typeface="Times New Roman" panose="02020603050405020304" pitchFamily="18" charset="0"/>
              </a:rPr>
              <a:t>jammy</a:t>
            </a:r>
            <a:r>
              <a:rPr lang="en-US" sz="2400" dirty="0">
                <a:latin typeface="Times New Roman" panose="02020603050405020304" pitchFamily="18" charset="0"/>
                <a:cs typeface="Times New Roman" panose="02020603050405020304" pitchFamily="18" charset="0"/>
              </a:rPr>
              <a:t> fruit and smoky, exotic spice notes. It’s also made into a sweet rosé called White Zinfandel.</a:t>
            </a:r>
            <a:endParaRPr lang="en-US" sz="2400" kern="100"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pairs well </a:t>
            </a:r>
            <a:r>
              <a:rPr lang="en-US" sz="2400" dirty="0">
                <a:latin typeface="Times New Roman" panose="02020603050405020304" pitchFamily="18" charset="0"/>
                <a:cs typeface="Times New Roman" panose="02020603050405020304" pitchFamily="18" charset="0"/>
              </a:rPr>
              <a:t>with Moroccan and Turkish spices that mirrors the wine’s cinnamon-spice subtleties. Pizza, or calzone stuffed with roasted onions, tomatoes, anchovies, and olives is also a great match.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Taste notes: </a:t>
            </a:r>
            <a:r>
              <a:rPr lang="en-US" sz="2400" dirty="0">
                <a:latin typeface="Times New Roman" panose="02020603050405020304" pitchFamily="18" charset="0"/>
                <a:cs typeface="Times New Roman" panose="02020603050405020304" pitchFamily="18" charset="0"/>
              </a:rPr>
              <a:t>Zinfandels are Dry, Medium to full Body wine with Medium to high Tannins and Medium to low Acidity. It’s ABV is </a:t>
            </a:r>
            <a:r>
              <a:rPr lang="en-US" sz="2400" dirty="0" err="1">
                <a:latin typeface="Times New Roman" panose="02020603050405020304" pitchFamily="18" charset="0"/>
                <a:cs typeface="Times New Roman" panose="02020603050405020304" pitchFamily="18" charset="0"/>
              </a:rPr>
              <a:t>tipically</a:t>
            </a:r>
            <a:r>
              <a:rPr lang="en-US" sz="2400" dirty="0">
                <a:latin typeface="Times New Roman" panose="02020603050405020304" pitchFamily="18" charset="0"/>
                <a:cs typeface="Times New Roman" panose="02020603050405020304" pitchFamily="18" charset="0"/>
              </a:rPr>
              <a:t> usually Over 15%.</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descr="A bottle of wine with a label&#10;&#10;Description automatically generated">
            <a:extLst>
              <a:ext uri="{FF2B5EF4-FFF2-40B4-BE49-F238E27FC236}">
                <a16:creationId xmlns:a16="http://schemas.microsoft.com/office/drawing/2014/main" id="{1D59B800-872E-C494-C04C-36EC933390EA}"/>
              </a:ext>
            </a:extLst>
          </p:cNvPr>
          <p:cNvPicPr>
            <a:picLocks noChangeAspect="1"/>
          </p:cNvPicPr>
          <p:nvPr/>
        </p:nvPicPr>
        <p:blipFill>
          <a:blip r:embed="rId2">
            <a:extLst>
              <a:ext uri="{28A0092B-C50C-407E-A947-70E740481C1C}">
                <a14:useLocalDpi xmlns:a14="http://schemas.microsoft.com/office/drawing/2010/main" val="0"/>
              </a:ext>
            </a:extLst>
          </a:blip>
          <a:srcRect l="38889" t="-7756" r="26667" b="7756"/>
          <a:stretch/>
        </p:blipFill>
        <p:spPr>
          <a:xfrm>
            <a:off x="0" y="-76200"/>
            <a:ext cx="2362200" cy="6858000"/>
          </a:xfrm>
          <a:prstGeom prst="rect">
            <a:avLst/>
          </a:prstGeom>
        </p:spPr>
      </p:pic>
      <p:sp>
        <p:nvSpPr>
          <p:cNvPr id="8" name="TextBox 7">
            <a:extLst>
              <a:ext uri="{FF2B5EF4-FFF2-40B4-BE49-F238E27FC236}">
                <a16:creationId xmlns:a16="http://schemas.microsoft.com/office/drawing/2014/main" id="{D32D6A06-67CF-B458-553C-FA9B0792D772}"/>
              </a:ext>
            </a:extLst>
          </p:cNvPr>
          <p:cNvSpPr txBox="1"/>
          <p:nvPr/>
        </p:nvSpPr>
        <p:spPr>
          <a:xfrm>
            <a:off x="1522412" y="6135469"/>
            <a:ext cx="6092040"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La Czar Vineyards 2021 Zinfandel Lodi</a:t>
            </a:r>
          </a:p>
          <a:p>
            <a:r>
              <a:rPr lang="en-US" dirty="0">
                <a:latin typeface="Times New Roman" panose="02020603050405020304" pitchFamily="18" charset="0"/>
                <a:cs typeface="Times New Roman" panose="02020603050405020304" pitchFamily="18" charset="0"/>
              </a:rPr>
              <a:t>Regular price $25.00 </a:t>
            </a:r>
          </a:p>
        </p:txBody>
      </p:sp>
    </p:spTree>
    <p:extLst>
      <p:ext uri="{BB962C8B-B14F-4D97-AF65-F5344CB8AC3E}">
        <p14:creationId xmlns:p14="http://schemas.microsoft.com/office/powerpoint/2010/main" val="36192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19200"/>
          </a:xfrm>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Californian Syrah</a:t>
            </a:r>
          </a:p>
        </p:txBody>
      </p:sp>
      <p:sp>
        <p:nvSpPr>
          <p:cNvPr id="5" name="Text Placeholder 4"/>
          <p:cNvSpPr>
            <a:spLocks noGrp="1"/>
          </p:cNvSpPr>
          <p:nvPr>
            <p:ph type="body" sz="half" idx="2"/>
          </p:nvPr>
        </p:nvSpPr>
        <p:spPr>
          <a:xfrm>
            <a:off x="303213" y="1294606"/>
            <a:ext cx="10363199" cy="5563394"/>
          </a:xfrm>
        </p:spPr>
        <p:txBody>
          <a:bodyPr>
            <a:normAutofit fontScale="25000" lnSpcReduction="20000"/>
          </a:bodyPr>
          <a:lstStyle/>
          <a:p>
            <a:pPr marL="342900" indent="-342900">
              <a:lnSpc>
                <a:spcPct val="120000"/>
              </a:lnSpc>
              <a:spcBef>
                <a:spcPts val="0"/>
              </a:spcBef>
              <a:spcAft>
                <a:spcPts val="800"/>
              </a:spcAft>
              <a:buFont typeface="Arial" panose="020B0604020202020204" pitchFamily="34" charset="0"/>
              <a:buChar char="•"/>
            </a:pP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While not as widely known as Cabernet Sauvignon or Chardonnay, Syrah thrives in regions like Paso Robles and is often used in Rhône-style blends. In fact t</a:t>
            </a:r>
            <a:r>
              <a:rPr lang="en-US" sz="8800" dirty="0">
                <a:latin typeface="Times New Roman" panose="02020603050405020304" pitchFamily="18" charset="0"/>
                <a:cs typeface="Times New Roman" panose="02020603050405020304" pitchFamily="18" charset="0"/>
              </a:rPr>
              <a:t>he original pioneers of Californian Syrah are affectionately known as the Rhone Rangers</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indent="-342900">
              <a:lnSpc>
                <a:spcPct val="120000"/>
              </a:lnSpc>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It comes from a historic, dark-skinned, egg-shaped grape. In its best examples, it is every bit as drinkable and cellar able as the finest Burgundy and Bordeaux wines.</a:t>
            </a:r>
          </a:p>
          <a:p>
            <a:pPr marL="342900" indent="-342900">
              <a:lnSpc>
                <a:spcPct val="120000"/>
              </a:lnSpc>
              <a:spcBef>
                <a:spcPts val="0"/>
              </a:spcBef>
              <a:spcAft>
                <a:spcPts val="800"/>
              </a:spcAft>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High tannins, low acidity, and rich structure make Syrah a global favorite, finding particular favor in the vineyards of Australia where it is known as Shiraz. The wine is fruit-forward with lots of spice. Because of it’s characterizes Syrah is perfect for aging.</a:t>
            </a:r>
          </a:p>
          <a:p>
            <a:pPr>
              <a:lnSpc>
                <a:spcPct val="120000"/>
              </a:lnSpc>
            </a:pPr>
            <a:r>
              <a:rPr lang="en-US" sz="8800" b="1" dirty="0">
                <a:latin typeface="Times New Roman" panose="02020603050405020304" pitchFamily="18" charset="0"/>
                <a:cs typeface="Times New Roman" panose="02020603050405020304" pitchFamily="18" charset="0"/>
              </a:rPr>
              <a:t>Flavors and Aromas include: </a:t>
            </a:r>
            <a:r>
              <a:rPr lang="en-US" sz="8800" dirty="0">
                <a:latin typeface="Times New Roman" panose="02020603050405020304" pitchFamily="18" charset="0"/>
                <a:cs typeface="Times New Roman" panose="02020603050405020304" pitchFamily="18" charset="0"/>
              </a:rPr>
              <a:t>Pepper, Raspberries, Gooseberries, Blueberries, Blackberries, Boysenberries, Violets, Mignonette, Truffle, Chocolate, Rosemary, and Black Olive.</a:t>
            </a:r>
          </a:p>
          <a:p>
            <a:pPr marL="342900" indent="-342900">
              <a:lnSpc>
                <a:spcPct val="120000"/>
              </a:lnSpc>
              <a:spcBef>
                <a:spcPts val="0"/>
              </a:spcBef>
              <a:spcAft>
                <a:spcPts val="800"/>
              </a:spcAft>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Sine Qua Non Against the Wall 1996 Syrah/Shiraz from Sta. Rita Hills, Santa Barbara, Central Coast, California. Critics have given the wine 92 to 100 pts $899</a:t>
            </a:r>
          </a:p>
        </p:txBody>
      </p:sp>
      <p:pic>
        <p:nvPicPr>
          <p:cNvPr id="7" name="Picture 6" descr="A bottle of wine with a picture on it&#10;&#10;Description automatically generated">
            <a:extLst>
              <a:ext uri="{FF2B5EF4-FFF2-40B4-BE49-F238E27FC236}">
                <a16:creationId xmlns:a16="http://schemas.microsoft.com/office/drawing/2014/main" id="{8B54B622-0B36-FD5E-028F-E1CAC952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212" y="1200150"/>
            <a:ext cx="1562100" cy="5715000"/>
          </a:xfrm>
          <a:prstGeom prst="rect">
            <a:avLst/>
          </a:prstGeom>
        </p:spPr>
      </p:pic>
    </p:spTree>
    <p:extLst>
      <p:ext uri="{BB962C8B-B14F-4D97-AF65-F5344CB8AC3E}">
        <p14:creationId xmlns:p14="http://schemas.microsoft.com/office/powerpoint/2010/main" val="26015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1"/>
            <a:ext cx="12188825" cy="11430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California Wine Introduction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dirty="0"/>
          </a:p>
        </p:txBody>
      </p:sp>
      <p:sp>
        <p:nvSpPr>
          <p:cNvPr id="14" name="Content Placeholder 13"/>
          <p:cNvSpPr>
            <a:spLocks noGrp="1"/>
          </p:cNvSpPr>
          <p:nvPr>
            <p:ph idx="1"/>
          </p:nvPr>
        </p:nvSpPr>
        <p:spPr>
          <a:xfrm>
            <a:off x="379412" y="1143002"/>
            <a:ext cx="11809412" cy="1676398"/>
          </a:xfrm>
        </p:spPr>
        <p:txBody>
          <a:bodyPr>
            <a:normAutofit lnSpcReduction="10000"/>
          </a:bodyPr>
          <a:lstStyle/>
          <a:p>
            <a:pPr>
              <a:lnSpc>
                <a:spcPct val="110000"/>
              </a:lnSpc>
            </a:pPr>
            <a:r>
              <a:rPr lang="en-US" sz="2400" dirty="0">
                <a:latin typeface="Times New Roman" panose="02020603050405020304" pitchFamily="18" charset="0"/>
                <a:cs typeface="Times New Roman" panose="02020603050405020304" pitchFamily="18" charset="0"/>
              </a:rPr>
              <a:t>These distinct local conditions foster an impressive diversity in grape varieties, resulting in wines that range from crisp, refreshing whites to deep, full-bodied reds. Each bottle tells the story of the land it comes from, reflecting the particular terroir, climate, and care that went into its cultivation. </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bunches of grapes in a vineyard&#10;&#10;Description automatically generated">
            <a:extLst>
              <a:ext uri="{FF2B5EF4-FFF2-40B4-BE49-F238E27FC236}">
                <a16:creationId xmlns:a16="http://schemas.microsoft.com/office/drawing/2014/main" id="{2E73C1FC-6252-246A-93A1-D86440FD3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4" y="2743199"/>
            <a:ext cx="6120767" cy="4080511"/>
          </a:xfrm>
          <a:prstGeom prst="rect">
            <a:avLst/>
          </a:prstGeom>
        </p:spPr>
      </p:pic>
      <p:sp>
        <p:nvSpPr>
          <p:cNvPr id="5" name="TextBox 4">
            <a:extLst>
              <a:ext uri="{FF2B5EF4-FFF2-40B4-BE49-F238E27FC236}">
                <a16:creationId xmlns:a16="http://schemas.microsoft.com/office/drawing/2014/main" id="{31295D70-8DF9-2B58-6DBA-44B450103FD8}"/>
              </a:ext>
            </a:extLst>
          </p:cNvPr>
          <p:cNvSpPr txBox="1"/>
          <p:nvPr/>
        </p:nvSpPr>
        <p:spPr>
          <a:xfrm>
            <a:off x="6094412" y="2743200"/>
            <a:ext cx="5943599" cy="2939394"/>
          </a:xfrm>
          <a:prstGeom prst="rect">
            <a:avLst/>
          </a:prstGeom>
          <a:noFill/>
        </p:spPr>
        <p:txBody>
          <a:bodyPr wrap="square">
            <a:spAutoFit/>
          </a:bodyPr>
          <a:lstStyle/>
          <a:p>
            <a:pPr marL="34290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rich variation across the state positions California as one of the most diverse and celebrated wine regions in the world, where each sub-region contributes its own unique flavor to the broader tapestry of wine production</a:t>
            </a:r>
            <a:r>
              <a:rPr lang="en-US" sz="2500" dirty="0">
                <a:latin typeface="Times New Roman" panose="02020603050405020304" pitchFamily="18" charset="0"/>
                <a:cs typeface="Times New Roman" panose="02020603050405020304" pitchFamily="18" charset="0"/>
              </a:rPr>
              <a:t>.</a:t>
            </a:r>
          </a:p>
          <a:p>
            <a:pPr marL="342900" indent="-342900">
              <a:lnSpc>
                <a:spcPct val="110000"/>
              </a:lnSpc>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0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512091" y="365125"/>
            <a:ext cx="4838750" cy="1158875"/>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Conclusion</a:t>
            </a:r>
            <a:endParaRPr lang="en-US" sz="4400" dirty="0">
              <a:effectLst/>
              <a:latin typeface="Times New Roman" panose="02020603050405020304" pitchFamily="18" charset="0"/>
              <a:cs typeface="Times New Roman" panose="02020603050405020304" pitchFamily="18" charset="0"/>
            </a:endParaRPr>
          </a:p>
        </p:txBody>
      </p:sp>
      <p:pic>
        <p:nvPicPr>
          <p:cNvPr id="4" name="Picture 3" descr="A vine with grapes growing on it&#10;&#10;Description automatically generated">
            <a:extLst>
              <a:ext uri="{FF2B5EF4-FFF2-40B4-BE49-F238E27FC236}">
                <a16:creationId xmlns:a16="http://schemas.microsoft.com/office/drawing/2014/main" id="{D43009DE-C620-710B-9252-DAE6604DECE4}"/>
              </a:ext>
            </a:extLst>
          </p:cNvPr>
          <p:cNvPicPr>
            <a:picLocks noChangeAspect="1"/>
          </p:cNvPicPr>
          <p:nvPr/>
        </p:nvPicPr>
        <p:blipFill>
          <a:blip r:embed="rId2">
            <a:extLst>
              <a:ext uri="{28A0092B-C50C-407E-A947-70E740481C1C}">
                <a14:useLocalDpi xmlns:a14="http://schemas.microsoft.com/office/drawing/2010/main" val="0"/>
              </a:ext>
            </a:extLst>
          </a:blip>
          <a:srcRect l="15456" r="17670"/>
          <a:stretch/>
        </p:blipFill>
        <p:spPr>
          <a:xfrm>
            <a:off x="20" y="10"/>
            <a:ext cx="61149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 Placeholder 4"/>
          <p:cNvSpPr>
            <a:spLocks noGrp="1"/>
          </p:cNvSpPr>
          <p:nvPr>
            <p:ph type="body" sz="half" idx="2"/>
          </p:nvPr>
        </p:nvSpPr>
        <p:spPr>
          <a:xfrm>
            <a:off x="6114976" y="1524000"/>
            <a:ext cx="5923036" cy="5334000"/>
          </a:xfrm>
        </p:spPr>
        <p:txBody>
          <a:bodyPr vert="horz" lIns="91440" tIns="45720" rIns="91440" bIns="45720" rtlCol="0">
            <a:normAutofit/>
          </a:bodyPr>
          <a:lstStyle/>
          <a:p>
            <a:pPr marL="342900" marR="0" indent="-228600" defTabSz="914400">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California has grown into one of the world’s most dynamic and diverse wine-producing regions, offering everything from bold, powerful reds to crisp, elegant whites. </a:t>
            </a:r>
          </a:p>
          <a:p>
            <a:pPr marL="342900" marR="0" indent="-228600" defTabSz="914400">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combination of its ideal climate, forward-thinking vintners, and a commitment to quality has made California synonymous with premium wine. </a:t>
            </a:r>
          </a:p>
          <a:p>
            <a:pPr marL="342900" marR="0" indent="-228600" defTabSz="914400">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Whether you’re exploring the bold Cabernets of Napa, the cool-climate Pinot Noirs of Sonoma, or the robust Zinfandels of Lodi, California’s wine regions offer something for every palate.</a:t>
            </a:r>
          </a:p>
          <a:p>
            <a:pPr indent="-228600" defTabSz="914400">
              <a:buFont typeface="Arial" panose="020B0604020202020204" pitchFamily="34" charset="0"/>
              <a:buChar char="•"/>
            </a:pPr>
            <a:endParaRPr lang="en-US" sz="1700" dirty="0"/>
          </a:p>
        </p:txBody>
      </p:sp>
    </p:spTree>
    <p:extLst>
      <p:ext uri="{BB962C8B-B14F-4D97-AF65-F5344CB8AC3E}">
        <p14:creationId xmlns:p14="http://schemas.microsoft.com/office/powerpoint/2010/main" val="11638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388" y="2892197"/>
            <a:ext cx="10193968" cy="396491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2052" y="3276640"/>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03" y="-273673"/>
            <a:ext cx="298342"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22016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678D-CD03-0B59-F037-4CF0A5CD544A}"/>
              </a:ext>
            </a:extLst>
          </p:cNvPr>
          <p:cNvSpPr>
            <a:spLocks noGrp="1"/>
          </p:cNvSpPr>
          <p:nvPr>
            <p:ph type="title"/>
          </p:nvPr>
        </p:nvSpPr>
        <p:spPr>
          <a:xfrm>
            <a:off x="608014" y="457200"/>
            <a:ext cx="10972798" cy="1600200"/>
          </a:xfrm>
        </p:spPr>
        <p:txBody>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Picture Placeholder 2">
            <a:extLst>
              <a:ext uri="{FF2B5EF4-FFF2-40B4-BE49-F238E27FC236}">
                <a16:creationId xmlns:a16="http://schemas.microsoft.com/office/drawing/2014/main" id="{FB302974-6CE6-7DA0-B683-996B00E5CD15}"/>
              </a:ext>
            </a:extLst>
          </p:cNvPr>
          <p:cNvSpPr>
            <a:spLocks noGrp="1"/>
          </p:cNvSpPr>
          <p:nvPr>
            <p:ph type="pic" idx="1"/>
          </p:nvPr>
        </p:nvSpPr>
        <p:spPr>
          <a:xfrm>
            <a:off x="608014" y="1828800"/>
            <a:ext cx="10744418" cy="4032251"/>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Sullivan, Charles L.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A Companion to California Wine: An Encyclopedia of Wine and Winemaking from the Mission Period to the Present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University of California Press, 1998.</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Taber, George M.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Judgment of Paris: California vs. France and the Historic 1976 Paris Tasting That Revolutionized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Scribner, 2005.</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Robinson, Jancis, and Julia Harding.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4th ed., Oxford University Press, 2015.</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California Wine Institute. “California Wine Facts.” Accessed September 2024. </a:t>
            </a:r>
            <a:r>
              <a:rPr lang="en-US" sz="2400" u="sng"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https://www.discovercaliforniawines.com</a:t>
            </a:r>
            <a:r>
              <a:rPr lang="en-US" sz="2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375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61531948-80AA-3D52-9FF6-B74E8EDD3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307" y="2057400"/>
            <a:ext cx="3388518" cy="2435497"/>
          </a:xfrm>
          <a:prstGeom prst="rect">
            <a:avLst/>
          </a:prstGeom>
        </p:spPr>
      </p:pic>
      <p:sp>
        <p:nvSpPr>
          <p:cNvPr id="13" name="Title 12"/>
          <p:cNvSpPr>
            <a:spLocks noGrp="1"/>
          </p:cNvSpPr>
          <p:nvPr>
            <p:ph type="title"/>
          </p:nvPr>
        </p:nvSpPr>
        <p:spPr>
          <a:xfrm>
            <a:off x="-1" y="1"/>
            <a:ext cx="12188825" cy="12954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California Wine Statistics</a:t>
            </a:r>
            <a:endParaRPr lang="en-US" dirty="0"/>
          </a:p>
        </p:txBody>
      </p:sp>
      <p:sp>
        <p:nvSpPr>
          <p:cNvPr id="14" name="Content Placeholder 13"/>
          <p:cNvSpPr>
            <a:spLocks noGrp="1"/>
          </p:cNvSpPr>
          <p:nvPr>
            <p:ph idx="1"/>
          </p:nvPr>
        </p:nvSpPr>
        <p:spPr>
          <a:xfrm>
            <a:off x="379412" y="1295402"/>
            <a:ext cx="11734800" cy="5562598"/>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There are 147 AVAs throughout California containing some 4,200 Wineries.</a:t>
            </a:r>
          </a:p>
          <a:p>
            <a:r>
              <a:rPr lang="en-US" sz="9600" dirty="0">
                <a:latin typeface="Times New Roman" panose="02020603050405020304" pitchFamily="18" charset="0"/>
                <a:cs typeface="Times New Roman" panose="02020603050405020304" pitchFamily="18" charset="0"/>
              </a:rPr>
              <a:t>California has over 635,000 Acres of planted vineyards producing 3.92 Million Tons of wine grapes which yields 27,440,000 Liters of juice.</a:t>
            </a:r>
          </a:p>
          <a:p>
            <a:r>
              <a:rPr lang="en-US" sz="9600" dirty="0">
                <a:latin typeface="Times New Roman" panose="02020603050405020304" pitchFamily="18" charset="0"/>
                <a:cs typeface="Times New Roman" panose="02020603050405020304" pitchFamily="18" charset="0"/>
              </a:rPr>
              <a:t>Key Varieties Include:</a:t>
            </a:r>
          </a:p>
          <a:p>
            <a:r>
              <a:rPr lang="en-US" sz="9600" dirty="0">
                <a:latin typeface="Times New Roman" panose="02020603050405020304" pitchFamily="18" charset="0"/>
                <a:cs typeface="Times New Roman" panose="02020603050405020304" pitchFamily="18" charset="0"/>
              </a:rPr>
              <a:t>Cabernet Sauvignon 93K - 14.6%, Chardonnay 92K - 14.5%, </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Pinot Noir 48K - 7.6%, Zinfandel 40K - 6.3%, Merlot 37K - 5.8% </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by acres. Top 5-6 varieties (by plantings) and percentages noted.</a:t>
            </a:r>
          </a:p>
          <a:p>
            <a:r>
              <a:rPr lang="en-US" sz="9600" b="1" dirty="0">
                <a:effectLst/>
                <a:latin typeface="Times New Roman" panose="02020603050405020304" pitchFamily="18" charset="0"/>
                <a:cs typeface="Times New Roman" panose="02020603050405020304" pitchFamily="18" charset="0"/>
              </a:rPr>
              <a:t>White</a:t>
            </a:r>
            <a:r>
              <a:rPr lang="en-US" sz="9600" dirty="0">
                <a:effectLst/>
                <a:latin typeface="Times New Roman" panose="02020603050405020304" pitchFamily="18" charset="0"/>
                <a:cs typeface="Times New Roman" panose="02020603050405020304" pitchFamily="18" charset="0"/>
              </a:rPr>
              <a:t> Wine Varietals</a:t>
            </a:r>
            <a:r>
              <a:rPr lang="en-US" sz="9600" dirty="0">
                <a:latin typeface="Times New Roman" panose="02020603050405020304" pitchFamily="18" charset="0"/>
                <a:cs typeface="Times New Roman" panose="02020603050405020304" pitchFamily="18" charset="0"/>
              </a:rPr>
              <a:t> Include:</a:t>
            </a:r>
            <a:endParaRPr lang="en-US" sz="9600" dirty="0">
              <a:effectLst/>
              <a:latin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cs typeface="Times New Roman" panose="02020603050405020304" pitchFamily="18" charset="0"/>
              </a:rPr>
              <a:t>Chardonnay, Sauvignon Blanc, Pinot Gris, Viognier, Riesling,</a:t>
            </a:r>
            <a:br>
              <a:rPr lang="en-US" sz="9600" dirty="0">
                <a:effectLst/>
                <a:latin typeface="Times New Roman" panose="02020603050405020304" pitchFamily="18" charset="0"/>
                <a:cs typeface="Times New Roman" panose="02020603050405020304" pitchFamily="18" charset="0"/>
              </a:rPr>
            </a:br>
            <a:r>
              <a:rPr lang="en-US" sz="9600" dirty="0">
                <a:effectLst/>
                <a:latin typeface="Times New Roman" panose="02020603050405020304" pitchFamily="18" charset="0"/>
                <a:cs typeface="Times New Roman" panose="02020603050405020304" pitchFamily="18" charset="0"/>
              </a:rPr>
              <a:t>Chenin Blanc, Muscat, Pinot Blanc, Sémillon, Grenache Blanc, </a:t>
            </a:r>
            <a:br>
              <a:rPr lang="en-US" sz="9600" dirty="0">
                <a:effectLst/>
                <a:latin typeface="Times New Roman" panose="02020603050405020304" pitchFamily="18" charset="0"/>
                <a:cs typeface="Times New Roman" panose="02020603050405020304" pitchFamily="18" charset="0"/>
              </a:rPr>
            </a:br>
            <a:r>
              <a:rPr lang="en-US" sz="9600" dirty="0">
                <a:effectLst/>
                <a:latin typeface="Times New Roman" panose="02020603050405020304" pitchFamily="18" charset="0"/>
                <a:cs typeface="Times New Roman" panose="02020603050405020304" pitchFamily="18" charset="0"/>
              </a:rPr>
              <a:t>Marsanne, Roussanne, and Gewürztraminer</a:t>
            </a:r>
          </a:p>
          <a:p>
            <a:r>
              <a:rPr lang="en-US" sz="9600" b="1" dirty="0">
                <a:effectLst/>
                <a:latin typeface="Times New Roman" panose="02020603050405020304" pitchFamily="18" charset="0"/>
                <a:cs typeface="Times New Roman" panose="02020603050405020304" pitchFamily="18" charset="0"/>
              </a:rPr>
              <a:t>Red</a:t>
            </a:r>
            <a:r>
              <a:rPr lang="en-US" sz="9600" dirty="0">
                <a:effectLst/>
                <a:latin typeface="Times New Roman" panose="02020603050405020304" pitchFamily="18" charset="0"/>
                <a:cs typeface="Times New Roman" panose="02020603050405020304" pitchFamily="18" charset="0"/>
              </a:rPr>
              <a:t> Wine Varietals: Cabernet Sauvignon, Merlot, Pinot Noir, Syrah, Zinfandel, Barbera, Grenache, Malbec, Petite </a:t>
            </a:r>
            <a:r>
              <a:rPr lang="en-US" sz="9600" dirty="0" err="1">
                <a:effectLst/>
                <a:latin typeface="Times New Roman" panose="02020603050405020304" pitchFamily="18" charset="0"/>
                <a:cs typeface="Times New Roman" panose="02020603050405020304" pitchFamily="18" charset="0"/>
              </a:rPr>
              <a:t>Sirah</a:t>
            </a:r>
            <a:r>
              <a:rPr lang="en-US" sz="9600" dirty="0">
                <a:effectLst/>
                <a:latin typeface="Times New Roman" panose="02020603050405020304" pitchFamily="18" charset="0"/>
                <a:cs typeface="Times New Roman" panose="02020603050405020304" pitchFamily="18" charset="0"/>
              </a:rPr>
              <a:t>, Cabernet Franc, Sangiovese, Mourvèdre, Tempranillo</a:t>
            </a:r>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Climate - Mediterranean</a:t>
            </a:r>
          </a:p>
          <a:p>
            <a:r>
              <a:rPr lang="en-US" sz="9600" kern="100" dirty="0">
                <a:effectLst/>
                <a:latin typeface="Times New Roman" panose="02020603050405020304" pitchFamily="18" charset="0"/>
                <a:ea typeface="Aptos" panose="020B0004020202020204" pitchFamily="34" charset="0"/>
                <a:cs typeface="Times New Roman" panose="02020603050405020304" pitchFamily="18" charset="0"/>
              </a:rPr>
              <a:t>I will delve into the rich history of California wine, explores the state’s major wine regions, examines key varietals, and highlights some of the most significant wineries that have shaped California’s wine industry.</a:t>
            </a:r>
            <a:endParaRPr lang="en-US" sz="9600" dirty="0"/>
          </a:p>
        </p:txBody>
      </p:sp>
    </p:spTree>
    <p:extLst>
      <p:ext uri="{BB962C8B-B14F-4D97-AF65-F5344CB8AC3E}">
        <p14:creationId xmlns:p14="http://schemas.microsoft.com/office/powerpoint/2010/main" val="26385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 y="0"/>
            <a:ext cx="12188825" cy="1690689"/>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California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49671C-395C-9205-BBE4-AD788B07CCE1}"/>
              </a:ext>
            </a:extLst>
          </p:cNvPr>
          <p:cNvSpPr>
            <a:spLocks noGrp="1"/>
          </p:cNvSpPr>
          <p:nvPr>
            <p:ph idx="1"/>
          </p:nvPr>
        </p:nvSpPr>
        <p:spPr>
          <a:xfrm>
            <a:off x="379412" y="1447801"/>
            <a:ext cx="11353800" cy="1690690"/>
          </a:xfrm>
        </p:spPr>
        <p:txBody>
          <a:bodyPr>
            <a:norm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history of California wine dates back to the 18th century when Spanish missionaries planted the first vineyards to produce sacramental wine. The Mission grape, also known as Criolla, was the first varietal cultivated in the region, brought to California by Father Junípero Serra in the late 1700s.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bunch of grapes on a vine&#10;&#10;Description automatically generated">
            <a:extLst>
              <a:ext uri="{FF2B5EF4-FFF2-40B4-BE49-F238E27FC236}">
                <a16:creationId xmlns:a16="http://schemas.microsoft.com/office/drawing/2014/main" id="{EA8B6AE2-FD80-9959-4BC8-75FC9E9D4C2A}"/>
              </a:ext>
            </a:extLst>
          </p:cNvPr>
          <p:cNvPicPr>
            <a:picLocks noChangeAspect="1"/>
          </p:cNvPicPr>
          <p:nvPr/>
        </p:nvPicPr>
        <p:blipFill>
          <a:blip r:embed="rId2">
            <a:extLst>
              <a:ext uri="{28A0092B-C50C-407E-A947-70E740481C1C}">
                <a14:useLocalDpi xmlns:a14="http://schemas.microsoft.com/office/drawing/2010/main" val="0"/>
              </a:ext>
            </a:extLst>
          </a:blip>
          <a:srcRect l="1335" r="3572"/>
          <a:stretch/>
        </p:blipFill>
        <p:spPr>
          <a:xfrm>
            <a:off x="9210" y="3103090"/>
            <a:ext cx="6085204" cy="3754910"/>
          </a:xfrm>
          <a:prstGeom prst="rect">
            <a:avLst/>
          </a:prstGeom>
        </p:spPr>
      </p:pic>
      <p:sp>
        <p:nvSpPr>
          <p:cNvPr id="6" name="TextBox 5">
            <a:extLst>
              <a:ext uri="{FF2B5EF4-FFF2-40B4-BE49-F238E27FC236}">
                <a16:creationId xmlns:a16="http://schemas.microsoft.com/office/drawing/2014/main" id="{762D2932-680A-D3F9-8366-A1DDAD6737C9}"/>
              </a:ext>
            </a:extLst>
          </p:cNvPr>
          <p:cNvSpPr txBox="1"/>
          <p:nvPr/>
        </p:nvSpPr>
        <p:spPr>
          <a:xfrm>
            <a:off x="6094413" y="2895600"/>
            <a:ext cx="6085203" cy="4131067"/>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modern wine industry began to take shape during the Gold Rush of the mid-1800s when immigrants, particularly from Europe, brought their winemaking skills to California.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the late 19th century, the pioneers, helped to advance California viticulture by importing European vine cuttings and establishing wineries in the Sonoma Valley.</a:t>
            </a:r>
          </a:p>
          <a:p>
            <a:endParaRPr lang="en-US" dirty="0"/>
          </a:p>
        </p:txBody>
      </p:sp>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Men standing next to a barrel of liquid&#10;&#10;Description automatically generated">
            <a:extLst>
              <a:ext uri="{FF2B5EF4-FFF2-40B4-BE49-F238E27FC236}">
                <a16:creationId xmlns:a16="http://schemas.microsoft.com/office/drawing/2014/main" id="{31DA6D79-91D2-BD6E-9F23-42475C4B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859" y="1447800"/>
            <a:ext cx="4028965" cy="3047999"/>
          </a:xfrm>
          <a:prstGeom prst="rect">
            <a:avLst/>
          </a:prstGeom>
        </p:spPr>
      </p:pic>
      <p:sp>
        <p:nvSpPr>
          <p:cNvPr id="7" name="Title 6"/>
          <p:cNvSpPr>
            <a:spLocks noGrp="1"/>
          </p:cNvSpPr>
          <p:nvPr>
            <p:ph type="title"/>
          </p:nvPr>
        </p:nvSpPr>
        <p:spPr>
          <a:xfrm>
            <a:off x="-1" y="0"/>
            <a:ext cx="12188825" cy="1690689"/>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California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49671C-395C-9205-BBE4-AD788B07CCE1}"/>
              </a:ext>
            </a:extLst>
          </p:cNvPr>
          <p:cNvSpPr>
            <a:spLocks noGrp="1"/>
          </p:cNvSpPr>
          <p:nvPr>
            <p:ph idx="1"/>
          </p:nvPr>
        </p:nvSpPr>
        <p:spPr>
          <a:xfrm>
            <a:off x="379412" y="1447800"/>
            <a:ext cx="11658600" cy="5410199"/>
          </a:xfrm>
        </p:spPr>
        <p:txBody>
          <a:bodyPr>
            <a:normAutofit fontScale="92500" lnSpcReduction="20000"/>
          </a:bodyPr>
          <a:lstStyle/>
          <a:p>
            <a:pPr marL="0" marR="0">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burgeoning wine industry was severely impacted by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Prohibition (1920–1933), which nearly wiped-out commercial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winemaking. </a:t>
            </a:r>
          </a:p>
          <a:p>
            <a:pPr marL="0" marR="0">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Only a few wineries survived by producing sacramental and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medicinal wine. </a:t>
            </a:r>
          </a:p>
          <a:p>
            <a:pPr marL="0" marR="0">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industry slowly recovered after the repeal of Prohibition,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but the true renaissance occurred in the 1960s and 1970s when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Robert Mondavi helped spearhead the movement toward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high-quality, internationally recognized wines. </a:t>
            </a:r>
          </a:p>
          <a:p>
            <a:pPr marL="0" marR="0">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600" b="1" i="1" kern="100" dirty="0">
                <a:effectLst/>
                <a:latin typeface="Times New Roman" panose="02020603050405020304" pitchFamily="18" charset="0"/>
                <a:ea typeface="Aptos" panose="020B0004020202020204" pitchFamily="34" charset="0"/>
                <a:cs typeface="Times New Roman" panose="02020603050405020304" pitchFamily="18" charset="0"/>
              </a:rPr>
              <a:t>1976 Judgment of Paris</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where Napa Valley wines triumphed over top French wines in a blind tasting, further solidified California’s reputation as a world-class wine producer. </a:t>
            </a:r>
          </a:p>
          <a:p>
            <a:pPr marL="0" marR="0">
              <a:lnSpc>
                <a:spcPct val="107000"/>
              </a:lnSpc>
              <a:spcBef>
                <a:spcPts val="0"/>
              </a:spcBef>
              <a:spcAft>
                <a:spcPts val="800"/>
              </a:spcAft>
            </a:pPr>
            <a:r>
              <a:rPr lang="en-US" sz="2600" kern="100" dirty="0">
                <a:latin typeface="Times New Roman" panose="02020603050405020304" pitchFamily="18" charset="0"/>
                <a:cs typeface="Times New Roman" panose="02020603050405020304" pitchFamily="18" charset="0"/>
              </a:rPr>
              <a:t>A</a:t>
            </a:r>
            <a:r>
              <a:rPr lang="en-US" sz="2600" dirty="0">
                <a:latin typeface="Times New Roman" panose="02020603050405020304" pitchFamily="18" charset="0"/>
                <a:cs typeface="Times New Roman" panose="02020603050405020304" pitchFamily="18" charset="0"/>
              </a:rPr>
              <a:t> California white and red won the competition. The 1973 chardonnay from Chateau Montelena and the 1973 cabernet sauvignon from Stag's Leap Wine Cellars. (A bottle of each now resides at the Smithsonian's National Museum of American History.)</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5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53935" cy="1295400"/>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sz="half" idx="1"/>
          </p:nvPr>
        </p:nvSpPr>
        <p:spPr>
          <a:xfrm>
            <a:off x="379412" y="1295402"/>
            <a:ext cx="6974523" cy="5562598"/>
          </a:xfrm>
        </p:spPr>
        <p:txBody>
          <a:bodyPr>
            <a:normAutofit lnSpcReduction="10000"/>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California’s vast and varied geography, from coastal areas to inland valleys and mountainous regions, provides ideal growing conditions for a wide variety of grapes. </a:t>
            </a:r>
          </a:p>
          <a:p>
            <a:pPr marL="0" marR="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When a U.S. winery wants to tell you the geographic pedigree of its wine, it uses a tag on its label called an Appellation of Origin. </a:t>
            </a:r>
          </a:p>
          <a:p>
            <a:pPr marL="0" marR="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Appellations are defined either by political boundaries, such as the name of a county, state or country, or by federally-recognized regions called American Viticultural Areas (AVAs).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state has over 147 American Viticultural Areas (AVAs),</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but a few key major regions stand out.</a:t>
            </a:r>
          </a:p>
          <a:p>
            <a:pPr marL="0" marR="0">
              <a:lnSpc>
                <a:spcPct val="107000"/>
              </a:lnSpc>
              <a:spcBef>
                <a:spcPts val="0"/>
              </a:spcBef>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I will discuss the most important of these regions.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state of california&#10;&#10;Description automatically generated">
            <a:extLst>
              <a:ext uri="{FF2B5EF4-FFF2-40B4-BE49-F238E27FC236}">
                <a16:creationId xmlns:a16="http://schemas.microsoft.com/office/drawing/2014/main" id="{8FE8E9C3-E5FC-A9A5-4ED5-5EE771FCA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935" y="-1"/>
            <a:ext cx="4834890" cy="6858000"/>
          </a:xfrm>
          <a:prstGeom prst="rect">
            <a:avLst/>
          </a:prstGeom>
        </p:spPr>
      </p:pic>
    </p:spTree>
    <p:extLst>
      <p:ext uri="{BB962C8B-B14F-4D97-AF65-F5344CB8AC3E}">
        <p14:creationId xmlns:p14="http://schemas.microsoft.com/office/powerpoint/2010/main" val="23419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1"/>
            <a:ext cx="12188825" cy="1219200"/>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Napa Valley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F3B096-9D84-B23D-9681-1DD81681CAAD}"/>
              </a:ext>
            </a:extLst>
          </p:cNvPr>
          <p:cNvSpPr txBox="1"/>
          <p:nvPr/>
        </p:nvSpPr>
        <p:spPr>
          <a:xfrm>
            <a:off x="608012" y="1371600"/>
            <a:ext cx="10896600"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Napa Valley is not only the most famous and perhaps the most important wine region in California but also a global benchmark for premium winemaking.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Situated about an hour north of San Francisco, Napa’s geographic position makes it an ideal location for growing high-quality grapes.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map of the region of california&#10;&#10;Description automatically generated">
            <a:extLst>
              <a:ext uri="{FF2B5EF4-FFF2-40B4-BE49-F238E27FC236}">
                <a16:creationId xmlns:a16="http://schemas.microsoft.com/office/drawing/2014/main" id="{4A31451B-AD5A-1160-9E71-395A1822C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38700"/>
            <a:ext cx="5256212" cy="3942159"/>
          </a:xfrm>
          <a:prstGeom prst="rect">
            <a:avLst/>
          </a:prstGeom>
        </p:spPr>
      </p:pic>
      <p:sp>
        <p:nvSpPr>
          <p:cNvPr id="9" name="TextBox 8">
            <a:extLst>
              <a:ext uri="{FF2B5EF4-FFF2-40B4-BE49-F238E27FC236}">
                <a16:creationId xmlns:a16="http://schemas.microsoft.com/office/drawing/2014/main" id="{B8A505BA-E357-D550-593B-4CE9E9F73990}"/>
              </a:ext>
            </a:extLst>
          </p:cNvPr>
          <p:cNvSpPr txBox="1"/>
          <p:nvPr/>
        </p:nvSpPr>
        <p:spPr>
          <a:xfrm>
            <a:off x="5334316" y="2971800"/>
            <a:ext cx="6475095"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Mediterranean climate, characterized by long, dry summers and mild, wet winters, mirrors the conditions found in many of the world’s top wine regions, such as parts of Italy and southern France.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stable climate allows for consistent grape ripening, a key factor in producing wines with concentrated flavors and balanced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750</TotalTime>
  <Words>4889</Words>
  <Application>Microsoft Office PowerPoint</Application>
  <PresentationFormat>Custom</PresentationFormat>
  <Paragraphs>215</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Aptos Display</vt:lpstr>
      <vt:lpstr>Arial</vt:lpstr>
      <vt:lpstr>Calibri</vt:lpstr>
      <vt:lpstr>Courier New</vt:lpstr>
      <vt:lpstr>Times New Roman</vt:lpstr>
      <vt:lpstr>Office Theme</vt:lpstr>
      <vt:lpstr>California Wine Presented by Marc Silver</vt:lpstr>
      <vt:lpstr>California Wine Introduction</vt:lpstr>
      <vt:lpstr>California Wine Introduction Cont.</vt:lpstr>
      <vt:lpstr>California Wine Introduction Cont.</vt:lpstr>
      <vt:lpstr>California Wine Statistics</vt:lpstr>
      <vt:lpstr>The History of California Wine</vt:lpstr>
      <vt:lpstr>The History of California Wine</vt:lpstr>
      <vt:lpstr>Key Wine Regions</vt:lpstr>
      <vt:lpstr>Napa Valley</vt:lpstr>
      <vt:lpstr>Napa Valley Cont.</vt:lpstr>
      <vt:lpstr>Napa Valley’s Notable Varietals</vt:lpstr>
      <vt:lpstr>Napa Valley’s Top Wineries</vt:lpstr>
      <vt:lpstr>Napa Valley’s Top Wineries Cont.</vt:lpstr>
      <vt:lpstr>Napa Valley’s Top Wineries Cont.</vt:lpstr>
      <vt:lpstr>Napa Valley’s Top Wineries Cont.</vt:lpstr>
      <vt:lpstr>Napa Valley's Global Influence</vt:lpstr>
      <vt:lpstr>Napa Valley's Global Influence</vt:lpstr>
      <vt:lpstr>PowerPoint Presentation</vt:lpstr>
      <vt:lpstr>PowerPoint Presentation</vt:lpstr>
      <vt:lpstr>PowerPoint Presentation</vt:lpstr>
      <vt:lpstr>Mendocino County</vt:lpstr>
      <vt:lpstr>Mendocino County</vt:lpstr>
      <vt:lpstr>Mendocino County</vt:lpstr>
      <vt:lpstr>Mendocino County</vt:lpstr>
      <vt:lpstr>Central Coast</vt:lpstr>
      <vt:lpstr>Central Coast</vt:lpstr>
      <vt:lpstr>Central Coast</vt:lpstr>
      <vt:lpstr>Central Coast</vt:lpstr>
      <vt:lpstr>Lodi</vt:lpstr>
      <vt:lpstr>Lodi</vt:lpstr>
      <vt:lpstr>Lodi</vt:lpstr>
      <vt:lpstr>Lodi</vt:lpstr>
      <vt:lpstr>Varietals That Define California</vt:lpstr>
      <vt:lpstr>Varietals That Define California</vt:lpstr>
      <vt:lpstr>Cabernet Sauvignon</vt:lpstr>
      <vt:lpstr>Chardonnay</vt:lpstr>
      <vt:lpstr>Pinot Noir</vt:lpstr>
      <vt:lpstr>Zinfandel</vt:lpstr>
      <vt:lpstr>Californian Syrah</vt:lpstr>
      <vt:lpstr>Conclusion</vt:lpstr>
      <vt:lpstr>Acknowledgement</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49</cp:revision>
  <dcterms:created xsi:type="dcterms:W3CDTF">2024-09-08T03:01:30Z</dcterms:created>
  <dcterms:modified xsi:type="dcterms:W3CDTF">2024-12-08T04:01:45Z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