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56" r:id="rId2"/>
    <p:sldId id="273" r:id="rId3"/>
    <p:sldId id="257" r:id="rId4"/>
    <p:sldId id="274" r:id="rId5"/>
    <p:sldId id="258" r:id="rId6"/>
    <p:sldId id="276" r:id="rId7"/>
    <p:sldId id="292" r:id="rId8"/>
    <p:sldId id="293" r:id="rId9"/>
    <p:sldId id="294" r:id="rId10"/>
    <p:sldId id="295" r:id="rId11"/>
    <p:sldId id="296" r:id="rId12"/>
    <p:sldId id="260" r:id="rId13"/>
    <p:sldId id="277" r:id="rId14"/>
    <p:sldId id="261" r:id="rId15"/>
    <p:sldId id="264" r:id="rId16"/>
    <p:sldId id="288" r:id="rId17"/>
    <p:sldId id="282" r:id="rId18"/>
    <p:sldId id="278" r:id="rId19"/>
    <p:sldId id="268" r:id="rId20"/>
    <p:sldId id="284" r:id="rId21"/>
    <p:sldId id="299" r:id="rId22"/>
    <p:sldId id="286" r:id="rId23"/>
    <p:sldId id="283" r:id="rId24"/>
    <p:sldId id="297" r:id="rId25"/>
    <p:sldId id="298" r:id="rId26"/>
    <p:sldId id="290" r:id="rId27"/>
    <p:sldId id="300" r:id="rId28"/>
    <p:sldId id="275" r:id="rId29"/>
    <p:sldId id="271" r:id="rId30"/>
    <p:sldId id="272" r:id="rId31"/>
    <p:sldId id="291" r:id="rId3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3"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95260" autoAdjust="0"/>
  </p:normalViewPr>
  <p:slideViewPr>
    <p:cSldViewPr snapToGrid="0">
      <p:cViewPr varScale="1">
        <p:scale>
          <a:sx n="100" d="100"/>
          <a:sy n="100" d="100"/>
        </p:scale>
        <p:origin x="8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7-15T13:18:55.393" idx="3">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13</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14</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15</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94543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94254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30372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19152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060141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86212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965543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78239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65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209648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30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247992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8</a:t>
            </a:fld>
            <a:endParaRPr lang="en-US"/>
          </a:p>
        </p:txBody>
      </p:sp>
    </p:spTree>
    <p:extLst>
      <p:ext uri="{BB962C8B-B14F-4D97-AF65-F5344CB8AC3E}">
        <p14:creationId xmlns:p14="http://schemas.microsoft.com/office/powerpoint/2010/main" val="154720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83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11</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839145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extLst>
    <p:ext uri="{DCECCB84-F9BA-43D5-87BE-67443E8EF086}">
      <p15:sldGuideLst xmlns:p15="http://schemas.microsoft.com/office/powerpoint/2012/main">
        <p15:guide id="1" orient="horz" pos="1786" userDrawn="1">
          <p15:clr>
            <a:srgbClr val="FBAE40"/>
          </p15:clr>
        </p15:guide>
        <p15:guide id="2" pos="317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86" userDrawn="1">
          <p15:clr>
            <a:srgbClr val="F26B43"/>
          </p15:clr>
        </p15:guide>
        <p15:guide id="2" pos="317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441450"/>
            <a:ext cx="5472888" cy="2474524"/>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Cairns</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Australia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a red white and blue design&#10;&#10;Description automatically generated">
            <a:extLst>
              <a:ext uri="{FF2B5EF4-FFF2-40B4-BE49-F238E27FC236}">
                <a16:creationId xmlns:a16="http://schemas.microsoft.com/office/drawing/2014/main" id="{B0CDA21C-77A4-9A48-FF31-18A6AFC42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37" y="947560"/>
            <a:ext cx="5472888" cy="30712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84150"/>
            <a:ext cx="4815204" cy="701731"/>
          </a:xfrm>
          <a:prstGeom prst="rect">
            <a:avLst/>
          </a:prstGeom>
        </p:spPr>
        <p:txBody>
          <a:bodyPr vert="horz" wrap="square">
            <a:spAutoFit/>
          </a:bodyPr>
          <a:lstStyle/>
          <a:p>
            <a:pPr algn="ctr"/>
            <a:r>
              <a:rPr lang="en-US" b="1" dirty="0">
                <a:latin typeface="Times New Roman" panose="02020603050405020304" pitchFamily="18" charset="0"/>
                <a:cs typeface="Times New Roman" panose="02020603050405020304" pitchFamily="18" charset="0"/>
              </a:rPr>
              <a:t>Modern Cairns</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0" y="988615"/>
            <a:ext cx="481520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Significant events in the history of Cairns were the construction of the Cairns-to-</a:t>
            </a:r>
            <a:r>
              <a:rPr lang="en-US" sz="2400" dirty="0" err="1">
                <a:latin typeface="Times New Roman" panose="02020603050405020304" pitchFamily="18" charset="0"/>
                <a:cs typeface="Times New Roman" panose="02020603050405020304" pitchFamily="18" charset="0"/>
              </a:rPr>
              <a:t>Herberton</a:t>
            </a:r>
            <a:r>
              <a:rPr lang="en-US" sz="2400" dirty="0">
                <a:latin typeface="Times New Roman" panose="02020603050405020304" pitchFamily="18" charset="0"/>
                <a:cs typeface="Times New Roman" panose="02020603050405020304" pitchFamily="18" charset="0"/>
              </a:rPr>
              <a:t> railway line commencing in 1886.</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establishment of the Cairns Harbor Board in 1906, official recognition 1903, Cairns was officially declared a town, with a registered population of 3,500.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descr="A train on the tracks&#10;&#10;Description automatically generated">
            <a:extLst>
              <a:ext uri="{FF2B5EF4-FFF2-40B4-BE49-F238E27FC236}">
                <a16:creationId xmlns:a16="http://schemas.microsoft.com/office/drawing/2014/main" id="{A4CFB9CB-F2CE-3360-2E4D-AD5D4A40E29B}"/>
              </a:ext>
            </a:extLst>
          </p:cNvPr>
          <p:cNvPicPr>
            <a:picLocks noChangeAspect="1"/>
          </p:cNvPicPr>
          <p:nvPr/>
        </p:nvPicPr>
        <p:blipFill rotWithShape="1">
          <a:blip r:embed="rId3">
            <a:extLst>
              <a:ext uri="{28A0092B-C50C-407E-A947-70E740481C1C}">
                <a14:useLocalDpi xmlns:a14="http://schemas.microsoft.com/office/drawing/2010/main" val="0"/>
              </a:ext>
            </a:extLst>
          </a:blip>
          <a:srcRect r="39879"/>
          <a:stretch/>
        </p:blipFill>
        <p:spPr>
          <a:xfrm>
            <a:off x="4815203" y="1"/>
            <a:ext cx="5265422" cy="5670550"/>
          </a:xfrm>
          <a:prstGeom prst="rect">
            <a:avLst/>
          </a:prstGeom>
        </p:spPr>
      </p:pic>
    </p:spTree>
    <p:extLst>
      <p:ext uri="{BB962C8B-B14F-4D97-AF65-F5344CB8AC3E}">
        <p14:creationId xmlns:p14="http://schemas.microsoft.com/office/powerpoint/2010/main" val="101980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4538133" y="0"/>
            <a:ext cx="5539971" cy="1069975"/>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Cairns Milestones</a:t>
            </a:r>
          </a:p>
        </p:txBody>
      </p:sp>
      <p:pic>
        <p:nvPicPr>
          <p:cNvPr id="5" name="Picture 4" descr="A river flowing through a forest&#10;&#10;Description automatically generated">
            <a:extLst>
              <a:ext uri="{FF2B5EF4-FFF2-40B4-BE49-F238E27FC236}">
                <a16:creationId xmlns:a16="http://schemas.microsoft.com/office/drawing/2014/main" id="{D081CC5A-0854-4A47-EE8D-C8EC0A5A1AEF}"/>
              </a:ext>
            </a:extLst>
          </p:cNvPr>
          <p:cNvPicPr>
            <a:picLocks noChangeAspect="1"/>
          </p:cNvPicPr>
          <p:nvPr/>
        </p:nvPicPr>
        <p:blipFill rotWithShape="1">
          <a:blip r:embed="rId3">
            <a:extLst>
              <a:ext uri="{28A0092B-C50C-407E-A947-70E740481C1C}">
                <a14:useLocalDpi xmlns:a14="http://schemas.microsoft.com/office/drawing/2010/main" val="0"/>
              </a:ext>
            </a:extLst>
          </a:blip>
          <a:srcRect l="15770" r="25144" b="-1"/>
          <a:stretch/>
        </p:blipFill>
        <p:spPr>
          <a:xfrm>
            <a:off x="-203180" y="0"/>
            <a:ext cx="4741313"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4538133" y="1069975"/>
            <a:ext cx="5539971" cy="49879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47500" lnSpcReduction="20000"/>
          </a:bodyPr>
          <a:lstStyle/>
          <a:p>
            <a:pPr marL="342900" indent="-228600">
              <a:lnSpc>
                <a:spcPct val="120000"/>
              </a:lnSpc>
              <a:spcAft>
                <a:spcPts val="600"/>
              </a:spcAft>
              <a:buFont typeface="Arial" panose="020B0604020202020204" pitchFamily="34" charset="0"/>
              <a:buChar char="•"/>
            </a:pPr>
            <a:r>
              <a:rPr lang="en-US" sz="3800" dirty="0">
                <a:latin typeface="Times New Roman" panose="02020603050405020304" pitchFamily="18" charset="0"/>
                <a:cs typeface="Times New Roman" panose="02020603050405020304" pitchFamily="18" charset="0"/>
              </a:rPr>
              <a:t>In March 1954 Forty thousand excited locals attended Queen Elizabeth’s visit to Cairns, twice the local population at the time.</a:t>
            </a:r>
          </a:p>
          <a:p>
            <a:pPr marL="342900" indent="-228600">
              <a:lnSpc>
                <a:spcPct val="120000"/>
              </a:lnSpc>
              <a:spcAft>
                <a:spcPts val="600"/>
              </a:spcAft>
              <a:buFont typeface="Arial" panose="020B0604020202020204" pitchFamily="34" charset="0"/>
              <a:buChar char="•"/>
            </a:pPr>
            <a:r>
              <a:rPr lang="en-US" sz="3800" dirty="0">
                <a:latin typeface="Times New Roman" panose="02020603050405020304" pitchFamily="18" charset="0"/>
                <a:cs typeface="Times New Roman" panose="02020603050405020304" pitchFamily="18" charset="0"/>
              </a:rPr>
              <a:t>The opening of the Cairns International Airport in 1984 helped cement the city as a destination for international tourists.</a:t>
            </a:r>
          </a:p>
          <a:p>
            <a:pPr marL="342900" indent="-228600">
              <a:lnSpc>
                <a:spcPct val="120000"/>
              </a:lnSpc>
              <a:spcAft>
                <a:spcPts val="600"/>
              </a:spcAft>
              <a:buFont typeface="Arial" panose="020B0604020202020204" pitchFamily="34" charset="0"/>
              <a:buChar char="•"/>
            </a:pPr>
            <a:r>
              <a:rPr lang="en-US" sz="3800" dirty="0">
                <a:latin typeface="Times New Roman" panose="02020603050405020304" pitchFamily="18" charset="0"/>
                <a:cs typeface="Times New Roman" panose="02020603050405020304" pitchFamily="18" charset="0"/>
              </a:rPr>
              <a:t>Cairns is the gateway to exploring Australia’s Great Barrier Reef and the Daintree Rainforest.</a:t>
            </a:r>
          </a:p>
          <a:p>
            <a:pPr marL="342900" indent="-228600">
              <a:lnSpc>
                <a:spcPct val="120000"/>
              </a:lnSpc>
              <a:spcAft>
                <a:spcPts val="600"/>
              </a:spcAft>
              <a:buFont typeface="Arial" panose="020B0604020202020204" pitchFamily="34" charset="0"/>
              <a:buChar char="•"/>
            </a:pPr>
            <a:r>
              <a:rPr lang="en-US" sz="3800" dirty="0">
                <a:latin typeface="Times New Roman" panose="02020603050405020304" pitchFamily="18" charset="0"/>
                <a:cs typeface="Times New Roman" panose="02020603050405020304" pitchFamily="18" charset="0"/>
              </a:rPr>
              <a:t>Tourism has come a long way and is now a 3.5 billion industry.</a:t>
            </a:r>
          </a:p>
          <a:p>
            <a:pPr marL="342900" indent="-228600">
              <a:lnSpc>
                <a:spcPct val="120000"/>
              </a:lnSpc>
              <a:spcAft>
                <a:spcPts val="600"/>
              </a:spcAft>
              <a:buFont typeface="Arial" panose="020B0604020202020204" pitchFamily="34" charset="0"/>
              <a:buChar char="•"/>
            </a:pPr>
            <a:r>
              <a:rPr lang="en-US" sz="3800" dirty="0">
                <a:latin typeface="Times New Roman" panose="02020603050405020304" pitchFamily="18" charset="0"/>
                <a:cs typeface="Times New Roman" panose="02020603050405020304" pitchFamily="18" charset="0"/>
              </a:rPr>
              <a:t>The military occupation in 1942 by the World War II defense forces, the construction of concrete high-rise apartments in 1981, the opening of the international airport in 1984, and the establishment of an international-standard convention center in 1996. </a:t>
            </a:r>
          </a:p>
          <a:p>
            <a:pPr marL="28575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200" b="0" i="0" u="none" strike="noStrike" cap="none" normalizeH="0" baseline="0" dirty="0">
              <a:ln>
                <a:noFill/>
              </a:ln>
              <a:effectLst/>
            </a:endParaRPr>
          </a:p>
        </p:txBody>
      </p:sp>
    </p:spTree>
    <p:extLst>
      <p:ext uri="{BB962C8B-B14F-4D97-AF65-F5344CB8AC3E}">
        <p14:creationId xmlns:p14="http://schemas.microsoft.com/office/powerpoint/2010/main" val="33297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descr="A map of the ocean&#10;&#10;Description automatically generated">
            <a:extLst>
              <a:ext uri="{FF2B5EF4-FFF2-40B4-BE49-F238E27FC236}">
                <a16:creationId xmlns:a16="http://schemas.microsoft.com/office/drawing/2014/main" id="{EEDE1219-E3FC-C54C-BAA2-5FC7340A6876}"/>
              </a:ext>
            </a:extLst>
          </p:cNvPr>
          <p:cNvPicPr>
            <a:picLocks noChangeAspect="1"/>
          </p:cNvPicPr>
          <p:nvPr/>
        </p:nvPicPr>
        <p:blipFill rotWithShape="1">
          <a:blip r:embed="rId3">
            <a:extLst>
              <a:ext uri="{28A0092B-C50C-407E-A947-70E740481C1C}">
                <a14:useLocalDpi xmlns:a14="http://schemas.microsoft.com/office/drawing/2010/main" val="0"/>
              </a:ext>
            </a:extLst>
          </a:blip>
          <a:srcRect l="10888"/>
          <a:stretch/>
        </p:blipFill>
        <p:spPr>
          <a:xfrm>
            <a:off x="-180621" y="0"/>
            <a:ext cx="10261246" cy="5679534"/>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80621" y="0"/>
            <a:ext cx="10261245" cy="1438275"/>
          </a:xfrm>
          <a:prstGeom prst="rect">
            <a:avLst/>
          </a:prstGeom>
        </p:spPr>
        <p:txBody>
          <a:bodyPr vert="horz" anchor="ctr"/>
          <a:lstStyle/>
          <a:p>
            <a:pPr lvl="0" algn="ctr" rtl="0"/>
            <a:r>
              <a:rPr lang="en-US" sz="4800" b="1" dirty="0">
                <a:solidFill>
                  <a:schemeClr val="bg1"/>
                </a:solidFill>
                <a:latin typeface="Times New Roman" panose="02020603050405020304" pitchFamily="18" charset="0"/>
                <a:cs typeface="Times New Roman" panose="02020603050405020304" pitchFamily="18" charset="0"/>
              </a:rPr>
              <a:t>Cairns Area Map </a:t>
            </a:r>
          </a:p>
        </p:txBody>
      </p:sp>
      <p:sp>
        <p:nvSpPr>
          <p:cNvPr id="7" name="TextBox 6">
            <a:extLst>
              <a:ext uri="{FF2B5EF4-FFF2-40B4-BE49-F238E27FC236}">
                <a16:creationId xmlns:a16="http://schemas.microsoft.com/office/drawing/2014/main" id="{C5203159-8157-D2F6-4780-EA91D32874A6}"/>
              </a:ext>
            </a:extLst>
          </p:cNvPr>
          <p:cNvSpPr txBox="1"/>
          <p:nvPr/>
        </p:nvSpPr>
        <p:spPr>
          <a:xfrm>
            <a:off x="4992687" y="2784475"/>
            <a:ext cx="1104901" cy="369332"/>
          </a:xfrm>
          <a:prstGeom prst="rect">
            <a:avLst/>
          </a:prstGeom>
          <a:noFill/>
        </p:spPr>
        <p:txBody>
          <a:bodyPr wrap="square">
            <a:spAutoFit/>
          </a:bodyPr>
          <a:lstStyle/>
          <a:p>
            <a:r>
              <a:rPr lang="en-US" sz="1800" dirty="0">
                <a:solidFill>
                  <a:schemeClr val="bg1"/>
                </a:solidFill>
                <a:latin typeface="Times New Roman" panose="02020603050405020304" pitchFamily="18" charset="0"/>
                <a:cs typeface="Times New Roman" panose="02020603050405020304" pitchFamily="18" charset="0"/>
              </a:rPr>
              <a:t>Cairns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3BFFD644-76CF-7032-F486-F046F206F0E6}"/>
              </a:ext>
            </a:extLst>
          </p:cNvPr>
          <p:cNvPicPr>
            <a:picLocks noChangeAspect="1"/>
          </p:cNvPicPr>
          <p:nvPr/>
        </p:nvPicPr>
        <p:blipFill rotWithShape="1">
          <a:blip r:embed="rId3">
            <a:extLst>
              <a:ext uri="{28A0092B-C50C-407E-A947-70E740481C1C}">
                <a14:useLocalDpi xmlns:a14="http://schemas.microsoft.com/office/drawing/2010/main" val="0"/>
              </a:ext>
            </a:extLst>
          </a:blip>
          <a:srcRect l="11955"/>
          <a:stretch/>
        </p:blipFill>
        <p:spPr>
          <a:xfrm>
            <a:off x="0" y="-1"/>
            <a:ext cx="10080625" cy="5670551"/>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17988" y="1347019"/>
            <a:ext cx="5653481" cy="857250"/>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solidFill>
                  <a:schemeClr val="bg1"/>
                </a:solidFill>
                <a:latin typeface="Times New Roman" panose="02020603050405020304" pitchFamily="18" charset="0"/>
                <a:ea typeface="+mj-ea"/>
                <a:cs typeface="Times New Roman" panose="02020603050405020304" pitchFamily="18" charset="0"/>
              </a:rPr>
              <a:t>Map of Cairns</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13</a:t>
            </a:fld>
            <a:endParaRPr lang="en-US" sz="8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74658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0"/>
            <a:ext cx="10080625" cy="1233529"/>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Cairns Transit System</a:t>
            </a: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66E7A9FB-6E43-417A-BC0C-ECC01730E3CF}" type="slidenum">
              <a:rPr lang="en-US" sz="1200">
                <a:latin typeface="Calibri" panose="020F0502020204030204"/>
                <a:ea typeface="+mn-ea"/>
                <a:cs typeface="+mn-cs"/>
              </a:rPr>
              <a:pPr hangingPunct="1">
                <a:spcAft>
                  <a:spcPts val="600"/>
                </a:spcAft>
                <a:defRPr/>
              </a:pPr>
              <a:t>14</a:t>
            </a:fld>
            <a:endParaRPr lang="en-US" sz="1200">
              <a:latin typeface="Calibri" panose="020F0502020204030204"/>
              <a:ea typeface="+mn-ea"/>
              <a:cs typeface="+mn-cs"/>
            </a:endParaRPr>
          </a:p>
        </p:txBody>
      </p:sp>
      <p:sp>
        <p:nvSpPr>
          <p:cNvPr id="5" name="TextBox 4">
            <a:extLst>
              <a:ext uri="{FF2B5EF4-FFF2-40B4-BE49-F238E27FC236}">
                <a16:creationId xmlns:a16="http://schemas.microsoft.com/office/drawing/2014/main" id="{BCAB9381-DB64-8C62-6EF9-F597D778464B}"/>
              </a:ext>
            </a:extLst>
          </p:cNvPr>
          <p:cNvSpPr txBox="1"/>
          <p:nvPr/>
        </p:nvSpPr>
        <p:spPr>
          <a:xfrm>
            <a:off x="0" y="1233529"/>
            <a:ext cx="5753099" cy="4324309"/>
          </a:xfrm>
          <a:prstGeom prst="rect">
            <a:avLst/>
          </a:prstGeom>
        </p:spPr>
        <p:txBody>
          <a:bodyPr vert="horz" lIns="91440" tIns="45720" rIns="91440" bIns="45720" rtlCol="0">
            <a:noAutofit/>
          </a:bodyPr>
          <a:lstStyle/>
          <a:p>
            <a:pPr marL="342900" indent="-342900">
              <a:lnSpc>
                <a:spcPct val="90000"/>
              </a:lnSpc>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Cairns has one of the most comprehensive and user-friendly public transport.</a:t>
            </a:r>
          </a:p>
          <a:p>
            <a:pPr marL="342900" indent="-342900">
              <a:lnSpc>
                <a:spcPct val="90000"/>
              </a:lnSpc>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Bus Fares: Adult $2.40 Child $2.00</a:t>
            </a:r>
          </a:p>
          <a:p>
            <a:pPr marL="342900" indent="-342900">
              <a:lnSpc>
                <a:spcPct val="90000"/>
              </a:lnSpc>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I recommend paying with exact change with cash.</a:t>
            </a:r>
          </a:p>
          <a:p>
            <a:pPr marL="342900" indent="-342900">
              <a:lnSpc>
                <a:spcPct val="90000"/>
              </a:lnSpc>
              <a:spcAft>
                <a:spcPts val="600"/>
              </a:spcAft>
              <a:buFont typeface="Wingdings" panose="05000000000000000000" pitchFamily="2" charset="2"/>
              <a:buChar char="§"/>
            </a:pP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Go Explore </a:t>
            </a:r>
            <a:r>
              <a:rPr lang="en-US" altLang="en-US" sz="2400" dirty="0">
                <a:latin typeface="Times New Roman" panose="02020603050405020304" pitchFamily="18" charset="0"/>
                <a:cs typeface="Times New Roman" panose="02020603050405020304" pitchFamily="18" charset="0"/>
              </a:rPr>
              <a:t>Card is </a:t>
            </a:r>
            <a:br>
              <a:rPr lang="en-US" altLang="en-US" sz="2400" dirty="0">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only $10 a day for </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unlimited travel.</a:t>
            </a:r>
          </a:p>
          <a:p>
            <a:pPr marL="342900" indent="-342900">
              <a:lnSpc>
                <a:spcPct val="90000"/>
              </a:lnSpc>
              <a:spcAft>
                <a:spcPts val="600"/>
              </a:spcAft>
              <a:buFont typeface="Wingdings" panose="05000000000000000000" pitchFamily="2" charset="2"/>
              <a:buChar char="§"/>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No need to carry cash on your journeys.</a:t>
            </a:r>
          </a:p>
          <a:p>
            <a:pPr indent="-228600">
              <a:lnSpc>
                <a:spcPct val="90000"/>
              </a:lnSpc>
              <a:spcAft>
                <a:spcPts val="600"/>
              </a:spcAft>
              <a:buFont typeface="Arial" panose="020B0604020202020204" pitchFamily="34" charset="0"/>
              <a:buChar char="•"/>
            </a:pPr>
            <a:endParaRPr lang="en-US" sz="2200" dirty="0"/>
          </a:p>
        </p:txBody>
      </p:sp>
      <p:pic>
        <p:nvPicPr>
          <p:cNvPr id="4" name="Picture 3" descr="A blue bus on the street&#10;&#10;Description automatically generated">
            <a:extLst>
              <a:ext uri="{FF2B5EF4-FFF2-40B4-BE49-F238E27FC236}">
                <a16:creationId xmlns:a16="http://schemas.microsoft.com/office/drawing/2014/main" id="{A6AA03F0-A6F5-9028-132A-D1FE40449FFA}"/>
              </a:ext>
            </a:extLst>
          </p:cNvPr>
          <p:cNvPicPr>
            <a:picLocks noChangeAspect="1"/>
          </p:cNvPicPr>
          <p:nvPr/>
        </p:nvPicPr>
        <p:blipFill rotWithShape="1">
          <a:blip r:embed="rId3">
            <a:extLst>
              <a:ext uri="{28A0092B-C50C-407E-A947-70E740481C1C}">
                <a14:useLocalDpi xmlns:a14="http://schemas.microsoft.com/office/drawing/2010/main" val="0"/>
              </a:ext>
            </a:extLst>
          </a:blip>
          <a:srcRect l="9297" r="34090"/>
          <a:stretch/>
        </p:blipFill>
        <p:spPr>
          <a:xfrm>
            <a:off x="5664031" y="1233529"/>
            <a:ext cx="4416594" cy="4437021"/>
          </a:xfrm>
          <a:prstGeom prst="rect">
            <a:avLst/>
          </a:prstGeom>
        </p:spPr>
      </p:pic>
      <p:pic>
        <p:nvPicPr>
          <p:cNvPr id="11" name="Picture 10" descr="A beach with a logo&#10;&#10;Description automatically generated with medium confidence">
            <a:extLst>
              <a:ext uri="{FF2B5EF4-FFF2-40B4-BE49-F238E27FC236}">
                <a16:creationId xmlns:a16="http://schemas.microsoft.com/office/drawing/2014/main" id="{1AD79DC3-032F-84D1-D159-E775D6BA5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900" y="3045971"/>
            <a:ext cx="2196395" cy="1391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9">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74625"/>
            <a:ext cx="10080625" cy="569913"/>
          </a:xfrm>
          <a:prstGeom prst="rect">
            <a:avLst/>
          </a:prstGeom>
        </p:spPr>
        <p:txBody>
          <a:bodyPr vert="horz"/>
          <a:lstStyle/>
          <a:p>
            <a:pPr algn="ctr" rtl="0"/>
            <a:r>
              <a:rPr lang="en-US" b="1" dirty="0">
                <a:solidFill>
                  <a:schemeClr val="tx1"/>
                </a:solidFill>
                <a:latin typeface="Times New Roman" panose="02020603050405020304" pitchFamily="18" charset="0"/>
                <a:cs typeface="Times New Roman" panose="02020603050405020304" pitchFamily="18" charset="0"/>
              </a:rPr>
              <a:t>Cairns Taxis</a:t>
            </a:r>
            <a:endParaRPr lang="en-US"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369483"/>
            <a:ext cx="475345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Standard taxis provide a safe and reliable way to explore the city or for transport between the cruise port and various attractions.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Like taxis in most locations the cost is significantly more expensive than other modes of transport.</a:t>
            </a:r>
          </a:p>
        </p:txBody>
      </p:sp>
      <p:pic>
        <p:nvPicPr>
          <p:cNvPr id="5" name="Picture 4" descr="A white car with a broken windshield&#10;&#10;Description automatically generated">
            <a:extLst>
              <a:ext uri="{FF2B5EF4-FFF2-40B4-BE49-F238E27FC236}">
                <a16:creationId xmlns:a16="http://schemas.microsoft.com/office/drawing/2014/main" id="{0EF8ED0A-6C12-5AD5-6BF3-7DF7EB40F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 y="1474258"/>
            <a:ext cx="5144262" cy="28977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241425"/>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Cairns Aquarium</a:t>
            </a:r>
          </a:p>
        </p:txBody>
      </p:sp>
      <p:sp>
        <p:nvSpPr>
          <p:cNvPr id="4" name="TextBox 3">
            <a:extLst>
              <a:ext uri="{FF2B5EF4-FFF2-40B4-BE49-F238E27FC236}">
                <a16:creationId xmlns:a16="http://schemas.microsoft.com/office/drawing/2014/main" id="{DBFE43F3-A620-1C8B-9DA8-A836C3CD8EBE}"/>
              </a:ext>
            </a:extLst>
          </p:cNvPr>
          <p:cNvSpPr txBox="1"/>
          <p:nvPr/>
        </p:nvSpPr>
        <p:spPr>
          <a:xfrm>
            <a:off x="114299" y="1086307"/>
            <a:ext cx="5745232" cy="2985592"/>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Cairns Aquarium is home to more than 16,000 Aquatic Animals, in 9 Key Ecosystems, across 11 Zones.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Explore the animals and habitats of Tropical North Queensland and learn about the Wet Tropics Rainforest and the Great Barrier Reef.</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Enjoy daily ecosystem talks, animal presentations, and marine touch tank shows.</a:t>
            </a:r>
          </a:p>
        </p:txBody>
      </p:sp>
      <p:sp>
        <p:nvSpPr>
          <p:cNvPr id="9" name="TextBox 8">
            <a:extLst>
              <a:ext uri="{FF2B5EF4-FFF2-40B4-BE49-F238E27FC236}">
                <a16:creationId xmlns:a16="http://schemas.microsoft.com/office/drawing/2014/main" id="{0F037B2C-866C-AD71-F8DF-403B7A1ACB2B}"/>
              </a:ext>
            </a:extLst>
          </p:cNvPr>
          <p:cNvSpPr txBox="1"/>
          <p:nvPr/>
        </p:nvSpPr>
        <p:spPr>
          <a:xfrm>
            <a:off x="-1" y="4949786"/>
            <a:ext cx="10080624" cy="369332"/>
          </a:xfrm>
          <a:prstGeom prst="rect">
            <a:avLst/>
          </a:prstGeom>
          <a:noFill/>
        </p:spPr>
        <p:txBody>
          <a:bodyPr wrap="square">
            <a:spAutoFit/>
          </a:bodyPr>
          <a:lstStyle/>
          <a:p>
            <a:pPr algn="ctr"/>
            <a:r>
              <a:rPr lang="en-US" b="1" dirty="0"/>
              <a:t>Admission Fee:</a:t>
            </a:r>
            <a:r>
              <a:rPr lang="en-US" dirty="0"/>
              <a:t> Adults $58, Children US$33 Children under 5 free</a:t>
            </a:r>
          </a:p>
        </p:txBody>
      </p:sp>
      <p:sp>
        <p:nvSpPr>
          <p:cNvPr id="10" name="TextBox 9">
            <a:extLst>
              <a:ext uri="{FF2B5EF4-FFF2-40B4-BE49-F238E27FC236}">
                <a16:creationId xmlns:a16="http://schemas.microsoft.com/office/drawing/2014/main" id="{55F5880C-C513-501E-19E9-7740C4923A39}"/>
              </a:ext>
            </a:extLst>
          </p:cNvPr>
          <p:cNvSpPr txBox="1"/>
          <p:nvPr/>
        </p:nvSpPr>
        <p:spPr>
          <a:xfrm>
            <a:off x="114300" y="3765967"/>
            <a:ext cx="9852023" cy="101566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See Australia’s only 10-meter Deep Reef Tank, 360-degree Oceanarium, 20-meter underwater tunnel, mangrove boardwalk, and Australia’s largest freshwater exhibit.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Plus freshwater fish, pythons, emerald tree monitors, crocodiles, colorful reef </a:t>
            </a:r>
          </a:p>
        </p:txBody>
      </p:sp>
      <p:pic>
        <p:nvPicPr>
          <p:cNvPr id="12" name="Picture 11" descr="A building with a street and trees&#10;&#10;Description automatically generated">
            <a:extLst>
              <a:ext uri="{FF2B5EF4-FFF2-40B4-BE49-F238E27FC236}">
                <a16:creationId xmlns:a16="http://schemas.microsoft.com/office/drawing/2014/main" id="{5CC41659-873C-865B-86B3-6D2D4FF8557F}"/>
              </a:ext>
            </a:extLst>
          </p:cNvPr>
          <p:cNvPicPr>
            <a:picLocks noChangeAspect="1"/>
          </p:cNvPicPr>
          <p:nvPr/>
        </p:nvPicPr>
        <p:blipFill rotWithShape="1">
          <a:blip r:embed="rId3">
            <a:extLst>
              <a:ext uri="{28A0092B-C50C-407E-A947-70E740481C1C}">
                <a14:useLocalDpi xmlns:a14="http://schemas.microsoft.com/office/drawing/2010/main" val="0"/>
              </a:ext>
            </a:extLst>
          </a:blip>
          <a:srcRect l="18188" t="21391" r="27811" b="15061"/>
          <a:stretch/>
        </p:blipFill>
        <p:spPr>
          <a:xfrm>
            <a:off x="5762625" y="1086307"/>
            <a:ext cx="4318000" cy="2679660"/>
          </a:xfrm>
          <a:prstGeom prst="rect">
            <a:avLst/>
          </a:prstGeom>
        </p:spPr>
      </p:pic>
    </p:spTree>
    <p:extLst>
      <p:ext uri="{BB962C8B-B14F-4D97-AF65-F5344CB8AC3E}">
        <p14:creationId xmlns:p14="http://schemas.microsoft.com/office/powerpoint/2010/main" val="3038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05" cy="1254830"/>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Cairns Art Gallery</a:t>
            </a:r>
          </a:p>
        </p:txBody>
      </p:sp>
      <p:sp>
        <p:nvSpPr>
          <p:cNvPr id="6" name="TextBox 5">
            <a:extLst>
              <a:ext uri="{FF2B5EF4-FFF2-40B4-BE49-F238E27FC236}">
                <a16:creationId xmlns:a16="http://schemas.microsoft.com/office/drawing/2014/main" id="{48767DE4-A04E-315D-87FC-D30A1881346D}"/>
              </a:ext>
            </a:extLst>
          </p:cNvPr>
          <p:cNvSpPr txBox="1"/>
          <p:nvPr/>
        </p:nvSpPr>
        <p:spPr>
          <a:xfrm>
            <a:off x="4581526" y="1016001"/>
            <a:ext cx="5409142" cy="2374900"/>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The Cairns Art Gallery is one of Australia’s leading public galleries recognized for the excellence of its programs and collections relating to the unique heritage and living culture of North Queensland in the context of the world’s tropic zone and the Asia Pacific region.</a:t>
            </a:r>
            <a:endParaRPr lang="en-US" sz="2000" dirty="0">
              <a:latin typeface="Times New Roman" panose="02020603050405020304" pitchFamily="18" charset="0"/>
              <a:cs typeface="Times New Roman" panose="02020603050405020304" pitchFamily="18" charset="0"/>
            </a:endParaRPr>
          </a:p>
        </p:txBody>
      </p:sp>
      <p:pic>
        <p:nvPicPr>
          <p:cNvPr id="7" name="Picture 6" descr="A building with columns and a sign&#10;&#10;Description automatically generated">
            <a:extLst>
              <a:ext uri="{FF2B5EF4-FFF2-40B4-BE49-F238E27FC236}">
                <a16:creationId xmlns:a16="http://schemas.microsoft.com/office/drawing/2014/main" id="{72973447-6D56-81B7-183F-DF4FF35B1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0"/>
            <a:ext cx="4514850" cy="2600325"/>
          </a:xfrm>
          <a:prstGeom prst="rect">
            <a:avLst/>
          </a:prstGeom>
        </p:spPr>
      </p:pic>
      <p:sp>
        <p:nvSpPr>
          <p:cNvPr id="9" name="TextBox 8">
            <a:extLst>
              <a:ext uri="{FF2B5EF4-FFF2-40B4-BE49-F238E27FC236}">
                <a16:creationId xmlns:a16="http://schemas.microsoft.com/office/drawing/2014/main" id="{DBE2E45A-EED7-4966-E144-52BC2E381689}"/>
              </a:ext>
            </a:extLst>
          </p:cNvPr>
          <p:cNvSpPr txBox="1"/>
          <p:nvPr/>
        </p:nvSpPr>
        <p:spPr>
          <a:xfrm>
            <a:off x="114300" y="3686174"/>
            <a:ext cx="9876368" cy="163121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Gallery is committed to bringing great art to the region. Housed in a landmark heritage building the Cairns Art Gallery is the region's premier destination for exhibitions featuring historical and contemporary art by leading regional, national and international artists. The Gallery also presents exhibitions highlighting key works and themes from the Permanent Collection that focus on the unique cultural heritage of Far North Queensland.</a:t>
            </a:r>
          </a:p>
        </p:txBody>
      </p:sp>
      <p:sp>
        <p:nvSpPr>
          <p:cNvPr id="11" name="TextBox 10">
            <a:extLst>
              <a:ext uri="{FF2B5EF4-FFF2-40B4-BE49-F238E27FC236}">
                <a16:creationId xmlns:a16="http://schemas.microsoft.com/office/drawing/2014/main" id="{880AF905-214A-D86F-5B5C-9049D394A11D}"/>
              </a:ext>
            </a:extLst>
          </p:cNvPr>
          <p:cNvSpPr txBox="1"/>
          <p:nvPr/>
        </p:nvSpPr>
        <p:spPr>
          <a:xfrm>
            <a:off x="4581526" y="3206235"/>
            <a:ext cx="5475818" cy="369332"/>
          </a:xfrm>
          <a:prstGeom prst="rect">
            <a:avLst/>
          </a:prstGeom>
          <a:noFill/>
        </p:spPr>
        <p:txBody>
          <a:bodyPr wrap="square">
            <a:spAutoFit/>
          </a:bodyPr>
          <a:lstStyle/>
          <a:p>
            <a:pPr algn="ctr"/>
            <a:r>
              <a:rPr lang="en-US" b="1" cap="all" dirty="0">
                <a:effectLst/>
                <a:latin typeface="Times New Roman" panose="02020603050405020304" pitchFamily="18" charset="0"/>
                <a:cs typeface="Times New Roman" panose="02020603050405020304" pitchFamily="18" charset="0"/>
              </a:rPr>
              <a:t>Free Entry</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2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heel(1)">
                                      <p:cBhvr>
                                        <p:cTn id="13"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9990667" cy="869245"/>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Cairns Museum</a:t>
            </a:r>
          </a:p>
        </p:txBody>
      </p:sp>
      <p:sp>
        <p:nvSpPr>
          <p:cNvPr id="5" name="TextBox 4">
            <a:extLst>
              <a:ext uri="{FF2B5EF4-FFF2-40B4-BE49-F238E27FC236}">
                <a16:creationId xmlns:a16="http://schemas.microsoft.com/office/drawing/2014/main" id="{1AF5FB54-0725-AC46-7FCB-E9CDB56C3059}"/>
              </a:ext>
            </a:extLst>
          </p:cNvPr>
          <p:cNvSpPr txBox="1"/>
          <p:nvPr/>
        </p:nvSpPr>
        <p:spPr>
          <a:xfrm>
            <a:off x="66675" y="869246"/>
            <a:ext cx="6286500" cy="445523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Cairns Museum tells the story of Cairns, right in the heart of the city.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Housed in the award-winning School of Arts building, the Museum contains five galleries that showcase the history of Cairns.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Learn about Aboriginal Traditional Owners, sugar cane history, WW II, tourism development, local architecture and cyclones, as well as the inside story of living in the tropics - amongst crocs, toads, jellyfish and snakes!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Local guides are on hand to assist and give you genuine advice on what to see and do in Cairns. </a:t>
            </a:r>
          </a:p>
          <a:p>
            <a:pPr indent="-228600">
              <a:lnSpc>
                <a:spcPct val="90000"/>
              </a:lnSpc>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4" name="Picture 3" descr="A building with a sign on the side&#10;&#10;Description automatically generated">
            <a:extLst>
              <a:ext uri="{FF2B5EF4-FFF2-40B4-BE49-F238E27FC236}">
                <a16:creationId xmlns:a16="http://schemas.microsoft.com/office/drawing/2014/main" id="{D6E7B324-672C-4BB8-5F8F-85C25B54C89C}"/>
              </a:ext>
            </a:extLst>
          </p:cNvPr>
          <p:cNvPicPr>
            <a:picLocks noChangeAspect="1"/>
          </p:cNvPicPr>
          <p:nvPr/>
        </p:nvPicPr>
        <p:blipFill rotWithShape="1">
          <a:blip r:embed="rId3">
            <a:extLst>
              <a:ext uri="{28A0092B-C50C-407E-A947-70E740481C1C}">
                <a14:useLocalDpi xmlns:a14="http://schemas.microsoft.com/office/drawing/2010/main" val="0"/>
              </a:ext>
            </a:extLst>
          </a:blip>
          <a:srcRect l="3748"/>
          <a:stretch/>
        </p:blipFill>
        <p:spPr>
          <a:xfrm>
            <a:off x="6353175" y="869245"/>
            <a:ext cx="3727450" cy="2900384"/>
          </a:xfrm>
          <a:prstGeom prst="rect">
            <a:avLst/>
          </a:prstGeom>
        </p:spPr>
      </p:pic>
      <p:sp>
        <p:nvSpPr>
          <p:cNvPr id="9" name="TextBox 8">
            <a:extLst>
              <a:ext uri="{FF2B5EF4-FFF2-40B4-BE49-F238E27FC236}">
                <a16:creationId xmlns:a16="http://schemas.microsoft.com/office/drawing/2014/main" id="{335D5778-8FAE-1E26-E820-33880A3DAC8D}"/>
              </a:ext>
            </a:extLst>
          </p:cNvPr>
          <p:cNvSpPr txBox="1"/>
          <p:nvPr/>
        </p:nvSpPr>
        <p:spPr>
          <a:xfrm>
            <a:off x="6208000" y="4315708"/>
            <a:ext cx="3872625" cy="646331"/>
          </a:xfrm>
          <a:prstGeom prst="rect">
            <a:avLst/>
          </a:prstGeom>
          <a:noFill/>
        </p:spPr>
        <p:txBody>
          <a:bodyPr wrap="square">
            <a:spAutoFit/>
          </a:bodyPr>
          <a:lstStyle/>
          <a:p>
            <a:pPr algn="ctr"/>
            <a:r>
              <a:rPr lang="en-US" b="1" dirty="0"/>
              <a:t>Admission Fee:</a:t>
            </a:r>
            <a:r>
              <a:rPr lang="en-US" dirty="0"/>
              <a:t> Adults $15, </a:t>
            </a:r>
            <a:br>
              <a:rPr lang="en-US" dirty="0"/>
            </a:br>
            <a:r>
              <a:rPr lang="en-US" dirty="0"/>
              <a:t>Children US$6 Children</a:t>
            </a:r>
          </a:p>
        </p:txBody>
      </p:sp>
    </p:spTree>
    <p:extLst>
      <p:ext uri="{BB962C8B-B14F-4D97-AF65-F5344CB8AC3E}">
        <p14:creationId xmlns:p14="http://schemas.microsoft.com/office/powerpoint/2010/main" val="21968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heel(1)">
                                      <p:cBhvr>
                                        <p:cTn id="3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Cairns Botanic Gardens</a:t>
            </a:r>
          </a:p>
        </p:txBody>
      </p:sp>
      <p:sp>
        <p:nvSpPr>
          <p:cNvPr id="4" name="TextBox 3">
            <a:extLst>
              <a:ext uri="{FF2B5EF4-FFF2-40B4-BE49-F238E27FC236}">
                <a16:creationId xmlns:a16="http://schemas.microsoft.com/office/drawing/2014/main" id="{8FFDB5B2-111A-07DF-81E6-5575667F2D53}"/>
              </a:ext>
            </a:extLst>
          </p:cNvPr>
          <p:cNvSpPr txBox="1"/>
          <p:nvPr/>
        </p:nvSpPr>
        <p:spPr>
          <a:xfrm>
            <a:off x="396240" y="5033992"/>
            <a:ext cx="4644073" cy="605136"/>
          </a:xfrm>
          <a:prstGeom prst="rect">
            <a:avLst/>
          </a:prstGeom>
        </p:spPr>
        <p:txBody>
          <a:bodyPr vert="horz" lIns="91440" tIns="45720" rIns="91440" bIns="45720" rtlCol="0">
            <a:normAutofit/>
          </a:bodyPr>
          <a:lstStyle/>
          <a:p>
            <a:pPr marR="0" lvl="0" algn="ctr" fontAlgn="base">
              <a:lnSpc>
                <a:spcPct val="110000"/>
              </a:lnSpc>
              <a:spcBef>
                <a:spcPct val="0"/>
              </a:spcBef>
              <a:spcAft>
                <a:spcPts val="600"/>
              </a:spcAft>
              <a:buClrTx/>
              <a:buSzTx/>
              <a:tabLst/>
            </a:pPr>
            <a:r>
              <a:rPr lang="en-US" sz="2400" b="1" dirty="0">
                <a:latin typeface="Times New Roman" panose="02020603050405020304" pitchFamily="18" charset="0"/>
                <a:cs typeface="Times New Roman" panose="02020603050405020304" pitchFamily="18" charset="0"/>
              </a:rPr>
              <a:t>Entry is free.</a:t>
            </a:r>
            <a:endParaRPr lang="en-US" sz="1500" b="1"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1500" dirty="0"/>
          </a:p>
        </p:txBody>
      </p:sp>
      <p:sp>
        <p:nvSpPr>
          <p:cNvPr id="5" name="TextBox 4">
            <a:extLst>
              <a:ext uri="{FF2B5EF4-FFF2-40B4-BE49-F238E27FC236}">
                <a16:creationId xmlns:a16="http://schemas.microsoft.com/office/drawing/2014/main" id="{014B529A-8C7A-59BD-5255-0816D46DEB78}"/>
              </a:ext>
            </a:extLst>
          </p:cNvPr>
          <p:cNvSpPr txBox="1"/>
          <p:nvPr/>
        </p:nvSpPr>
        <p:spPr>
          <a:xfrm>
            <a:off x="142875" y="960120"/>
            <a:ext cx="9770745"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Cairns Botanic Gardens is a tropical paradise, renowned as one of the best exhibitions of tropical plants in Australia. Come and explore the beauty of tropical plants, relax in stunning surroundings and learn about tropical flora and horticulture.</a:t>
            </a:r>
          </a:p>
        </p:txBody>
      </p:sp>
      <p:pic>
        <p:nvPicPr>
          <p:cNvPr id="9" name="Picture 8" descr="A map of a park&#10;&#10;Description automatically generated">
            <a:extLst>
              <a:ext uri="{FF2B5EF4-FFF2-40B4-BE49-F238E27FC236}">
                <a16:creationId xmlns:a16="http://schemas.microsoft.com/office/drawing/2014/main" id="{CB85E8E7-C15F-561F-A496-40EDB3F4E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139" y="2222808"/>
            <a:ext cx="4894486" cy="3416320"/>
          </a:xfrm>
          <a:prstGeom prst="rect">
            <a:avLst/>
          </a:prstGeom>
        </p:spPr>
      </p:pic>
      <p:sp>
        <p:nvSpPr>
          <p:cNvPr id="11" name="TextBox 10">
            <a:extLst>
              <a:ext uri="{FF2B5EF4-FFF2-40B4-BE49-F238E27FC236}">
                <a16:creationId xmlns:a16="http://schemas.microsoft.com/office/drawing/2014/main" id="{817E0E0E-23AD-5B4B-8FDC-76A29060214E}"/>
              </a:ext>
            </a:extLst>
          </p:cNvPr>
          <p:cNvSpPr txBox="1"/>
          <p:nvPr/>
        </p:nvSpPr>
        <p:spPr>
          <a:xfrm>
            <a:off x="175467" y="2529780"/>
            <a:ext cx="5010673" cy="230832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Freshwater and Saltwater Lakes can be easily accessed from Greenslopes Street.</a:t>
            </a:r>
          </a:p>
          <a:p>
            <a:pPr marL="342900" indent="-342900">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With its stunning reflective exterior, the Visitor Information Centre is a popular focus for visitor photos.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Cairns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Cairns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Cairns</a:t>
            </a:r>
          </a:p>
          <a:p>
            <a:pPr algn="l">
              <a:buFont typeface="Wingdings" panose="05000000000000000000" pitchFamily="2" charset="2"/>
              <a:buChar char=""/>
            </a:pPr>
            <a:r>
              <a:rPr lang="en-US" b="1" dirty="0">
                <a:solidFill>
                  <a:schemeClr val="tx1"/>
                </a:solidFill>
                <a:latin typeface="Times New Roman" panose="02020603050405020304" pitchFamily="18" charset="0"/>
                <a:cs typeface="Times New Roman" panose="02020603050405020304" pitchFamily="18" charset="0"/>
              </a:rPr>
              <a:t>Cairns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255058"/>
            <a:ext cx="10080625" cy="673100"/>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Centenary Lakes Nature Play Space</a:t>
            </a:r>
          </a:p>
        </p:txBody>
      </p:sp>
      <p:sp>
        <p:nvSpPr>
          <p:cNvPr id="6" name="TextBox 5">
            <a:extLst>
              <a:ext uri="{FF2B5EF4-FFF2-40B4-BE49-F238E27FC236}">
                <a16:creationId xmlns:a16="http://schemas.microsoft.com/office/drawing/2014/main" id="{7FBAD773-77E8-D955-9211-F538C7F67BBE}"/>
              </a:ext>
            </a:extLst>
          </p:cNvPr>
          <p:cNvSpPr txBox="1"/>
          <p:nvPr/>
        </p:nvSpPr>
        <p:spPr>
          <a:xfrm>
            <a:off x="184059" y="1046813"/>
            <a:ext cx="9896566" cy="4360212"/>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Centenary Lakes Nature Playground is a wonderful play environment for young to older children.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Children can explore their surroundings and interact with all the features, which are set in nature and incorporate creative play elements.</a:t>
            </a:r>
          </a:p>
        </p:txBody>
      </p:sp>
      <p:pic>
        <p:nvPicPr>
          <p:cNvPr id="5" name="Picture 4" descr="A sign on a wall&#10;&#10;Description automatically generated">
            <a:extLst>
              <a:ext uri="{FF2B5EF4-FFF2-40B4-BE49-F238E27FC236}">
                <a16:creationId xmlns:a16="http://schemas.microsoft.com/office/drawing/2014/main" id="{D62CDD52-5113-410D-6478-9CC7D73A86AD}"/>
              </a:ext>
            </a:extLst>
          </p:cNvPr>
          <p:cNvPicPr>
            <a:picLocks noChangeAspect="1"/>
          </p:cNvPicPr>
          <p:nvPr/>
        </p:nvPicPr>
        <p:blipFill rotWithShape="1">
          <a:blip r:embed="rId3">
            <a:extLst>
              <a:ext uri="{28A0092B-C50C-407E-A947-70E740481C1C}">
                <a14:useLocalDpi xmlns:a14="http://schemas.microsoft.com/office/drawing/2010/main" val="0"/>
              </a:ext>
            </a:extLst>
          </a:blip>
          <a:srcRect t="19630" b="30195"/>
          <a:stretch/>
        </p:blipFill>
        <p:spPr>
          <a:xfrm>
            <a:off x="0" y="2791326"/>
            <a:ext cx="10080625" cy="2838450"/>
          </a:xfrm>
          <a:prstGeom prst="rect">
            <a:avLst/>
          </a:prstGeom>
        </p:spPr>
      </p:pic>
      <p:sp>
        <p:nvSpPr>
          <p:cNvPr id="9" name="TextBox 8">
            <a:extLst>
              <a:ext uri="{FF2B5EF4-FFF2-40B4-BE49-F238E27FC236}">
                <a16:creationId xmlns:a16="http://schemas.microsoft.com/office/drawing/2014/main" id="{107B564C-4680-7667-4210-6135C2A01E53}"/>
              </a:ext>
            </a:extLst>
          </p:cNvPr>
          <p:cNvSpPr txBox="1"/>
          <p:nvPr/>
        </p:nvSpPr>
        <p:spPr>
          <a:xfrm>
            <a:off x="0" y="4868346"/>
            <a:ext cx="3219450" cy="369332"/>
          </a:xfrm>
          <a:prstGeom prst="rect">
            <a:avLst/>
          </a:prstGeom>
          <a:noFill/>
        </p:spPr>
        <p:txBody>
          <a:bodyPr wrap="square">
            <a:spAutoFit/>
          </a:bodyPr>
          <a:lstStyle/>
          <a:p>
            <a:pPr algn="ctr"/>
            <a:r>
              <a:rPr lang="en-US" b="1" cap="all" dirty="0">
                <a:solidFill>
                  <a:schemeClr val="bg1"/>
                </a:solidFill>
                <a:effectLst/>
                <a:latin typeface="Times New Roman" panose="02020603050405020304" pitchFamily="18" charset="0"/>
                <a:cs typeface="Times New Roman" panose="02020603050405020304" pitchFamily="18" charset="0"/>
              </a:rPr>
              <a:t>Free Entry</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5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heel(1)">
                                      <p:cBhvr>
                                        <p:cTn id="1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5727995" cy="1247775"/>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Crystal Cascades</a:t>
            </a:r>
          </a:p>
        </p:txBody>
      </p:sp>
      <p:sp>
        <p:nvSpPr>
          <p:cNvPr id="6" name="TextBox 5">
            <a:extLst>
              <a:ext uri="{FF2B5EF4-FFF2-40B4-BE49-F238E27FC236}">
                <a16:creationId xmlns:a16="http://schemas.microsoft.com/office/drawing/2014/main" id="{7FBAD773-77E8-D955-9211-F538C7F67BBE}"/>
              </a:ext>
            </a:extLst>
          </p:cNvPr>
          <p:cNvSpPr txBox="1"/>
          <p:nvPr/>
        </p:nvSpPr>
        <p:spPr>
          <a:xfrm>
            <a:off x="0" y="1000126"/>
            <a:ext cx="5727995" cy="4505324"/>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Crystal Cascades is a series of mesmerizing waterfalls and swimming holes located approximately 30 minutes away from Cairns. Nestled within the Barron Gorge National Park, this natural paradise is renowned for its crystal-clear waters and picturesque beauty.</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cascading waterfalls at Crystal Cascades create a soothing and enchanting atmosphere, making it a perfect getaway for those seeking a refreshing retreat.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addition to the waterfalls, Crystal Cascades is also surrounded by lush rainforest, rich in biodiversity. The dense vegetation offers shade and a cool respite from the tropical Queensland heat. </a:t>
            </a:r>
          </a:p>
        </p:txBody>
      </p:sp>
      <p:pic>
        <p:nvPicPr>
          <p:cNvPr id="8" name="Picture 7" descr="A waterfall in a forest&#10;&#10;Description automatically generated">
            <a:extLst>
              <a:ext uri="{FF2B5EF4-FFF2-40B4-BE49-F238E27FC236}">
                <a16:creationId xmlns:a16="http://schemas.microsoft.com/office/drawing/2014/main" id="{928F66CD-8F80-4969-4A77-6C04712829F1}"/>
              </a:ext>
            </a:extLst>
          </p:cNvPr>
          <p:cNvPicPr>
            <a:picLocks noChangeAspect="1"/>
          </p:cNvPicPr>
          <p:nvPr/>
        </p:nvPicPr>
        <p:blipFill>
          <a:blip r:embed="rId3">
            <a:extLst>
              <a:ext uri="{28A0092B-C50C-407E-A947-70E740481C1C}">
                <a14:useLocalDpi xmlns:a14="http://schemas.microsoft.com/office/drawing/2010/main" val="0"/>
              </a:ext>
            </a:extLst>
          </a:blip>
          <a:srcRect l="21407" r="20558"/>
          <a:stretch/>
        </p:blipFill>
        <p:spPr>
          <a:xfrm>
            <a:off x="5727995" y="0"/>
            <a:ext cx="4654255"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3491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11250"/>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Barron Falls</a:t>
            </a:r>
          </a:p>
        </p:txBody>
      </p:sp>
      <p:sp>
        <p:nvSpPr>
          <p:cNvPr id="6" name="TextBox 5">
            <a:extLst>
              <a:ext uri="{FF2B5EF4-FFF2-40B4-BE49-F238E27FC236}">
                <a16:creationId xmlns:a16="http://schemas.microsoft.com/office/drawing/2014/main" id="{0F539378-BC21-9694-A290-E3F3D0B496C6}"/>
              </a:ext>
            </a:extLst>
          </p:cNvPr>
          <p:cNvSpPr txBox="1"/>
          <p:nvPr/>
        </p:nvSpPr>
        <p:spPr>
          <a:xfrm>
            <a:off x="4400551" y="1111249"/>
            <a:ext cx="5680073" cy="4051301"/>
          </a:xfrm>
          <a:prstGeom prst="rect">
            <a:avLst/>
          </a:prstGeom>
        </p:spPr>
        <p:txBody>
          <a:bodyPr vert="horz" lIns="91440" tIns="45720" rIns="91440" bIns="45720" rtlCol="0" anchor="t">
            <a:noAutofit/>
          </a:bodyPr>
          <a:lstStyle/>
          <a:p>
            <a:pPr indent="-22860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Rocky, wild, and undeniably dramatic, Barron Falls is incredibly beautiful and worth the visit.</a:t>
            </a:r>
          </a:p>
          <a:p>
            <a:pPr indent="-22860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Whether you witness it as a scenic trickle in winter or as a mist-filled force in summer, Barron Falls deserves a spot in your tropical travel itinerary. Get ready to chase the ultimate waterfall with this guide to Barron Falls near Cairns.</a:t>
            </a:r>
          </a:p>
          <a:p>
            <a:pPr indent="-22860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Barron Gorge National Park stretches from the coastal lowlands (Lake Placid) to the elevated regions of the Atherton Tablelands near Kuranda. Both Barron Falls and Barron Gorge National Park are within the Wet Tropics World Heritage Area.</a:t>
            </a:r>
          </a:p>
          <a:p>
            <a:pPr indent="-228600">
              <a:lnSpc>
                <a:spcPct val="90000"/>
              </a:lnSpc>
              <a:spcAft>
                <a:spcPts val="600"/>
              </a:spcAft>
              <a:buFont typeface="Arial" panose="020B0604020202020204" pitchFamily="34" charset="0"/>
              <a:buChar char="•"/>
            </a:pPr>
            <a:endParaRPr lang="en-US" sz="2000" dirty="0"/>
          </a:p>
        </p:txBody>
      </p:sp>
      <p:pic>
        <p:nvPicPr>
          <p:cNvPr id="10" name="Picture 9" descr="A waterfall in a forest&#10;&#10;Description automatically generated">
            <a:extLst>
              <a:ext uri="{FF2B5EF4-FFF2-40B4-BE49-F238E27FC236}">
                <a16:creationId xmlns:a16="http://schemas.microsoft.com/office/drawing/2014/main" id="{8ABA0B75-2DB5-5D82-38B8-130A3BC7471D}"/>
              </a:ext>
            </a:extLst>
          </p:cNvPr>
          <p:cNvPicPr>
            <a:picLocks noChangeAspect="1"/>
          </p:cNvPicPr>
          <p:nvPr/>
        </p:nvPicPr>
        <p:blipFill rotWithShape="1">
          <a:blip r:embed="rId3">
            <a:extLst>
              <a:ext uri="{28A0092B-C50C-407E-A947-70E740481C1C}">
                <a14:useLocalDpi xmlns:a14="http://schemas.microsoft.com/office/drawing/2010/main" val="0"/>
              </a:ext>
            </a:extLst>
          </a:blip>
          <a:srcRect r="23000"/>
          <a:stretch/>
        </p:blipFill>
        <p:spPr>
          <a:xfrm>
            <a:off x="0" y="1231899"/>
            <a:ext cx="4400550" cy="3810000"/>
          </a:xfrm>
          <a:prstGeom prst="rect">
            <a:avLst/>
          </a:prstGeom>
        </p:spPr>
      </p:pic>
    </p:spTree>
    <p:extLst>
      <p:ext uri="{BB962C8B-B14F-4D97-AF65-F5344CB8AC3E}">
        <p14:creationId xmlns:p14="http://schemas.microsoft.com/office/powerpoint/2010/main" val="39318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07912"/>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Kuranda Scenic Railway</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latin typeface="Calibri" panose="020F0502020204030204"/>
                <a:ea typeface="+mn-ea"/>
                <a:cs typeface="+mn-cs"/>
              </a:rPr>
              <a:pPr hangingPunct="1">
                <a:spcAft>
                  <a:spcPts val="600"/>
                </a:spcAft>
                <a:defRPr/>
              </a:pPr>
              <a:t>23</a:t>
            </a:fld>
            <a:endParaRPr lang="en-US" sz="1200">
              <a:latin typeface="Calibri" panose="020F0502020204030204"/>
              <a:ea typeface="+mn-ea"/>
              <a:cs typeface="+mn-cs"/>
            </a:endParaRPr>
          </a:p>
        </p:txBody>
      </p:sp>
      <p:sp>
        <p:nvSpPr>
          <p:cNvPr id="4" name="TextBox 3">
            <a:extLst>
              <a:ext uri="{FF2B5EF4-FFF2-40B4-BE49-F238E27FC236}">
                <a16:creationId xmlns:a16="http://schemas.microsoft.com/office/drawing/2014/main" id="{9FECAC60-4F09-72CB-C543-038866BAADFF}"/>
              </a:ext>
            </a:extLst>
          </p:cNvPr>
          <p:cNvSpPr txBox="1"/>
          <p:nvPr/>
        </p:nvSpPr>
        <p:spPr>
          <a:xfrm>
            <a:off x="0" y="1207912"/>
            <a:ext cx="9944100" cy="3354563"/>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Original Kuranda Scenic Railway is a spectacular journey comprising unsurpassed views of dense rainforest, steep ravines and picturesque waterfalls within the World Heritage listed Barron Gorge National Park.</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famous railway winds its way on a journey from Cairns to Kuranda. The journey to Kuranda takes approximately 2 hours,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which includes a 10-minute stop at the spectacular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Barron Falls Station for a bird’s eye view of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Barron Falls. Passing through 15 hand carved tunnels,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37 bridges, spectacular waterfalls and into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stunning Barron Gorge.</a:t>
            </a:r>
          </a:p>
        </p:txBody>
      </p:sp>
      <p:sp>
        <p:nvSpPr>
          <p:cNvPr id="5" name="TextBox 4">
            <a:extLst>
              <a:ext uri="{FF2B5EF4-FFF2-40B4-BE49-F238E27FC236}">
                <a16:creationId xmlns:a16="http://schemas.microsoft.com/office/drawing/2014/main" id="{2B3069B7-65D3-3AAB-D82E-04B6CBF5459A}"/>
              </a:ext>
            </a:extLst>
          </p:cNvPr>
          <p:cNvSpPr txBox="1"/>
          <p:nvPr/>
        </p:nvSpPr>
        <p:spPr>
          <a:xfrm>
            <a:off x="3928543" y="4676068"/>
            <a:ext cx="3076041" cy="756617"/>
          </a:xfrm>
          <a:prstGeom prst="rect">
            <a:avLst/>
          </a:prstGeom>
          <a:noFill/>
        </p:spPr>
        <p:txBody>
          <a:bodyPr wrap="square">
            <a:spAutoFit/>
          </a:bodyPr>
          <a:lstStyle/>
          <a:p>
            <a:pPr marL="0" marR="0" lvl="0" indent="-228600" algn="ctr" fontAlgn="base">
              <a:lnSpc>
                <a:spcPct val="110000"/>
              </a:lnSpc>
              <a:spcBef>
                <a:spcPct val="0"/>
              </a:spcBef>
              <a:spcAft>
                <a:spcPts val="600"/>
              </a:spcAft>
              <a:buClrTx/>
              <a:buSzTx/>
              <a:buFont typeface="Arial" panose="020B0604020202020204" pitchFamily="34" charset="0"/>
              <a:buChar char="•"/>
              <a:tabLst/>
            </a:pPr>
            <a:r>
              <a:rPr kumimoji="0" lang="en-US" altLang="en-US" sz="1800" b="1" i="0" u="none" strike="noStrike" cap="none" normalizeH="0" baseline="0" dirty="0">
                <a:ln>
                  <a:noFill/>
                </a:ln>
                <a:effectLst/>
                <a:latin typeface="Times New Roman" panose="02020603050405020304" pitchFamily="18" charset="0"/>
                <a:cs typeface="Times New Roman" panose="02020603050405020304" pitchFamily="18" charset="0"/>
              </a:rPr>
              <a:t>ADULT FARE: $84</a:t>
            </a:r>
            <a:endPar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228600" algn="ctr" fontAlgn="base">
              <a:lnSpc>
                <a:spcPct val="110000"/>
              </a:lnSpc>
              <a:spcBef>
                <a:spcPct val="0"/>
              </a:spcBef>
              <a:spcAft>
                <a:spcPts val="600"/>
              </a:spcAft>
              <a:buClrTx/>
              <a:buSzTx/>
              <a:buFont typeface="Arial" panose="020B0604020202020204" pitchFamily="34" charset="0"/>
              <a:buChar char="•"/>
              <a:tabLst/>
            </a:pPr>
            <a:r>
              <a:rPr kumimoji="0" lang="en-US" altLang="en-US" sz="1800" b="1" i="0" u="none" strike="noStrike" cap="none" normalizeH="0" baseline="0" dirty="0">
                <a:ln>
                  <a:noFill/>
                </a:ln>
                <a:effectLst/>
                <a:latin typeface="Times New Roman" panose="02020603050405020304" pitchFamily="18" charset="0"/>
                <a:cs typeface="Times New Roman" panose="02020603050405020304" pitchFamily="18" charset="0"/>
              </a:rPr>
              <a:t>CHILDRENS FARE: $42</a:t>
            </a:r>
            <a:endPar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6" name="Picture 5" descr="A train on a bridge over a waterfall&#10;&#10;Description automatically generated">
            <a:extLst>
              <a:ext uri="{FF2B5EF4-FFF2-40B4-BE49-F238E27FC236}">
                <a16:creationId xmlns:a16="http://schemas.microsoft.com/office/drawing/2014/main" id="{08781E11-5326-EC81-1F69-BCD0627D0B20}"/>
              </a:ext>
            </a:extLst>
          </p:cNvPr>
          <p:cNvPicPr>
            <a:picLocks noChangeAspect="1"/>
          </p:cNvPicPr>
          <p:nvPr/>
        </p:nvPicPr>
        <p:blipFill rotWithShape="1">
          <a:blip r:embed="rId3">
            <a:extLst>
              <a:ext uri="{28A0092B-C50C-407E-A947-70E740481C1C}">
                <a14:useLocalDpi xmlns:a14="http://schemas.microsoft.com/office/drawing/2010/main" val="0"/>
              </a:ext>
            </a:extLst>
          </a:blip>
          <a:srcRect l="12623" r="17546"/>
          <a:stretch/>
        </p:blipFill>
        <p:spPr>
          <a:xfrm>
            <a:off x="7004584" y="2743200"/>
            <a:ext cx="3076041" cy="2927350"/>
          </a:xfrm>
          <a:prstGeom prst="rect">
            <a:avLst/>
          </a:prstGeom>
        </p:spPr>
      </p:pic>
    </p:spTree>
    <p:extLst>
      <p:ext uri="{BB962C8B-B14F-4D97-AF65-F5344CB8AC3E}">
        <p14:creationId xmlns:p14="http://schemas.microsoft.com/office/powerpoint/2010/main" val="352789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circle(in)">
                                      <p:cBhvr>
                                        <p:cTn id="13" dur="2000"/>
                                        <p:tgtEl>
                                          <p:spTgt spid="5">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circle(in)">
                                      <p:cBhvr>
                                        <p:cTn id="16"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11250"/>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Barron Gorge National Park</a:t>
            </a:r>
          </a:p>
        </p:txBody>
      </p:sp>
      <p:sp>
        <p:nvSpPr>
          <p:cNvPr id="6" name="TextBox 5">
            <a:extLst>
              <a:ext uri="{FF2B5EF4-FFF2-40B4-BE49-F238E27FC236}">
                <a16:creationId xmlns:a16="http://schemas.microsoft.com/office/drawing/2014/main" id="{0F539378-BC21-9694-A290-E3F3D0B496C6}"/>
              </a:ext>
            </a:extLst>
          </p:cNvPr>
          <p:cNvSpPr txBox="1"/>
          <p:nvPr/>
        </p:nvSpPr>
        <p:spPr>
          <a:xfrm>
            <a:off x="114300" y="1009651"/>
            <a:ext cx="9966325" cy="1628773"/>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Located about 30 minutes Northeast of Cairns is the entrance to the Barron Gorge National Park.</a:t>
            </a:r>
          </a:p>
          <a:p>
            <a:pPr indent="-228600">
              <a:lnSpc>
                <a:spcPct val="90000"/>
              </a:lnSpc>
              <a:spcAft>
                <a:spcPts val="600"/>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It’s through this area of rapids that the Raging Thunder white water rafting tours operate. To get here is a 10-minute drive up the mountain from Lake Placid.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 the way w</a:t>
            </a:r>
            <a:r>
              <a:rPr lang="en-US" sz="2000" dirty="0">
                <a:effectLst/>
                <a:latin typeface="Times New Roman" panose="02020603050405020304" pitchFamily="18" charset="0"/>
                <a:cs typeface="Times New Roman" panose="02020603050405020304" pitchFamily="18" charset="0"/>
              </a:rPr>
              <a:t>atch out for cassowaries as there many sighting on the drove up.</a:t>
            </a:r>
            <a:endParaRPr lang="en-US" sz="2400" dirty="0">
              <a:effectLst/>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8" name="Picture 7" descr="A river flowing through a forest&#10;&#10;Description automatically generated">
            <a:extLst>
              <a:ext uri="{FF2B5EF4-FFF2-40B4-BE49-F238E27FC236}">
                <a16:creationId xmlns:a16="http://schemas.microsoft.com/office/drawing/2014/main" id="{F510887C-D976-32DB-C7AE-D960F9908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9652"/>
            <a:ext cx="4391025" cy="2930897"/>
          </a:xfrm>
          <a:prstGeom prst="rect">
            <a:avLst/>
          </a:prstGeom>
        </p:spPr>
      </p:pic>
      <p:sp>
        <p:nvSpPr>
          <p:cNvPr id="10" name="TextBox 9">
            <a:extLst>
              <a:ext uri="{FF2B5EF4-FFF2-40B4-BE49-F238E27FC236}">
                <a16:creationId xmlns:a16="http://schemas.microsoft.com/office/drawing/2014/main" id="{454E5989-6CFE-D8A4-852E-3AA68E5411B6}"/>
              </a:ext>
            </a:extLst>
          </p:cNvPr>
          <p:cNvSpPr txBox="1"/>
          <p:nvPr/>
        </p:nvSpPr>
        <p:spPr>
          <a:xfrm>
            <a:off x="4391025" y="2739652"/>
            <a:ext cx="5543550" cy="2246769"/>
          </a:xfrm>
          <a:prstGeom prst="rect">
            <a:avLst/>
          </a:prstGeom>
          <a:noFill/>
        </p:spPr>
        <p:txBody>
          <a:bodyPr wrap="square">
            <a:spAutoFit/>
          </a:bodyPr>
          <a:lstStyle/>
          <a:p>
            <a:pPr marL="342900" indent="-342900">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You can walk over the gorge to the hydroelectric power station (no longer open to the public) past Surprise Creek Falls and take in a birds eye view of the lower gorge in both directions from the concrete bridge. </a:t>
            </a:r>
          </a:p>
          <a:p>
            <a:pPr marL="342900" indent="-342900">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The gorge is surrounded by tropical rainforest in both sides.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7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11250"/>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Skyrail Rainforest Cableway</a:t>
            </a:r>
          </a:p>
        </p:txBody>
      </p:sp>
      <p:sp>
        <p:nvSpPr>
          <p:cNvPr id="6" name="TextBox 5">
            <a:extLst>
              <a:ext uri="{FF2B5EF4-FFF2-40B4-BE49-F238E27FC236}">
                <a16:creationId xmlns:a16="http://schemas.microsoft.com/office/drawing/2014/main" id="{0F539378-BC21-9694-A290-E3F3D0B496C6}"/>
              </a:ext>
            </a:extLst>
          </p:cNvPr>
          <p:cNvSpPr txBox="1"/>
          <p:nvPr/>
        </p:nvSpPr>
        <p:spPr>
          <a:xfrm>
            <a:off x="95251" y="1111252"/>
            <a:ext cx="9791700" cy="3146424"/>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Skyrail Rainforest Cableway takes you on a fascinating journey of discovery over and deep into Australia’s Wet Tropics World Heritage listed rainforest.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Glide mere meters above the pristine rainforest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canopy before descending to explore the forest floor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at Red Peak and Barron Falls.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Enjoy complimentary ranger guided tours,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Rainforest Discovery Zone, The Edge Lookout,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Historical Precinct and the Rainforest Interpretation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Centre to fully immerse yourself in the unique sights,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sounds, smells and feel of the rainforest.</a:t>
            </a:r>
          </a:p>
        </p:txBody>
      </p:sp>
      <p:sp>
        <p:nvSpPr>
          <p:cNvPr id="4" name="TextBox 3">
            <a:extLst>
              <a:ext uri="{FF2B5EF4-FFF2-40B4-BE49-F238E27FC236}">
                <a16:creationId xmlns:a16="http://schemas.microsoft.com/office/drawing/2014/main" id="{8272CC27-678D-B5A8-5B72-2B6E746D1B85}"/>
              </a:ext>
            </a:extLst>
          </p:cNvPr>
          <p:cNvSpPr txBox="1"/>
          <p:nvPr/>
        </p:nvSpPr>
        <p:spPr>
          <a:xfrm>
            <a:off x="401638" y="4257676"/>
            <a:ext cx="5387976" cy="1231106"/>
          </a:xfrm>
          <a:prstGeom prst="rect">
            <a:avLst/>
          </a:prstGeom>
          <a:noFill/>
        </p:spPr>
        <p:txBody>
          <a:bodyPr wrap="square">
            <a:spAutoFit/>
          </a:bodyPr>
          <a:lstStyle/>
          <a:p>
            <a:pPr fontAlgn="base">
              <a:spcBef>
                <a:spcPct val="0"/>
              </a:spcBef>
              <a:spcAft>
                <a:spcPts val="600"/>
              </a:spcAft>
            </a:pPr>
            <a:r>
              <a:rPr lang="en-US" sz="1600" b="1" dirty="0">
                <a:latin typeface="Times New Roman" panose="02020603050405020304" pitchFamily="18" charset="0"/>
                <a:cs typeface="Times New Roman" panose="02020603050405020304" pitchFamily="18" charset="0"/>
              </a:rPr>
              <a:t>Skyrail &amp; Kuranda Scenic Railway with one-way bus transfer</a:t>
            </a:r>
          </a:p>
          <a:p>
            <a:pPr marL="0" marR="0" lvl="0" indent="-228600" fontAlgn="base">
              <a:spcBef>
                <a:spcPct val="0"/>
              </a:spcBef>
              <a:spcAft>
                <a:spcPts val="600"/>
              </a:spcAft>
              <a:buClrTx/>
              <a:buSzTx/>
              <a:buFont typeface="Arial" panose="020B0604020202020204" pitchFamily="34" charset="0"/>
              <a:buChar char="•"/>
              <a:tabLst/>
            </a:pPr>
            <a:r>
              <a:rPr kumimoji="0" lang="en-US" altLang="en-US" sz="1600" b="1" i="0" u="none" strike="noStrike" cap="none" normalizeH="0" baseline="0" dirty="0">
                <a:ln>
                  <a:noFill/>
                </a:ln>
                <a:effectLst/>
                <a:latin typeface="Times New Roman" panose="02020603050405020304" pitchFamily="18" charset="0"/>
                <a:cs typeface="Times New Roman" panose="02020603050405020304" pitchFamily="18" charset="0"/>
              </a:rPr>
              <a:t>Adults: $135.00  /  Children 4 -14: $73.50</a:t>
            </a:r>
          </a:p>
          <a:p>
            <a:pPr marL="0" marR="0" lvl="0" indent="-228600" fontAlgn="base">
              <a:spcBef>
                <a:spcPct val="0"/>
              </a:spcBef>
              <a:spcAft>
                <a:spcPts val="600"/>
              </a:spcAft>
              <a:buClrTx/>
              <a:buSzTx/>
              <a:buFont typeface="Arial" panose="020B0604020202020204" pitchFamily="34" charset="0"/>
              <a:buChar char="•"/>
              <a:tabLst/>
            </a:pPr>
            <a:r>
              <a:rPr kumimoji="0" lang="en-US" altLang="en-US" sz="1600" b="1" i="0" u="none" strike="noStrike" cap="none" normalizeH="0" baseline="0" dirty="0">
                <a:ln>
                  <a:noFill/>
                </a:ln>
                <a:effectLst/>
                <a:latin typeface="Times New Roman" panose="02020603050405020304" pitchFamily="18" charset="0"/>
                <a:cs typeface="Times New Roman" panose="02020603050405020304" pitchFamily="18" charset="0"/>
              </a:rPr>
              <a:t>Children Under 5 - FREE</a:t>
            </a:r>
            <a:r>
              <a:rPr kumimoji="0" lang="en-US" altLang="en-US" sz="1600" b="0" i="0" u="none" strike="noStrike" cap="none" normalizeH="0" baseline="0" dirty="0">
                <a:ln>
                  <a:noFill/>
                </a:ln>
                <a:effectLst/>
                <a:latin typeface="Times New Roman" panose="02020603050405020304" pitchFamily="18" charset="0"/>
                <a:cs typeface="Times New Roman" panose="02020603050405020304" pitchFamily="18" charset="0"/>
              </a:rPr>
              <a:t> </a:t>
            </a:r>
          </a:p>
        </p:txBody>
      </p:sp>
      <p:pic>
        <p:nvPicPr>
          <p:cNvPr id="8" name="Picture 7" descr="A cable car going over a forest&#10;&#10;Description automatically generated">
            <a:extLst>
              <a:ext uri="{FF2B5EF4-FFF2-40B4-BE49-F238E27FC236}">
                <a16:creationId xmlns:a16="http://schemas.microsoft.com/office/drawing/2014/main" id="{08F3CF0B-05DB-1291-719B-9E2652CAD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64671"/>
            <a:ext cx="3984626" cy="3905879"/>
          </a:xfrm>
          <a:prstGeom prst="rect">
            <a:avLst/>
          </a:prstGeom>
        </p:spPr>
      </p:pic>
    </p:spTree>
    <p:extLst>
      <p:ext uri="{BB962C8B-B14F-4D97-AF65-F5344CB8AC3E}">
        <p14:creationId xmlns:p14="http://schemas.microsoft.com/office/powerpoint/2010/main" val="139476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a:r>
              <a:rPr lang="en-US" b="1" dirty="0">
                <a:latin typeface="Times New Roman" panose="02020603050405020304" pitchFamily="18" charset="0"/>
                <a:cs typeface="Times New Roman" panose="02020603050405020304" pitchFamily="18" charset="0"/>
              </a:rPr>
              <a:t>Hemingway's Brewery Cairns Wharf</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26</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4581525" y="1289886"/>
            <a:ext cx="5400674" cy="2914650"/>
          </a:xfrm>
          <a:prstGeom prst="rect">
            <a:avLst/>
          </a:prstGeom>
        </p:spPr>
        <p:txBody>
          <a:bodyPr vert="horz" lIns="91440" tIns="45720" rIns="91440" bIns="45720" rtlCol="0" anchor="t">
            <a:noAutofit/>
          </a:bodyPr>
          <a:lstStyle/>
          <a:p>
            <a:pPr marL="40005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Hemingway's Brewery Cairns Wharf is a heritage listed venue located at the Cruise Liner Terminal in Cairns with views across Trinity Inlet. </a:t>
            </a:r>
          </a:p>
          <a:p>
            <a:pPr marL="40005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venue offers various seating options both indoors with views to the brewery, and outdoors, with waterside views. </a:t>
            </a:r>
          </a:p>
          <a:p>
            <a:pPr marL="285750" indent="-228600">
              <a:lnSpc>
                <a:spcPct val="90000"/>
              </a:lnSpc>
              <a:spcAft>
                <a:spcPts val="600"/>
              </a:spcAft>
              <a:buFont typeface="Arial" panose="020B0604020202020204" pitchFamily="34" charset="0"/>
              <a:buChar char="•"/>
            </a:pPr>
            <a:endParaRPr lang="en-US" sz="2200" dirty="0"/>
          </a:p>
        </p:txBody>
      </p:sp>
      <p:pic>
        <p:nvPicPr>
          <p:cNvPr id="5" name="Picture 4" descr="A building with blue umbrellas and a cruise ship&#10;&#10;Description automatically generated">
            <a:extLst>
              <a:ext uri="{FF2B5EF4-FFF2-40B4-BE49-F238E27FC236}">
                <a16:creationId xmlns:a16="http://schemas.microsoft.com/office/drawing/2014/main" id="{8555C972-471F-B46F-F6B9-79ADCE001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9886"/>
            <a:ext cx="4514850" cy="2914650"/>
          </a:xfrm>
          <a:prstGeom prst="rect">
            <a:avLst/>
          </a:prstGeom>
        </p:spPr>
      </p:pic>
      <p:sp>
        <p:nvSpPr>
          <p:cNvPr id="8" name="TextBox 7">
            <a:extLst>
              <a:ext uri="{FF2B5EF4-FFF2-40B4-BE49-F238E27FC236}">
                <a16:creationId xmlns:a16="http://schemas.microsoft.com/office/drawing/2014/main" id="{9BA195EF-031D-F592-0DB5-FBBD5670A4A2}"/>
              </a:ext>
            </a:extLst>
          </p:cNvPr>
          <p:cNvSpPr txBox="1"/>
          <p:nvPr/>
        </p:nvSpPr>
        <p:spPr>
          <a:xfrm>
            <a:off x="-1" y="4222834"/>
            <a:ext cx="9982199" cy="1748171"/>
          </a:xfrm>
          <a:prstGeom prst="rect">
            <a:avLst/>
          </a:prstGeom>
          <a:noFill/>
        </p:spPr>
        <p:txBody>
          <a:bodyPr wrap="square">
            <a:spAutoFit/>
          </a:bodyPr>
          <a:lstStyle/>
          <a:p>
            <a:pPr marL="40005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Hemingway’s Brewery is a local, independent craft brewery operating in Far North Queensland that produces outstanding craft beers. We also have waterfront brewpubs in Port Douglas and Cairns that showcase local provenance in vibrant settings.</a:t>
            </a:r>
          </a:p>
          <a:p>
            <a:pPr marL="400050" indent="-342900">
              <a:lnSpc>
                <a:spcPct val="90000"/>
              </a:lnSpc>
              <a:spcAft>
                <a:spcPts val="600"/>
              </a:spcAf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237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37306"/>
            <a:ext cx="10080625" cy="1062080"/>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Hartley's Crocodile Adventures</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27</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9525" y="1099386"/>
            <a:ext cx="10061575" cy="4578267"/>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Hartley’s is one of the oldest running tourist attractions in the Cairns region.  The business began in 1934 as a tea house for weary motorists, traversing the recently opened road between Cairns and Mossman.</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admission price includes access to the wildlife displays and natural areas, all wildlife presentations, at least one boat ride on Hartley’s Lagoon, various self-guided walks and free wildlife information sheets. </a:t>
            </a:r>
          </a:p>
          <a:p>
            <a:pPr marL="285750" indent="-228600">
              <a:lnSpc>
                <a:spcPct val="90000"/>
              </a:lnSpc>
              <a:spcAft>
                <a:spcPts val="600"/>
              </a:spcAft>
              <a:buFont typeface="Arial" panose="020B0604020202020204" pitchFamily="34" charset="0"/>
              <a:buChar char="•"/>
            </a:pPr>
            <a:r>
              <a:rPr lang="en-US" sz="2000" dirty="0"/>
              <a:t>Hartley’s was also the first place in Australia </a:t>
            </a:r>
            <a:br>
              <a:rPr lang="en-US" sz="2000" dirty="0"/>
            </a:br>
            <a:r>
              <a:rPr lang="en-US" sz="2000" dirty="0"/>
              <a:t>to breed crocs in captivity.  Work on </a:t>
            </a:r>
            <a:br>
              <a:rPr lang="en-US" sz="2000" dirty="0"/>
            </a:br>
            <a:r>
              <a:rPr lang="en-US" sz="2000" dirty="0"/>
              <a:t>crocodile conservation at Hartley’s Creek </a:t>
            </a:r>
            <a:br>
              <a:rPr lang="en-US" sz="2000" dirty="0"/>
            </a:br>
            <a:r>
              <a:rPr lang="en-US" sz="2000" dirty="0"/>
              <a:t>Zoo attracted worldwide interest.</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37D7EF2-B499-8E77-57DC-E8E01A727E4D}"/>
              </a:ext>
            </a:extLst>
          </p:cNvPr>
          <p:cNvSpPr txBox="1"/>
          <p:nvPr/>
        </p:nvSpPr>
        <p:spPr>
          <a:xfrm>
            <a:off x="276225" y="4432915"/>
            <a:ext cx="5280025" cy="1200329"/>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Ticket Prices</a:t>
            </a: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Adults:</a:t>
            </a:r>
            <a:r>
              <a:rPr lang="en-US" dirty="0">
                <a:latin typeface="Times New Roman" panose="02020603050405020304" pitchFamily="18" charset="0"/>
                <a:cs typeface="Times New Roman" panose="02020603050405020304" pitchFamily="18" charset="0"/>
              </a:rPr>
              <a:t> $45.00</a:t>
            </a: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Children*:</a:t>
            </a:r>
            <a:r>
              <a:rPr lang="en-US" dirty="0">
                <a:latin typeface="Times New Roman" panose="02020603050405020304" pitchFamily="18" charset="0"/>
                <a:cs typeface="Times New Roman" panose="02020603050405020304" pitchFamily="18" charset="0"/>
              </a:rPr>
              <a:t> $22.50</a:t>
            </a: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Family (2 Adults, 2 Children):</a:t>
            </a:r>
            <a:r>
              <a:rPr lang="en-US" dirty="0">
                <a:latin typeface="Times New Roman" panose="02020603050405020304" pitchFamily="18" charset="0"/>
                <a:cs typeface="Times New Roman" panose="02020603050405020304" pitchFamily="18" charset="0"/>
              </a:rPr>
              <a:t> $112.50</a:t>
            </a:r>
          </a:p>
        </p:txBody>
      </p:sp>
      <p:pic>
        <p:nvPicPr>
          <p:cNvPr id="6" name="Picture 5" descr="A person reaching for an alligator&#10;&#10;Description automatically generated">
            <a:extLst>
              <a:ext uri="{FF2B5EF4-FFF2-40B4-BE49-F238E27FC236}">
                <a16:creationId xmlns:a16="http://schemas.microsoft.com/office/drawing/2014/main" id="{113D9A90-EDD5-72E0-2BD3-EDC4A1254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112" y="2835275"/>
            <a:ext cx="5064988" cy="2842377"/>
          </a:xfrm>
          <a:prstGeom prst="rect">
            <a:avLst/>
          </a:prstGeom>
        </p:spPr>
      </p:pic>
    </p:spTree>
    <p:extLst>
      <p:ext uri="{BB962C8B-B14F-4D97-AF65-F5344CB8AC3E}">
        <p14:creationId xmlns:p14="http://schemas.microsoft.com/office/powerpoint/2010/main" val="3621668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32085"/>
            <a:ext cx="10080625" cy="769441"/>
          </a:xfrm>
          <a:prstGeom prst="rect">
            <a:avLst/>
          </a:prstGeom>
          <a:noFill/>
        </p:spPr>
        <p:txBody>
          <a:bodyPr wrap="square">
            <a:spAutoFit/>
          </a:bodyPr>
          <a:lstStyle/>
          <a:p>
            <a:pPr algn="ctr">
              <a:buClrTx/>
              <a:buFontTx/>
              <a:buNone/>
            </a:pPr>
            <a:r>
              <a:rPr lang="en-US" altLang="en-US" sz="4400" b="1" dirty="0">
                <a:latin typeface="Times New Roman" panose="02020603050405020304" pitchFamily="18" charset="0"/>
                <a:cs typeface="Times New Roman" panose="02020603050405020304" pitchFamily="18" charset="0"/>
              </a:rPr>
              <a:t>Restaurants in Cairns</a:t>
            </a:r>
          </a:p>
        </p:txBody>
      </p:sp>
      <p:sp>
        <p:nvSpPr>
          <p:cNvPr id="5" name="TextBox 4">
            <a:extLst>
              <a:ext uri="{FF2B5EF4-FFF2-40B4-BE49-F238E27FC236}">
                <a16:creationId xmlns:a16="http://schemas.microsoft.com/office/drawing/2014/main" id="{A1623D5B-EABF-0232-D585-C0172154D290}"/>
              </a:ext>
            </a:extLst>
          </p:cNvPr>
          <p:cNvSpPr txBox="1"/>
          <p:nvPr/>
        </p:nvSpPr>
        <p:spPr>
          <a:xfrm>
            <a:off x="237066" y="1061912"/>
            <a:ext cx="9854043" cy="4647426"/>
          </a:xfrm>
          <a:prstGeom prst="rect">
            <a:avLst/>
          </a:prstGeom>
          <a:noFill/>
        </p:spPr>
        <p:txBody>
          <a:bodyPr wrap="square">
            <a:spAutoFit/>
          </a:bodyPr>
          <a:lstStyle/>
          <a:p>
            <a:pPr>
              <a:buClrTx/>
              <a:buFontTx/>
              <a:buNone/>
            </a:pPr>
            <a:r>
              <a:rPr lang="en-US" altLang="en-US" sz="2200" dirty="0">
                <a:latin typeface="Times New Roman" panose="02020603050405020304" pitchFamily="18" charset="0"/>
                <a:cs typeface="Times New Roman" panose="02020603050405020304" pitchFamily="18" charset="0"/>
              </a:rPr>
              <a:t>There are a lot of excellent restaurants in Cairns. Especially for seafood. </a:t>
            </a:r>
          </a:p>
          <a:p>
            <a:pPr>
              <a:buClrTx/>
              <a:buFontTx/>
              <a:buNone/>
            </a:pPr>
            <a:r>
              <a:rPr lang="en-US" altLang="en-US" sz="2200" dirty="0">
                <a:latin typeface="Times New Roman" panose="02020603050405020304" pitchFamily="18" charset="0"/>
                <a:cs typeface="Times New Roman" panose="02020603050405020304" pitchFamily="18" charset="0"/>
              </a:rPr>
              <a:t>Here are some recommendations: </a:t>
            </a:r>
            <a:br>
              <a:rPr lang="en-US" altLang="en-US" sz="2200" dirty="0">
                <a:latin typeface="Times New Roman" panose="02020603050405020304" pitchFamily="18" charset="0"/>
                <a:cs typeface="Times New Roman" panose="02020603050405020304" pitchFamily="18" charset="0"/>
              </a:rPr>
            </a:br>
            <a:r>
              <a:rPr lang="en-US" altLang="en-US" sz="2200" dirty="0">
                <a:latin typeface="Times New Roman" panose="02020603050405020304" pitchFamily="18" charset="0"/>
                <a:cs typeface="Times New Roman" panose="02020603050405020304" pitchFamily="18" charset="0"/>
              </a:rPr>
              <a:t>Restaurants in Cairns:</a:t>
            </a:r>
          </a:p>
          <a:p>
            <a:r>
              <a:rPr lang="en-US" sz="2200" dirty="0" err="1">
                <a:latin typeface="Times New Roman" panose="02020603050405020304" pitchFamily="18" charset="0"/>
                <a:cs typeface="Times New Roman" panose="02020603050405020304" pitchFamily="18" charset="0"/>
              </a:rPr>
              <a:t>Snoogies</a:t>
            </a:r>
            <a:r>
              <a:rPr lang="en-US" sz="2200" dirty="0">
                <a:latin typeface="Times New Roman" panose="02020603050405020304" pitchFamily="18" charset="0"/>
                <a:cs typeface="Times New Roman" panose="02020603050405020304" pitchFamily="18" charset="0"/>
              </a:rPr>
              <a:t> $, Cafe, Healthy, Australian</a:t>
            </a:r>
          </a:p>
          <a:p>
            <a:r>
              <a:rPr lang="en-US" sz="2200" dirty="0" err="1">
                <a:latin typeface="Times New Roman" panose="02020603050405020304" pitchFamily="18" charset="0"/>
                <a:cs typeface="Times New Roman" panose="02020603050405020304" pitchFamily="18" charset="0"/>
              </a:rPr>
              <a:t>Falafellicious</a:t>
            </a:r>
            <a:r>
              <a:rPr lang="en-US" sz="2200" dirty="0">
                <a:latin typeface="Times New Roman" panose="02020603050405020304" pitchFamily="18" charset="0"/>
                <a:cs typeface="Times New Roman" panose="02020603050405020304" pitchFamily="18" charset="0"/>
              </a:rPr>
              <a:t> $, Lebanese, Vegetarian, Vegan</a:t>
            </a:r>
          </a:p>
          <a:p>
            <a:r>
              <a:rPr lang="en-US" sz="2200" dirty="0" err="1">
                <a:latin typeface="Times New Roman" panose="02020603050405020304" pitchFamily="18" charset="0"/>
                <a:cs typeface="Times New Roman" panose="02020603050405020304" pitchFamily="18" charset="0"/>
              </a:rPr>
              <a:t>Piato</a:t>
            </a:r>
            <a:r>
              <a:rPr lang="en-US" sz="2200" dirty="0">
                <a:latin typeface="Times New Roman" panose="02020603050405020304" pitchFamily="18" charset="0"/>
                <a:cs typeface="Times New Roman" panose="02020603050405020304" pitchFamily="18" charset="0"/>
              </a:rPr>
              <a:t> $$ - $$$, Seafood, International, Mediterranean</a:t>
            </a:r>
          </a:p>
          <a:p>
            <a:r>
              <a:rPr lang="en-US" sz="2200" dirty="0" err="1">
                <a:latin typeface="Times New Roman" panose="02020603050405020304" pitchFamily="18" charset="0"/>
                <a:cs typeface="Times New Roman" panose="02020603050405020304" pitchFamily="18" charset="0"/>
              </a:rPr>
              <a:t>Tha</a:t>
            </a:r>
            <a:r>
              <a:rPr lang="en-US" sz="2200" dirty="0">
                <a:latin typeface="Times New Roman" panose="02020603050405020304" pitchFamily="18" charset="0"/>
                <a:cs typeface="Times New Roman" panose="02020603050405020304" pitchFamily="18" charset="0"/>
              </a:rPr>
              <a:t> Fish $$ - $$$, Seafood, Contemporary, Healthy</a:t>
            </a:r>
          </a:p>
          <a:p>
            <a:r>
              <a:rPr lang="en-US" sz="2200" dirty="0">
                <a:latin typeface="Times New Roman" panose="02020603050405020304" pitchFamily="18" charset="0"/>
                <a:cs typeface="Times New Roman" panose="02020603050405020304" pitchFamily="18" charset="0"/>
              </a:rPr>
              <a:t>Orient Express Sushi Train $, Sushi, Vegetarian, Vegan</a:t>
            </a:r>
          </a:p>
          <a:p>
            <a:r>
              <a:rPr lang="en-US" sz="2200" dirty="0">
                <a:latin typeface="Times New Roman" panose="02020603050405020304" pitchFamily="18" charset="0"/>
                <a:cs typeface="Times New Roman" panose="02020603050405020304" pitchFamily="18" charset="0"/>
              </a:rPr>
              <a:t>Bombay Kitchen Cairns city $$ - $$$, Indian, Vegetarian, Vegan </a:t>
            </a:r>
          </a:p>
          <a:p>
            <a:r>
              <a:rPr lang="en-US" sz="2200" dirty="0" err="1">
                <a:latin typeface="Times New Roman" panose="02020603050405020304" pitchFamily="18" charset="0"/>
                <a:cs typeface="Times New Roman" panose="02020603050405020304" pitchFamily="18" charset="0"/>
              </a:rPr>
              <a:t>Waterbar</a:t>
            </a:r>
            <a:r>
              <a:rPr lang="en-US" sz="2200" dirty="0">
                <a:latin typeface="Times New Roman" panose="02020603050405020304" pitchFamily="18" charset="0"/>
                <a:cs typeface="Times New Roman" panose="02020603050405020304" pitchFamily="18" charset="0"/>
              </a:rPr>
              <a:t> &amp; Grill Steakhouse $$ - $$$, Steakhouse, Australian, Gluten Free</a:t>
            </a:r>
          </a:p>
          <a:p>
            <a:r>
              <a:rPr lang="en-US" sz="2200" dirty="0" err="1">
                <a:latin typeface="Times New Roman" panose="02020603050405020304" pitchFamily="18" charset="0"/>
                <a:cs typeface="Times New Roman" panose="02020603050405020304" pitchFamily="18" charset="0"/>
              </a:rPr>
              <a:t>C'est</a:t>
            </a:r>
            <a:r>
              <a:rPr lang="en-US" sz="2200" dirty="0">
                <a:latin typeface="Times New Roman" panose="02020603050405020304" pitchFamily="18" charset="0"/>
                <a:cs typeface="Times New Roman" panose="02020603050405020304" pitchFamily="18" charset="0"/>
              </a:rPr>
              <a:t> Bon Restaurant </a:t>
            </a:r>
            <a:r>
              <a:rPr lang="en-US" sz="2200" dirty="0" err="1">
                <a:latin typeface="Times New Roman" panose="02020603050405020304" pitchFamily="18" charset="0"/>
                <a:cs typeface="Times New Roman" panose="02020603050405020304" pitchFamily="18" charset="0"/>
              </a:rPr>
              <a:t>Francais</a:t>
            </a:r>
            <a:r>
              <a:rPr lang="en-US" sz="2200" dirty="0">
                <a:latin typeface="Times New Roman" panose="02020603050405020304" pitchFamily="18" charset="0"/>
                <a:cs typeface="Times New Roman" panose="02020603050405020304" pitchFamily="18" charset="0"/>
              </a:rPr>
              <a:t> $$$$, French, Vegetarian, Vegan </a:t>
            </a:r>
            <a:endParaRPr lang="en-US" altLang="en-US" sz="2200"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late of food on a table&#10;&#10;Description automatically generated">
            <a:extLst>
              <a:ext uri="{FF2B5EF4-FFF2-40B4-BE49-F238E27FC236}">
                <a16:creationId xmlns:a16="http://schemas.microsoft.com/office/drawing/2014/main" id="{71829D89-680E-D28D-80A3-ADFC5C531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592" y="1598738"/>
            <a:ext cx="3274031" cy="2182687"/>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7/17/2024</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46489" y="12714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Cairns is a beautiful City with a rich history and numerous attractions. Regardless of what you're looking for, Cairns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Cairns!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Cairns</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1984" dirty="0">
                <a:solidFill>
                  <a:srgbClr val="202124"/>
                </a:solidFill>
                <a:latin typeface="Times New Roman" panose="02020603050405020304" pitchFamily="18" charset="0"/>
                <a:cs typeface="Times New Roman" panose="02020603050405020304" pitchFamily="18" charset="0"/>
              </a:rPr>
              <a:t>ritannica.com, and the </a:t>
            </a:r>
            <a:br>
              <a:rPr lang="en-US" altLang="en-US" sz="1984" dirty="0">
                <a:solidFill>
                  <a:srgbClr val="202124"/>
                </a:solidFill>
                <a:latin typeface="Times New Roman" panose="02020603050405020304" pitchFamily="18" charset="0"/>
                <a:cs typeface="Times New Roman" panose="02020603050405020304" pitchFamily="18" charset="0"/>
              </a:rPr>
            </a:br>
            <a:r>
              <a:rPr lang="en-US" altLang="en-US" sz="1984"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sz="1984" dirty="0">
                <a:solidFill>
                  <a:srgbClr val="202124"/>
                </a:solidFill>
                <a:latin typeface="Roboto" panose="02000000000000000000" pitchFamily="2" charset="0"/>
              </a:rPr>
            </a:br>
            <a:endParaRPr lang="en-US" altLang="en-US" sz="3638" dirty="0">
              <a:solidFill>
                <a:srgbClr val="101518"/>
              </a:solidFill>
              <a:latin typeface="Roboto" panose="02000000000000000000" pitchFamily="2"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515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Cairns is the Australian Dollar.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$1.48 AUD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t>
            </a:r>
            <a:r>
              <a:rPr lang="en-US" sz="2400" b="1" i="0" u="none" strike="noStrike" kern="1200" baseline="0">
                <a:ln>
                  <a:noFill/>
                </a:ln>
                <a:solidFill>
                  <a:srgbClr val="000000"/>
                </a:solidFill>
                <a:latin typeface="Times New Roman" panose="02020603050405020304" pitchFamily="18" charset="0"/>
                <a:ea typeface="Segoe UI" pitchFamily="34"/>
                <a:cs typeface="Times New Roman" panose="02020603050405020304" pitchFamily="18" charset="0"/>
              </a:rPr>
              <a:t>AUD $.</a:t>
            </a: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67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descr="Close-up of several different currency notes and coins&#10;&#10;Description automatically generated">
            <a:extLst>
              <a:ext uri="{FF2B5EF4-FFF2-40B4-BE49-F238E27FC236}">
                <a16:creationId xmlns:a16="http://schemas.microsoft.com/office/drawing/2014/main" id="{E6D6BEBB-A886-C1BA-24D1-72C86F192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767" y="2071158"/>
            <a:ext cx="5399088" cy="35993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4694876" y="0"/>
            <a:ext cx="5383227" cy="1209675"/>
          </a:xfrm>
          <a:prstGeom prst="rect">
            <a:avLst/>
          </a:prstGeom>
        </p:spPr>
        <p:txBody>
          <a:bodyPr vert="horz" lIns="91440" tIns="45720" rIns="91440" bIns="45720" rtlCol="0" anchor="ctr">
            <a:normAutofit/>
          </a:bodyPr>
          <a:lstStyle/>
          <a:p>
            <a:pPr lvl="0" algn="ctr"/>
            <a:r>
              <a:rPr lang="en-US" b="1" dirty="0">
                <a:latin typeface="Times New Roman" panose="02020603050405020304" pitchFamily="18" charset="0"/>
                <a:cs typeface="Times New Roman" panose="02020603050405020304" pitchFamily="18" charset="0"/>
              </a:rPr>
              <a:t>Historical Cairns</a:t>
            </a:r>
          </a:p>
        </p:txBody>
      </p:sp>
      <p:pic>
        <p:nvPicPr>
          <p:cNvPr id="8" name="Picture 7" descr="A person with a beard and a painted face&#10;&#10;Description automatically generated with medium confidence">
            <a:extLst>
              <a:ext uri="{FF2B5EF4-FFF2-40B4-BE49-F238E27FC236}">
                <a16:creationId xmlns:a16="http://schemas.microsoft.com/office/drawing/2014/main" id="{3EF7AD14-5A85-24EF-AABE-1FAA40CE65B5}"/>
              </a:ext>
            </a:extLst>
          </p:cNvPr>
          <p:cNvPicPr>
            <a:picLocks noChangeAspect="1"/>
          </p:cNvPicPr>
          <p:nvPr/>
        </p:nvPicPr>
        <p:blipFill rotWithShape="1">
          <a:blip r:embed="rId3">
            <a:extLst>
              <a:ext uri="{28A0092B-C50C-407E-A947-70E740481C1C}">
                <a14:useLocalDpi xmlns:a14="http://schemas.microsoft.com/office/drawing/2010/main" val="0"/>
              </a:ext>
            </a:extLst>
          </a:blip>
          <a:srcRect l="5653" r="27905" b="2"/>
          <a:stretch/>
        </p:blipFill>
        <p:spPr>
          <a:xfrm>
            <a:off x="-362423" y="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4591051" y="1038226"/>
            <a:ext cx="5487052" cy="46323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70000" lnSpcReduction="20000"/>
          </a:bodyPr>
          <a:lstStyle/>
          <a:p>
            <a:pPr marL="342900" indent="-228600">
              <a:lnSpc>
                <a:spcPct val="12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area around Cairns, has a rich history that dates back over 40,000 years when the region was home to several Aboriginal communities. </a:t>
            </a:r>
          </a:p>
          <a:p>
            <a:pPr marL="342900" indent="-228600">
              <a:lnSpc>
                <a:spcPct val="12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Traditional local Aboriginal stories recall hunting and fishing on land that once extended past Green Island (10 miles NE of Cairns) during a time of lower sea levels.</a:t>
            </a:r>
          </a:p>
          <a:p>
            <a:pPr marL="342900" indent="-228600">
              <a:lnSpc>
                <a:spcPct val="12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Archaeological evidence shows Aboriginal peoples living in rainforest in the Cairns area for at least 5,100 years, and possibly for much of the often suggested 40,000-year period.</a:t>
            </a:r>
          </a:p>
          <a:p>
            <a:pPr marL="342900" indent="-228600">
              <a:lnSpc>
                <a:spcPct val="12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Captain James Cook discovered the area in 1770 on his first voyage aboard the HMS Endeavour.</a:t>
            </a:r>
          </a:p>
          <a:p>
            <a:pPr marL="342900"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21261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Cairns </a:t>
            </a:r>
            <a:r>
              <a:rPr lang="en-US" sz="2800" b="1" dirty="0">
                <a:solidFill>
                  <a:srgbClr val="000000"/>
                </a:solidFill>
                <a:latin typeface="Times New Roman" panose="02020603050405020304" pitchFamily="18" charset="0"/>
                <a:cs typeface="Times New Roman" panose="02020603050405020304" pitchFamily="18" charset="0"/>
              </a:rPr>
              <a:t>Cont.</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95778" y="796832"/>
            <a:ext cx="988906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Captain Cook needed all his seamanship skills to navigate the treacherous channels between the Great Barrier Reef and the mainland.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Despite his skill, the tiny 30-metre Endeavor ran aground on the coral reefs. The Crew onboard repaired the boat in a river, later known as the Endeavor. Now the site of present-day Cooktown.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Lieutenant Phillip Parker King, one of the most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important early charters of Australia's coast, made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three marine surveying expeditions to northern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Australia in 1819, 1820, and 1821.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three expeditions included visits to Fitzroy Island,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located about 14 miles from Cairns. On King's first visit,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he drew attention to the availability of drinking water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the presence of Aboriginal people in the area.</a:t>
            </a:r>
          </a:p>
        </p:txBody>
      </p:sp>
      <p:pic>
        <p:nvPicPr>
          <p:cNvPr id="4" name="Picture 3" descr="A person in a blue coat&#10;&#10;Description automatically generated">
            <a:extLst>
              <a:ext uri="{FF2B5EF4-FFF2-40B4-BE49-F238E27FC236}">
                <a16:creationId xmlns:a16="http://schemas.microsoft.com/office/drawing/2014/main" id="{82E0451A-C258-D329-8D6F-05C58072DDDF}"/>
              </a:ext>
            </a:extLst>
          </p:cNvPr>
          <p:cNvPicPr>
            <a:picLocks noChangeAspect="1"/>
          </p:cNvPicPr>
          <p:nvPr/>
        </p:nvPicPr>
        <p:blipFill rotWithShape="1">
          <a:blip r:embed="rId3">
            <a:extLst>
              <a:ext uri="{28A0092B-C50C-407E-A947-70E740481C1C}">
                <a14:useLocalDpi xmlns:a14="http://schemas.microsoft.com/office/drawing/2010/main" val="0"/>
              </a:ext>
            </a:extLst>
          </a:blip>
          <a:srcRect l="15342" r="40536"/>
          <a:stretch/>
        </p:blipFill>
        <p:spPr>
          <a:xfrm>
            <a:off x="7481157" y="2835274"/>
            <a:ext cx="2599468" cy="2835275"/>
          </a:xfrm>
          <a:prstGeom prst="rect">
            <a:avLst/>
          </a:prstGeom>
        </p:spPr>
      </p:pic>
    </p:spTree>
    <p:extLst>
      <p:ext uri="{BB962C8B-B14F-4D97-AF65-F5344CB8AC3E}">
        <p14:creationId xmlns:p14="http://schemas.microsoft.com/office/powerpoint/2010/main" val="12885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63EA2A-712E-CA42-DF65-A72BBC64B31B}"/>
              </a:ext>
            </a:extLst>
          </p:cNvPr>
          <p:cNvSpPr txBox="1"/>
          <p:nvPr/>
        </p:nvSpPr>
        <p:spPr>
          <a:xfrm>
            <a:off x="0" y="866775"/>
            <a:ext cx="10080625"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first historical event of significance leading up to the establishment of Cairns was an essay published in a Sydney newspaper in 1866.</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the arrival of the beche de mer fishermen from the late 1860s came the first semi-permanent British presence in the area.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E9D3B7F-65D9-BA21-DA2C-B09B24119F09}"/>
              </a:ext>
            </a:extLst>
          </p:cNvPr>
          <p:cNvSpPr txBox="1"/>
          <p:nvPr/>
        </p:nvSpPr>
        <p:spPr>
          <a:xfrm>
            <a:off x="0" y="0"/>
            <a:ext cx="10080625" cy="769441"/>
          </a:xfrm>
          <a:prstGeom prst="rect">
            <a:avLst/>
          </a:prstGeom>
          <a:noFill/>
        </p:spPr>
        <p:txBody>
          <a:bodyPr wrap="square" anchor="ctr">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Historical Cairns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2800" dirty="0"/>
          </a:p>
        </p:txBody>
      </p:sp>
      <p:pic>
        <p:nvPicPr>
          <p:cNvPr id="4" name="Picture 3" descr="A group of people with painted faces&#10;&#10;Description automatically generated">
            <a:extLst>
              <a:ext uri="{FF2B5EF4-FFF2-40B4-BE49-F238E27FC236}">
                <a16:creationId xmlns:a16="http://schemas.microsoft.com/office/drawing/2014/main" id="{E65BAD89-E4C3-36BA-79A8-4E8C3D906059}"/>
              </a:ext>
            </a:extLst>
          </p:cNvPr>
          <p:cNvPicPr>
            <a:picLocks noChangeAspect="1"/>
          </p:cNvPicPr>
          <p:nvPr/>
        </p:nvPicPr>
        <p:blipFill rotWithShape="1">
          <a:blip r:embed="rId3">
            <a:extLst>
              <a:ext uri="{28A0092B-C50C-407E-A947-70E740481C1C}">
                <a14:useLocalDpi xmlns:a14="http://schemas.microsoft.com/office/drawing/2010/main" val="0"/>
              </a:ext>
            </a:extLst>
          </a:blip>
          <a:srcRect l="10056" t="2893" r="29492" b="2214"/>
          <a:stretch/>
        </p:blipFill>
        <p:spPr>
          <a:xfrm>
            <a:off x="0" y="2477106"/>
            <a:ext cx="3200400" cy="3193444"/>
          </a:xfrm>
          <a:prstGeom prst="rect">
            <a:avLst/>
          </a:prstGeom>
        </p:spPr>
      </p:pic>
      <p:sp>
        <p:nvSpPr>
          <p:cNvPr id="7" name="TextBox 6">
            <a:extLst>
              <a:ext uri="{FF2B5EF4-FFF2-40B4-BE49-F238E27FC236}">
                <a16:creationId xmlns:a16="http://schemas.microsoft.com/office/drawing/2014/main" id="{9699EF32-F735-C6A7-26F6-7B27F47718AB}"/>
              </a:ext>
            </a:extLst>
          </p:cNvPr>
          <p:cNvSpPr txBox="1"/>
          <p:nvPr/>
        </p:nvSpPr>
        <p:spPr>
          <a:xfrm>
            <a:off x="3200399" y="2145864"/>
            <a:ext cx="6880225" cy="3323987"/>
          </a:xfrm>
          <a:prstGeom prst="rect">
            <a:avLst/>
          </a:prstGeom>
          <a:noFill/>
        </p:spPr>
        <p:txBody>
          <a:bodyPr wrap="square">
            <a:spAutoFit/>
          </a:bodyPr>
          <a:lstStyle/>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 the site of the modern-day Cairns foreshore, there was a large native well which was used by these fishermen.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violent confrontation occurred in 1872 between local Yidinji people and Phillip Garland, a beche de mer fisherman, over the use of this well.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area from this date was subsequently called Battle Camp.</a:t>
            </a:r>
          </a:p>
        </p:txBody>
      </p:sp>
    </p:spTree>
    <p:extLst>
      <p:ext uri="{BB962C8B-B14F-4D97-AF65-F5344CB8AC3E}">
        <p14:creationId xmlns:p14="http://schemas.microsoft.com/office/powerpoint/2010/main" val="407275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E9D3B7F-65D9-BA21-DA2C-B09B24119F09}"/>
              </a:ext>
            </a:extLst>
          </p:cNvPr>
          <p:cNvSpPr txBox="1"/>
          <p:nvPr/>
        </p:nvSpPr>
        <p:spPr>
          <a:xfrm>
            <a:off x="0" y="0"/>
            <a:ext cx="5543549" cy="1366173"/>
          </a:xfrm>
          <a:prstGeom prst="rect">
            <a:avLst/>
          </a:prstGeom>
        </p:spPr>
        <p:txBody>
          <a:bodyPr vert="horz" lIns="91440" tIns="45720" rIns="91440" bIns="45720" rtlCol="0" anchor="ctr">
            <a:norm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Historical Cairns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2800" dirty="0"/>
          </a:p>
        </p:txBody>
      </p:sp>
      <p:sp>
        <p:nvSpPr>
          <p:cNvPr id="3" name="TextBox 2">
            <a:extLst>
              <a:ext uri="{FF2B5EF4-FFF2-40B4-BE49-F238E27FC236}">
                <a16:creationId xmlns:a16="http://schemas.microsoft.com/office/drawing/2014/main" id="{2863EA2A-712E-CA42-DF65-A72BBC64B31B}"/>
              </a:ext>
            </a:extLst>
          </p:cNvPr>
          <p:cNvSpPr txBox="1"/>
          <p:nvPr/>
        </p:nvSpPr>
        <p:spPr>
          <a:xfrm>
            <a:off x="0" y="1200150"/>
            <a:ext cx="5450012" cy="4470400"/>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discovery of payable alluvial gold deposits at the Palmer river in 1873 by James Venture Mulligan, sparked a huge gold rush, drawing prospectors not only from Australia, but also from around the world.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March 1876, three years after the Palmer River discovery, James Mulligan announced that an even larger and more extensive gold field had been found at the Hodgkinson River on the Atherton Tableland, 76 miles west of Trinity Inlet.</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 7 October 1876, the Governor of Queensland, William Wellington Cairns, proclaimed the new northern port at Trinity Bay which was named Cairns in his honor.</a:t>
            </a:r>
          </a:p>
        </p:txBody>
      </p:sp>
      <p:pic>
        <p:nvPicPr>
          <p:cNvPr id="4" name="Picture 3" descr="A rusted metal object in the middle of a forest&#10;&#10;Description automatically generated">
            <a:extLst>
              <a:ext uri="{FF2B5EF4-FFF2-40B4-BE49-F238E27FC236}">
                <a16:creationId xmlns:a16="http://schemas.microsoft.com/office/drawing/2014/main" id="{06DC8524-F448-3BDF-6FB9-CC1FA3B00371}"/>
              </a:ext>
            </a:extLst>
          </p:cNvPr>
          <p:cNvPicPr>
            <a:picLocks noChangeAspect="1"/>
          </p:cNvPicPr>
          <p:nvPr/>
        </p:nvPicPr>
        <p:blipFill rotWithShape="1">
          <a:blip r:embed="rId2">
            <a:extLst>
              <a:ext uri="{28A0092B-C50C-407E-A947-70E740481C1C}">
                <a14:useLocalDpi xmlns:a14="http://schemas.microsoft.com/office/drawing/2010/main" val="0"/>
              </a:ext>
            </a:extLst>
          </a:blip>
          <a:srcRect l="22354" r="19611"/>
          <a:stretch/>
        </p:blipFill>
        <p:spPr>
          <a:xfrm>
            <a:off x="5452533" y="10"/>
            <a:ext cx="4628092"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3517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1446</TotalTime>
  <Words>2612</Words>
  <Application>Microsoft Office PowerPoint</Application>
  <PresentationFormat>Custom</PresentationFormat>
  <Paragraphs>198</Paragraphs>
  <Slides>31</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Liberation Sans</vt:lpstr>
      <vt:lpstr>Roboto</vt:lpstr>
      <vt:lpstr>Times New Roman</vt:lpstr>
      <vt:lpstr>Wingdings</vt:lpstr>
      <vt:lpstr>Default</vt:lpstr>
      <vt:lpstr>Cairns Australia Presented by Marc Silver</vt:lpstr>
      <vt:lpstr>What I Will Cover</vt:lpstr>
      <vt:lpstr>My Port Philosophy</vt:lpstr>
      <vt:lpstr>PowerPoint Presentation</vt:lpstr>
      <vt:lpstr>PowerPoint Presentation</vt:lpstr>
      <vt:lpstr>Historical Cairns</vt:lpstr>
      <vt:lpstr>Historical Cairns Cont.</vt:lpstr>
      <vt:lpstr>PowerPoint Presentation</vt:lpstr>
      <vt:lpstr>PowerPoint Presentation</vt:lpstr>
      <vt:lpstr>Modern Cairns</vt:lpstr>
      <vt:lpstr>Cairns Milestones</vt:lpstr>
      <vt:lpstr>Cairns Area Map </vt:lpstr>
      <vt:lpstr>Map of Cairns</vt:lpstr>
      <vt:lpstr>Cairns Transit System</vt:lpstr>
      <vt:lpstr>Cairns Taxis</vt:lpstr>
      <vt:lpstr>Cairns Aquarium</vt:lpstr>
      <vt:lpstr>Cairns Art Gallery</vt:lpstr>
      <vt:lpstr>PowerPoint Presentation</vt:lpstr>
      <vt:lpstr>Cairns Botanic Gardens</vt:lpstr>
      <vt:lpstr>Centenary Lakes Nature Play Space</vt:lpstr>
      <vt:lpstr>Crystal Cascades</vt:lpstr>
      <vt:lpstr>Barron Falls</vt:lpstr>
      <vt:lpstr>Kuranda Scenic Railway</vt:lpstr>
      <vt:lpstr>Barron Gorge National Park</vt:lpstr>
      <vt:lpstr>Skyrail Rainforest Cableway</vt:lpstr>
      <vt:lpstr>Hemingway's Brewery Cairns Wharf</vt:lpstr>
      <vt:lpstr>Hartley's Crocodile Adventures</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151</cp:revision>
  <dcterms:created xsi:type="dcterms:W3CDTF">2023-03-25T21:24:27Z</dcterms:created>
  <dcterms:modified xsi:type="dcterms:W3CDTF">2024-07-18T04:34:36Z</dcterms:modified>
</cp:coreProperties>
</file>