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sldIdLst>
    <p:sldId id="256" r:id="rId2"/>
    <p:sldId id="274"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en-GB"/>
    </a:defPPr>
    <a:lvl1pPr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16" autoAdjust="0"/>
    <p:restoredTop sz="94660"/>
  </p:normalViewPr>
  <p:slideViewPr>
    <p:cSldViewPr>
      <p:cViewPr varScale="1">
        <p:scale>
          <a:sx n="82" d="100"/>
          <a:sy n="82" d="100"/>
        </p:scale>
        <p:origin x="1134" y="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7E88DABC-B540-5A8D-43CC-BACB407FD3C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AutoShape 2">
            <a:extLst>
              <a:ext uri="{FF2B5EF4-FFF2-40B4-BE49-F238E27FC236}">
                <a16:creationId xmlns:a16="http://schemas.microsoft.com/office/drawing/2014/main" id="{3F781083-B5B5-10E3-EF3B-522BD6713BF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AutoShape 3">
            <a:extLst>
              <a:ext uri="{FF2B5EF4-FFF2-40B4-BE49-F238E27FC236}">
                <a16:creationId xmlns:a16="http://schemas.microsoft.com/office/drawing/2014/main" id="{1F980D84-5175-ACB2-8510-F3808DEA2B4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AutoShape 4">
            <a:extLst>
              <a:ext uri="{FF2B5EF4-FFF2-40B4-BE49-F238E27FC236}">
                <a16:creationId xmlns:a16="http://schemas.microsoft.com/office/drawing/2014/main" id="{6F174659-B661-A775-F083-FD18F85B821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Rectangle 5">
            <a:extLst>
              <a:ext uri="{FF2B5EF4-FFF2-40B4-BE49-F238E27FC236}">
                <a16:creationId xmlns:a16="http://schemas.microsoft.com/office/drawing/2014/main" id="{DB941DFC-1DAE-61A2-0E63-71E0139072B4}"/>
              </a:ext>
            </a:extLst>
          </p:cNvPr>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4" name="Rectangle 6">
            <a:extLst>
              <a:ext uri="{FF2B5EF4-FFF2-40B4-BE49-F238E27FC236}">
                <a16:creationId xmlns:a16="http://schemas.microsoft.com/office/drawing/2014/main" id="{B09B0D80-E861-CEEA-B125-59AE0B48E90A}"/>
              </a:ext>
            </a:extLst>
          </p:cNvPr>
          <p:cNvSpPr>
            <a:spLocks noGrp="1" noChangeArrowheads="1"/>
          </p:cNvSpPr>
          <p:nvPr>
            <p:ph type="body"/>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E4BE4863-DDD7-A66F-BF3F-BCB80C1DB03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77AACE8C-F8DB-2F53-17F6-C3B0CA58AD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0D4518AB-55A4-91BC-8925-A6B05C6D619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00667451-18D7-02DE-AEF1-A67E5FE5DEA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5BF4574-15A8-A98C-781B-3FACC56E9ECD}"/>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3A924310-14D7-2DB9-1C2D-5CEA6C5A600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22001E87-1EA6-A4E4-7764-BC710E9B5E37}"/>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AFAD0C10-1838-4C22-53E8-91DBF9152D2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E1A7CF82-66EB-930A-0377-37E23092361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B60ABE1D-0EE3-F12A-7D3D-E41992C1B77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4E256388-AFB2-C950-F1FF-A0CD2C473689}"/>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FE64B2E1-021C-33FD-537B-3403B8EB698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92183872-B941-2C8C-0A20-4EE58E624666}"/>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F8A3B3BC-EA4D-71A1-D48E-A4AEAAFCC84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7A6931EF-B3E0-5EC6-653F-6077E9091596}"/>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BBC27893-F4F0-2190-53B9-1BA9655CE49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2B31178-B2CB-FBE4-E318-8FA9BADC09F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9485609C-A818-E302-347A-E35852664E2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F47950AC-3571-E7E7-A6D4-8B97BBA2127E}"/>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C571D434-11B3-62D0-0787-78CCB83EC987}"/>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Tx/>
              <a:buFontTx/>
              <a:buNone/>
            </a:pPr>
            <a:endParaRPr lang="en-US" altLang="en-US" sz="1200" dirty="0"/>
          </a:p>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5E9E9684-CC0E-5A69-1A89-3DBA8368F381}"/>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A1DBF11A-5F17-173A-BD21-425B98A0B305}"/>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E4BE4863-DDD7-A66F-BF3F-BCB80C1DB03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77AACE8C-F8DB-2F53-17F6-C3B0CA58AD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0708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20AB0295-6BF6-6964-074A-88EA5395B10E}"/>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a:extLst>
              <a:ext uri="{FF2B5EF4-FFF2-40B4-BE49-F238E27FC236}">
                <a16:creationId xmlns:a16="http://schemas.microsoft.com/office/drawing/2014/main" id="{CF7ECA23-76E9-74B5-C7D2-A665E5E9DE5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FC34F3BD-F5D5-B023-85B3-D09B315BABF5}"/>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57624A1B-B8C1-6A5B-C5F0-219677D8C820}"/>
              </a:ext>
            </a:extLst>
          </p:cNvPr>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B8D43C97-B76B-E345-392A-420EB2BB4B22}"/>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a:extLst>
              <a:ext uri="{FF2B5EF4-FFF2-40B4-BE49-F238E27FC236}">
                <a16:creationId xmlns:a16="http://schemas.microsoft.com/office/drawing/2014/main" id="{380B87DF-53F1-4E53-FB86-E4395EAF598D}"/>
              </a:ext>
            </a:extLst>
          </p:cNvPr>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1906C2BC-0C6A-ED59-6D33-AA36159073A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6652B5C3-09F5-FB74-DB8F-CAAB2AE22B2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A4F44AC9-682F-6DBC-2BC0-5EFA8AF5A44A}"/>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A134A5CE-757F-4830-4996-2D47C139E5A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F679-C21D-64FD-063B-DA6E1E039B1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8D9801-8AE8-509C-76FF-842A6CE9B3B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E706FE-D81F-7FFB-E0BA-BBA2262C1FBE}"/>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8720765-D68A-0D41-2F8C-FD91A71DC463}"/>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B81384-486D-5A09-48FA-FD1CA834DC3E}"/>
              </a:ext>
            </a:extLst>
          </p:cNvPr>
          <p:cNvSpPr>
            <a:spLocks noGrp="1"/>
          </p:cNvSpPr>
          <p:nvPr>
            <p:ph type="sldNum" idx="12"/>
          </p:nvPr>
        </p:nvSpPr>
        <p:spPr/>
        <p:txBody>
          <a:bodyPr/>
          <a:lstStyle>
            <a:lvl1pPr>
              <a:defRPr/>
            </a:lvl1pPr>
          </a:lstStyle>
          <a:p>
            <a:fld id="{7BF160D8-A98C-45AE-9F54-C2779E70E01F}" type="slidenum">
              <a:rPr lang="en-US" altLang="en-US"/>
              <a:pPr/>
              <a:t>‹#›</a:t>
            </a:fld>
            <a:endParaRPr lang="en-US" altLang="en-US"/>
          </a:p>
        </p:txBody>
      </p:sp>
    </p:spTree>
    <p:extLst>
      <p:ext uri="{BB962C8B-B14F-4D97-AF65-F5344CB8AC3E}">
        <p14:creationId xmlns:p14="http://schemas.microsoft.com/office/powerpoint/2010/main" val="138016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30F2-E09B-0B4C-2727-32F90000AF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AA71E8-DD5C-4EF5-DDA5-AC8BAC3F3A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6D5C3-6F69-47CB-A153-DE7AA88FC3F2}"/>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865C46-2D04-A580-A418-90272E8F4DBA}"/>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A3A3AED-21D7-F884-E60E-19E57FD5A3AB}"/>
              </a:ext>
            </a:extLst>
          </p:cNvPr>
          <p:cNvSpPr>
            <a:spLocks noGrp="1"/>
          </p:cNvSpPr>
          <p:nvPr>
            <p:ph type="sldNum" idx="12"/>
          </p:nvPr>
        </p:nvSpPr>
        <p:spPr/>
        <p:txBody>
          <a:bodyPr/>
          <a:lstStyle>
            <a:lvl1pPr>
              <a:defRPr/>
            </a:lvl1pPr>
          </a:lstStyle>
          <a:p>
            <a:fld id="{1A1E2430-302F-4ECD-85E8-681219835212}" type="slidenum">
              <a:rPr lang="en-US" altLang="en-US"/>
              <a:pPr/>
              <a:t>‹#›</a:t>
            </a:fld>
            <a:endParaRPr lang="en-US" altLang="en-US"/>
          </a:p>
        </p:txBody>
      </p:sp>
    </p:spTree>
    <p:extLst>
      <p:ext uri="{BB962C8B-B14F-4D97-AF65-F5344CB8AC3E}">
        <p14:creationId xmlns:p14="http://schemas.microsoft.com/office/powerpoint/2010/main" val="360864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BE608E-D257-EA16-F5CF-734BD8E7CE9F}"/>
              </a:ext>
            </a:extLst>
          </p:cNvPr>
          <p:cNvSpPr>
            <a:spLocks noGrp="1"/>
          </p:cNvSpPr>
          <p:nvPr>
            <p:ph type="title" orient="vert"/>
          </p:nvPr>
        </p:nvSpPr>
        <p:spPr>
          <a:xfrm>
            <a:off x="6510338" y="609600"/>
            <a:ext cx="1939925" cy="5478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EBB376-705C-85AE-02E1-226B2E46331A}"/>
              </a:ext>
            </a:extLst>
          </p:cNvPr>
          <p:cNvSpPr>
            <a:spLocks noGrp="1"/>
          </p:cNvSpPr>
          <p:nvPr>
            <p:ph type="body" orient="vert" idx="1"/>
          </p:nvPr>
        </p:nvSpPr>
        <p:spPr>
          <a:xfrm>
            <a:off x="685800" y="609600"/>
            <a:ext cx="5672138" cy="5478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E9B3D-D1A3-F20C-E84A-3299CBF5984B}"/>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3F33343-3262-AA14-B170-37ED899FC5F7}"/>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7078043-1109-9527-FE37-44819FE53049}"/>
              </a:ext>
            </a:extLst>
          </p:cNvPr>
          <p:cNvSpPr>
            <a:spLocks noGrp="1"/>
          </p:cNvSpPr>
          <p:nvPr>
            <p:ph type="sldNum" idx="12"/>
          </p:nvPr>
        </p:nvSpPr>
        <p:spPr/>
        <p:txBody>
          <a:bodyPr/>
          <a:lstStyle>
            <a:lvl1pPr>
              <a:defRPr/>
            </a:lvl1pPr>
          </a:lstStyle>
          <a:p>
            <a:fld id="{A677B223-8F53-4022-9FCC-2EEDD0B99977}" type="slidenum">
              <a:rPr lang="en-US" altLang="en-US"/>
              <a:pPr/>
              <a:t>‹#›</a:t>
            </a:fld>
            <a:endParaRPr lang="en-US" altLang="en-US"/>
          </a:p>
        </p:txBody>
      </p:sp>
    </p:spTree>
    <p:extLst>
      <p:ext uri="{BB962C8B-B14F-4D97-AF65-F5344CB8AC3E}">
        <p14:creationId xmlns:p14="http://schemas.microsoft.com/office/powerpoint/2010/main" val="273268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5AA2D-F098-6BC4-A18E-4DB6639A9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B754C-E13A-A583-4B75-16D7C876E1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8D54E-FA96-1ABE-5929-231E6947E3C9}"/>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7554D0A-8833-E31E-1430-4863C27345C4}"/>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BB99941-B6D8-26E0-AAF9-CD2EC0259BF9}"/>
              </a:ext>
            </a:extLst>
          </p:cNvPr>
          <p:cNvSpPr>
            <a:spLocks noGrp="1"/>
          </p:cNvSpPr>
          <p:nvPr>
            <p:ph type="sldNum" idx="12"/>
          </p:nvPr>
        </p:nvSpPr>
        <p:spPr/>
        <p:txBody>
          <a:bodyPr/>
          <a:lstStyle>
            <a:lvl1pPr>
              <a:defRPr/>
            </a:lvl1pPr>
          </a:lstStyle>
          <a:p>
            <a:fld id="{30276211-D52A-42A4-BF9B-5909FE75F1A9}" type="slidenum">
              <a:rPr lang="en-US" altLang="en-US"/>
              <a:pPr/>
              <a:t>‹#›</a:t>
            </a:fld>
            <a:endParaRPr lang="en-US" altLang="en-US"/>
          </a:p>
        </p:txBody>
      </p:sp>
    </p:spTree>
    <p:extLst>
      <p:ext uri="{BB962C8B-B14F-4D97-AF65-F5344CB8AC3E}">
        <p14:creationId xmlns:p14="http://schemas.microsoft.com/office/powerpoint/2010/main" val="1284098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EC5A-9B13-37CE-7819-BC984E036C9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F0AC59-BD15-CAAA-ABA8-0A5BBEE4E9F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54E4E42-23A2-B883-CA29-592AF31020D9}"/>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9FE3960-3A97-8415-3334-998286645CC1}"/>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3F9DDE3-4D69-7871-F5FB-03B00301D774}"/>
              </a:ext>
            </a:extLst>
          </p:cNvPr>
          <p:cNvSpPr>
            <a:spLocks noGrp="1"/>
          </p:cNvSpPr>
          <p:nvPr>
            <p:ph type="sldNum" idx="12"/>
          </p:nvPr>
        </p:nvSpPr>
        <p:spPr/>
        <p:txBody>
          <a:bodyPr/>
          <a:lstStyle>
            <a:lvl1pPr>
              <a:defRPr/>
            </a:lvl1pPr>
          </a:lstStyle>
          <a:p>
            <a:fld id="{7AC788F5-54A2-44FF-BDC2-A3A4D96852BC}" type="slidenum">
              <a:rPr lang="en-US" altLang="en-US"/>
              <a:pPr/>
              <a:t>‹#›</a:t>
            </a:fld>
            <a:endParaRPr lang="en-US" altLang="en-US"/>
          </a:p>
        </p:txBody>
      </p:sp>
    </p:spTree>
    <p:extLst>
      <p:ext uri="{BB962C8B-B14F-4D97-AF65-F5344CB8AC3E}">
        <p14:creationId xmlns:p14="http://schemas.microsoft.com/office/powerpoint/2010/main" val="320165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D551C-2D03-C84A-E11B-A3BB36BAC6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87BD7-95FB-C5EE-E9C6-B6F4CBE7BD42}"/>
              </a:ext>
            </a:extLst>
          </p:cNvPr>
          <p:cNvSpPr>
            <a:spLocks noGrp="1"/>
          </p:cNvSpPr>
          <p:nvPr>
            <p:ph sz="half" idx="1"/>
          </p:nvPr>
        </p:nvSpPr>
        <p:spPr>
          <a:xfrm>
            <a:off x="685800" y="1981200"/>
            <a:ext cx="3805238"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EF05E-FA6D-1F94-3732-E9AB05DFFE8B}"/>
              </a:ext>
            </a:extLst>
          </p:cNvPr>
          <p:cNvSpPr>
            <a:spLocks noGrp="1"/>
          </p:cNvSpPr>
          <p:nvPr>
            <p:ph sz="half" idx="2"/>
          </p:nvPr>
        </p:nvSpPr>
        <p:spPr>
          <a:xfrm>
            <a:off x="4643438" y="1981200"/>
            <a:ext cx="3806825"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B9FE5-54E6-F519-6B0E-CE3EF1CA4131}"/>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5A58D37-DCB5-66A9-181D-671CAEB029EE}"/>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7ED5CBB-C6A4-E2BA-34C8-B5EBE3C78C92}"/>
              </a:ext>
            </a:extLst>
          </p:cNvPr>
          <p:cNvSpPr>
            <a:spLocks noGrp="1"/>
          </p:cNvSpPr>
          <p:nvPr>
            <p:ph type="sldNum" idx="12"/>
          </p:nvPr>
        </p:nvSpPr>
        <p:spPr/>
        <p:txBody>
          <a:bodyPr/>
          <a:lstStyle>
            <a:lvl1pPr>
              <a:defRPr/>
            </a:lvl1pPr>
          </a:lstStyle>
          <a:p>
            <a:fld id="{B03AA346-B1B7-4D9F-BA83-DFFDA8395590}" type="slidenum">
              <a:rPr lang="en-US" altLang="en-US"/>
              <a:pPr/>
              <a:t>‹#›</a:t>
            </a:fld>
            <a:endParaRPr lang="en-US" altLang="en-US"/>
          </a:p>
        </p:txBody>
      </p:sp>
    </p:spTree>
    <p:extLst>
      <p:ext uri="{BB962C8B-B14F-4D97-AF65-F5344CB8AC3E}">
        <p14:creationId xmlns:p14="http://schemas.microsoft.com/office/powerpoint/2010/main" val="413297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B53C3-1D7C-CCFD-3CB4-FCDCC023A08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CF1FB4-85FD-F56C-5576-37A378A5B1E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DA7C05-9060-B0CB-085B-123B1343945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5441FD-2BE4-F135-5B87-AC996859BF3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8EC72E-7AB4-B86A-6CFE-BCA7683448F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5205A0-5B3E-DC95-F1EA-2E7F4E3D00C4}"/>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751D4B5-6147-3BC4-21A0-0D7DD168B893}"/>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768AD5E-8AA5-72D1-6D9A-3FB5F051DF36}"/>
              </a:ext>
            </a:extLst>
          </p:cNvPr>
          <p:cNvSpPr>
            <a:spLocks noGrp="1"/>
          </p:cNvSpPr>
          <p:nvPr>
            <p:ph type="sldNum" idx="12"/>
          </p:nvPr>
        </p:nvSpPr>
        <p:spPr/>
        <p:txBody>
          <a:bodyPr/>
          <a:lstStyle>
            <a:lvl1pPr>
              <a:defRPr/>
            </a:lvl1pPr>
          </a:lstStyle>
          <a:p>
            <a:fld id="{6857BF90-7616-4149-96A7-0250BD8B9B20}" type="slidenum">
              <a:rPr lang="en-US" altLang="en-US"/>
              <a:pPr/>
              <a:t>‹#›</a:t>
            </a:fld>
            <a:endParaRPr lang="en-US" altLang="en-US"/>
          </a:p>
        </p:txBody>
      </p:sp>
    </p:spTree>
    <p:extLst>
      <p:ext uri="{BB962C8B-B14F-4D97-AF65-F5344CB8AC3E}">
        <p14:creationId xmlns:p14="http://schemas.microsoft.com/office/powerpoint/2010/main" val="119919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37CC-155F-E0D0-D832-1B451D633B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C2B739-D8CA-11D4-871C-3F6915BE511F}"/>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389B08F-667B-DCAB-E5C1-E2F1BD7BBA61}"/>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CD0EFF4-E030-6FCD-5E6E-65DE58A2803F}"/>
              </a:ext>
            </a:extLst>
          </p:cNvPr>
          <p:cNvSpPr>
            <a:spLocks noGrp="1"/>
          </p:cNvSpPr>
          <p:nvPr>
            <p:ph type="sldNum" idx="12"/>
          </p:nvPr>
        </p:nvSpPr>
        <p:spPr/>
        <p:txBody>
          <a:bodyPr/>
          <a:lstStyle>
            <a:lvl1pPr>
              <a:defRPr/>
            </a:lvl1pPr>
          </a:lstStyle>
          <a:p>
            <a:fld id="{2049EA5F-E267-45A6-A1A3-C6CEDB6E4CA4}" type="slidenum">
              <a:rPr lang="en-US" altLang="en-US"/>
              <a:pPr/>
              <a:t>‹#›</a:t>
            </a:fld>
            <a:endParaRPr lang="en-US" altLang="en-US"/>
          </a:p>
        </p:txBody>
      </p:sp>
    </p:spTree>
    <p:extLst>
      <p:ext uri="{BB962C8B-B14F-4D97-AF65-F5344CB8AC3E}">
        <p14:creationId xmlns:p14="http://schemas.microsoft.com/office/powerpoint/2010/main" val="358423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A876B-7703-5A79-E89D-BC910A02005F}"/>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CEFC243-A67C-E894-E950-9DA6F670D181}"/>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732530C-3CE9-BC1E-4201-FA5B6447F1EB}"/>
              </a:ext>
            </a:extLst>
          </p:cNvPr>
          <p:cNvSpPr>
            <a:spLocks noGrp="1"/>
          </p:cNvSpPr>
          <p:nvPr>
            <p:ph type="sldNum" idx="12"/>
          </p:nvPr>
        </p:nvSpPr>
        <p:spPr/>
        <p:txBody>
          <a:bodyPr/>
          <a:lstStyle>
            <a:lvl1pPr>
              <a:defRPr/>
            </a:lvl1pPr>
          </a:lstStyle>
          <a:p>
            <a:fld id="{BA3B0079-45EA-48D6-A382-7B956843249D}" type="slidenum">
              <a:rPr lang="en-US" altLang="en-US"/>
              <a:pPr/>
              <a:t>‹#›</a:t>
            </a:fld>
            <a:endParaRPr lang="en-US" altLang="en-US"/>
          </a:p>
        </p:txBody>
      </p:sp>
    </p:spTree>
    <p:extLst>
      <p:ext uri="{BB962C8B-B14F-4D97-AF65-F5344CB8AC3E}">
        <p14:creationId xmlns:p14="http://schemas.microsoft.com/office/powerpoint/2010/main" val="305959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3C19-6D3A-6DAB-C363-8B3BDDEFF85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DFA5AE-35E7-AAD7-7C57-F6EAF0135E0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7B19BB-C984-7DA1-CC85-FEA35222AF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D2B21E-7BE7-F1E1-45D2-B8F8B60E1967}"/>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BB896D3-884A-CA30-74D1-7EF3889F634E}"/>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4A88508-D75D-C11B-890F-1A11B45EA5EC}"/>
              </a:ext>
            </a:extLst>
          </p:cNvPr>
          <p:cNvSpPr>
            <a:spLocks noGrp="1"/>
          </p:cNvSpPr>
          <p:nvPr>
            <p:ph type="sldNum" idx="12"/>
          </p:nvPr>
        </p:nvSpPr>
        <p:spPr/>
        <p:txBody>
          <a:bodyPr/>
          <a:lstStyle>
            <a:lvl1pPr>
              <a:defRPr/>
            </a:lvl1pPr>
          </a:lstStyle>
          <a:p>
            <a:fld id="{720054A7-3BD8-41C9-B150-569F6DAADDCE}" type="slidenum">
              <a:rPr lang="en-US" altLang="en-US"/>
              <a:pPr/>
              <a:t>‹#›</a:t>
            </a:fld>
            <a:endParaRPr lang="en-US" altLang="en-US"/>
          </a:p>
        </p:txBody>
      </p:sp>
    </p:spTree>
    <p:extLst>
      <p:ext uri="{BB962C8B-B14F-4D97-AF65-F5344CB8AC3E}">
        <p14:creationId xmlns:p14="http://schemas.microsoft.com/office/powerpoint/2010/main" val="209462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30C7-2775-260C-FA5C-838A45FA4A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3A8BE3-AB81-BDEF-875C-52AC85F45A0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12AB94-3EFE-7657-913A-E063F4233F5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AFE0E-1FC7-7B2C-0CE0-AF448FAF250F}"/>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6BE31C4-5D79-2F68-DBCC-C0021D9770E2}"/>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2FD6E68-62D0-3955-844E-FF583152BD53}"/>
              </a:ext>
            </a:extLst>
          </p:cNvPr>
          <p:cNvSpPr>
            <a:spLocks noGrp="1"/>
          </p:cNvSpPr>
          <p:nvPr>
            <p:ph type="sldNum" idx="12"/>
          </p:nvPr>
        </p:nvSpPr>
        <p:spPr/>
        <p:txBody>
          <a:bodyPr/>
          <a:lstStyle>
            <a:lvl1pPr>
              <a:defRPr/>
            </a:lvl1pPr>
          </a:lstStyle>
          <a:p>
            <a:fld id="{6BD396E3-3408-402A-BE25-3C62ED4CA52C}" type="slidenum">
              <a:rPr lang="en-US" altLang="en-US"/>
              <a:pPr/>
              <a:t>‹#›</a:t>
            </a:fld>
            <a:endParaRPr lang="en-US" altLang="en-US"/>
          </a:p>
        </p:txBody>
      </p:sp>
    </p:spTree>
    <p:extLst>
      <p:ext uri="{BB962C8B-B14F-4D97-AF65-F5344CB8AC3E}">
        <p14:creationId xmlns:p14="http://schemas.microsoft.com/office/powerpoint/2010/main" val="21178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FA91E9D2-CE7A-1454-4EE1-192017C2E086}"/>
              </a:ext>
            </a:extLst>
          </p:cNvPr>
          <p:cNvSpPr>
            <a:spLocks noGrp="1" noChangeArrowheads="1"/>
          </p:cNvSpPr>
          <p:nvPr>
            <p:ph type="title"/>
          </p:nvPr>
        </p:nvSpPr>
        <p:spPr bwMode="auto">
          <a:xfrm>
            <a:off x="685800" y="609600"/>
            <a:ext cx="7764463"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448D60DE-E805-A6E9-8B95-7B4FDC2B6D44}"/>
              </a:ext>
            </a:extLst>
          </p:cNvPr>
          <p:cNvSpPr>
            <a:spLocks noGrp="1" noChangeArrowheads="1"/>
          </p:cNvSpPr>
          <p:nvPr>
            <p:ph type="body" idx="1"/>
          </p:nvPr>
        </p:nvSpPr>
        <p:spPr bwMode="auto">
          <a:xfrm>
            <a:off x="685800" y="1981200"/>
            <a:ext cx="7764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a:extLst>
              <a:ext uri="{FF2B5EF4-FFF2-40B4-BE49-F238E27FC236}">
                <a16:creationId xmlns:a16="http://schemas.microsoft.com/office/drawing/2014/main" id="{9C5F1C30-CE01-D319-4A43-711573B8E499}"/>
              </a:ext>
            </a:extLst>
          </p:cNvPr>
          <p:cNvSpPr>
            <a:spLocks noGrp="1" noChangeArrowheads="1"/>
          </p:cNvSpPr>
          <p:nvPr>
            <p:ph type="dt"/>
          </p:nvPr>
        </p:nvSpPr>
        <p:spPr bwMode="auto">
          <a:xfrm>
            <a:off x="685800" y="62484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8" name="Rectangle 4">
            <a:extLst>
              <a:ext uri="{FF2B5EF4-FFF2-40B4-BE49-F238E27FC236}">
                <a16:creationId xmlns:a16="http://schemas.microsoft.com/office/drawing/2014/main" id="{2426DCDE-43A6-BF6A-DB9B-A6296C3542EA}"/>
              </a:ext>
            </a:extLst>
          </p:cNvPr>
          <p:cNvSpPr>
            <a:spLocks noGrp="1" noChangeArrowheads="1"/>
          </p:cNvSpPr>
          <p:nvPr>
            <p:ph type="ftr"/>
          </p:nvPr>
        </p:nvSpPr>
        <p:spPr bwMode="auto">
          <a:xfrm>
            <a:off x="3124200" y="6248400"/>
            <a:ext cx="2887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3111D69A-DA01-C6C2-71F6-F370001D0B83}"/>
              </a:ext>
            </a:extLst>
          </p:cNvPr>
          <p:cNvSpPr>
            <a:spLocks noGrp="1" noChangeArrowheads="1"/>
          </p:cNvSpPr>
          <p:nvPr>
            <p:ph type="sldNum"/>
          </p:nvPr>
        </p:nvSpPr>
        <p:spPr bwMode="auto">
          <a:xfrm>
            <a:off x="6553200" y="62484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fld id="{1CBB5819-B1B5-4951-91E1-4B3D2A3F0C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ts val="63"/>
        </a:spcBef>
        <a:spcAft>
          <a:spcPts val="63"/>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2pPr>
      <a:lvl3pPr marL="11430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3pPr>
      <a:lvl4pPr marL="16002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4pPr>
      <a:lvl5pPr marL="20574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5pPr>
      <a:lvl6pPr marL="25146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6pPr>
      <a:lvl7pPr marL="29718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7pPr>
      <a:lvl8pPr marL="34290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8pPr>
      <a:lvl9pPr marL="38862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9pPr>
    </p:titleStyle>
    <p:bodyStyle>
      <a:lvl1pPr marL="342900" indent="-342900" algn="l" defTabSz="457200" rtl="0" fontAlgn="base">
        <a:spcBef>
          <a:spcPts val="863"/>
        </a:spcBef>
        <a:spcAft>
          <a:spcPts val="6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763"/>
        </a:spcBef>
        <a:spcAft>
          <a:spcPts val="63"/>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663"/>
        </a:spcBef>
        <a:spcAft>
          <a:spcPts val="63"/>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563"/>
        </a:spcBef>
        <a:spcAft>
          <a:spcPts val="63"/>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563"/>
        </a:spcBef>
        <a:spcAft>
          <a:spcPts val="6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FB31DED6-4375-5767-B9C2-428D5A39E542}"/>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Cádiz Spain</a:t>
            </a:r>
            <a:r>
              <a:rPr lang="en-US" altLang="en-US" dirty="0"/>
              <a:t> </a:t>
            </a:r>
          </a:p>
        </p:txBody>
      </p:sp>
      <p:sp>
        <p:nvSpPr>
          <p:cNvPr id="3074" name="Rectangle 2">
            <a:extLst>
              <a:ext uri="{FF2B5EF4-FFF2-40B4-BE49-F238E27FC236}">
                <a16:creationId xmlns:a16="http://schemas.microsoft.com/office/drawing/2014/main" id="{0FCE99E4-04B4-6AF7-E7BA-18397BB2C7B7}"/>
              </a:ext>
            </a:extLst>
          </p:cNvPr>
          <p:cNvSpPr>
            <a:spLocks noChangeArrowheads="1"/>
          </p:cNvSpPr>
          <p:nvPr/>
        </p:nvSpPr>
        <p:spPr bwMode="auto">
          <a:xfrm>
            <a:off x="457200" y="1500188"/>
            <a:ext cx="822960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2800" b="1" dirty="0"/>
              <a:t>Port Presentation</a:t>
            </a:r>
            <a:br>
              <a:rPr lang="en-US" altLang="en-US" sz="2800" b="1" dirty="0"/>
            </a:br>
            <a:r>
              <a:rPr lang="en-US" sz="2800" b="1" dirty="0">
                <a:solidFill>
                  <a:srgbClr val="000000"/>
                </a:solidFill>
                <a:cs typeface="Tahoma" pitchFamily="2"/>
              </a:rPr>
              <a:t>Presented by</a:t>
            </a:r>
            <a:br>
              <a:rPr lang="en-US" sz="2800" b="1" dirty="0">
                <a:solidFill>
                  <a:srgbClr val="000000"/>
                </a:solidFill>
                <a:cs typeface="Tahoma" pitchFamily="2"/>
              </a:rPr>
            </a:br>
            <a:r>
              <a:rPr lang="en-US" sz="2800" b="1" dirty="0">
                <a:solidFill>
                  <a:srgbClr val="000000"/>
                </a:solidFill>
                <a:cs typeface="Tahoma" pitchFamily="2"/>
              </a:rPr>
              <a:t>Marc Silver</a:t>
            </a:r>
            <a:endParaRPr lang="en-US" altLang="en-US" sz="2800" dirty="0"/>
          </a:p>
        </p:txBody>
      </p:sp>
      <p:pic>
        <p:nvPicPr>
          <p:cNvPr id="3" name="Picture 2">
            <a:extLst>
              <a:ext uri="{FF2B5EF4-FFF2-40B4-BE49-F238E27FC236}">
                <a16:creationId xmlns:a16="http://schemas.microsoft.com/office/drawing/2014/main" id="{DFDD8C49-AD0C-438C-6FFB-13B79D216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975" y="3086100"/>
            <a:ext cx="1924050" cy="28575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1AEF24C2-FF56-4769-2ECD-45DF33131653}"/>
              </a:ext>
            </a:extLst>
          </p:cNvPr>
          <p:cNvSpPr>
            <a:spLocks noGrp="1" noChangeArrowheads="1"/>
          </p:cNvSpPr>
          <p:nvPr>
            <p:ph type="title"/>
          </p:nvPr>
        </p:nvSpPr>
        <p:spPr>
          <a:xfrm>
            <a:off x="685800" y="381000"/>
            <a:ext cx="7772400" cy="633412"/>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dirty="0"/>
              <a:t>Map Of </a:t>
            </a:r>
            <a:r>
              <a:rPr lang="en-US" altLang="en-US" dirty="0"/>
              <a:t>Cádiz</a:t>
            </a:r>
          </a:p>
        </p:txBody>
      </p:sp>
      <p:sp>
        <p:nvSpPr>
          <p:cNvPr id="11266" name="Rectangle 2">
            <a:extLst>
              <a:ext uri="{FF2B5EF4-FFF2-40B4-BE49-F238E27FC236}">
                <a16:creationId xmlns:a16="http://schemas.microsoft.com/office/drawing/2014/main" id="{54B1787E-22C8-5646-BF6F-E1C808BA0EF7}"/>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1267" name="Picture 3">
            <a:extLst>
              <a:ext uri="{FF2B5EF4-FFF2-40B4-BE49-F238E27FC236}">
                <a16:creationId xmlns:a16="http://schemas.microsoft.com/office/drawing/2014/main" id="{E464E374-66E4-D007-7B86-9BC219551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31899"/>
            <a:ext cx="7607783" cy="53213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99E78A3A-3962-CF89-0B1C-43B8D7282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88" y="3249613"/>
            <a:ext cx="4405312" cy="3306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89" name="Rectangle 1">
            <a:extLst>
              <a:ext uri="{FF2B5EF4-FFF2-40B4-BE49-F238E27FC236}">
                <a16:creationId xmlns:a16="http://schemas.microsoft.com/office/drawing/2014/main" id="{104BB961-A0FE-13F9-F75A-7F3B9B9FDFF2}"/>
              </a:ext>
            </a:extLst>
          </p:cNvPr>
          <p:cNvSpPr>
            <a:spLocks noGrp="1" noChangeArrowheads="1"/>
          </p:cNvSpPr>
          <p:nvPr>
            <p:ph type="title"/>
          </p:nvPr>
        </p:nvSpPr>
        <p:spPr>
          <a:xfrm>
            <a:off x="685800" y="285750"/>
            <a:ext cx="7772400" cy="900113"/>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dirty="0"/>
              <a:t>Irresistible Spots</a:t>
            </a:r>
          </a:p>
        </p:txBody>
      </p:sp>
      <p:sp>
        <p:nvSpPr>
          <p:cNvPr id="12290" name="Rectangle 2">
            <a:extLst>
              <a:ext uri="{FF2B5EF4-FFF2-40B4-BE49-F238E27FC236}">
                <a16:creationId xmlns:a16="http://schemas.microsoft.com/office/drawing/2014/main" id="{298EEE82-50A5-A647-1F83-F820FDB0CABE}"/>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1" name="Text Box 3">
            <a:extLst>
              <a:ext uri="{FF2B5EF4-FFF2-40B4-BE49-F238E27FC236}">
                <a16:creationId xmlns:a16="http://schemas.microsoft.com/office/drawing/2014/main" id="{016DEBA0-2057-6AED-82F5-FEE522343CEE}"/>
              </a:ext>
            </a:extLst>
          </p:cNvPr>
          <p:cNvSpPr txBox="1">
            <a:spLocks noChangeArrowheads="1"/>
          </p:cNvSpPr>
          <p:nvPr/>
        </p:nvSpPr>
        <p:spPr bwMode="auto">
          <a:xfrm>
            <a:off x="188914" y="1219200"/>
            <a:ext cx="8766174" cy="586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A few spots not to miss are Plaza de las Flores, Plaza de San Juan de Dios, and Calle Virgen de la Palma, but you’ll have to discover the rest on your own.</a:t>
            </a:r>
          </a:p>
          <a:p>
            <a:pPr>
              <a:buClrTx/>
              <a:buFontTx/>
              <a:buNone/>
            </a:pPr>
            <a:endParaRPr lang="en-US" altLang="en-US" dirty="0"/>
          </a:p>
          <a:p>
            <a:pPr>
              <a:buClrTx/>
              <a:buFontTx/>
              <a:buNone/>
            </a:pPr>
            <a:endParaRPr lang="en-US" altLang="en-US" dirty="0"/>
          </a:p>
          <a:p>
            <a:pPr>
              <a:buClrTx/>
              <a:buFontTx/>
              <a:buNone/>
            </a:pPr>
            <a:endParaRPr lang="en-US" altLang="en-US" dirty="0"/>
          </a:p>
          <a:p>
            <a:pPr>
              <a:buClrTx/>
              <a:buFontTx/>
              <a:buNone/>
            </a:pPr>
            <a:endParaRPr lang="en-US" altLang="en-US" dirty="0"/>
          </a:p>
          <a:p>
            <a:pPr>
              <a:buClrTx/>
              <a:buFontTx/>
              <a:buNone/>
            </a:pPr>
            <a:endParaRPr lang="en-US" altLang="en-US" dirty="0"/>
          </a:p>
          <a:p>
            <a:pPr>
              <a:buClrTx/>
              <a:buFontTx/>
              <a:buNone/>
            </a:pPr>
            <a:endParaRPr lang="en-US" altLang="en-US" sz="1400" dirty="0"/>
          </a:p>
          <a:p>
            <a:pPr>
              <a:buClrTx/>
              <a:buFontTx/>
              <a:buNone/>
            </a:pPr>
            <a:br>
              <a:rPr lang="en-US" altLang="en-US" sz="1400" dirty="0"/>
            </a:br>
            <a:endParaRPr lang="en-US" altLang="en-US" sz="1400" dirty="0"/>
          </a:p>
          <a:p>
            <a:pPr>
              <a:buClrTx/>
              <a:buFontTx/>
              <a:buNone/>
            </a:pPr>
            <a:r>
              <a:rPr lang="en-US" altLang="en-US" sz="1400" dirty="0"/>
              <a:t>	                </a:t>
            </a:r>
          </a:p>
          <a:p>
            <a:pPr>
              <a:buClrTx/>
              <a:buFontTx/>
              <a:buNone/>
            </a:pPr>
            <a:r>
              <a:rPr lang="en-US" altLang="en-US" sz="1400" dirty="0"/>
              <a:t>    Calle Virgen de la Palma</a:t>
            </a:r>
            <a:br>
              <a:rPr lang="en-US" altLang="en-US" sz="1400" dirty="0"/>
            </a:br>
            <a:br>
              <a:rPr lang="en-US" altLang="en-US" dirty="0"/>
            </a:br>
            <a:endParaRPr lang="en-US" altLang="en-US" sz="1400" dirty="0"/>
          </a:p>
          <a:p>
            <a:pPr>
              <a:buClrTx/>
              <a:buFontTx/>
              <a:buNone/>
            </a:pPr>
            <a:r>
              <a:rPr lang="en-US" altLang="en-US" sz="1400" dirty="0"/>
              <a:t>					                                   Calle Virgen de la Palma</a:t>
            </a:r>
          </a:p>
          <a:p>
            <a:pPr>
              <a:buClrTx/>
              <a:buFontTx/>
              <a:buNone/>
            </a:pPr>
            <a:r>
              <a:rPr lang="en-US" altLang="en-US" sz="1400" dirty="0"/>
              <a:t>								</a:t>
            </a:r>
          </a:p>
          <a:p>
            <a:pPr>
              <a:buClrTx/>
              <a:buFontTx/>
              <a:buNone/>
            </a:pPr>
            <a:r>
              <a:rPr lang="en-US" altLang="en-US" sz="1400" dirty="0"/>
              <a:t>													Plaza de San Juan de Dios</a:t>
            </a:r>
          </a:p>
        </p:txBody>
      </p:sp>
      <p:pic>
        <p:nvPicPr>
          <p:cNvPr id="12293" name="Picture 5">
            <a:extLst>
              <a:ext uri="{FF2B5EF4-FFF2-40B4-BE49-F238E27FC236}">
                <a16:creationId xmlns:a16="http://schemas.microsoft.com/office/drawing/2014/main" id="{C8861AFB-87C7-B42C-9196-04D6BBA6E1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3" y="2514600"/>
            <a:ext cx="3925887" cy="2620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6">
            <a:extLst>
              <a:ext uri="{FF2B5EF4-FFF2-40B4-BE49-F238E27FC236}">
                <a16:creationId xmlns:a16="http://schemas.microsoft.com/office/drawing/2014/main" id="{05FBD219-81A7-8155-53F9-2EE921F142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200400"/>
            <a:ext cx="1839913" cy="2759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084EAEAF-6B12-BA7B-B8DA-902CF72C363B}"/>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a:t>Castles and Cathedrals</a:t>
            </a:r>
          </a:p>
        </p:txBody>
      </p:sp>
      <p:sp>
        <p:nvSpPr>
          <p:cNvPr id="13314" name="Rectangle 2">
            <a:extLst>
              <a:ext uri="{FF2B5EF4-FFF2-40B4-BE49-F238E27FC236}">
                <a16:creationId xmlns:a16="http://schemas.microsoft.com/office/drawing/2014/main" id="{BD72F5E3-85FF-6494-A5F6-EA938C57CAE0}"/>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5" name="Text Box 3">
            <a:extLst>
              <a:ext uri="{FF2B5EF4-FFF2-40B4-BE49-F238E27FC236}">
                <a16:creationId xmlns:a16="http://schemas.microsoft.com/office/drawing/2014/main" id="{AD755E1C-7E84-139C-D96E-AAF1A18861FD}"/>
              </a:ext>
            </a:extLst>
          </p:cNvPr>
          <p:cNvSpPr txBox="1">
            <a:spLocks noChangeArrowheads="1"/>
          </p:cNvSpPr>
          <p:nvPr/>
        </p:nvSpPr>
        <p:spPr bwMode="auto">
          <a:xfrm>
            <a:off x="457200" y="1219200"/>
            <a:ext cx="8305800" cy="5105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From the 16th-century star-shaped Castle of Santa Catalina to the beautiful 18th-century Cadiz Cathedral to the 18th-century Torre Tavira (the best viewpoint in the city), there are more than enough historical spots in Cadiz.</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Castle of Santa Catalina</a:t>
            </a:r>
          </a:p>
        </p:txBody>
      </p:sp>
      <p:pic>
        <p:nvPicPr>
          <p:cNvPr id="13316" name="Picture 4">
            <a:extLst>
              <a:ext uri="{FF2B5EF4-FFF2-40B4-BE49-F238E27FC236}">
                <a16:creationId xmlns:a16="http://schemas.microsoft.com/office/drawing/2014/main" id="{EE379052-C27B-961B-8DB3-C3C9FA2E3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2971800"/>
            <a:ext cx="5372100" cy="3000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8C54B899-15A9-BF59-3B6C-DE539FD47A09}"/>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a:t>Castles and Cathedrals</a:t>
            </a:r>
          </a:p>
        </p:txBody>
      </p:sp>
      <p:sp>
        <p:nvSpPr>
          <p:cNvPr id="14338" name="Rectangle 2">
            <a:extLst>
              <a:ext uri="{FF2B5EF4-FFF2-40B4-BE49-F238E27FC236}">
                <a16:creationId xmlns:a16="http://schemas.microsoft.com/office/drawing/2014/main" id="{5B7714FE-94E6-7BC5-FB19-6CD62AE4C586}"/>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9" name="Text Box 3">
            <a:extLst>
              <a:ext uri="{FF2B5EF4-FFF2-40B4-BE49-F238E27FC236}">
                <a16:creationId xmlns:a16="http://schemas.microsoft.com/office/drawing/2014/main" id="{C96670CA-86D0-9379-3460-66A6C770B542}"/>
              </a:ext>
            </a:extLst>
          </p:cNvPr>
          <p:cNvSpPr txBox="1">
            <a:spLocks noChangeArrowheads="1"/>
          </p:cNvSpPr>
          <p:nvPr/>
        </p:nvSpPr>
        <p:spPr bwMode="auto">
          <a:xfrm>
            <a:off x="381000" y="1281112"/>
            <a:ext cx="8382000" cy="5043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From the 16th-century star-shaped Castle of Santa Catalina to the beautiful 18th-century Cadiz Cathedral to the 18th-century Torre Tavira (the best viewpoint in the city), there are more than enough historical spots in Cadiz.</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pic>
        <p:nvPicPr>
          <p:cNvPr id="14340" name="Picture 4">
            <a:extLst>
              <a:ext uri="{FF2B5EF4-FFF2-40B4-BE49-F238E27FC236}">
                <a16:creationId xmlns:a16="http://schemas.microsoft.com/office/drawing/2014/main" id="{B2467C0A-8C01-7082-B85D-B8D4C40B1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2971800"/>
            <a:ext cx="5372100" cy="3000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7729231A-021D-64A8-ED6D-5B51E96F6EB1}"/>
              </a:ext>
            </a:extLst>
          </p:cNvPr>
          <p:cNvSpPr txBox="1"/>
          <p:nvPr/>
        </p:nvSpPr>
        <p:spPr>
          <a:xfrm>
            <a:off x="1943100" y="6015334"/>
            <a:ext cx="5372100" cy="369332"/>
          </a:xfrm>
          <a:prstGeom prst="rect">
            <a:avLst/>
          </a:prstGeom>
          <a:noFill/>
        </p:spPr>
        <p:txBody>
          <a:bodyPr wrap="square">
            <a:spAutoFit/>
          </a:bodyPr>
          <a:lstStyle/>
          <a:p>
            <a:pPr algn="ctr"/>
            <a:r>
              <a:rPr lang="en-US" altLang="en-US" sz="1800" dirty="0">
                <a:solidFill>
                  <a:schemeClr val="tx1"/>
                </a:solidFill>
              </a:rPr>
              <a:t>Cadiz Cathedral</a:t>
            </a:r>
            <a:endParaRPr lang="en-US" sz="1800"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214F8E07-CCA7-395B-943A-216236D8D764}"/>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a:t>Castles and Cathedrals</a:t>
            </a:r>
          </a:p>
        </p:txBody>
      </p:sp>
      <p:sp>
        <p:nvSpPr>
          <p:cNvPr id="15362" name="Rectangle 2">
            <a:extLst>
              <a:ext uri="{FF2B5EF4-FFF2-40B4-BE49-F238E27FC236}">
                <a16:creationId xmlns:a16="http://schemas.microsoft.com/office/drawing/2014/main" id="{5994EE0E-DA06-C1D6-3688-481FBA337625}"/>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3" name="Text Box 3">
            <a:extLst>
              <a:ext uri="{FF2B5EF4-FFF2-40B4-BE49-F238E27FC236}">
                <a16:creationId xmlns:a16="http://schemas.microsoft.com/office/drawing/2014/main" id="{DBDA5F1C-3A28-4203-5AA9-0E49F068C61C}"/>
              </a:ext>
            </a:extLst>
          </p:cNvPr>
          <p:cNvSpPr txBox="1">
            <a:spLocks noChangeArrowheads="1"/>
          </p:cNvSpPr>
          <p:nvPr/>
        </p:nvSpPr>
        <p:spPr bwMode="auto">
          <a:xfrm>
            <a:off x="228600" y="1281112"/>
            <a:ext cx="8686800" cy="529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From the 16th-century star-shaped Castle of Santa Catalina to the beautiful 18th-century Cadiz Cathedral to the 18th-century Torre Tavira (the best viewpoint in the city), there are more than enough historical spots in Cadiz.</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Torre Tavira</a:t>
            </a:r>
          </a:p>
        </p:txBody>
      </p:sp>
      <p:pic>
        <p:nvPicPr>
          <p:cNvPr id="15364" name="Picture 4">
            <a:extLst>
              <a:ext uri="{FF2B5EF4-FFF2-40B4-BE49-F238E27FC236}">
                <a16:creationId xmlns:a16="http://schemas.microsoft.com/office/drawing/2014/main" id="{13143410-1DF3-DF25-A23C-9148C55E7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2971800"/>
            <a:ext cx="5372100" cy="3000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D4F567C0-3AF8-F851-9968-71C3CE72420E}"/>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a:t>Home to Amazing Restaurants</a:t>
            </a:r>
          </a:p>
        </p:txBody>
      </p:sp>
      <p:sp>
        <p:nvSpPr>
          <p:cNvPr id="16386" name="Rectangle 2">
            <a:extLst>
              <a:ext uri="{FF2B5EF4-FFF2-40B4-BE49-F238E27FC236}">
                <a16:creationId xmlns:a16="http://schemas.microsoft.com/office/drawing/2014/main" id="{3E30B47C-3C69-1674-D423-1A4305693E44}"/>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87" name="Text Box 3">
            <a:extLst>
              <a:ext uri="{FF2B5EF4-FFF2-40B4-BE49-F238E27FC236}">
                <a16:creationId xmlns:a16="http://schemas.microsoft.com/office/drawing/2014/main" id="{270571F1-FA8E-090D-FF0F-AC2A4FA49437}"/>
              </a:ext>
            </a:extLst>
          </p:cNvPr>
          <p:cNvSpPr txBox="1">
            <a:spLocks noChangeArrowheads="1"/>
          </p:cNvSpPr>
          <p:nvPr/>
        </p:nvSpPr>
        <p:spPr bwMode="auto">
          <a:xfrm>
            <a:off x="93662" y="1533525"/>
            <a:ext cx="8956676" cy="573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Serving regional dishes and seafood, you’ll find plenty of traditional (and modern) restaurants in Cadiz that will make you want to stay there forever.</a:t>
            </a:r>
            <a:br>
              <a:rPr lang="en-US" altLang="en-US" dirty="0"/>
            </a:br>
            <a:r>
              <a:rPr lang="en-US" altLang="en-US" dirty="0"/>
              <a:t>Try Taberna Casa Manteca, </a:t>
            </a:r>
            <a:br>
              <a:rPr lang="en-US" altLang="en-US" dirty="0"/>
            </a:br>
            <a:r>
              <a:rPr lang="en-US" altLang="en-US" dirty="0" err="1"/>
              <a:t>Restaurante</a:t>
            </a:r>
            <a:r>
              <a:rPr lang="en-US" altLang="en-US" dirty="0"/>
              <a:t> El Faro de Cádiz, </a:t>
            </a:r>
            <a:br>
              <a:rPr lang="en-US" altLang="en-US" dirty="0"/>
            </a:br>
            <a:r>
              <a:rPr lang="en-US" altLang="en-US" dirty="0"/>
              <a:t>and </a:t>
            </a:r>
            <a:r>
              <a:rPr lang="en-US" altLang="en-US" dirty="0" err="1"/>
              <a:t>Balandro</a:t>
            </a:r>
            <a:r>
              <a:rPr lang="en-US" altLang="en-US" dirty="0"/>
              <a:t> – you’ll thank me later.</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pic>
        <p:nvPicPr>
          <p:cNvPr id="16388" name="Picture 4">
            <a:extLst>
              <a:ext uri="{FF2B5EF4-FFF2-40B4-BE49-F238E27FC236}">
                <a16:creationId xmlns:a16="http://schemas.microsoft.com/office/drawing/2014/main" id="{A5BC2DAC-A38C-E1C7-66FC-A5CAD3514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088" y="2416175"/>
            <a:ext cx="4286250" cy="4286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5">
            <a:extLst>
              <a:ext uri="{FF2B5EF4-FFF2-40B4-BE49-F238E27FC236}">
                <a16:creationId xmlns:a16="http://schemas.microsoft.com/office/drawing/2014/main" id="{2DA72B1C-D35B-11CB-329C-53729FD8B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3992563"/>
            <a:ext cx="3716338" cy="247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04999AC6-B71E-64ED-4049-38897F6FBEBA}"/>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a:t>Home to Amazing Restaurants</a:t>
            </a:r>
          </a:p>
        </p:txBody>
      </p:sp>
      <p:sp>
        <p:nvSpPr>
          <p:cNvPr id="17410" name="Rectangle 2">
            <a:extLst>
              <a:ext uri="{FF2B5EF4-FFF2-40B4-BE49-F238E27FC236}">
                <a16:creationId xmlns:a16="http://schemas.microsoft.com/office/drawing/2014/main" id="{71AC9C7E-267C-7BFD-0F94-5671EFDDF845}"/>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1" name="Text Box 3">
            <a:extLst>
              <a:ext uri="{FF2B5EF4-FFF2-40B4-BE49-F238E27FC236}">
                <a16:creationId xmlns:a16="http://schemas.microsoft.com/office/drawing/2014/main" id="{9F8E0879-1EDF-7633-D62B-CA910B3AFACB}"/>
              </a:ext>
            </a:extLst>
          </p:cNvPr>
          <p:cNvSpPr txBox="1">
            <a:spLocks noChangeArrowheads="1"/>
          </p:cNvSpPr>
          <p:nvPr/>
        </p:nvSpPr>
        <p:spPr bwMode="auto">
          <a:xfrm>
            <a:off x="228600" y="1533525"/>
            <a:ext cx="8686800" cy="573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Serving regional dishes and seafood, you’ll find plenty of traditional (and modern) restaurants in Cadiz that will make you want to stay there forever.</a:t>
            </a:r>
            <a:br>
              <a:rPr lang="en-US" altLang="en-US" dirty="0"/>
            </a:br>
            <a:r>
              <a:rPr lang="en-US" altLang="en-US" dirty="0"/>
              <a:t>Try Taberna Casa Manteca, </a:t>
            </a:r>
            <a:br>
              <a:rPr lang="en-US" altLang="en-US" dirty="0"/>
            </a:br>
            <a:r>
              <a:rPr lang="en-US" altLang="en-US" dirty="0" err="1"/>
              <a:t>Restaurante</a:t>
            </a:r>
            <a:r>
              <a:rPr lang="en-US" altLang="en-US" dirty="0"/>
              <a:t> El Faro de Cádiz, </a:t>
            </a:r>
            <a:br>
              <a:rPr lang="en-US" altLang="en-US" dirty="0"/>
            </a:br>
            <a:r>
              <a:rPr lang="en-US" altLang="en-US" dirty="0"/>
              <a:t>and </a:t>
            </a:r>
            <a:r>
              <a:rPr lang="en-US" altLang="en-US" dirty="0" err="1"/>
              <a:t>Balandro</a:t>
            </a:r>
            <a:r>
              <a:rPr lang="en-US" altLang="en-US" dirty="0"/>
              <a:t> – you’ll thank me later.</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pic>
        <p:nvPicPr>
          <p:cNvPr id="17412" name="Picture 4">
            <a:extLst>
              <a:ext uri="{FF2B5EF4-FFF2-40B4-BE49-F238E27FC236}">
                <a16:creationId xmlns:a16="http://schemas.microsoft.com/office/drawing/2014/main" id="{D0F425A0-FEDA-DCDF-DB2D-B7A99799D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088" y="2416175"/>
            <a:ext cx="4286250" cy="4286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5">
            <a:extLst>
              <a:ext uri="{FF2B5EF4-FFF2-40B4-BE49-F238E27FC236}">
                <a16:creationId xmlns:a16="http://schemas.microsoft.com/office/drawing/2014/main" id="{CDCFD699-E8BC-C423-1B70-89BDD7673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3992563"/>
            <a:ext cx="3716338" cy="247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E91EE2AF-63BD-B7B6-4A35-8300FE731EBA}"/>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a:t>Home to Amazing Restaurants</a:t>
            </a:r>
          </a:p>
        </p:txBody>
      </p:sp>
      <p:sp>
        <p:nvSpPr>
          <p:cNvPr id="18434" name="Rectangle 2">
            <a:extLst>
              <a:ext uri="{FF2B5EF4-FFF2-40B4-BE49-F238E27FC236}">
                <a16:creationId xmlns:a16="http://schemas.microsoft.com/office/drawing/2014/main" id="{925BD80A-24E6-5467-74C3-97A464E52111}"/>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5" name="Text Box 3">
            <a:extLst>
              <a:ext uri="{FF2B5EF4-FFF2-40B4-BE49-F238E27FC236}">
                <a16:creationId xmlns:a16="http://schemas.microsoft.com/office/drawing/2014/main" id="{B9417A74-8A34-7AB0-EE94-81DD45106190}"/>
              </a:ext>
            </a:extLst>
          </p:cNvPr>
          <p:cNvSpPr txBox="1">
            <a:spLocks noChangeArrowheads="1"/>
          </p:cNvSpPr>
          <p:nvPr/>
        </p:nvSpPr>
        <p:spPr bwMode="auto">
          <a:xfrm>
            <a:off x="-22225" y="1533525"/>
            <a:ext cx="9166225" cy="573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Serving regional dishes and seafood, you’ll find plenty of traditional (and modern) restaurants in Cadiz that will make you want to stay there forever.</a:t>
            </a:r>
            <a:br>
              <a:rPr lang="en-US" altLang="en-US"/>
            </a:br>
            <a:r>
              <a:rPr lang="en-US" altLang="en-US"/>
              <a:t>Try Taberna Casa Manteca, </a:t>
            </a:r>
            <a:br>
              <a:rPr lang="en-US" altLang="en-US"/>
            </a:br>
            <a:r>
              <a:rPr lang="en-US" altLang="en-US"/>
              <a:t>Restaurante El Faro de Cádiz, </a:t>
            </a:r>
            <a:br>
              <a:rPr lang="en-US" altLang="en-US"/>
            </a:br>
            <a:r>
              <a:rPr lang="en-US" altLang="en-US"/>
              <a:t>and Balandro – you’ll thank me later.</a:t>
            </a:r>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r>
              <a:rPr lang="en-US" altLang="en-US" sz="1400"/>
              <a:t>				  </a:t>
            </a:r>
          </a:p>
        </p:txBody>
      </p:sp>
      <p:pic>
        <p:nvPicPr>
          <p:cNvPr id="18436" name="Picture 4">
            <a:extLst>
              <a:ext uri="{FF2B5EF4-FFF2-40B4-BE49-F238E27FC236}">
                <a16:creationId xmlns:a16="http://schemas.microsoft.com/office/drawing/2014/main" id="{84D2E189-73D5-FEF8-9A68-89975BB11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2416175"/>
            <a:ext cx="4286250" cy="4286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5">
            <a:extLst>
              <a:ext uri="{FF2B5EF4-FFF2-40B4-BE49-F238E27FC236}">
                <a16:creationId xmlns:a16="http://schemas.microsoft.com/office/drawing/2014/main" id="{B623EB28-F40A-655C-AD6D-D102383A9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3992563"/>
            <a:ext cx="3716338" cy="247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D431D846-CF9D-35E7-01FB-C711558EE717}"/>
              </a:ext>
            </a:extLst>
          </p:cNvPr>
          <p:cNvSpPr>
            <a:spLocks noGrp="1" noChangeArrowheads="1"/>
          </p:cNvSpPr>
          <p:nvPr>
            <p:ph type="title"/>
          </p:nvPr>
        </p:nvSpPr>
        <p:spPr>
          <a:xfrm>
            <a:off x="685800" y="609601"/>
            <a:ext cx="7770813" cy="685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t>Getting Around Cadiz</a:t>
            </a:r>
          </a:p>
        </p:txBody>
      </p:sp>
      <p:sp>
        <p:nvSpPr>
          <p:cNvPr id="19458" name="Text Box 2">
            <a:extLst>
              <a:ext uri="{FF2B5EF4-FFF2-40B4-BE49-F238E27FC236}">
                <a16:creationId xmlns:a16="http://schemas.microsoft.com/office/drawing/2014/main" id="{BD104DC1-985D-B327-FFF7-1697767077FF}"/>
              </a:ext>
            </a:extLst>
          </p:cNvPr>
          <p:cNvSpPr txBox="1">
            <a:spLocks noChangeArrowheads="1"/>
          </p:cNvSpPr>
          <p:nvPr/>
        </p:nvSpPr>
        <p:spPr bwMode="auto">
          <a:xfrm>
            <a:off x="215900" y="1589088"/>
            <a:ext cx="8686800" cy="443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For the most part Cadiz is an easy city to walk, but for those who want to avoid exercise as much as possible, There are the city buses run by Urbanos de Cádiz. There are 5 lines with fairly new buses and all have air conditioning. </a:t>
            </a:r>
          </a:p>
          <a:p>
            <a:pPr>
              <a:buClrTx/>
              <a:buFontTx/>
              <a:buNone/>
            </a:pPr>
            <a:r>
              <a:rPr lang="en-US" altLang="en-US" sz="2400" dirty="0"/>
              <a:t>											City bus cost of a single 											journey is 1,10€. Changing bus 											is permitted within 45minutes.</a:t>
            </a:r>
          </a:p>
          <a:p>
            <a:pPr>
              <a:buClrTx/>
              <a:buFontTx/>
              <a:buNone/>
            </a:pPr>
            <a:r>
              <a:rPr lang="en-US" altLang="en-US" dirty="0"/>
              <a:t>											</a:t>
            </a:r>
            <a:r>
              <a:rPr lang="en-US" altLang="en-US" sz="2400" dirty="0"/>
              <a:t> 											You can also buy a '</a:t>
            </a:r>
            <a:r>
              <a:rPr lang="en-US" altLang="en-US" sz="2400" dirty="0" err="1"/>
              <a:t>Bonobus</a:t>
            </a:r>
            <a:r>
              <a:rPr lang="en-US" altLang="en-US" sz="2400" dirty="0"/>
              <a:t>’ 											from newsagent kiosks for 7€ 											for ten journeys. </a:t>
            </a:r>
          </a:p>
          <a:p>
            <a:pPr>
              <a:buClrTx/>
              <a:buFontTx/>
              <a:buNone/>
            </a:pPr>
            <a:endParaRPr lang="en-US" altLang="en-US" dirty="0"/>
          </a:p>
          <a:p>
            <a:pPr>
              <a:buClrTx/>
              <a:buFontTx/>
              <a:buNone/>
            </a:pPr>
            <a:endParaRPr lang="en-US" altLang="en-US" dirty="0"/>
          </a:p>
          <a:p>
            <a:pPr>
              <a:buClrTx/>
              <a:buFontTx/>
              <a:buNone/>
            </a:pPr>
            <a:r>
              <a:rPr lang="en-US" altLang="en-US" dirty="0"/>
              <a:t>												</a:t>
            </a: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pic>
        <p:nvPicPr>
          <p:cNvPr id="19459" name="Picture 3">
            <a:extLst>
              <a:ext uri="{FF2B5EF4-FFF2-40B4-BE49-F238E27FC236}">
                <a16:creationId xmlns:a16="http://schemas.microsoft.com/office/drawing/2014/main" id="{8EF81635-E324-6C28-C83B-6CE96666D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65" y="3200400"/>
            <a:ext cx="4470400" cy="2514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1ACADFFB-142C-15C3-B510-A2CD351F213F}"/>
              </a:ext>
            </a:extLst>
          </p:cNvPr>
          <p:cNvSpPr>
            <a:spLocks noGrp="1" noChangeArrowheads="1"/>
          </p:cNvSpPr>
          <p:nvPr>
            <p:ph type="title"/>
          </p:nvPr>
        </p:nvSpPr>
        <p:spPr>
          <a:xfrm>
            <a:off x="685800" y="608013"/>
            <a:ext cx="7770813" cy="1141412"/>
          </a:xfrm>
          <a:ln/>
        </p:spPr>
        <p:txBody>
          <a:bodyPr/>
          <a:lstStyle/>
          <a:p>
            <a:pPr marL="215900" indent="-215900">
              <a:lnSpc>
                <a:spcPct val="92000"/>
              </a:lnSpc>
              <a:spcBef>
                <a:spcPts val="238"/>
              </a:spcBef>
              <a:spcAft>
                <a:spcPts val="238"/>
              </a:spcAft>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dirty="0">
                <a:cs typeface="Segoe UI" panose="020B0502040204020203" pitchFamily="34" charset="0"/>
              </a:rPr>
              <a:t>Thanks For Coming</a:t>
            </a:r>
          </a:p>
        </p:txBody>
      </p:sp>
      <p:sp>
        <p:nvSpPr>
          <p:cNvPr id="20482" name="Text Box 2">
            <a:extLst>
              <a:ext uri="{FF2B5EF4-FFF2-40B4-BE49-F238E27FC236}">
                <a16:creationId xmlns:a16="http://schemas.microsoft.com/office/drawing/2014/main" id="{4C9A1EA4-2780-43A4-CEEF-86F78DE71BC7}"/>
              </a:ext>
            </a:extLst>
          </p:cNvPr>
          <p:cNvSpPr txBox="1">
            <a:spLocks noChangeArrowheads="1"/>
          </p:cNvSpPr>
          <p:nvPr/>
        </p:nvSpPr>
        <p:spPr bwMode="auto">
          <a:xfrm>
            <a:off x="739775" y="2111375"/>
            <a:ext cx="7770813" cy="434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lnSpc>
                <a:spcPct val="92000"/>
              </a:lnSpc>
              <a:spcBef>
                <a:spcPts val="825"/>
              </a:spcBef>
              <a:spcAft>
                <a:spcPts val="25"/>
              </a:spcAft>
              <a:buClrTx/>
              <a:buFontTx/>
              <a:buNone/>
            </a:pPr>
            <a:r>
              <a:rPr lang="en-US" altLang="en-US" sz="3900" dirty="0">
                <a:latin typeface="+mj-lt"/>
                <a:cs typeface="Segoe UI" panose="020B0502040204020203" pitchFamily="34" charset="0"/>
              </a:rPr>
              <a:t>If you have any more questions, Please ask.</a:t>
            </a:r>
          </a:p>
          <a:p>
            <a:pPr algn="ctr">
              <a:lnSpc>
                <a:spcPct val="92000"/>
              </a:lnSpc>
              <a:spcBef>
                <a:spcPts val="825"/>
              </a:spcBef>
              <a:spcAft>
                <a:spcPts val="25"/>
              </a:spcAft>
              <a:buClrTx/>
              <a:buFontTx/>
              <a:buNone/>
            </a:pPr>
            <a:r>
              <a:rPr lang="en-US" altLang="en-US" sz="3900" dirty="0">
                <a:latin typeface="+mj-lt"/>
                <a:cs typeface="Segoe UI" panose="020B0502040204020203" pitchFamily="34" charset="0"/>
              </a:rPr>
              <a:t>I will do my best to answer them for you.</a:t>
            </a:r>
          </a:p>
          <a:p>
            <a:pPr algn="ctr">
              <a:lnSpc>
                <a:spcPct val="92000"/>
              </a:lnSpc>
              <a:spcBef>
                <a:spcPts val="825"/>
              </a:spcBef>
              <a:spcAft>
                <a:spcPts val="25"/>
              </a:spcAft>
              <a:buClrTx/>
              <a:buFontTx/>
              <a:buNone/>
            </a:pPr>
            <a:endParaRPr lang="en-US" altLang="en-US" sz="3900" dirty="0">
              <a:latin typeface="+mj-lt"/>
              <a:cs typeface="Segoe UI" panose="020B0502040204020203" pitchFamily="34" charset="0"/>
            </a:endParaRPr>
          </a:p>
          <a:p>
            <a:pPr algn="ctr">
              <a:lnSpc>
                <a:spcPct val="92000"/>
              </a:lnSpc>
              <a:spcBef>
                <a:spcPts val="825"/>
              </a:spcBef>
              <a:spcAft>
                <a:spcPts val="25"/>
              </a:spcAft>
              <a:buClrTx/>
              <a:buFontTx/>
              <a:buNone/>
            </a:pPr>
            <a:r>
              <a:rPr lang="en-US" altLang="en-US" sz="3900" b="1" dirty="0">
                <a:latin typeface="+mj-lt"/>
                <a:cs typeface="Segoe UI" panose="020B0502040204020203" pitchFamily="34" charset="0"/>
              </a:rPr>
              <a:t>Have a great visit in Cádiz!</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FB31DED6-4375-5767-B9C2-428D5A39E542}"/>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a:t>Cádiz Spain</a:t>
            </a:r>
            <a:r>
              <a:rPr lang="en-US" altLang="en-US"/>
              <a:t> </a:t>
            </a:r>
          </a:p>
        </p:txBody>
      </p:sp>
      <p:sp>
        <p:nvSpPr>
          <p:cNvPr id="3074" name="Rectangle 2">
            <a:extLst>
              <a:ext uri="{FF2B5EF4-FFF2-40B4-BE49-F238E27FC236}">
                <a16:creationId xmlns:a16="http://schemas.microsoft.com/office/drawing/2014/main" id="{0FCE99E4-04B4-6AF7-E7BA-18397BB2C7B7}"/>
              </a:ext>
            </a:extLst>
          </p:cNvPr>
          <p:cNvSpPr>
            <a:spLocks noChangeArrowheads="1"/>
          </p:cNvSpPr>
          <p:nvPr/>
        </p:nvSpPr>
        <p:spPr bwMode="auto">
          <a:xfrm>
            <a:off x="457200" y="1500188"/>
            <a:ext cx="8229600" cy="5152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Cádiz is an ancient port city</a:t>
            </a:r>
          </a:p>
          <a:p>
            <a:pPr>
              <a:buClrTx/>
              <a:buFontTx/>
              <a:buNone/>
            </a:pPr>
            <a:r>
              <a:rPr lang="en-US" altLang="en-US" dirty="0"/>
              <a:t>in the </a:t>
            </a:r>
            <a:r>
              <a:rPr lang="en-US" altLang="en-US" dirty="0" err="1"/>
              <a:t>Andalucia</a:t>
            </a:r>
            <a:r>
              <a:rPr lang="en-US" altLang="en-US" dirty="0"/>
              <a:t> region of </a:t>
            </a:r>
          </a:p>
          <a:p>
            <a:pPr>
              <a:buClrTx/>
              <a:buFontTx/>
              <a:buNone/>
            </a:pPr>
            <a:r>
              <a:rPr lang="en-US" altLang="en-US" dirty="0"/>
              <a:t>southwestern Spain. The </a:t>
            </a:r>
          </a:p>
          <a:p>
            <a:pPr>
              <a:buClrTx/>
              <a:buFontTx/>
              <a:buNone/>
            </a:pPr>
            <a:r>
              <a:rPr lang="en-US" altLang="en-US" dirty="0"/>
              <a:t>home of the Spanish Navy, </a:t>
            </a:r>
          </a:p>
          <a:p>
            <a:pPr>
              <a:buClrTx/>
              <a:buFontTx/>
              <a:buNone/>
            </a:pPr>
            <a:r>
              <a:rPr lang="en-US" altLang="en-US" dirty="0"/>
              <a:t>the port boomed in the 16</a:t>
            </a:r>
            <a:r>
              <a:rPr lang="en-US" altLang="en-US" baseline="33000" dirty="0"/>
              <a:t>th</a:t>
            </a:r>
          </a:p>
          <a:p>
            <a:pPr>
              <a:buClrTx/>
              <a:buFontTx/>
              <a:buNone/>
            </a:pPr>
            <a:r>
              <a:rPr lang="en-US" altLang="en-US" dirty="0"/>
              <a:t>century as a base for the </a:t>
            </a:r>
          </a:p>
          <a:p>
            <a:pPr>
              <a:buClrTx/>
              <a:buFontTx/>
              <a:buNone/>
            </a:pPr>
            <a:r>
              <a:rPr lang="en-US" altLang="en-US" dirty="0"/>
              <a:t>Military and trade. It has </a:t>
            </a:r>
          </a:p>
          <a:p>
            <a:pPr>
              <a:buClrTx/>
              <a:buFontTx/>
              <a:buNone/>
            </a:pPr>
            <a:r>
              <a:rPr lang="en-US" altLang="en-US" dirty="0"/>
              <a:t>more than100 watchtowers, </a:t>
            </a:r>
          </a:p>
          <a:p>
            <a:pPr>
              <a:buClrTx/>
              <a:buFontTx/>
              <a:buNone/>
            </a:pPr>
            <a:r>
              <a:rPr lang="en-US" altLang="en-US" dirty="0"/>
              <a:t>the iconic Torre Tavira, </a:t>
            </a:r>
          </a:p>
          <a:p>
            <a:pPr>
              <a:buClrTx/>
              <a:buFontTx/>
              <a:buNone/>
            </a:pPr>
            <a:r>
              <a:rPr lang="en-US" altLang="en-US" dirty="0"/>
              <a:t>which was traditionally </a:t>
            </a:r>
          </a:p>
          <a:p>
            <a:pPr>
              <a:buClrTx/>
              <a:buFontTx/>
              <a:buNone/>
            </a:pPr>
            <a:r>
              <a:rPr lang="en-US" altLang="en-US" dirty="0"/>
              <a:t>used for spotting ships. On the waterfront is the domed, 18th-century Cádiz Cathedral, featuring baroque and neoclassical elements.</a:t>
            </a:r>
          </a:p>
        </p:txBody>
      </p:sp>
      <p:pic>
        <p:nvPicPr>
          <p:cNvPr id="3075" name="Picture 3">
            <a:extLst>
              <a:ext uri="{FF2B5EF4-FFF2-40B4-BE49-F238E27FC236}">
                <a16:creationId xmlns:a16="http://schemas.microsoft.com/office/drawing/2014/main" id="{71FCCD5C-05C9-8027-CD9F-7F0C3EBB4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75" y="1671638"/>
            <a:ext cx="4899025"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1866350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73308A18-155D-98BA-B7FC-C28A1C27B88E}"/>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a:t>What I Will Cover</a:t>
            </a:r>
          </a:p>
        </p:txBody>
      </p:sp>
      <p:sp>
        <p:nvSpPr>
          <p:cNvPr id="4098" name="Rectangle 2">
            <a:extLst>
              <a:ext uri="{FF2B5EF4-FFF2-40B4-BE49-F238E27FC236}">
                <a16:creationId xmlns:a16="http://schemas.microsoft.com/office/drawing/2014/main" id="{10328325-2DB8-8862-2169-C510241F8036}"/>
              </a:ext>
            </a:extLst>
          </p:cNvPr>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4000"/>
              <a:t>What I Will Cover</a:t>
            </a:r>
          </a:p>
        </p:txBody>
      </p:sp>
      <p:sp>
        <p:nvSpPr>
          <p:cNvPr id="4099" name="Rectangle 3">
            <a:extLst>
              <a:ext uri="{FF2B5EF4-FFF2-40B4-BE49-F238E27FC236}">
                <a16:creationId xmlns:a16="http://schemas.microsoft.com/office/drawing/2014/main" id="{7770CE8B-A648-7683-4443-CA6C8FAE8FEA}"/>
              </a:ext>
            </a:extLst>
          </p:cNvPr>
          <p:cNvSpPr>
            <a:spLocks noChangeArrowheads="1"/>
          </p:cNvSpPr>
          <p:nvPr/>
        </p:nvSpPr>
        <p:spPr bwMode="auto">
          <a:xfrm>
            <a:off x="1828800" y="1828800"/>
            <a:ext cx="6858000" cy="4264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Font typeface="Wingdings" panose="05000000000000000000" pitchFamily="2" charset="2"/>
              <a:buChar char=""/>
            </a:pPr>
            <a:r>
              <a:rPr lang="en-US" altLang="en-US" b="1" dirty="0"/>
              <a:t>My Port Philosophy</a:t>
            </a:r>
          </a:p>
          <a:p>
            <a:pPr>
              <a:buFont typeface="Wingdings" panose="05000000000000000000" pitchFamily="2" charset="2"/>
              <a:buChar char=""/>
            </a:pPr>
            <a:r>
              <a:rPr lang="en-US" altLang="en-US" b="1" dirty="0"/>
              <a:t>Don’t Miss the Ship</a:t>
            </a:r>
          </a:p>
          <a:p>
            <a:pPr>
              <a:buFont typeface="Wingdings" panose="05000000000000000000" pitchFamily="2" charset="2"/>
              <a:buChar char=""/>
            </a:pPr>
            <a:r>
              <a:rPr lang="en-US" altLang="en-US" b="1" dirty="0"/>
              <a:t>Money</a:t>
            </a:r>
          </a:p>
          <a:p>
            <a:pPr>
              <a:buFont typeface="Wingdings" panose="05000000000000000000" pitchFamily="2" charset="2"/>
              <a:buChar char=""/>
            </a:pPr>
            <a:r>
              <a:rPr lang="en-US" altLang="en-US" b="1" dirty="0"/>
              <a:t>Where is the Tourist Office?</a:t>
            </a:r>
          </a:p>
          <a:p>
            <a:pPr>
              <a:buFont typeface="Wingdings" panose="05000000000000000000" pitchFamily="2" charset="2"/>
              <a:buChar char=""/>
            </a:pPr>
            <a:r>
              <a:rPr lang="en-US" altLang="en-US" b="1" dirty="0"/>
              <a:t>A few interesting facts about Cadiz.</a:t>
            </a:r>
          </a:p>
          <a:p>
            <a:pPr>
              <a:buFont typeface="Wingdings" panose="05000000000000000000" pitchFamily="2" charset="2"/>
              <a:buChar char=""/>
            </a:pPr>
            <a:r>
              <a:rPr lang="en-US" altLang="en-US" b="1" dirty="0"/>
              <a:t>Places to see or at least consider</a:t>
            </a:r>
          </a:p>
          <a:p>
            <a:pPr>
              <a:buFont typeface="Wingdings" panose="05000000000000000000" pitchFamily="2" charset="2"/>
              <a:buChar char=""/>
            </a:pPr>
            <a:r>
              <a:rPr lang="en-US" altLang="en-US" b="1" dirty="0"/>
              <a:t>A few restaurant recommendations</a:t>
            </a:r>
          </a:p>
          <a:p>
            <a:pPr>
              <a:buFont typeface="Wingdings" panose="05000000000000000000" pitchFamily="2" charset="2"/>
              <a:buChar char=""/>
            </a:pPr>
            <a:r>
              <a:rPr lang="en-US" altLang="en-US" b="1" dirty="0"/>
              <a:t>Best way to get around Cadiz</a:t>
            </a:r>
          </a:p>
          <a:p>
            <a:pPr>
              <a:buClrTx/>
              <a:buFontTx/>
              <a:buNone/>
            </a:pPr>
            <a:endParaRPr lang="en-US" altLang="en-US" sz="3200" b="1" dirty="0"/>
          </a:p>
          <a:p>
            <a:pPr>
              <a:buClrTx/>
              <a:buFontTx/>
              <a:buNone/>
            </a:pPr>
            <a:endParaRPr lang="en-US" altLang="en-US" sz="3200" b="1"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308772E4-0497-07D9-6A99-3DBFA1FB435F}"/>
              </a:ext>
            </a:extLst>
          </p:cNvPr>
          <p:cNvSpPr>
            <a:spLocks noGrp="1" noChangeArrowheads="1"/>
          </p:cNvSpPr>
          <p:nvPr>
            <p:ph type="title"/>
          </p:nvPr>
        </p:nvSpPr>
        <p:spPr>
          <a:xfrm>
            <a:off x="685800" y="228600"/>
            <a:ext cx="7767638" cy="113823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5200" dirty="0"/>
              <a:t>My Port Philosophy</a:t>
            </a:r>
          </a:p>
        </p:txBody>
      </p:sp>
      <p:sp>
        <p:nvSpPr>
          <p:cNvPr id="6146" name="Rectangle 2">
            <a:extLst>
              <a:ext uri="{FF2B5EF4-FFF2-40B4-BE49-F238E27FC236}">
                <a16:creationId xmlns:a16="http://schemas.microsoft.com/office/drawing/2014/main" id="{3A15478B-BBE4-3456-1745-956353616643}"/>
              </a:ext>
            </a:extLst>
          </p:cNvPr>
          <p:cNvSpPr>
            <a:spLocks noGrp="1" noChangeArrowheads="1"/>
          </p:cNvSpPr>
          <p:nvPr>
            <p:ph type="body" idx="1"/>
          </p:nvPr>
        </p:nvSpPr>
        <p:spPr>
          <a:xfrm>
            <a:off x="685800" y="1371600"/>
            <a:ext cx="7767638" cy="5257800"/>
          </a:xfrm>
          <a:ln/>
        </p:spPr>
        <p:txBody>
          <a:bodyPr/>
          <a:lstStyle/>
          <a:p>
            <a:pPr marL="449263">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experience.</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I always recommend taking a ship’s tour.</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p>
          <a:p>
            <a:pPr>
              <a:lnSpc>
                <a:spcPct val="113000"/>
              </a:lnSpc>
              <a:spcBef>
                <a:spcPts val="825"/>
              </a:spcBef>
              <a:spcAft>
                <a:spcPts val="25"/>
              </a:spcAft>
              <a:buClr>
                <a:srgbClr val="77CAEE"/>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sz="2400"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2082D6D-AA3B-551E-A3C3-4FBCBB30E05D}"/>
              </a:ext>
            </a:extLst>
          </p:cNvPr>
          <p:cNvSpPr>
            <a:spLocks noGrp="1" noChangeArrowheads="1"/>
          </p:cNvSpPr>
          <p:nvPr>
            <p:ph type="title"/>
          </p:nvPr>
        </p:nvSpPr>
        <p:spPr>
          <a:xfrm>
            <a:off x="685800" y="381000"/>
            <a:ext cx="7766050" cy="9144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Don’t Miss the Ship</a:t>
            </a:r>
          </a:p>
        </p:txBody>
      </p:sp>
      <p:sp>
        <p:nvSpPr>
          <p:cNvPr id="5122" name="Rectangle 2">
            <a:extLst>
              <a:ext uri="{FF2B5EF4-FFF2-40B4-BE49-F238E27FC236}">
                <a16:creationId xmlns:a16="http://schemas.microsoft.com/office/drawing/2014/main" id="{FA905F0E-E0C7-1FDA-8A48-FE133BBD5947}"/>
              </a:ext>
            </a:extLst>
          </p:cNvPr>
          <p:cNvSpPr>
            <a:spLocks noGrp="1" noChangeArrowheads="1"/>
          </p:cNvSpPr>
          <p:nvPr>
            <p:ph type="body" idx="1"/>
          </p:nvPr>
        </p:nvSpPr>
        <p:spPr>
          <a:xfrm>
            <a:off x="685800" y="1295400"/>
            <a:ext cx="7766050" cy="5181600"/>
          </a:xfrm>
          <a:ln/>
        </p:spPr>
        <p:txBody>
          <a:bodyPr/>
          <a:lstStyle/>
          <a:p>
            <a:pPr hangingPunct="0">
              <a:lnSpc>
                <a:spcPct val="93000"/>
              </a:lnSpc>
              <a:spcBef>
                <a:spcPts val="50"/>
              </a:spcBef>
              <a:spcAft>
                <a:spcPts val="50"/>
              </a:spcAft>
              <a:buClrTx/>
              <a:buFontTx/>
              <a:buNone/>
            </a:pPr>
            <a:r>
              <a:rPr lang="en-US" altLang="en-US" sz="2000" b="1" dirty="0"/>
              <a:t>How to Avoid Missing Your Ship:</a:t>
            </a:r>
          </a:p>
          <a:p>
            <a:pPr hangingPunct="0">
              <a:lnSpc>
                <a:spcPct val="93000"/>
              </a:lnSpc>
              <a:spcBef>
                <a:spcPts val="50"/>
              </a:spcBef>
              <a:spcAft>
                <a:spcPts val="50"/>
              </a:spcAft>
              <a:buClrTx/>
              <a:buFontTx/>
              <a:buNone/>
            </a:pPr>
            <a:r>
              <a:rPr lang="en-US" altLang="en-US" sz="2000" dirty="0"/>
              <a:t>Pay attention to the time. - Ship time and local time are often different.</a:t>
            </a:r>
          </a:p>
          <a:p>
            <a:pPr hangingPunct="0">
              <a:lnSpc>
                <a:spcPct val="93000"/>
              </a:lnSpc>
              <a:spcBef>
                <a:spcPts val="50"/>
              </a:spcBef>
              <a:spcAft>
                <a:spcPts val="50"/>
              </a:spcAft>
              <a:buClrTx/>
              <a:buFontTx/>
              <a:buNone/>
            </a:pPr>
            <a:r>
              <a:rPr lang="en-US" altLang="en-US" sz="2000" dirty="0"/>
              <a:t>Put a return-to-ship reminder on your phone.</a:t>
            </a:r>
          </a:p>
          <a:p>
            <a:pPr hangingPunct="0">
              <a:lnSpc>
                <a:spcPct val="93000"/>
              </a:lnSpc>
              <a:spcBef>
                <a:spcPts val="50"/>
              </a:spcBef>
              <a:spcAft>
                <a:spcPts val="50"/>
              </a:spcAft>
              <a:buClrTx/>
              <a:buFontTx/>
              <a:buNone/>
            </a:pPr>
            <a:r>
              <a:rPr lang="en-US" altLang="en-US" sz="2000" b="1" dirty="0"/>
              <a:t>Choose excursions wisely:</a:t>
            </a:r>
          </a:p>
          <a:p>
            <a:pPr hangingPunct="0">
              <a:lnSpc>
                <a:spcPct val="93000"/>
              </a:lnSpc>
              <a:spcBef>
                <a:spcPts val="50"/>
              </a:spcBef>
              <a:spcAft>
                <a:spcPts val="50"/>
              </a:spcAft>
              <a:buClrTx/>
              <a:buFontTx/>
              <a:buNone/>
            </a:pPr>
            <a:r>
              <a:rPr lang="en-US" altLang="en-US" sz="2000" b="1" dirty="0"/>
              <a:t>	</a:t>
            </a:r>
            <a:r>
              <a:rPr lang="en-US" altLang="en-US" sz="2000" dirty="0"/>
              <a:t>If a ship-sponsored excursion is late returning to port, the ship will wait, but not for excursions taken on your own.</a:t>
            </a:r>
          </a:p>
          <a:p>
            <a:pPr hangingPunct="0">
              <a:lnSpc>
                <a:spcPct val="93000"/>
              </a:lnSpc>
              <a:spcBef>
                <a:spcPts val="50"/>
              </a:spcBef>
              <a:spcAft>
                <a:spcPts val="50"/>
              </a:spcAft>
              <a:buClrTx/>
              <a:buFontTx/>
              <a:buNone/>
            </a:pPr>
            <a:r>
              <a:rPr lang="en-US" altLang="en-US" sz="2000" b="1" dirty="0"/>
              <a:t>Be Prepared:</a:t>
            </a:r>
          </a:p>
          <a:p>
            <a:pPr hangingPunct="0">
              <a:lnSpc>
                <a:spcPct val="93000"/>
              </a:lnSpc>
              <a:spcBef>
                <a:spcPts val="50"/>
              </a:spcBef>
              <a:spcAft>
                <a:spcPts val="50"/>
              </a:spcAft>
              <a:buClrTx/>
              <a:buFontTx/>
              <a:buNone/>
            </a:pPr>
            <a:r>
              <a:rPr lang="en-US" altLang="en-US" sz="2000" b="1" dirty="0"/>
              <a:t>	</a:t>
            </a:r>
            <a:r>
              <a:rPr lang="en-US" altLang="en-US" sz="2000" dirty="0"/>
              <a:t>Have your Passport, Credit Card, and phone numbers for the ship port agent. </a:t>
            </a:r>
          </a:p>
          <a:p>
            <a:pPr hangingPunct="0">
              <a:lnSpc>
                <a:spcPct val="93000"/>
              </a:lnSpc>
              <a:spcBef>
                <a:spcPts val="50"/>
              </a:spcBef>
              <a:spcAft>
                <a:spcPts val="50"/>
              </a:spcAft>
              <a:buClrTx/>
              <a:buFontTx/>
              <a:buNone/>
            </a:pPr>
            <a:r>
              <a:rPr lang="en-US" altLang="en-US" sz="2000" b="1" dirty="0"/>
              <a:t>What to Do If You Miss the Ship:</a:t>
            </a:r>
            <a:br>
              <a:rPr lang="en-US" altLang="en-US" sz="2000" b="1" dirty="0"/>
            </a:br>
            <a:r>
              <a:rPr lang="en-US" altLang="en-US" sz="2000" dirty="0"/>
              <a:t>Most cruise lines have port agents stationed in the port area to assist if your ship has left without you. Sometimes, when cruisers are late returning to the vessel, the ship's crew may remove the passengers' essential items -- passports, cell phones, and medication -- from the ship to leave with the port agents. </a:t>
            </a:r>
            <a:br>
              <a:rPr lang="en-US" altLang="en-US" sz="2000" dirty="0"/>
            </a:br>
            <a:endParaRPr lang="en-US" altLang="en-US" sz="2000" dirty="0"/>
          </a:p>
          <a:p>
            <a:pPr algn="ctr" hangingPunct="0">
              <a:lnSpc>
                <a:spcPct val="93000"/>
              </a:lnSpc>
              <a:spcBef>
                <a:spcPts val="50"/>
              </a:spcBef>
              <a:spcAft>
                <a:spcPts val="50"/>
              </a:spcAft>
              <a:buClrTx/>
              <a:buFontTx/>
              <a:buNone/>
            </a:pPr>
            <a:r>
              <a:rPr lang="en-US" altLang="en-US" sz="2000" b="1" i="1" dirty="0"/>
              <a:t>The Port Officials can help you with contacting your ship </a:t>
            </a:r>
            <a:br>
              <a:rPr lang="en-US" altLang="en-US" sz="2000" b="1" i="1" dirty="0"/>
            </a:br>
            <a:r>
              <a:rPr lang="en-US" altLang="en-US" sz="2000" b="1" i="1" dirty="0"/>
              <a:t>and making necessary travel arrangements.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A5BFAC9-9408-AEE2-245B-40E4FDF6C859}"/>
              </a:ext>
            </a:extLst>
          </p:cNvPr>
          <p:cNvSpPr>
            <a:spLocks noGrp="1" noChangeArrowheads="1"/>
          </p:cNvSpPr>
          <p:nvPr>
            <p:ph type="title"/>
          </p:nvPr>
        </p:nvSpPr>
        <p:spPr>
          <a:xfrm>
            <a:off x="685800" y="304800"/>
            <a:ext cx="7772400" cy="14478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a:t>Money</a:t>
            </a:r>
          </a:p>
        </p:txBody>
      </p:sp>
      <p:sp>
        <p:nvSpPr>
          <p:cNvPr id="7170" name="Rectangle 2">
            <a:extLst>
              <a:ext uri="{FF2B5EF4-FFF2-40B4-BE49-F238E27FC236}">
                <a16:creationId xmlns:a16="http://schemas.microsoft.com/office/drawing/2014/main" id="{DBC3E253-66BF-09B1-AC9E-3DD6AE772D16}"/>
              </a:ext>
            </a:extLst>
          </p:cNvPr>
          <p:cNvSpPr>
            <a:spLocks noChangeArrowheads="1"/>
          </p:cNvSpPr>
          <p:nvPr/>
        </p:nvSpPr>
        <p:spPr bwMode="auto">
          <a:xfrm>
            <a:off x="457200" y="1524000"/>
            <a:ext cx="8229600" cy="237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hangingPunct="0">
              <a:lnSpc>
                <a:spcPct val="93000"/>
              </a:lnSpc>
              <a:spcBef>
                <a:spcPts val="50"/>
              </a:spcBef>
              <a:spcAft>
                <a:spcPts val="50"/>
              </a:spcAft>
              <a:buClrTx/>
              <a:buFontTx/>
              <a:buNone/>
            </a:pPr>
            <a:r>
              <a:rPr lang="en-US" altLang="en-US" b="1">
                <a:cs typeface="Arial" panose="020B0604020202020204" pitchFamily="34" charset="0"/>
              </a:rPr>
              <a:t>The euro is the official currency of 20 European Union countries which collectively make up the euro area, also known as the eurozone.</a:t>
            </a:r>
          </a:p>
          <a:p>
            <a:pPr hangingPunct="0">
              <a:lnSpc>
                <a:spcPct val="93000"/>
              </a:lnSpc>
              <a:spcBef>
                <a:spcPts val="50"/>
              </a:spcBef>
              <a:spcAft>
                <a:spcPts val="50"/>
              </a:spcAft>
              <a:buClrTx/>
              <a:buFontTx/>
              <a:buNone/>
            </a:pPr>
            <a:endParaRPr lang="en-US" altLang="en-US" b="1">
              <a:cs typeface="Arial" panose="020B0604020202020204" pitchFamily="34" charset="0"/>
            </a:endParaRPr>
          </a:p>
          <a:p>
            <a:pPr algn="ctr" hangingPunct="0">
              <a:lnSpc>
                <a:spcPct val="93000"/>
              </a:lnSpc>
              <a:spcBef>
                <a:spcPts val="50"/>
              </a:spcBef>
              <a:spcAft>
                <a:spcPts val="50"/>
              </a:spcAft>
              <a:buClrTx/>
              <a:buFontTx/>
              <a:buNone/>
            </a:pPr>
            <a:r>
              <a:rPr lang="en-US" altLang="en-US">
                <a:cs typeface="Segoe UI" panose="020B0502040204020203" pitchFamily="34" charset="0"/>
              </a:rPr>
              <a:t>Official Exchange is $1 to $1.079 US </a:t>
            </a:r>
          </a:p>
          <a:p>
            <a:pPr hangingPunct="0">
              <a:lnSpc>
                <a:spcPct val="113000"/>
              </a:lnSpc>
              <a:spcBef>
                <a:spcPts val="1113"/>
              </a:spcBef>
              <a:spcAft>
                <a:spcPts val="50"/>
              </a:spcAft>
              <a:buClrTx/>
              <a:buFontTx/>
              <a:buNone/>
            </a:pPr>
            <a:endParaRPr lang="en-US" altLang="en-US">
              <a:cs typeface="Segoe UI" panose="020B0502040204020203" pitchFamily="34" charset="0"/>
            </a:endParaRPr>
          </a:p>
        </p:txBody>
      </p:sp>
      <p:pic>
        <p:nvPicPr>
          <p:cNvPr id="7171" name="Picture 3">
            <a:extLst>
              <a:ext uri="{FF2B5EF4-FFF2-40B4-BE49-F238E27FC236}">
                <a16:creationId xmlns:a16="http://schemas.microsoft.com/office/drawing/2014/main" id="{5FC7EB7F-B60F-D8A4-5D73-A107E8400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352800"/>
            <a:ext cx="3962400" cy="2916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797F60AA-5F50-86F6-5618-F9CC4C5471E8}"/>
              </a:ext>
            </a:extLst>
          </p:cNvPr>
          <p:cNvSpPr>
            <a:spLocks noGrp="1" noChangeArrowheads="1"/>
          </p:cNvSpPr>
          <p:nvPr>
            <p:ph type="title"/>
          </p:nvPr>
        </p:nvSpPr>
        <p:spPr>
          <a:xfrm>
            <a:off x="0" y="457200"/>
            <a:ext cx="9144000" cy="6858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dirty="0"/>
              <a:t>Your First Stop</a:t>
            </a:r>
          </a:p>
        </p:txBody>
      </p:sp>
      <p:sp>
        <p:nvSpPr>
          <p:cNvPr id="8194" name="Rectangle 2">
            <a:extLst>
              <a:ext uri="{FF2B5EF4-FFF2-40B4-BE49-F238E27FC236}">
                <a16:creationId xmlns:a16="http://schemas.microsoft.com/office/drawing/2014/main" id="{B9227CA9-8E25-9FC2-FC12-F61BF50F4BF9}"/>
              </a:ext>
            </a:extLst>
          </p:cNvPr>
          <p:cNvSpPr>
            <a:spLocks noChangeArrowheads="1"/>
          </p:cNvSpPr>
          <p:nvPr/>
        </p:nvSpPr>
        <p:spPr bwMode="auto">
          <a:xfrm>
            <a:off x="5562600" y="1371600"/>
            <a:ext cx="3352800" cy="42341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Tourism Office provides a tourist information service and attention to the city's visitors.</a:t>
            </a:r>
          </a:p>
          <a:p>
            <a:pPr>
              <a:buClrTx/>
              <a:buFontTx/>
              <a:buNone/>
            </a:pPr>
            <a:r>
              <a:rPr lang="en-US" altLang="en-US" dirty="0"/>
              <a:t>Just walk to the end of the dock to find the Cádiz Tourist Center.</a:t>
            </a:r>
          </a:p>
          <a:p>
            <a:pPr>
              <a:buClrTx/>
              <a:buFontTx/>
              <a:buNone/>
            </a:pPr>
            <a:br>
              <a:rPr lang="en-US" altLang="en-US" dirty="0"/>
            </a:br>
            <a:r>
              <a:rPr lang="en-US" altLang="en-US" dirty="0"/>
              <a:t>Avenida 4 de </a:t>
            </a:r>
            <a:r>
              <a:rPr lang="en-US" altLang="en-US" dirty="0" err="1"/>
              <a:t>Diciembre</a:t>
            </a:r>
            <a:r>
              <a:rPr lang="en-US" altLang="en-US" dirty="0"/>
              <a:t> de 1977, s/n, 11005 </a:t>
            </a:r>
          </a:p>
          <a:p>
            <a:pPr>
              <a:buClrTx/>
              <a:buFontTx/>
              <a:buNone/>
            </a:pPr>
            <a:r>
              <a:rPr lang="en-US" altLang="en-US" dirty="0"/>
              <a:t>Phone: 956203191</a:t>
            </a:r>
          </a:p>
        </p:txBody>
      </p:sp>
      <p:pic>
        <p:nvPicPr>
          <p:cNvPr id="8195" name="Picture 3">
            <a:extLst>
              <a:ext uri="{FF2B5EF4-FFF2-40B4-BE49-F238E27FC236}">
                <a16:creationId xmlns:a16="http://schemas.microsoft.com/office/drawing/2014/main" id="{8A8FE502-7272-617F-4555-8AB8A2E36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9" y="1447800"/>
            <a:ext cx="5402580" cy="533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658587A4-6F85-CE26-1705-155AE4E7251F}"/>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a:t>It’s the Oldest City in </a:t>
            </a:r>
            <a:br>
              <a:rPr lang="en-US" altLang="en-US" sz="4000"/>
            </a:br>
            <a:r>
              <a:rPr lang="en-US" altLang="en-US" sz="4000"/>
              <a:t>Western Europe</a:t>
            </a:r>
          </a:p>
        </p:txBody>
      </p:sp>
      <p:sp>
        <p:nvSpPr>
          <p:cNvPr id="9218" name="Rectangle 2">
            <a:extLst>
              <a:ext uri="{FF2B5EF4-FFF2-40B4-BE49-F238E27FC236}">
                <a16:creationId xmlns:a16="http://schemas.microsoft.com/office/drawing/2014/main" id="{250D4C4C-9D9B-8709-5A0F-D6685E8146BA}"/>
              </a:ext>
            </a:extLst>
          </p:cNvPr>
          <p:cNvSpPr>
            <a:spLocks noChangeArrowheads="1"/>
          </p:cNvSpPr>
          <p:nvPr/>
        </p:nvSpPr>
        <p:spPr bwMode="auto">
          <a:xfrm>
            <a:off x="457200" y="2036763"/>
            <a:ext cx="8229600" cy="304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Founded in the 12th century BC, Cadiz is the oldest city in Western Europe, and some even claim that it’s the oldest city in the entire continent of Europe.</a:t>
            </a:r>
          </a:p>
          <a:p>
            <a:pPr>
              <a:buClrTx/>
              <a:buFontTx/>
              <a:buNone/>
            </a:pPr>
            <a:endParaRPr lang="en-US" altLang="en-US"/>
          </a:p>
          <a:p>
            <a:pPr>
              <a:buClrTx/>
              <a:buFontTx/>
              <a:buNone/>
            </a:pPr>
            <a:r>
              <a:rPr lang="en-US" altLang="en-US"/>
              <a:t>From its founding by the Phoenicians to the Roman rule to the Moorish rule to the Reconquista, Cadiz was continuously inhabited throughout the years, so it’s more than a privilege to visit such a piece of history.</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dirty="0"/>
              <a:t>It’s Historic Center’s and </a:t>
            </a:r>
            <a:br>
              <a:rPr lang="en-US" altLang="en-US" sz="4000" dirty="0"/>
            </a:br>
            <a:r>
              <a:rPr lang="en-US" altLang="en-US" sz="4000" dirty="0"/>
              <a:t>Squares are Irresistible</a:t>
            </a:r>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457200" y="2144713"/>
            <a:ext cx="8229600" cy="3839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Who doesn’t love historic city centers? Cadiz is where you’ll find an extremely charming one. It includes a few small neighborhoods like El </a:t>
            </a:r>
            <a:r>
              <a:rPr lang="en-US" altLang="en-US" dirty="0" err="1"/>
              <a:t>Pópulo</a:t>
            </a:r>
            <a:r>
              <a:rPr lang="en-US" altLang="en-US" dirty="0"/>
              <a:t> and La </a:t>
            </a:r>
            <a:r>
              <a:rPr lang="en-US" altLang="en-US" dirty="0" err="1"/>
              <a:t>Viña</a:t>
            </a:r>
            <a:r>
              <a:rPr lang="en-US" altLang="en-US" dirty="0"/>
              <a:t> and is the main area travelers explore when visiting the city.</a:t>
            </a:r>
          </a:p>
          <a:p>
            <a:pPr>
              <a:buClrTx/>
              <a:buFontTx/>
              <a:buNone/>
            </a:pPr>
            <a:endParaRPr lang="en-US" altLang="en-US" dirty="0"/>
          </a:p>
          <a:p>
            <a:pPr>
              <a:buClrTx/>
              <a:buFontTx/>
              <a:buNone/>
            </a:pPr>
            <a:r>
              <a:rPr lang="en-US" altLang="en-US" dirty="0"/>
              <a:t>Wandering through Spanish old town is always a fun thing to do. The Andalusian city’s gorgeous narrow streets and squares have something extra magical about them that I can’t put into words. They’re definitely one of the reasons to visit Cadiz, and I just know they’ll win your heart.</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63"/>
          </a:spcBef>
          <a:spcAft>
            <a:spcPts val="6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63"/>
          </a:spcBef>
          <a:spcAft>
            <a:spcPts val="6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1296</Words>
  <Application>Microsoft Office PowerPoint</Application>
  <PresentationFormat>On-screen Show (4:3)</PresentationFormat>
  <Paragraphs>201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Segoe UI</vt:lpstr>
      <vt:lpstr>Tahoma</vt:lpstr>
      <vt:lpstr>Times New Roman</vt:lpstr>
      <vt:lpstr>Wingdings</vt:lpstr>
      <vt:lpstr>Office Theme</vt:lpstr>
      <vt:lpstr>Cádiz Spain </vt:lpstr>
      <vt:lpstr>Cádiz Spain </vt:lpstr>
      <vt:lpstr>What I Will Cover</vt:lpstr>
      <vt:lpstr>My Port Philosophy</vt:lpstr>
      <vt:lpstr>Don’t Miss the Ship</vt:lpstr>
      <vt:lpstr>Money</vt:lpstr>
      <vt:lpstr>Your First Stop</vt:lpstr>
      <vt:lpstr>It’s the Oldest City in  Western Europe</vt:lpstr>
      <vt:lpstr>It’s Historic Center’s and  Squares are Irresistible</vt:lpstr>
      <vt:lpstr>Map Of Cádiz</vt:lpstr>
      <vt:lpstr>Irresistible Spots</vt:lpstr>
      <vt:lpstr>Castles and Cathedrals</vt:lpstr>
      <vt:lpstr>Castles and Cathedrals</vt:lpstr>
      <vt:lpstr>Castles and Cathedrals</vt:lpstr>
      <vt:lpstr>Home to Amazing Restaurants</vt:lpstr>
      <vt:lpstr>Home to Amazing Restaurants</vt:lpstr>
      <vt:lpstr>Home to Amazing Restaurants</vt:lpstr>
      <vt:lpstr>Getting Around Cadiz</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Cádiz Spain </dc:title>
  <dc:creator>Marc Silver</dc:creator>
  <cp:lastModifiedBy>Marc Silver</cp:lastModifiedBy>
  <cp:revision>16</cp:revision>
  <dcterms:modified xsi:type="dcterms:W3CDTF">2025-06-08T19:49:58Z</dcterms:modified>
</cp:coreProperties>
</file>