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273" r:id="rId3"/>
    <p:sldId id="257" r:id="rId4"/>
    <p:sldId id="285" r:id="rId5"/>
    <p:sldId id="258" r:id="rId6"/>
    <p:sldId id="263" r:id="rId7"/>
    <p:sldId id="259" r:id="rId8"/>
    <p:sldId id="283" r:id="rId9"/>
    <p:sldId id="260" r:id="rId10"/>
    <p:sldId id="288" r:id="rId11"/>
    <p:sldId id="276" r:id="rId12"/>
    <p:sldId id="277" r:id="rId13"/>
    <p:sldId id="278" r:id="rId14"/>
    <p:sldId id="280" r:id="rId15"/>
    <p:sldId id="279" r:id="rId16"/>
    <p:sldId id="287" r:id="rId17"/>
    <p:sldId id="286" r:id="rId18"/>
    <p:sldId id="284"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ravel.usnews.com/Cabo_San_Lucas_Mexico/Things_To_Do/Land_s_End_Finisterra_57097/"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563688"/>
            <a:ext cx="5949950" cy="2252662"/>
          </a:xfrm>
          <a:prstGeom prst="rect">
            <a:avLst/>
          </a:prstGeom>
        </p:spPr>
        <p:txBody>
          <a:bodyPr vert="horz" wrap="square">
            <a:spAutoFit/>
          </a:bodyPr>
          <a:lstStyle/>
          <a:p>
            <a:pPr lvl="0" algn="ctr"/>
            <a:r>
              <a:rPr lang="en-US" sz="4400" b="1" dirty="0">
                <a:latin typeface="Times New Roman" panose="02020603050405020304" pitchFamily="18" charset="0"/>
                <a:cs typeface="Times New Roman" panose="02020603050405020304" pitchFamily="18" charset="0"/>
              </a:rPr>
              <a:t>Cabo San Lucas, Mexico</a:t>
            </a:r>
            <a:br>
              <a:rPr lang="en-US" sz="4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Presented by</a:t>
            </a:r>
            <a:br>
              <a:rPr lang="en-US" sz="48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Marc Silver</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circle with a red white and green flag and white text&#10;&#10;Description automatically generated">
            <a:extLst>
              <a:ext uri="{FF2B5EF4-FFF2-40B4-BE49-F238E27FC236}">
                <a16:creationId xmlns:a16="http://schemas.microsoft.com/office/drawing/2014/main" id="{CCA1C0D0-3C5E-827B-C670-FDD0F86A1845}"/>
              </a:ext>
            </a:extLst>
          </p:cNvPr>
          <p:cNvPicPr>
            <a:picLocks noChangeAspect="1"/>
          </p:cNvPicPr>
          <p:nvPr/>
        </p:nvPicPr>
        <p:blipFill rotWithShape="1">
          <a:blip r:embed="rId3">
            <a:extLst>
              <a:ext uri="{28A0092B-C50C-407E-A947-70E740481C1C}">
                <a14:useLocalDpi xmlns:a14="http://schemas.microsoft.com/office/drawing/2010/main" val="0"/>
              </a:ext>
            </a:extLst>
          </a:blip>
          <a:srcRect b="6093"/>
          <a:stretch/>
        </p:blipFill>
        <p:spPr>
          <a:xfrm>
            <a:off x="5637230" y="621986"/>
            <a:ext cx="4443396" cy="44073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A bus on the road&#10;&#10;Description automatically generated">
            <a:extLst>
              <a:ext uri="{FF2B5EF4-FFF2-40B4-BE49-F238E27FC236}">
                <a16:creationId xmlns:a16="http://schemas.microsoft.com/office/drawing/2014/main" id="{91911851-AAEC-9F71-0BC1-FA07F21CFC69}"/>
              </a:ext>
            </a:extLst>
          </p:cNvPr>
          <p:cNvPicPr>
            <a:picLocks noChangeAspect="1"/>
          </p:cNvPicPr>
          <p:nvPr/>
        </p:nvPicPr>
        <p:blipFill rotWithShape="1">
          <a:blip r:embed="rId2">
            <a:extLst>
              <a:ext uri="{28A0092B-C50C-407E-A947-70E740481C1C}">
                <a14:useLocalDpi xmlns:a14="http://schemas.microsoft.com/office/drawing/2010/main" val="0"/>
              </a:ext>
            </a:extLst>
          </a:blip>
          <a:srcRect l="18700" r="232"/>
          <a:stretch/>
        </p:blipFill>
        <p:spPr>
          <a:xfrm>
            <a:off x="4672369" y="10"/>
            <a:ext cx="5408256" cy="5670540"/>
          </a:xfrm>
          <a:prstGeom prst="rect">
            <a:avLst/>
          </a:prstGeom>
        </p:spPr>
      </p:pic>
      <p:sp>
        <p:nvSpPr>
          <p:cNvPr id="4" name="TextBox 3">
            <a:extLst>
              <a:ext uri="{FF2B5EF4-FFF2-40B4-BE49-F238E27FC236}">
                <a16:creationId xmlns:a16="http://schemas.microsoft.com/office/drawing/2014/main" id="{AC748E68-3AE3-3DF8-F80B-0927134125BE}"/>
              </a:ext>
            </a:extLst>
          </p:cNvPr>
          <p:cNvSpPr txBox="1"/>
          <p:nvPr/>
        </p:nvSpPr>
        <p:spPr>
          <a:xfrm>
            <a:off x="0" y="0"/>
            <a:ext cx="4672369" cy="707886"/>
          </a:xfrm>
          <a:prstGeom prst="rect">
            <a:avLst/>
          </a:prstGeom>
          <a:noFill/>
        </p:spPr>
        <p:txBody>
          <a:bodyPr wrap="square">
            <a:spAutoFit/>
          </a:bodyPr>
          <a:lstStyle/>
          <a:p>
            <a:pPr algn="ctr"/>
            <a:r>
              <a:rPr lang="en-US" sz="4000" b="1" dirty="0">
                <a:solidFill>
                  <a:schemeClr val="tx1"/>
                </a:solidFill>
                <a:latin typeface="Times New Roman" panose="02020603050405020304" pitchFamily="18" charset="0"/>
                <a:ea typeface="+mj-ea"/>
                <a:cs typeface="Times New Roman" panose="02020603050405020304" pitchFamily="18" charset="0"/>
              </a:rPr>
              <a:t>Cabo Bus Service</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CF246A-8297-A188-A4E0-D5C23F93B4B3}"/>
              </a:ext>
            </a:extLst>
          </p:cNvPr>
          <p:cNvSpPr txBox="1"/>
          <p:nvPr/>
        </p:nvSpPr>
        <p:spPr>
          <a:xfrm>
            <a:off x="79023" y="888497"/>
            <a:ext cx="4593346" cy="4691741"/>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Downtown Cabos is close to where the tender lets off.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waterfront walkway that winds around the marina’s edge is lined by numerous bustling bars, restaurants, and shopping hubs like the Puerto Paraiso and Luxury Avenue interconnected malls.</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bus service runs along the Tourist Corridor between Cabo San Lucas and San Jose del Cabo called the Ruta del Desierto, and the buses are purple and orange.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Subercabos costs less than $2.50 (about 28 pesos) per ride.</a:t>
            </a:r>
          </a:p>
        </p:txBody>
      </p:sp>
    </p:spTree>
    <p:extLst>
      <p:ext uri="{BB962C8B-B14F-4D97-AF65-F5344CB8AC3E}">
        <p14:creationId xmlns:p14="http://schemas.microsoft.com/office/powerpoint/2010/main" val="145244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large rock formation in the ocean with Arch of Cabo San Lucas in the background&#10;&#10;Description automatically generated">
            <a:extLst>
              <a:ext uri="{FF2B5EF4-FFF2-40B4-BE49-F238E27FC236}">
                <a16:creationId xmlns:a16="http://schemas.microsoft.com/office/drawing/2014/main" id="{7866A8B7-4D01-B430-5B97-46D9D3970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312" y="741508"/>
            <a:ext cx="5413460" cy="4313029"/>
          </a:xfrm>
          <a:prstGeom prst="rect">
            <a:avLst/>
          </a:prstGeom>
        </p:spPr>
      </p:pic>
      <p:sp>
        <p:nvSpPr>
          <p:cNvPr id="7" name="TextBox 6">
            <a:extLst>
              <a:ext uri="{FF2B5EF4-FFF2-40B4-BE49-F238E27FC236}">
                <a16:creationId xmlns:a16="http://schemas.microsoft.com/office/drawing/2014/main" id="{F64F63AA-049F-0C5D-1A06-3BE360DA35CA}"/>
              </a:ext>
            </a:extLst>
          </p:cNvPr>
          <p:cNvSpPr txBox="1"/>
          <p:nvPr/>
        </p:nvSpPr>
        <p:spPr>
          <a:xfrm>
            <a:off x="1" y="910842"/>
            <a:ext cx="6908800" cy="415498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Located at the southern end of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Cabo San Lucas and sandwiched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between Playa del Amor and Playa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del Divorcio (Divorce Beach).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These rock formations were created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from the rough winds and seas of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southern Baja Peninsula.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 lions frequent the area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(especially along the Los Frailes rock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formation), and Land's End remains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excellent for couples looking for a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romantic spot to see the sunset.</a:t>
            </a:r>
          </a:p>
        </p:txBody>
      </p:sp>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Land's End (El Arco)</a:t>
            </a:r>
          </a:p>
        </p:txBody>
      </p:sp>
    </p:spTree>
    <p:extLst>
      <p:ext uri="{BB962C8B-B14F-4D97-AF65-F5344CB8AC3E}">
        <p14:creationId xmlns:p14="http://schemas.microsoft.com/office/powerpoint/2010/main" val="395923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sandy beach with large rocks&#10;&#10;Description automatically generated">
            <a:extLst>
              <a:ext uri="{FF2B5EF4-FFF2-40B4-BE49-F238E27FC236}">
                <a16:creationId xmlns:a16="http://schemas.microsoft.com/office/drawing/2014/main" id="{324BB910-E12C-5D90-B279-9A2A6D2696C5}"/>
              </a:ext>
            </a:extLst>
          </p:cNvPr>
          <p:cNvPicPr>
            <a:picLocks noChangeAspect="1"/>
          </p:cNvPicPr>
          <p:nvPr/>
        </p:nvPicPr>
        <p:blipFill rotWithShape="1">
          <a:blip r:embed="rId2">
            <a:extLst>
              <a:ext uri="{28A0092B-C50C-407E-A947-70E740481C1C}">
                <a14:useLocalDpi xmlns:a14="http://schemas.microsoft.com/office/drawing/2010/main" val="0"/>
              </a:ext>
            </a:extLst>
          </a:blip>
          <a:srcRect l="18362" t="1" r="12287" b="1"/>
          <a:stretch/>
        </p:blipFill>
        <p:spPr>
          <a:xfrm>
            <a:off x="0" y="10"/>
            <a:ext cx="5913782" cy="5670540"/>
          </a:xfrm>
          <a:prstGeom prst="rect">
            <a:avLst/>
          </a:prstGeom>
        </p:spPr>
      </p:pic>
      <p:sp>
        <p:nvSpPr>
          <p:cNvPr id="9" name="TextBox 8">
            <a:extLst>
              <a:ext uri="{FF2B5EF4-FFF2-40B4-BE49-F238E27FC236}">
                <a16:creationId xmlns:a16="http://schemas.microsoft.com/office/drawing/2014/main" id="{DC078CED-76CB-C2A1-766B-C3A3C5C4CE00}"/>
              </a:ext>
            </a:extLst>
          </p:cNvPr>
          <p:cNvSpPr txBox="1"/>
          <p:nvPr/>
        </p:nvSpPr>
        <p:spPr>
          <a:xfrm>
            <a:off x="5913782" y="0"/>
            <a:ext cx="4164321" cy="11972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dirty="0">
                <a:latin typeface="Times New Roman" panose="02020603050405020304" pitchFamily="18" charset="0"/>
                <a:ea typeface="+mj-ea"/>
                <a:cs typeface="Times New Roman" panose="02020603050405020304" pitchFamily="18" charset="0"/>
              </a:rPr>
              <a:t>Playa del Amor (Lover's Beach)</a:t>
            </a:r>
          </a:p>
        </p:txBody>
      </p:sp>
      <p:sp>
        <p:nvSpPr>
          <p:cNvPr id="7" name="TextBox 6">
            <a:extLst>
              <a:ext uri="{FF2B5EF4-FFF2-40B4-BE49-F238E27FC236}">
                <a16:creationId xmlns:a16="http://schemas.microsoft.com/office/drawing/2014/main" id="{F64F63AA-049F-0C5D-1A06-3BE360DA35CA}"/>
              </a:ext>
            </a:extLst>
          </p:cNvPr>
          <p:cNvSpPr txBox="1"/>
          <p:nvPr/>
        </p:nvSpPr>
        <p:spPr>
          <a:xfrm>
            <a:off x="5913782" y="1197200"/>
            <a:ext cx="4071123" cy="4341362"/>
          </a:xfrm>
          <a:prstGeom prst="rect">
            <a:avLst/>
          </a:prstGeom>
        </p:spPr>
        <p:txBody>
          <a:bodyPr vert="horz" lIns="91440" tIns="45720" rIns="91440" bIns="45720" rtlCol="0">
            <a:noAutofit/>
          </a:bodyPr>
          <a:lstStyle/>
          <a:p>
            <a:pPr marL="233363" indent="-233363">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Located right near  </a:t>
            </a:r>
            <a:r>
              <a:rPr lang="en-US" sz="1600" dirty="0">
                <a:latin typeface="Times New Roman" panose="02020603050405020304" pitchFamily="18" charset="0"/>
                <a:cs typeface="Times New Roman" panose="02020603050405020304" pitchFamily="18" charset="0"/>
                <a:hlinkClick r:id="rId3"/>
              </a:rPr>
              <a:t>Land's End</a:t>
            </a:r>
            <a:r>
              <a:rPr lang="en-US" sz="1600" dirty="0">
                <a:latin typeface="Times New Roman" panose="02020603050405020304" pitchFamily="18" charset="0"/>
                <a:cs typeface="Times New Roman" panose="02020603050405020304" pitchFamily="18" charset="0"/>
              </a:rPr>
              <a:t> rock formations, </a:t>
            </a:r>
            <a:r>
              <a:rPr lang="en-US" sz="1600" i="1" dirty="0">
                <a:latin typeface="Times New Roman" panose="02020603050405020304" pitchFamily="18" charset="0"/>
                <a:cs typeface="Times New Roman" panose="02020603050405020304" pitchFamily="18" charset="0"/>
              </a:rPr>
              <a:t>Playa del Amor</a:t>
            </a:r>
            <a:r>
              <a:rPr lang="en-US" sz="1600" dirty="0">
                <a:latin typeface="Times New Roman" panose="02020603050405020304" pitchFamily="18" charset="0"/>
                <a:cs typeface="Times New Roman" panose="02020603050405020304" pitchFamily="18" charset="0"/>
              </a:rPr>
              <a:t>, or Lover's Beach, is one of Cabo's most famous stretches of shoreline. </a:t>
            </a:r>
          </a:p>
          <a:p>
            <a:pPr marL="233363" indent="-233363">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sits south of Cabo's downtown area but remains easily accessible by water taxi from the marina. Beachgoers say this stretch of sand is relaxing, providing a nice view of the blue water and a great spot for sunbathing.</a:t>
            </a:r>
          </a:p>
          <a:p>
            <a:pPr marL="233363" indent="-233363">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However, because of its popularity, Lover's Beach can lose its romantic appeal. For one, there are no bathrooms or beach bars, and some travelers encounter pesky flies. Be sure to bring bug spray if you decide to venture out toward the beach.</a:t>
            </a:r>
          </a:p>
        </p:txBody>
      </p:sp>
    </p:spTree>
    <p:extLst>
      <p:ext uri="{BB962C8B-B14F-4D97-AF65-F5344CB8AC3E}">
        <p14:creationId xmlns:p14="http://schemas.microsoft.com/office/powerpoint/2010/main" val="6187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2639503"/>
            <a:ext cx="2630078" cy="238785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Chileno Beach</a:t>
            </a:r>
          </a:p>
        </p:txBody>
      </p:sp>
      <p:pic>
        <p:nvPicPr>
          <p:cNvPr id="4" name="Picture 3" descr="A beach with a rocky island&#10;&#10;Description automatically generated with medium confidence">
            <a:extLst>
              <a:ext uri="{FF2B5EF4-FFF2-40B4-BE49-F238E27FC236}">
                <a16:creationId xmlns:a16="http://schemas.microsoft.com/office/drawing/2014/main" id="{902128F0-6067-378A-1B0E-213DD3603693}"/>
              </a:ext>
            </a:extLst>
          </p:cNvPr>
          <p:cNvPicPr>
            <a:picLocks noChangeAspect="1"/>
          </p:cNvPicPr>
          <p:nvPr/>
        </p:nvPicPr>
        <p:blipFill rotWithShape="1">
          <a:blip r:embed="rId2">
            <a:extLst>
              <a:ext uri="{28A0092B-C50C-407E-A947-70E740481C1C}">
                <a14:useLocalDpi xmlns:a14="http://schemas.microsoft.com/office/drawing/2010/main" val="0"/>
              </a:ext>
            </a:extLst>
          </a:blip>
          <a:srcRect t="46476" r="2" b="7928"/>
          <a:stretch/>
        </p:blipFill>
        <p:spPr>
          <a:xfrm>
            <a:off x="20" y="-41420"/>
            <a:ext cx="10080605" cy="225485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F64F63AA-049F-0C5D-1A06-3BE360DA35CA}"/>
              </a:ext>
            </a:extLst>
          </p:cNvPr>
          <p:cNvSpPr txBox="1"/>
          <p:nvPr/>
        </p:nvSpPr>
        <p:spPr>
          <a:xfrm>
            <a:off x="2498103" y="2213435"/>
            <a:ext cx="7582522" cy="3082555"/>
          </a:xfrm>
          <a:prstGeom prst="rect">
            <a:avLst/>
          </a:prstGeom>
        </p:spPr>
        <p:txBody>
          <a:bodyPr vert="horz" lIns="91440" tIns="45720" rIns="91440" bIns="45720" rtlCol="0" anchor="ctr">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Chileno Beach's calm, shallow waters make it the go-to spot for snorkelers. But the real reason travelers love Chileno's cream-colored shore is the lack of noisy bars and restaurants that plague other Los Cabos beaches. However, this does mean that you'll have to come prepared with your own snacks and drinks and rely on public facilities.</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people don't seem to mind these small inconveniences and say the impressive snorkeling conditions (and a variety of colorful fish) make a trip here well worth it.</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Chileno Beach is easily  accessible by bus from both Cabo San Lucas </a:t>
            </a:r>
          </a:p>
        </p:txBody>
      </p:sp>
    </p:spTree>
    <p:extLst>
      <p:ext uri="{BB962C8B-B14F-4D97-AF65-F5344CB8AC3E}">
        <p14:creationId xmlns:p14="http://schemas.microsoft.com/office/powerpoint/2010/main" val="113778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A beach with buildings and a body of water&#10;&#10;Description automatically generated">
            <a:extLst>
              <a:ext uri="{FF2B5EF4-FFF2-40B4-BE49-F238E27FC236}">
                <a16:creationId xmlns:a16="http://schemas.microsoft.com/office/drawing/2014/main" id="{B26B478B-F5F8-FDC6-12A9-D1550D320AE4}"/>
              </a:ext>
            </a:extLst>
          </p:cNvPr>
          <p:cNvPicPr>
            <a:picLocks noChangeAspect="1"/>
          </p:cNvPicPr>
          <p:nvPr/>
        </p:nvPicPr>
        <p:blipFill rotWithShape="1">
          <a:blip r:embed="rId2">
            <a:extLst>
              <a:ext uri="{28A0092B-C50C-407E-A947-70E740481C1C}">
                <a14:useLocalDpi xmlns:a14="http://schemas.microsoft.com/office/drawing/2010/main" val="0"/>
              </a:ext>
            </a:extLst>
          </a:blip>
          <a:srcRect l="8161" r="9765" b="2"/>
          <a:stretch/>
        </p:blipFill>
        <p:spPr>
          <a:xfrm>
            <a:off x="26994" y="1078523"/>
            <a:ext cx="5794117" cy="4518114"/>
          </a:xfrm>
          <a:prstGeom prst="rect">
            <a:avLst/>
          </a:prstGeom>
        </p:spPr>
      </p:pic>
      <p:sp>
        <p:nvSpPr>
          <p:cNvPr id="4" name="TextBox 3">
            <a:extLst>
              <a:ext uri="{FF2B5EF4-FFF2-40B4-BE49-F238E27FC236}">
                <a16:creationId xmlns:a16="http://schemas.microsoft.com/office/drawing/2014/main" id="{750FC32B-9C48-3E43-68D8-1E98A3C48856}"/>
              </a:ext>
            </a:extLst>
          </p:cNvPr>
          <p:cNvSpPr txBox="1"/>
          <p:nvPr/>
        </p:nvSpPr>
        <p:spPr>
          <a:xfrm>
            <a:off x="5848105" y="1078523"/>
            <a:ext cx="4204117" cy="4443046"/>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Playa El Médano is Cabo's most crowded beach, with crystal blue waters and plenty of beachside watering holes attracting hordes of sunbathers.</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In addition to taking, it easy with a drink, Playa El Médano also offers some active attractions, including beach volleyball, jet skiing, kayaking, boogie boarding, and parasailing.</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From the nearby boat port, you can also take a snorkeling tour or a </a:t>
            </a:r>
            <a:r>
              <a:rPr lang="en-US" sz="2000" i="1" dirty="0">
                <a:latin typeface="Times New Roman" panose="02020603050405020304" pitchFamily="18" charset="0"/>
                <a:cs typeface="Times New Roman" panose="02020603050405020304" pitchFamily="18" charset="0"/>
              </a:rPr>
              <a:t>panga </a:t>
            </a:r>
            <a:r>
              <a:rPr lang="en-US" sz="2000" dirty="0">
                <a:latin typeface="Times New Roman" panose="02020603050405020304" pitchFamily="18" charset="0"/>
                <a:cs typeface="Times New Roman" panose="02020603050405020304" pitchFamily="18" charset="0"/>
              </a:rPr>
              <a:t>(boat) out to the iconic El Arco.</a:t>
            </a:r>
          </a:p>
        </p:txBody>
      </p:sp>
      <p:sp>
        <p:nvSpPr>
          <p:cNvPr id="6" name="TextBox 5">
            <a:extLst>
              <a:ext uri="{FF2B5EF4-FFF2-40B4-BE49-F238E27FC236}">
                <a16:creationId xmlns:a16="http://schemas.microsoft.com/office/drawing/2014/main" id="{7DB311C7-3F1A-9657-3AA3-90DB72D72D5E}"/>
              </a:ext>
            </a:extLst>
          </p:cNvPr>
          <p:cNvSpPr txBox="1"/>
          <p:nvPr/>
        </p:nvSpPr>
        <p:spPr>
          <a:xfrm>
            <a:off x="26995" y="73913"/>
            <a:ext cx="10053627" cy="10046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Playa El Médano (Medano Beach)</a:t>
            </a:r>
          </a:p>
        </p:txBody>
      </p:sp>
    </p:spTree>
    <p:extLst>
      <p:ext uri="{BB962C8B-B14F-4D97-AF65-F5344CB8AC3E}">
        <p14:creationId xmlns:p14="http://schemas.microsoft.com/office/powerpoint/2010/main" val="293477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69333" y="-2977"/>
            <a:ext cx="4630777" cy="72546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Whale Watching</a:t>
            </a:r>
          </a:p>
        </p:txBody>
      </p:sp>
      <p:sp>
        <p:nvSpPr>
          <p:cNvPr id="7" name="TextBox 6">
            <a:extLst>
              <a:ext uri="{FF2B5EF4-FFF2-40B4-BE49-F238E27FC236}">
                <a16:creationId xmlns:a16="http://schemas.microsoft.com/office/drawing/2014/main" id="{F64F63AA-049F-0C5D-1A06-3BE360DA35CA}"/>
              </a:ext>
            </a:extLst>
          </p:cNvPr>
          <p:cNvSpPr txBox="1"/>
          <p:nvPr/>
        </p:nvSpPr>
        <p:spPr>
          <a:xfrm>
            <a:off x="75415" y="848413"/>
            <a:ext cx="4857704" cy="4194928"/>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several species of whales making their way to the area every year, whale watching is extremely popular in Cabo, with many visitors saying it's an absolute must-do activity.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Generally, the best time to spot whales is between December through April, with January through March offering the chance to see baby whales, too. </a:t>
            </a:r>
          </a:p>
          <a:p>
            <a:pPr marL="342900" indent="-342900">
              <a:lnSpc>
                <a:spcPct val="90000"/>
              </a:lnSpc>
              <a:spcAft>
                <a:spcPts val="600"/>
              </a:spcAft>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Whale Watch Cabo</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Cabo Trek</a:t>
            </a:r>
            <a:r>
              <a:rPr lang="en-US" sz="2000" dirty="0">
                <a:latin typeface="Times New Roman" panose="02020603050405020304" pitchFamily="18" charset="0"/>
                <a:cs typeface="Times New Roman" panose="02020603050405020304" pitchFamily="18" charset="0"/>
              </a:rPr>
              <a:t> both offer boat tours with expert marine biologists serving as guides.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whales are spotted, they drop a marine hydrophone into the water so you can listen to the animals singing. </a:t>
            </a:r>
          </a:p>
        </p:txBody>
      </p:sp>
      <p:pic>
        <p:nvPicPr>
          <p:cNvPr id="3" name="Picture 2" descr="A whale jumping out of the water&#10;&#10;Description automatically generated">
            <a:extLst>
              <a:ext uri="{FF2B5EF4-FFF2-40B4-BE49-F238E27FC236}">
                <a16:creationId xmlns:a16="http://schemas.microsoft.com/office/drawing/2014/main" id="{5FE59E1F-AB6C-1D18-2D5E-3E6C4CA523D7}"/>
              </a:ext>
            </a:extLst>
          </p:cNvPr>
          <p:cNvPicPr>
            <a:picLocks noChangeAspect="1"/>
          </p:cNvPicPr>
          <p:nvPr/>
        </p:nvPicPr>
        <p:blipFill rotWithShape="1">
          <a:blip r:embed="rId3">
            <a:extLst>
              <a:ext uri="{28A0092B-C50C-407E-A947-70E740481C1C}">
                <a14:useLocalDpi xmlns:a14="http://schemas.microsoft.com/office/drawing/2010/main" val="0"/>
              </a:ext>
            </a:extLst>
          </a:blip>
          <a:srcRect l="16804" r="22817" b="1"/>
          <a:stretch/>
        </p:blipFill>
        <p:spPr>
          <a:xfrm>
            <a:off x="4933119" y="10"/>
            <a:ext cx="5147506" cy="5669227"/>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42368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463109-734B-BD78-A569-36FC1AF3DBB8}"/>
              </a:ext>
            </a:extLst>
          </p:cNvPr>
          <p:cNvSpPr txBox="1"/>
          <p:nvPr/>
        </p:nvSpPr>
        <p:spPr>
          <a:xfrm>
            <a:off x="0" y="1"/>
            <a:ext cx="10080623" cy="12451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Iglesia de San Lucas and Town Square</a:t>
            </a:r>
          </a:p>
        </p:txBody>
      </p:sp>
      <p:sp>
        <p:nvSpPr>
          <p:cNvPr id="5" name="TextBox 4">
            <a:extLst>
              <a:ext uri="{FF2B5EF4-FFF2-40B4-BE49-F238E27FC236}">
                <a16:creationId xmlns:a16="http://schemas.microsoft.com/office/drawing/2014/main" id="{8B3D4700-DE88-433B-7DBB-BFA769D253C5}"/>
              </a:ext>
            </a:extLst>
          </p:cNvPr>
          <p:cNvSpPr txBox="1"/>
          <p:nvPr/>
        </p:nvSpPr>
        <p:spPr>
          <a:xfrm>
            <a:off x="75414" y="1245141"/>
            <a:ext cx="4761347" cy="3579778"/>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something more touristy, head to the </a:t>
            </a:r>
            <a:r>
              <a:rPr lang="en-US" sz="2000" i="1" dirty="0">
                <a:latin typeface="Times New Roman" panose="02020603050405020304" pitchFamily="18" charset="0"/>
                <a:cs typeface="Times New Roman" panose="02020603050405020304" pitchFamily="18" charset="0"/>
              </a:rPr>
              <a:t>Iglesia de San Lucas (</a:t>
            </a:r>
            <a:r>
              <a:rPr lang="en-US" sz="2000" dirty="0">
                <a:latin typeface="Times New Roman" panose="02020603050405020304" pitchFamily="18" charset="0"/>
                <a:cs typeface="Times New Roman" panose="02020603050405020304" pitchFamily="18" charset="0"/>
              </a:rPr>
              <a:t>Church of Saint Luke), located a short walk from the marina. The landmark is the main church in Cabo San Lucas and an excellent place to view local architecture as well as observe local traditions.</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Catholic church was constructed by a Spanish missionary in 1730 and is surrounded by a pristine plaza that contains several restaurants and small shops. </a:t>
            </a:r>
          </a:p>
        </p:txBody>
      </p:sp>
      <p:pic>
        <p:nvPicPr>
          <p:cNvPr id="9" name="Picture 8" descr="A white church with a cross on the front&#10;&#10;Description automatically generated">
            <a:extLst>
              <a:ext uri="{FF2B5EF4-FFF2-40B4-BE49-F238E27FC236}">
                <a16:creationId xmlns:a16="http://schemas.microsoft.com/office/drawing/2014/main" id="{801AE604-E1A9-A7C8-0683-BFE507F1F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583" y="1245140"/>
            <a:ext cx="5244219" cy="3362935"/>
          </a:xfrm>
          <a:prstGeom prst="rect">
            <a:avLst/>
          </a:prstGeom>
        </p:spPr>
      </p:pic>
      <p:sp>
        <p:nvSpPr>
          <p:cNvPr id="4" name="TextBox 3">
            <a:extLst>
              <a:ext uri="{FF2B5EF4-FFF2-40B4-BE49-F238E27FC236}">
                <a16:creationId xmlns:a16="http://schemas.microsoft.com/office/drawing/2014/main" id="{0A6A97DB-2AFD-E8B1-8467-E30BCE4A904C}"/>
              </a:ext>
            </a:extLst>
          </p:cNvPr>
          <p:cNvSpPr txBox="1"/>
          <p:nvPr/>
        </p:nvSpPr>
        <p:spPr>
          <a:xfrm>
            <a:off x="75235" y="4608076"/>
            <a:ext cx="9929975" cy="646331"/>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church remains relatively unchanged since the 19th century, making it ideal for getting a glimpse into the city's architectural past. </a:t>
            </a:r>
            <a:endParaRPr lang="en-US" dirty="0"/>
          </a:p>
        </p:txBody>
      </p:sp>
    </p:spTree>
    <p:extLst>
      <p:ext uri="{BB962C8B-B14F-4D97-AF65-F5344CB8AC3E}">
        <p14:creationId xmlns:p14="http://schemas.microsoft.com/office/powerpoint/2010/main" val="83492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A beach with a body of water and mountains&#10;&#10;Description automatically generated">
            <a:extLst>
              <a:ext uri="{FF2B5EF4-FFF2-40B4-BE49-F238E27FC236}">
                <a16:creationId xmlns:a16="http://schemas.microsoft.com/office/drawing/2014/main" id="{6D90B413-4383-E321-4AC8-4D5899E520FE}"/>
              </a:ext>
            </a:extLst>
          </p:cNvPr>
          <p:cNvPicPr>
            <a:picLocks noChangeAspect="1"/>
          </p:cNvPicPr>
          <p:nvPr/>
        </p:nvPicPr>
        <p:blipFill rotWithShape="1">
          <a:blip r:embed="rId2">
            <a:extLst>
              <a:ext uri="{28A0092B-C50C-407E-A947-70E740481C1C}">
                <a14:useLocalDpi xmlns:a14="http://schemas.microsoft.com/office/drawing/2010/main" val="0"/>
              </a:ext>
            </a:extLst>
          </a:blip>
          <a:srcRect l="17536" t="19710" r="20690" b="-2"/>
          <a:stretch/>
        </p:blipFill>
        <p:spPr>
          <a:xfrm>
            <a:off x="3853315" y="1004476"/>
            <a:ext cx="6227307" cy="4666074"/>
          </a:xfrm>
          <a:prstGeom prst="rect">
            <a:avLst/>
          </a:prstGeom>
        </p:spPr>
      </p:pic>
      <p:sp>
        <p:nvSpPr>
          <p:cNvPr id="4" name="TextBox 3">
            <a:extLst>
              <a:ext uri="{FF2B5EF4-FFF2-40B4-BE49-F238E27FC236}">
                <a16:creationId xmlns:a16="http://schemas.microsoft.com/office/drawing/2014/main" id="{95281B4A-7176-DC4C-D065-D10D0D44BD4C}"/>
              </a:ext>
            </a:extLst>
          </p:cNvPr>
          <p:cNvSpPr txBox="1"/>
          <p:nvPr/>
        </p:nvSpPr>
        <p:spPr>
          <a:xfrm>
            <a:off x="68094" y="1004476"/>
            <a:ext cx="3785218" cy="4666074"/>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Cabo Pulmo Park is located just 60 miles north of Baja’s tourism epicenter, Los Cabos. This jewel of the East Cape region of Baja California Sur stretches five miles from the northernmost tip, Pulmo Point to the southernmost tip, Los Frailes.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Surrounded by undeveloped desert and a stunning mountain range, the pristine beaches of Cabo Pulmo Park give way to a shallow bay that cradles one of three living reefs (the only hard coral reef) in North America.</a:t>
            </a:r>
          </a:p>
        </p:txBody>
      </p:sp>
      <p:sp>
        <p:nvSpPr>
          <p:cNvPr id="6" name="TextBox 5">
            <a:extLst>
              <a:ext uri="{FF2B5EF4-FFF2-40B4-BE49-F238E27FC236}">
                <a16:creationId xmlns:a16="http://schemas.microsoft.com/office/drawing/2014/main" id="{DBE65A53-45C0-750F-B8DF-90985E76423E}"/>
              </a:ext>
            </a:extLst>
          </p:cNvPr>
          <p:cNvSpPr txBox="1"/>
          <p:nvPr/>
        </p:nvSpPr>
        <p:spPr>
          <a:xfrm>
            <a:off x="0" y="0"/>
            <a:ext cx="10080625" cy="100447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Cabo Pulmo National Marine Park</a:t>
            </a:r>
          </a:p>
        </p:txBody>
      </p:sp>
    </p:spTree>
    <p:extLst>
      <p:ext uri="{BB962C8B-B14F-4D97-AF65-F5344CB8AC3E}">
        <p14:creationId xmlns:p14="http://schemas.microsoft.com/office/powerpoint/2010/main" val="68248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C7B21-9577-60B6-0C81-44830F677512}"/>
              </a:ext>
            </a:extLst>
          </p:cNvPr>
          <p:cNvSpPr txBox="1"/>
          <p:nvPr/>
        </p:nvSpPr>
        <p:spPr>
          <a:xfrm>
            <a:off x="0" y="1"/>
            <a:ext cx="5713629" cy="102140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Times New Roman" panose="02020603050405020304" pitchFamily="18" charset="0"/>
                <a:ea typeface="+mj-ea"/>
                <a:cs typeface="Times New Roman" panose="02020603050405020304" pitchFamily="18" charset="0"/>
              </a:rPr>
              <a:t>Mount Solmar </a:t>
            </a:r>
            <a:endParaRPr lang="en-US" sz="4400" b="1"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850BC3C7-FC2B-9126-C329-8453364D9C93}"/>
              </a:ext>
            </a:extLst>
          </p:cNvPr>
          <p:cNvSpPr txBox="1"/>
          <p:nvPr/>
        </p:nvSpPr>
        <p:spPr>
          <a:xfrm>
            <a:off x="249982" y="1137439"/>
            <a:ext cx="4897954" cy="4000169"/>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Mt. Solmar is a hiking area in Cabo where visitors can learn about the history of the region and its people. </a:t>
            </a:r>
          </a:p>
          <a:p>
            <a:pPr marL="342900" indent="-3429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The hike is short (2-3 miles) but challenging, with the entrance located on private property owned by a dog trainer who acts as a tour guide while walking his dogs on the mountain. </a:t>
            </a:r>
          </a:p>
          <a:p>
            <a:pPr marL="342900" indent="-3429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The hike offers stunning views and unique geological formations shaped by harmonic frequencies from the water on both sides.</a:t>
            </a:r>
            <a:endParaRPr lang="en-US" sz="22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92EDFF98-64E2-A8F2-5E46-AC495A7097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92" r="1"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7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8676"/>
            <a:ext cx="10080625"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Cabo San Lucas </a:t>
            </a:r>
            <a:r>
              <a:rPr lang="en-US" altLang="en-US" sz="4000" b="1" dirty="0">
                <a:latin typeface="Times New Roman" panose="02020603050405020304" pitchFamily="18" charset="0"/>
                <a:cs typeface="Times New Roman" panose="02020603050405020304" pitchFamily="18" charset="0"/>
              </a:rPr>
              <a:t>Restaurants</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77821" y="817540"/>
            <a:ext cx="10002803" cy="4339650"/>
          </a:xfrm>
          <a:prstGeom prst="rect">
            <a:avLst/>
          </a:prstGeom>
          <a:noFill/>
        </p:spPr>
        <p:txBody>
          <a:bodyPr wrap="square">
            <a:spAutoFit/>
          </a:bodyPr>
          <a:lstStyle/>
          <a:p>
            <a:pPr>
              <a:buClrTx/>
              <a:buFontTx/>
              <a:buNone/>
            </a:pPr>
            <a:r>
              <a:rPr lang="en-US" sz="1800" b="1" dirty="0">
                <a:latin typeface="Times New Roman" panose="02020603050405020304" pitchFamily="18" charset="0"/>
                <a:cs typeface="Times New Roman" panose="02020603050405020304" pitchFamily="18" charset="0"/>
              </a:rPr>
              <a:t>Cabo San Lucas </a:t>
            </a:r>
            <a:r>
              <a:rPr lang="en-US" altLang="en-US" dirty="0">
                <a:latin typeface="Times New Roman" panose="02020603050405020304" pitchFamily="18" charset="0"/>
                <a:cs typeface="Times New Roman" panose="02020603050405020304" pitchFamily="18" charset="0"/>
              </a:rPr>
              <a:t>has many excellent restaurants. Many of us on the ship are foodies, so naturally, we’re always on the hunt to eat at the most exclusive spots anytime we travel.</a:t>
            </a:r>
          </a:p>
          <a:p>
            <a:pPr>
              <a:buClrTx/>
              <a:buFontTx/>
              <a:buNone/>
            </a:pPr>
            <a:r>
              <a:rPr lang="en-US" altLang="en-US" dirty="0">
                <a:latin typeface="Times New Roman" panose="02020603050405020304" pitchFamily="18" charset="0"/>
                <a:cs typeface="Times New Roman" panose="02020603050405020304" pitchFamily="18" charset="0"/>
              </a:rPr>
              <a:t>Here are a few of the best restaurants to consider in downtown Cabo.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Neptune Seafood - Seafood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 Roca Mexican - Latin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Nicksan Cabo Asian - Fusion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Lorenzillo's Restaurant Cabo San Lucas - Seafood, Healthy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Taba BBQ American - Barbecue $$$$</a:t>
            </a:r>
          </a:p>
          <a:p>
            <a:pPr marL="285750" indent="-285750">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Tres Sirenas - Mexican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Tomatillos - Farm to Table - Contemporary, Fusion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Ruth's Chris Steak House Los Cabos - American, Steakhouse $$$$</a:t>
            </a:r>
          </a:p>
          <a:p>
            <a:endParaRPr lang="en-US" dirty="0">
              <a:latin typeface="Times New Roman" panose="02020603050405020304" pitchFamily="18" charset="0"/>
              <a:cs typeface="Times New Roman" panose="02020603050405020304" pitchFamily="18" charset="0"/>
            </a:endParaRPr>
          </a:p>
          <a:p>
            <a:pPr algn="ctr">
              <a:buClrTx/>
              <a:buFontTx/>
              <a:buNone/>
            </a:pPr>
            <a:r>
              <a:rPr lang="en-US" altLang="en-US" dirty="0">
                <a:latin typeface="Times New Roman" panose="02020603050405020304" pitchFamily="18" charset="0"/>
                <a:cs typeface="Times New Roman" panose="02020603050405020304" pitchFamily="18" charset="0"/>
              </a:rPr>
              <a:t>For those of you who just like good food,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you can’t go wrong just about anywhere you go in Cabo San Lucas.</a:t>
            </a:r>
          </a:p>
          <a:p>
            <a:pPr algn="ctr">
              <a:buClrTx/>
              <a:buFontTx/>
              <a:buNone/>
            </a:pPr>
            <a:r>
              <a:rPr lang="en-US" altLang="en-US" sz="2400" b="1" dirty="0">
                <a:latin typeface="Times New Roman" panose="02020603050405020304" pitchFamily="18" charset="0"/>
                <a:cs typeface="Times New Roman" panose="02020603050405020304" pitchFamily="18" charset="0"/>
              </a:rPr>
              <a:t>GOOD EATING</a:t>
            </a:r>
            <a:endParaRPr lang="en-US"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and wine glasses on a table&#10;&#10;Description automatically generated">
            <a:extLst>
              <a:ext uri="{FF2B5EF4-FFF2-40B4-BE49-F238E27FC236}">
                <a16:creationId xmlns:a16="http://schemas.microsoft.com/office/drawing/2014/main" id="{7ACA7809-8A07-A51C-484D-6E66D4A73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081" y="1706388"/>
            <a:ext cx="3465457" cy="2460976"/>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0"/>
            <a:ext cx="10080624" cy="1288859"/>
          </a:xfrm>
        </p:spPr>
        <p:txBody>
          <a:bodyPr anchor="ctr">
            <a:normAutofit/>
          </a:bodyPr>
          <a:lstStyle/>
          <a:p>
            <a:r>
              <a:rPr lang="en-US" sz="44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352145" y="1410787"/>
            <a:ext cx="8523374" cy="4259764"/>
          </a:xfrm>
        </p:spPr>
        <p:txBody>
          <a:bodyPr/>
          <a:lstStyle/>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My Port Philosophy</a:t>
            </a:r>
            <a:endParaRPr lang="en-US" altLang="en-US" sz="2000" i="1" dirty="0">
              <a:solidFill>
                <a:schemeClr val="tx1"/>
              </a:solidFill>
              <a:latin typeface="Times New Roman" panose="02020603050405020304" pitchFamily="18" charset="0"/>
              <a:cs typeface="Times New Roman" panose="02020603050405020304" pitchFamily="18" charset="0"/>
            </a:endParaRP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Don’t Miss the Ship</a:t>
            </a: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Money</a:t>
            </a: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About </a:t>
            </a:r>
            <a:r>
              <a:rPr lang="en-US" sz="2000" dirty="0">
                <a:latin typeface="Times New Roman" panose="02020603050405020304" pitchFamily="18" charset="0"/>
                <a:cs typeface="Times New Roman" panose="02020603050405020304" pitchFamily="18" charset="0"/>
              </a:rPr>
              <a:t>Cabo San Lucas, Mexico</a:t>
            </a:r>
          </a:p>
          <a:p>
            <a:pPr indent="339725"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History of Cabo San Lucas, Mexico</a:t>
            </a:r>
          </a:p>
          <a:p>
            <a:pPr indent="339725"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Transportation</a:t>
            </a: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Points of Interest</a:t>
            </a: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Places to see or at least consider</a:t>
            </a: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A few restaurant recommendations</a:t>
            </a:r>
          </a:p>
          <a:p>
            <a:pPr indent="339725" algn="l">
              <a:buFont typeface="Wingdings" panose="05000000000000000000" pitchFamily="2" charset="2"/>
              <a:buChar char=""/>
            </a:pPr>
            <a:r>
              <a:rPr lang="en-US" altLang="en-US" sz="2000"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479425"/>
          </a:xfrm>
          <a:prstGeom prst="rect">
            <a:avLst/>
          </a:prstGeom>
        </p:spPr>
        <p:txBody>
          <a:bodyPr vert="horz"/>
          <a:lstStyle/>
          <a:p>
            <a:pPr lvl="0" algn="ctr" rtl="0"/>
            <a:r>
              <a:rPr lang="en-US" sz="4400" b="1"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476654" y="1079500"/>
            <a:ext cx="8883245" cy="3600450"/>
          </a:xfrm>
          <a:prstGeom prst="rect">
            <a:avLst/>
          </a:prstGeom>
        </p:spPr>
        <p:txBody>
          <a:bodyPr vert="horz"/>
          <a:lstStyle/>
          <a:p>
            <a:pPr marL="457200" lvl="0" indent="-457200" rtl="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Cabo San Lucas </a:t>
            </a:r>
            <a:r>
              <a:rPr lang="en-US" sz="2800" dirty="0">
                <a:solidFill>
                  <a:schemeClr val="tx1"/>
                </a:solidFill>
                <a:latin typeface="Times New Roman" panose="02020603050405020304" pitchFamily="18" charset="0"/>
                <a:cs typeface="Times New Roman" panose="02020603050405020304" pitchFamily="18" charset="0"/>
              </a:rPr>
              <a:t>is a beautiful City with a rich history and numerous attractions. </a:t>
            </a:r>
          </a:p>
          <a:p>
            <a:pPr marL="457200" lvl="0" indent="-457200" rtl="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Whether you're looking for stunning beaches, historic sites, or unique attractions, Cabo San Lucas has something for everyone.</a:t>
            </a:r>
          </a:p>
          <a:p>
            <a:pPr marL="457200" lvl="0" indent="-457200" rtl="0">
              <a:lnSpc>
                <a:spcPct val="115000"/>
              </a:lnSpc>
              <a:spcBef>
                <a:spcPts val="0"/>
              </a:spcBef>
              <a:spcAft>
                <a:spcPts val="1236"/>
              </a:spcAft>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I hope this presentation will help when we visit Cabo San Lucas!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3200"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Cabo San Lucas!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3471863" y="227013"/>
            <a:ext cx="6608762" cy="630237"/>
          </a:xfrm>
          <a:prstGeom prst="rect">
            <a:avLst/>
          </a:prstGeom>
        </p:spPr>
        <p:txBody>
          <a:bodyPr vert="horz" lIns="91440" tIns="45720" rIns="91440" bIns="45720" rtlCol="0" anchor="b">
            <a:noAutofit/>
          </a:bodyPr>
          <a:lstStyle/>
          <a:p>
            <a:pPr lvl="0" algn="ctr" defTabSz="914400"/>
            <a:r>
              <a:rPr lang="en-US" sz="4000" b="1" dirty="0">
                <a:latin typeface="Times New Roman" panose="02020603050405020304" pitchFamily="18" charset="0"/>
                <a:cs typeface="Times New Roman" panose="02020603050405020304" pitchFamily="18" charset="0"/>
              </a:rPr>
              <a:t>My Port Philosophy</a:t>
            </a:r>
          </a:p>
        </p:txBody>
      </p:sp>
      <p:pic>
        <p:nvPicPr>
          <p:cNvPr id="5" name="Picture 4" descr="Lisbon rooftops">
            <a:extLst>
              <a:ext uri="{FF2B5EF4-FFF2-40B4-BE49-F238E27FC236}">
                <a16:creationId xmlns:a16="http://schemas.microsoft.com/office/drawing/2014/main" id="{742AFD6D-8F5E-BCB3-77E5-2B1B964DA03A}"/>
              </a:ext>
            </a:extLst>
          </p:cNvPr>
          <p:cNvPicPr>
            <a:picLocks noChangeAspect="1"/>
          </p:cNvPicPr>
          <p:nvPr/>
        </p:nvPicPr>
        <p:blipFill rotWithShape="1">
          <a:blip r:embed="rId3"/>
          <a:srcRect l="22167" r="36989"/>
          <a:stretch/>
        </p:blipFill>
        <p:spPr>
          <a:xfrm>
            <a:off x="20" y="10"/>
            <a:ext cx="3469739" cy="5670540"/>
          </a:xfrm>
          <a:prstGeom prst="rect">
            <a:avLst/>
          </a:prstGeom>
          <a:effectLst/>
        </p:spPr>
      </p:pic>
      <p:sp>
        <p:nvSpPr>
          <p:cNvPr id="3" name="TextBox 2">
            <a:extLst>
              <a:ext uri="{FF2B5EF4-FFF2-40B4-BE49-F238E27FC236}">
                <a16:creationId xmlns:a16="http://schemas.microsoft.com/office/drawing/2014/main" id="{7101FCFF-5821-28D3-CCE4-9ACE0EED3760}"/>
              </a:ext>
            </a:extLst>
          </p:cNvPr>
          <p:cNvSpPr txBox="1"/>
          <p:nvPr/>
        </p:nvSpPr>
        <p:spPr>
          <a:xfrm>
            <a:off x="3668890" y="1083734"/>
            <a:ext cx="6287910" cy="3972504"/>
          </a:xfrm>
          <a:prstGeom prst="rect">
            <a:avLst/>
          </a:prstGeom>
        </p:spPr>
        <p:txBody>
          <a:bodyPr vert="horz" lIns="91440" tIns="45720" rIns="91440" bIns="45720" rtlCol="0" anchorCtr="0" compatLnSpc="0">
            <a:noAutofit/>
          </a:bodyPr>
          <a:lstStyle/>
          <a:p>
            <a:pPr marL="342900" indent="-342900">
              <a:lnSpc>
                <a:spcPct val="90000"/>
              </a:lnSpc>
              <a:spcAft>
                <a:spcPts val="600"/>
              </a:spcAft>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I have been cruising for over 45 years and have taken over 100 cruises. </a:t>
            </a:r>
            <a:br>
              <a:rPr lang="en-US" altLang="en-US" sz="2200" dirty="0">
                <a:latin typeface="Times New Roman" panose="02020603050405020304" pitchFamily="18" charset="0"/>
                <a:cs typeface="Times New Roman" panose="02020603050405020304" pitchFamily="18" charset="0"/>
              </a:rPr>
            </a:br>
            <a:r>
              <a:rPr lang="en-US" altLang="en-US" sz="2200" dirty="0">
                <a:latin typeface="Times New Roman" panose="02020603050405020304" pitchFamily="18" charset="0"/>
                <a:cs typeface="Times New Roman" panose="02020603050405020304" pitchFamily="18" charset="0"/>
              </a:rPr>
              <a:t>So, I consider myself an experienced cruiser.</a:t>
            </a:r>
          </a:p>
          <a:p>
            <a:pPr marL="342900" indent="-342900">
              <a:lnSpc>
                <a:spcPct val="90000"/>
              </a:lnSpc>
              <a:spcAft>
                <a:spcPts val="600"/>
              </a:spcAft>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The information I will present is based on those many years of experience.</a:t>
            </a:r>
          </a:p>
          <a:p>
            <a:pPr marL="342900" indent="-342900">
              <a:lnSpc>
                <a:spcPct val="90000"/>
              </a:lnSpc>
              <a:spcAft>
                <a:spcPts val="600"/>
              </a:spcAft>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When I am on a cruise where the city, I want to visit is not the port city,  I always recommend taking a ship’s tour.</a:t>
            </a:r>
          </a:p>
          <a:p>
            <a:pPr marL="342900" indent="-342900">
              <a:lnSpc>
                <a:spcPct val="90000"/>
              </a:lnSpc>
              <a:spcAft>
                <a:spcPts val="600"/>
              </a:spcAft>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But when I am in a port with multiple attractions nearby and easy to see on my own - </a:t>
            </a:r>
            <a:br>
              <a:rPr lang="en-US" altLang="en-US" sz="2200" dirty="0">
                <a:latin typeface="Times New Roman" panose="02020603050405020304" pitchFamily="18" charset="0"/>
                <a:cs typeface="Times New Roman" panose="02020603050405020304" pitchFamily="18" charset="0"/>
              </a:rPr>
            </a:br>
            <a:r>
              <a:rPr lang="en-US" altLang="en-US" sz="2200" dirty="0">
                <a:latin typeface="Times New Roman" panose="02020603050405020304" pitchFamily="18" charset="0"/>
                <a:cs typeface="Times New Roman" panose="02020603050405020304" pitchFamily="18" charset="0"/>
              </a:rPr>
              <a:t>I will do it on my own.</a:t>
            </a:r>
          </a:p>
          <a:p>
            <a:pPr marL="342900" indent="-342900">
              <a:lnSpc>
                <a:spcPct val="90000"/>
              </a:lnSpc>
              <a:spcAft>
                <a:spcPts val="600"/>
              </a:spcAft>
              <a:buClr>
                <a:schemeClr val="tx1"/>
              </a:buClr>
              <a:buSzPct val="10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latin typeface="Times New Roman" panose="02020603050405020304" pitchFamily="18" charset="0"/>
                <a:cs typeface="Times New Roman" panose="02020603050405020304" pitchFamily="18" charset="0"/>
              </a:rPr>
              <a:t>This presentation is for that type of port.</a:t>
            </a:r>
            <a:endParaRPr lang="en-US" sz="2200" b="0" i="0" u="none" strike="noStrike" dirty="0">
              <a:ln>
                <a:noFill/>
              </a:ln>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830997"/>
            <a:ext cx="9601200" cy="4877233"/>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are often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0"/>
            <a:ext cx="10080623"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4" name="Picture 3" descr="A cruise ship sailing through the ocean&#10;&#10;Description automatically generated">
            <a:extLst>
              <a:ext uri="{FF2B5EF4-FFF2-40B4-BE49-F238E27FC236}">
                <a16:creationId xmlns:a16="http://schemas.microsoft.com/office/drawing/2014/main" id="{4EFE56E8-DA30-A774-2CB5-92CC4AA5697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20730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402CF89-707C-5B65-7191-A745F17A2199}"/>
              </a:ext>
            </a:extLst>
          </p:cNvPr>
          <p:cNvSpPr/>
          <p:nvPr/>
        </p:nvSpPr>
        <p:spPr>
          <a:xfrm>
            <a:off x="30244" y="3950482"/>
            <a:ext cx="3538838"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800" b="1" i="0" u="none" strike="noStrike" baseline="0" dirty="0">
                <a:ln>
                  <a:noFill/>
                </a:ln>
                <a:latin typeface="Times New Roman" panose="02020603050405020304" pitchFamily="18" charset="0"/>
                <a:ea typeface="+mj-ea"/>
                <a:cs typeface="Times New Roman" panose="02020603050405020304" pitchFamily="18" charset="0"/>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Freeform: Shape 4">
            <a:extLst>
              <a:ext uri="{FF2B5EF4-FFF2-40B4-BE49-F238E27FC236}">
                <a16:creationId xmlns:a16="http://schemas.microsoft.com/office/drawing/2014/main" id="{6F695F52-8F13-4ECA-3B5C-89238C75F401}"/>
              </a:ext>
            </a:extLst>
          </p:cNvPr>
          <p:cNvSpPr/>
          <p:nvPr/>
        </p:nvSpPr>
        <p:spPr>
          <a:xfrm>
            <a:off x="3848276" y="4078634"/>
            <a:ext cx="5703116" cy="14471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92500" lnSpcReduction="10000"/>
          </a:bodyPr>
          <a:lstStyle/>
          <a:p>
            <a:pPr marL="282575" marR="0" lvl="0" indent="-282575">
              <a:lnSpc>
                <a:spcPct val="90000"/>
              </a:lnSpc>
              <a:spcBef>
                <a:spcPts val="11"/>
              </a:spcBef>
              <a:spcAft>
                <a:spcPts val="11"/>
              </a:spcAft>
              <a:buFont typeface="Arial" panose="020B0604020202020204" pitchFamily="34" charset="0"/>
              <a:buChar char="•"/>
              <a:tabLst>
                <a:tab pos="914400" algn="l"/>
                <a:tab pos="1828800" algn="l"/>
                <a:tab pos="2741613" algn="l"/>
                <a:tab pos="3657600" algn="l"/>
                <a:tab pos="4572000" algn="l"/>
                <a:tab pos="5484813" algn="l"/>
                <a:tab pos="6399213"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The Peso is the official currency of Mexico</a:t>
            </a:r>
          </a:p>
          <a:p>
            <a:pPr marL="282575" marR="0" lvl="0" indent="-282575">
              <a:lnSpc>
                <a:spcPct val="90000"/>
              </a:lnSpc>
              <a:spcBef>
                <a:spcPts val="11"/>
              </a:spcBef>
              <a:spcAft>
                <a:spcPts val="11"/>
              </a:spcAft>
              <a:buFont typeface="Arial" panose="020B0604020202020204" pitchFamily="34" charset="0"/>
              <a:buChar char="•"/>
              <a:tabLst>
                <a:tab pos="914400" algn="l"/>
                <a:tab pos="1828800" algn="l"/>
                <a:tab pos="2741613" algn="l"/>
                <a:tab pos="3657600" algn="l"/>
                <a:tab pos="4572000" algn="l"/>
                <a:tab pos="5484813" algn="l"/>
                <a:tab pos="6399213"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Official Exchange is 100 Pesos is $5.80 US</a:t>
            </a:r>
          </a:p>
          <a:p>
            <a:pPr marL="282575" marR="0" lvl="0" indent="-282575">
              <a:lnSpc>
                <a:spcPct val="90000"/>
              </a:lnSpc>
              <a:spcBef>
                <a:spcPts val="11"/>
              </a:spcBef>
              <a:spcAft>
                <a:spcPts val="11"/>
              </a:spcAft>
              <a:buFont typeface="Arial" panose="020B0604020202020204" pitchFamily="34" charset="0"/>
              <a:buChar char="•"/>
              <a:tabLst>
                <a:tab pos="914400" algn="l"/>
                <a:tab pos="1828800" algn="l"/>
                <a:tab pos="2741613" algn="l"/>
                <a:tab pos="3657600" algn="l"/>
                <a:tab pos="4572000" algn="l"/>
                <a:tab pos="5484813" algn="l"/>
                <a:tab pos="6399213"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Or 17.35 Pesos to the US Dollar</a:t>
            </a:r>
          </a:p>
          <a:p>
            <a:pPr marL="282575" indent="-282575">
              <a:lnSpc>
                <a:spcPct val="90000"/>
              </a:lnSpc>
              <a:spcBef>
                <a:spcPts val="11"/>
              </a:spcBef>
              <a:spcAft>
                <a:spcPts val="11"/>
              </a:spcAft>
              <a:buFont typeface="Arial" panose="020B0604020202020204" pitchFamily="34" charset="0"/>
              <a:buChar char="•"/>
              <a:tabLst>
                <a:tab pos="914400" algn="l"/>
                <a:tab pos="1828800" algn="l"/>
                <a:tab pos="2741613" algn="l"/>
                <a:tab pos="3657600" algn="l"/>
                <a:tab pos="4572000" algn="l"/>
                <a:tab pos="5484813" algn="l"/>
                <a:tab pos="6399213" algn="l"/>
                <a:tab pos="7315200" algn="l"/>
                <a:tab pos="8229600" algn="l"/>
                <a:tab pos="9144000" algn="l"/>
                <a:tab pos="10058400" algn="l"/>
                <a:tab pos="10515600" algn="l"/>
              </a:tabLst>
            </a:pPr>
            <a:r>
              <a:rPr lang="en-US" sz="2400" b="0" i="0" u="none" strike="noStrike" baseline="0" dirty="0">
                <a:ln>
                  <a:noFill/>
                </a:ln>
                <a:latin typeface="Times New Roman" panose="02020603050405020304" pitchFamily="18" charset="0"/>
                <a:cs typeface="Times New Roman" panose="02020603050405020304" pitchFamily="18" charset="0"/>
              </a:rPr>
              <a:t>Most places in Mexico use 20 pesos to the Dollar</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b="0" i="0" u="none" strike="noStrike" baseline="0" dirty="0">
              <a:ln>
                <a:noFill/>
              </a:l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0"/>
            <a:ext cx="10077450" cy="1382713"/>
          </a:xfrm>
          <a:prstGeom prst="rect">
            <a:avLst/>
          </a:prstGeo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Cabo San Lucas</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3387209"/>
          </a:xfrm>
          <a:prstGeom prst="rect">
            <a:avLst/>
          </a:prstGeom>
        </p:spPr>
        <p:txBody>
          <a:bodyPr vert="horz" lIns="91440" tIns="45720" rIns="91440" bIns="45720" rtlCol="0" anchor="t">
            <a:noAutofit/>
          </a:bodyPr>
          <a:lstStyle/>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Situated at the tip of Mexico’s Baja Peninsula, Cabo offers views of the photogenic rock formations of Land’s End including, the iconic “</a:t>
            </a:r>
            <a:r>
              <a:rPr lang="en-US" b="1" dirty="0">
                <a:latin typeface="Times New Roman" panose="02020603050405020304" pitchFamily="18" charset="0"/>
                <a:cs typeface="Times New Roman" panose="02020603050405020304" pitchFamily="18" charset="0"/>
              </a:rPr>
              <a:t>El Arco</a:t>
            </a:r>
            <a:r>
              <a:rPr lang="en-US" dirty="0">
                <a:latin typeface="Times New Roman" panose="02020603050405020304" pitchFamily="18" charset="0"/>
                <a:cs typeface="Times New Roman" panose="02020603050405020304" pitchFamily="18" charset="0"/>
              </a:rPr>
              <a:t>” (Cabo’s stone arch). </a:t>
            </a: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Cabo is famous for its hot nightlife, excellent dining, exceptionally luxurious accommodations, exciting activities, and legendary </a:t>
            </a:r>
            <a:r>
              <a:rPr lang="en-US" b="1" dirty="0">
                <a:latin typeface="Times New Roman" panose="02020603050405020304" pitchFamily="18" charset="0"/>
                <a:cs typeface="Times New Roman" panose="02020603050405020304" pitchFamily="18" charset="0"/>
              </a:rPr>
              <a:t>marlin fishing</a:t>
            </a:r>
            <a:r>
              <a:rPr lang="en-US" dirty="0">
                <a:latin typeface="Times New Roman" panose="02020603050405020304" pitchFamily="18" charset="0"/>
                <a:cs typeface="Times New Roman" panose="02020603050405020304" pitchFamily="18" charset="0"/>
              </a:rPr>
              <a:t>. While the destination previously boasted a party reputation, it now consistently attracts families, couples, and luxury-minded travelers (with a hefty dose of celebrity clientele) in search of the very finest. </a:t>
            </a: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Visitors who consider themselves “foodies” will appreciate the excellent variety of dining choices, from authentic local taquerias to gourmet award-winning fine dining restaurants. </a:t>
            </a:r>
          </a:p>
        </p:txBody>
      </p:sp>
      <p:pic>
        <p:nvPicPr>
          <p:cNvPr id="8" name="Picture 7" descr="A large rock arch on a beach&#10;&#10;Description automatically generated">
            <a:extLst>
              <a:ext uri="{FF2B5EF4-FFF2-40B4-BE49-F238E27FC236}">
                <a16:creationId xmlns:a16="http://schemas.microsoft.com/office/drawing/2014/main" id="{01F1F374-A310-273C-2D58-E29B00719CB1}"/>
              </a:ext>
            </a:extLst>
          </p:cNvPr>
          <p:cNvPicPr>
            <a:picLocks noChangeAspect="1"/>
          </p:cNvPicPr>
          <p:nvPr/>
        </p:nvPicPr>
        <p:blipFill rotWithShape="1">
          <a:blip r:embed="rId3">
            <a:extLst>
              <a:ext uri="{28A0092B-C50C-407E-A947-70E740481C1C}">
                <a14:useLocalDpi xmlns:a14="http://schemas.microsoft.com/office/drawing/2010/main" val="0"/>
              </a:ext>
            </a:extLst>
          </a:blip>
          <a:srcRect r="2470" b="-1"/>
          <a:stretch/>
        </p:blipFill>
        <p:spPr>
          <a:xfrm>
            <a:off x="6624230" y="1486511"/>
            <a:ext cx="3258562" cy="3387209"/>
          </a:xfrm>
          <a:prstGeom prst="rect">
            <a:avLst/>
          </a:prstGeom>
        </p:spPr>
      </p:pic>
      <p:sp>
        <p:nvSpPr>
          <p:cNvPr id="6" name="TextBox 5">
            <a:extLst>
              <a:ext uri="{FF2B5EF4-FFF2-40B4-BE49-F238E27FC236}">
                <a16:creationId xmlns:a16="http://schemas.microsoft.com/office/drawing/2014/main" id="{6CBCD4AA-8631-C8F9-3413-1B5D1705D812}"/>
              </a:ext>
            </a:extLst>
          </p:cNvPr>
          <p:cNvSpPr txBox="1"/>
          <p:nvPr/>
        </p:nvSpPr>
        <p:spPr>
          <a:xfrm>
            <a:off x="259643" y="4591638"/>
            <a:ext cx="9623149"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central beach in Cabo San Lucas is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Médano</a:t>
            </a:r>
            <a:r>
              <a:rPr lang="en-US" b="1" dirty="0">
                <a:latin typeface="Times New Roman" panose="02020603050405020304" pitchFamily="18" charset="0"/>
                <a:cs typeface="Times New Roman" panose="02020603050405020304" pitchFamily="18" charset="0"/>
              </a:rPr>
              <a:t> Beach</a:t>
            </a:r>
            <a:r>
              <a:rPr lang="en-US" dirty="0">
                <a:latin typeface="Times New Roman" panose="02020603050405020304" pitchFamily="18" charset="0"/>
                <a:cs typeface="Times New Roman" panose="02020603050405020304" pitchFamily="18" charset="0"/>
              </a:rPr>
              <a:t> which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boasts the area’s best swimming. This is also an outstanding spot to people-watch, hop on a jet ski, go parasailing, or just relax with a cold beer at a beachfront cantina.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63"/>
            <a:ext cx="10077450" cy="1111250"/>
          </a:xfrm>
          <a:prstGeom prst="rect">
            <a:avLst/>
          </a:prstGeom>
        </p:spPr>
        <p:txBody>
          <a:bodyPr vert="horz" lIns="91440" tIns="45720" rIns="91440" bIns="45720" rtlCol="0" anchor="ctr">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Historical Cabo San Lucas, Mexico</a:t>
            </a:r>
            <a:endParaRPr lang="en-US" sz="4400" dirty="0">
              <a:solidFill>
                <a:schemeClr val="tx1"/>
              </a:solidFill>
              <a:latin typeface="Times New Roman" panose="02020603050405020304" pitchFamily="18" charset="0"/>
              <a:ea typeface="+mj-ea"/>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pic>
        <p:nvPicPr>
          <p:cNvPr id="5" name="Picture 4" descr="A church with a stone staircase&#10;&#10;Description automatically generated">
            <a:extLst>
              <a:ext uri="{FF2B5EF4-FFF2-40B4-BE49-F238E27FC236}">
                <a16:creationId xmlns:a16="http://schemas.microsoft.com/office/drawing/2014/main" id="{26E497AC-1F05-3B32-660F-1D0FC1AEB974}"/>
              </a:ext>
            </a:extLst>
          </p:cNvPr>
          <p:cNvPicPr>
            <a:picLocks noChangeAspect="1"/>
          </p:cNvPicPr>
          <p:nvPr/>
        </p:nvPicPr>
        <p:blipFill rotWithShape="1">
          <a:blip r:embed="rId3">
            <a:extLst>
              <a:ext uri="{28A0092B-C50C-407E-A947-70E740481C1C}">
                <a14:useLocalDpi xmlns:a14="http://schemas.microsoft.com/office/drawing/2010/main" val="0"/>
              </a:ext>
            </a:extLst>
          </a:blip>
          <a:srcRect l="14677" r="22406" b="-2"/>
          <a:stretch/>
        </p:blipFill>
        <p:spPr>
          <a:xfrm>
            <a:off x="0" y="1684037"/>
            <a:ext cx="3260865" cy="345959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TextBox 6">
            <a:extLst>
              <a:ext uri="{FF2B5EF4-FFF2-40B4-BE49-F238E27FC236}">
                <a16:creationId xmlns:a16="http://schemas.microsoft.com/office/drawing/2014/main" id="{7900EF10-03BE-FEFA-500B-1EAF51A1B065}"/>
              </a:ext>
            </a:extLst>
          </p:cNvPr>
          <p:cNvSpPr txBox="1"/>
          <p:nvPr/>
        </p:nvSpPr>
        <p:spPr>
          <a:xfrm>
            <a:off x="3424136" y="1712670"/>
            <a:ext cx="6575898" cy="3700241"/>
          </a:xfrm>
          <a:prstGeom prst="rect">
            <a:avLst/>
          </a:prstGeom>
        </p:spPr>
        <p:txBody>
          <a:bodyPr vert="horz" lIns="91440" tIns="45720" rIns="91440" bIns="45720" rtlCol="0" anchor="t">
            <a:noAutofit/>
          </a:bodyPr>
          <a:lstStyle/>
          <a:p>
            <a:pPr marL="342900" indent="-3429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To protect their merchants, Spain sent Jesuit priests to establish a permanent settlement in Los Cabos in 1697. </a:t>
            </a:r>
          </a:p>
          <a:p>
            <a:pPr marL="342900" indent="-3429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Over the next 100 years, fights broke out between the colonizers and the indigenous people, ultimately wiping out the </a:t>
            </a:r>
            <a:r>
              <a:rPr lang="en-US" sz="2200" dirty="0" err="1">
                <a:latin typeface="Times New Roman" panose="02020603050405020304" pitchFamily="18" charset="0"/>
                <a:cs typeface="Times New Roman" panose="02020603050405020304" pitchFamily="18" charset="0"/>
              </a:rPr>
              <a:t>Pericúes</a:t>
            </a:r>
            <a:r>
              <a:rPr lang="en-US" sz="2200" dirty="0">
                <a:latin typeface="Times New Roman" panose="02020603050405020304" pitchFamily="18" charset="0"/>
                <a:cs typeface="Times New Roman" panose="02020603050405020304" pitchFamily="18" charset="0"/>
              </a:rPr>
              <a:t> people. </a:t>
            </a:r>
          </a:p>
          <a:p>
            <a:pPr marL="342900" indent="-3429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One of the most beautiful Cabo San Lucas historical sites to see is the Mission San Jose del Cabo </a:t>
            </a:r>
            <a:r>
              <a:rPr lang="en-US" sz="2200" dirty="0" err="1">
                <a:latin typeface="Times New Roman" panose="02020603050405020304" pitchFamily="18" charset="0"/>
                <a:cs typeface="Times New Roman" panose="02020603050405020304" pitchFamily="18" charset="0"/>
              </a:rPr>
              <a:t>Añuití</a:t>
            </a:r>
            <a:r>
              <a:rPr lang="en-US" sz="2200" dirty="0">
                <a:latin typeface="Times New Roman" panose="02020603050405020304" pitchFamily="18" charset="0"/>
                <a:cs typeface="Times New Roman" panose="02020603050405020304" pitchFamily="18" charset="0"/>
              </a:rPr>
              <a:t>. Named for Saint Joseph. </a:t>
            </a:r>
          </a:p>
          <a:p>
            <a:pPr marL="342900" indent="-3429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Known for its beauty the church draws visitors both to worship and to see the colonial architecture.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245532C9-5759-7ECC-E29D-D1F2B3D75E5C}"/>
              </a:ext>
            </a:extLst>
          </p:cNvPr>
          <p:cNvPicPr>
            <a:picLocks noChangeAspect="1"/>
          </p:cNvPicPr>
          <p:nvPr/>
        </p:nvPicPr>
        <p:blipFill rotWithShape="1">
          <a:blip r:embed="rId3">
            <a:extLst>
              <a:ext uri="{28A0092B-C50C-407E-A947-70E740481C1C}">
                <a14:useLocalDpi xmlns:a14="http://schemas.microsoft.com/office/drawing/2010/main" val="0"/>
              </a:ext>
            </a:extLst>
          </a:blip>
          <a:srcRect l="3247" t="9968" r="2" b="24446"/>
          <a:stretch/>
        </p:blipFill>
        <p:spPr>
          <a:xfrm>
            <a:off x="1" y="733778"/>
            <a:ext cx="10078104" cy="4936772"/>
          </a:xfrm>
          <a:prstGeom prst="rect">
            <a:avLst/>
          </a:prstGeom>
        </p:spPr>
      </p:pic>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Times New Roman" panose="02020603050405020304" pitchFamily="18" charset="0"/>
                <a:ea typeface="+mj-ea"/>
                <a:cs typeface="Times New Roman" panose="02020603050405020304" pitchFamily="18" charset="0"/>
              </a:rPr>
              <a:t>Cabo San Lucas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12700"/>
            <a:ext cx="10080625" cy="887413"/>
          </a:xfrm>
          <a:prstGeom prst="rect">
            <a:avLst/>
          </a:prstGeom>
        </p:spPr>
        <p:txBody>
          <a:bodyPr vert="horz" lIns="91440" tIns="45720" rIns="91440" bIns="45720" rtlCol="0" anchor="ctr">
            <a:noAutofit/>
          </a:bodyPr>
          <a:lstStyle/>
          <a:p>
            <a:pPr lvl="0"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History of Cabo San Lucas</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434263" y="5256213"/>
            <a:ext cx="2646362" cy="301625"/>
          </a:xfrm>
          <a:prstGeom prst="rect">
            <a:avLst/>
          </a:prstGeo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CA638697-C7C4-6E8E-2074-765FA247F804}"/>
              </a:ext>
            </a:extLst>
          </p:cNvPr>
          <p:cNvSpPr txBox="1"/>
          <p:nvPr/>
        </p:nvSpPr>
        <p:spPr>
          <a:xfrm>
            <a:off x="141402" y="900517"/>
            <a:ext cx="5045955" cy="5127747"/>
          </a:xfrm>
          <a:prstGeom prst="rect">
            <a:avLst/>
          </a:prstGeom>
        </p:spPr>
        <p:txBody>
          <a:bodyPr vert="horz" lIns="91440" tIns="45720" rIns="91440" bIns="45720" rtlCol="0" anchor="t">
            <a:noAutofit/>
          </a:bodyPr>
          <a:lstStyle/>
          <a:p>
            <a:pPr marL="285750" indent="-28575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of the interesting facts about Cabo San Lucas history is that the US conceded all of the Baja Peninsula during the Mexican-American war, telling the Mexicans that the US didn’t need more deserts and they could keep it all. </a:t>
            </a:r>
          </a:p>
          <a:p>
            <a:pPr marL="285750" indent="-28575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was a group of wealthy Californians and Hollywood stars who built the city up into the world-class destination it is today.</a:t>
            </a:r>
          </a:p>
          <a:p>
            <a:pPr marL="285750" indent="-28575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Traveling to the tip of the Baja Peninsula in the 1900s was exclusive to those who had long-range yachts and private planes since there highway at the time.  </a:t>
            </a:r>
          </a:p>
        </p:txBody>
      </p:sp>
      <p:pic>
        <p:nvPicPr>
          <p:cNvPr id="11" name="Picture 10" descr="A black and white photo of a beach with boats and a small island&#10;&#10;Description automatically generated">
            <a:extLst>
              <a:ext uri="{FF2B5EF4-FFF2-40B4-BE49-F238E27FC236}">
                <a16:creationId xmlns:a16="http://schemas.microsoft.com/office/drawing/2014/main" id="{70744B31-0F40-C73C-9D54-40B6E7AFA795}"/>
              </a:ext>
            </a:extLst>
          </p:cNvPr>
          <p:cNvPicPr>
            <a:picLocks noChangeAspect="1"/>
          </p:cNvPicPr>
          <p:nvPr/>
        </p:nvPicPr>
        <p:blipFill rotWithShape="1">
          <a:blip r:embed="rId3">
            <a:extLst>
              <a:ext uri="{28A0092B-C50C-407E-A947-70E740481C1C}">
                <a14:useLocalDpi xmlns:a14="http://schemas.microsoft.com/office/drawing/2010/main" val="0"/>
              </a:ext>
            </a:extLst>
          </a:blip>
          <a:srcRect t="1991"/>
          <a:stretch/>
        </p:blipFill>
        <p:spPr>
          <a:xfrm>
            <a:off x="5340657" y="945091"/>
            <a:ext cx="4751255" cy="3962403"/>
          </a:xfrm>
          <a:prstGeom prst="rect">
            <a:avLst/>
          </a:prstGeom>
        </p:spPr>
      </p:pic>
      <p:sp>
        <p:nvSpPr>
          <p:cNvPr id="4" name="TextBox 3">
            <a:extLst>
              <a:ext uri="{FF2B5EF4-FFF2-40B4-BE49-F238E27FC236}">
                <a16:creationId xmlns:a16="http://schemas.microsoft.com/office/drawing/2014/main" id="{3A79434B-E269-9365-CF64-11571FFF6848}"/>
              </a:ext>
            </a:extLst>
          </p:cNvPr>
          <p:cNvSpPr txBox="1"/>
          <p:nvPr/>
        </p:nvSpPr>
        <p:spPr>
          <a:xfrm>
            <a:off x="141402" y="4657554"/>
            <a:ext cx="9786531" cy="1000274"/>
          </a:xfrm>
          <a:prstGeom prst="rect">
            <a:avLst/>
          </a:prstGeom>
          <a:noFill/>
        </p:spPr>
        <p:txBody>
          <a:bodyPr wrap="square">
            <a:spAutoFit/>
          </a:bodyPr>
          <a:lstStyle/>
          <a:p>
            <a:pPr marL="282575" indent="-282575">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Few resorts were built there, largely with </a:t>
            </a:r>
          </a:p>
          <a:p>
            <a:pPr marL="282575" indent="-282575">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Hollywood money. The opening of the peninsular highway in 1974 and the call of great fishing waters put </a:t>
            </a:r>
            <a:r>
              <a:rPr lang="en-US" sz="2000" b="1" dirty="0">
                <a:latin typeface="Times New Roman" panose="02020603050405020304" pitchFamily="18" charset="0"/>
                <a:cs typeface="Times New Roman" panose="02020603050405020304" pitchFamily="18" charset="0"/>
              </a:rPr>
              <a:t>Los Cabos</a:t>
            </a:r>
            <a:r>
              <a:rPr lang="en-US" sz="2000" dirty="0">
                <a:latin typeface="Times New Roman" panose="02020603050405020304" pitchFamily="18" charset="0"/>
                <a:cs typeface="Times New Roman" panose="02020603050405020304" pitchFamily="18" charset="0"/>
              </a:rPr>
              <a:t> on the map as a premier destination in Mexico.</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925</TotalTime>
  <Words>1897</Words>
  <Application>Microsoft Office PowerPoint</Application>
  <PresentationFormat>Custom</PresentationFormat>
  <Paragraphs>123</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Liberation Sans</vt:lpstr>
      <vt:lpstr>Times New Roman</vt:lpstr>
      <vt:lpstr>Wingdings</vt:lpstr>
      <vt:lpstr>Default</vt:lpstr>
      <vt:lpstr>Cabo San Lucas, Mexico Presented by Marc Silver</vt:lpstr>
      <vt:lpstr>What I Will Cover</vt:lpstr>
      <vt:lpstr>My Port Philosophy</vt:lpstr>
      <vt:lpstr>PowerPoint Presentation</vt:lpstr>
      <vt:lpstr>PowerPoint Presentation</vt:lpstr>
      <vt:lpstr>About Cabo San Lucas</vt:lpstr>
      <vt:lpstr>Historical Cabo San Lucas, Mexico</vt:lpstr>
      <vt:lpstr>PowerPoint Presentation</vt:lpstr>
      <vt:lpstr>History of Cabo San Lucas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123</cp:revision>
  <dcterms:created xsi:type="dcterms:W3CDTF">2023-03-25T21:24:27Z</dcterms:created>
  <dcterms:modified xsi:type="dcterms:W3CDTF">2025-04-21T17:13:12Z</dcterms:modified>
</cp:coreProperties>
</file>