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73" r:id="rId3"/>
    <p:sldId id="257" r:id="rId4"/>
    <p:sldId id="274" r:id="rId5"/>
    <p:sldId id="258" r:id="rId6"/>
    <p:sldId id="276" r:id="rId7"/>
    <p:sldId id="260" r:id="rId8"/>
    <p:sldId id="277" r:id="rId9"/>
    <p:sldId id="261" r:id="rId10"/>
    <p:sldId id="264" r:id="rId11"/>
    <p:sldId id="268" r:id="rId12"/>
    <p:sldId id="284" r:id="rId13"/>
    <p:sldId id="283" r:id="rId14"/>
    <p:sldId id="292" r:id="rId15"/>
    <p:sldId id="282" r:id="rId16"/>
    <p:sldId id="278" r:id="rId17"/>
    <p:sldId id="265" r:id="rId18"/>
    <p:sldId id="290" r:id="rId19"/>
    <p:sldId id="286" r:id="rId20"/>
    <p:sldId id="293" r:id="rId21"/>
    <p:sldId id="288" r:id="rId22"/>
    <p:sldId id="275" r:id="rId23"/>
    <p:sldId id="271" r:id="rId24"/>
    <p:sldId id="272" r:id="rId25"/>
    <p:sldId id="291"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2"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037" autoAdjust="0"/>
  </p:normalViewPr>
  <p:slideViewPr>
    <p:cSldViewPr snapToGrid="0">
      <p:cViewPr varScale="1">
        <p:scale>
          <a:sx n="99" d="100"/>
          <a:sy n="99" d="100"/>
        </p:scale>
        <p:origin x="2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9454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10</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Burnie</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Times New Roman" panose="02020603050405020304" pitchFamily="18" charset="0"/>
                <a:cs typeface="Times New Roman" panose="02020603050405020304" pitchFamily="18" charset="0"/>
              </a:rPr>
              <a:t>Burnie Taxis and Ride Share</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4581525" y="1255183"/>
            <a:ext cx="532941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Taxi fares are regulated by the government.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p:txBody>
      </p:sp>
      <p:sp>
        <p:nvSpPr>
          <p:cNvPr id="5" name="TextBox 4">
            <a:extLst>
              <a:ext uri="{FF2B5EF4-FFF2-40B4-BE49-F238E27FC236}">
                <a16:creationId xmlns:a16="http://schemas.microsoft.com/office/drawing/2014/main" id="{8BD9989B-B800-51E6-16D3-B97E8C4085A4}"/>
              </a:ext>
            </a:extLst>
          </p:cNvPr>
          <p:cNvSpPr txBox="1"/>
          <p:nvPr/>
        </p:nvSpPr>
        <p:spPr>
          <a:xfrm>
            <a:off x="1" y="4387850"/>
            <a:ext cx="4514850" cy="369332"/>
          </a:xfrm>
          <a:prstGeom prst="rect">
            <a:avLst/>
          </a:prstGeom>
          <a:noFill/>
        </p:spPr>
        <p:txBody>
          <a:bodyPr wrap="square">
            <a:spAutoFit/>
          </a:bodyPr>
          <a:lstStyle/>
          <a:p>
            <a:pPr algn="ctr"/>
            <a:r>
              <a:rPr lang="en-US" sz="1800" dirty="0"/>
              <a:t>Ride Shares in Burnie include </a:t>
            </a:r>
            <a:r>
              <a:rPr lang="en-US" b="1" dirty="0"/>
              <a:t>Uber and Lyft.</a:t>
            </a:r>
          </a:p>
        </p:txBody>
      </p:sp>
      <p:pic>
        <p:nvPicPr>
          <p:cNvPr id="9" name="Picture 8" descr="A white taxi on the street&#10;&#10;Description automatically generated">
            <a:extLst>
              <a:ext uri="{FF2B5EF4-FFF2-40B4-BE49-F238E27FC236}">
                <a16:creationId xmlns:a16="http://schemas.microsoft.com/office/drawing/2014/main" id="{F5D5CF94-4E9C-F659-CF33-C8D135CC7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8900"/>
            <a:ext cx="4514850" cy="2533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Burnie Regional Museum</a:t>
            </a:r>
          </a:p>
        </p:txBody>
      </p:sp>
      <p:sp>
        <p:nvSpPr>
          <p:cNvPr id="4" name="TextBox 3">
            <a:extLst>
              <a:ext uri="{FF2B5EF4-FFF2-40B4-BE49-F238E27FC236}">
                <a16:creationId xmlns:a16="http://schemas.microsoft.com/office/drawing/2014/main" id="{8FFDB5B2-111A-07DF-81E6-5575667F2D53}"/>
              </a:ext>
            </a:extLst>
          </p:cNvPr>
          <p:cNvSpPr txBox="1"/>
          <p:nvPr/>
        </p:nvSpPr>
        <p:spPr>
          <a:xfrm>
            <a:off x="83763" y="5051425"/>
            <a:ext cx="9996862" cy="619125"/>
          </a:xfrm>
          <a:prstGeom prst="rect">
            <a:avLst/>
          </a:prstGeom>
        </p:spPr>
        <p:txBody>
          <a:bodyPr vert="horz" lIns="91440" tIns="45720" rIns="91440" bIns="45720" rtlCol="0">
            <a:normAutofit/>
          </a:bodyPr>
          <a:lstStyle/>
          <a:p>
            <a:pPr marL="0" marR="0" lvl="0" indent="-228600" algn="ctr" fontAlgn="base">
              <a:lnSpc>
                <a:spcPct val="110000"/>
              </a:lnSpc>
              <a:spcBef>
                <a:spcPct val="0"/>
              </a:spcBef>
              <a:spcAft>
                <a:spcPts val="600"/>
              </a:spcAft>
              <a:buClrTx/>
              <a:buSzTx/>
              <a:buFont typeface="Arial" panose="020B0604020202020204" pitchFamily="34" charset="0"/>
              <a:buChar char="•"/>
              <a:tabLst/>
            </a:pPr>
            <a:r>
              <a:rPr kumimoji="0" lang="en-US" altLang="en-US" sz="2200" b="1" i="0" u="none" strike="noStrike" cap="none" normalizeH="0" baseline="0" dirty="0">
                <a:ln>
                  <a:noFill/>
                </a:ln>
                <a:effectLst/>
              </a:rPr>
              <a:t>ADULTS: $8.00  /  CHILDREN 5 -12: $5.00  / CHILDREN UNDER 5 - FREE</a:t>
            </a:r>
            <a:endParaRPr lang="en-US" sz="1500" b="1" dirty="0"/>
          </a:p>
          <a:p>
            <a:pPr indent="-228600">
              <a:lnSpc>
                <a:spcPct val="90000"/>
              </a:lnSpc>
              <a:spcAft>
                <a:spcPts val="600"/>
              </a:spcAft>
              <a:buFont typeface="Arial" panose="020B0604020202020204" pitchFamily="34" charset="0"/>
              <a:buChar char="•"/>
            </a:pPr>
            <a:endParaRPr lang="en-US" sz="1500" dirty="0"/>
          </a:p>
        </p:txBody>
      </p:sp>
      <p:sp>
        <p:nvSpPr>
          <p:cNvPr id="5" name="TextBox 4">
            <a:extLst>
              <a:ext uri="{FF2B5EF4-FFF2-40B4-BE49-F238E27FC236}">
                <a16:creationId xmlns:a16="http://schemas.microsoft.com/office/drawing/2014/main" id="{574B8CD4-0732-2A67-D07C-7AD41D58A84B}"/>
              </a:ext>
            </a:extLst>
          </p:cNvPr>
          <p:cNvSpPr txBox="1"/>
          <p:nvPr/>
        </p:nvSpPr>
        <p:spPr>
          <a:xfrm>
            <a:off x="1" y="1133475"/>
            <a:ext cx="5968392"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Burnie’s 200 years of European history is revealed at this top-notch museum, holding the third-largest collection in the state.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exhibition, on Federation Street, drops you into a Burnie street scene at the beginning of the 20th century. Every business that you see here was once part of Burnie, including a blacksmith, dentist, photographer, printer, saddler and boot-maker.</a:t>
            </a:r>
          </a:p>
        </p:txBody>
      </p:sp>
      <p:pic>
        <p:nvPicPr>
          <p:cNvPr id="8" name="Picture 7" descr="A building with a sign on the front&#10;&#10;Description automatically generated">
            <a:extLst>
              <a:ext uri="{FF2B5EF4-FFF2-40B4-BE49-F238E27FC236}">
                <a16:creationId xmlns:a16="http://schemas.microsoft.com/office/drawing/2014/main" id="{0F03A18B-0D54-F03E-60EE-DAA073B42645}"/>
              </a:ext>
            </a:extLst>
          </p:cNvPr>
          <p:cNvPicPr>
            <a:picLocks noChangeAspect="1"/>
          </p:cNvPicPr>
          <p:nvPr/>
        </p:nvPicPr>
        <p:blipFill rotWithShape="1">
          <a:blip r:embed="rId3">
            <a:extLst>
              <a:ext uri="{28A0092B-C50C-407E-A947-70E740481C1C}">
                <a14:useLocalDpi xmlns:a14="http://schemas.microsoft.com/office/drawing/2010/main" val="0"/>
              </a:ext>
            </a:extLst>
          </a:blip>
          <a:srcRect b="10932"/>
          <a:stretch/>
        </p:blipFill>
        <p:spPr>
          <a:xfrm>
            <a:off x="5977918" y="1238492"/>
            <a:ext cx="4112232" cy="2449528"/>
          </a:xfrm>
          <a:prstGeom prst="rect">
            <a:avLst/>
          </a:prstGeom>
        </p:spPr>
      </p:pic>
      <p:sp>
        <p:nvSpPr>
          <p:cNvPr id="10" name="TextBox 9">
            <a:extLst>
              <a:ext uri="{FF2B5EF4-FFF2-40B4-BE49-F238E27FC236}">
                <a16:creationId xmlns:a16="http://schemas.microsoft.com/office/drawing/2014/main" id="{E3FA5F98-684E-0190-4F3D-D831602613C7}"/>
              </a:ext>
            </a:extLst>
          </p:cNvPr>
          <p:cNvSpPr txBox="1"/>
          <p:nvPr/>
        </p:nvSpPr>
        <p:spPr>
          <a:xfrm>
            <a:off x="-11488" y="3706763"/>
            <a:ext cx="9996861"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also trace the city’s roots at the Early Burnie Exhibition, finding out about the European exploration and settlement of Tasmania and the story of the Van Diemen’s Land Company. There’s ample information about forestry and papermaking, which were Burnie’s main industries for most of the 20th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55058"/>
            <a:ext cx="10080625" cy="67310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Burnie Regional Art Gallery</a:t>
            </a:r>
          </a:p>
        </p:txBody>
      </p:sp>
      <p:sp>
        <p:nvSpPr>
          <p:cNvPr id="6" name="TextBox 5">
            <a:extLst>
              <a:ext uri="{FF2B5EF4-FFF2-40B4-BE49-F238E27FC236}">
                <a16:creationId xmlns:a16="http://schemas.microsoft.com/office/drawing/2014/main" id="{7FBAD773-77E8-D955-9211-F538C7F67BBE}"/>
              </a:ext>
            </a:extLst>
          </p:cNvPr>
          <p:cNvSpPr txBox="1"/>
          <p:nvPr/>
        </p:nvSpPr>
        <p:spPr>
          <a:xfrm>
            <a:off x="184059" y="1046813"/>
            <a:ext cx="9896566" cy="2261537"/>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Another way to tap into Burnie’s dynamic arts community is at this gallery, serving the north-west and west coasts of Tasmania.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True to the city’s heritage as a papermaking hub, the regional gallery has assembled a nationally important collection of print and art on paper.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has grown to more than 1,300 works, and you can check out selection at exhibitions.</a:t>
            </a:r>
          </a:p>
        </p:txBody>
      </p:sp>
      <p:pic>
        <p:nvPicPr>
          <p:cNvPr id="4" name="Picture 3" descr="A room with art on the wall&#10;&#10;Description automatically generated">
            <a:extLst>
              <a:ext uri="{FF2B5EF4-FFF2-40B4-BE49-F238E27FC236}">
                <a16:creationId xmlns:a16="http://schemas.microsoft.com/office/drawing/2014/main" id="{ED203AC8-237D-B995-D6F2-942146A4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8350"/>
            <a:ext cx="4514850" cy="2362200"/>
          </a:xfrm>
          <a:prstGeom prst="rect">
            <a:avLst/>
          </a:prstGeom>
        </p:spPr>
      </p:pic>
      <p:sp>
        <p:nvSpPr>
          <p:cNvPr id="8" name="TextBox 7">
            <a:extLst>
              <a:ext uri="{FF2B5EF4-FFF2-40B4-BE49-F238E27FC236}">
                <a16:creationId xmlns:a16="http://schemas.microsoft.com/office/drawing/2014/main" id="{7418E662-A998-8028-903F-2ABF1336084D}"/>
              </a:ext>
            </a:extLst>
          </p:cNvPr>
          <p:cNvSpPr txBox="1"/>
          <p:nvPr/>
        </p:nvSpPr>
        <p:spPr>
          <a:xfrm>
            <a:off x="4514850" y="3308350"/>
            <a:ext cx="5565775"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gallery also curates solo shows, special and touring exhibitions as well as a host of community and school programs.</a:t>
            </a:r>
          </a:p>
        </p:txBody>
      </p:sp>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Burnie Park</a:t>
            </a:r>
          </a:p>
        </p:txBody>
      </p:sp>
      <p:sp>
        <p:nvSpPr>
          <p:cNvPr id="4" name="TextBox 3">
            <a:extLst>
              <a:ext uri="{FF2B5EF4-FFF2-40B4-BE49-F238E27FC236}">
                <a16:creationId xmlns:a16="http://schemas.microsoft.com/office/drawing/2014/main" id="{9FECAC60-4F09-72CB-C543-038866BAADFF}"/>
              </a:ext>
            </a:extLst>
          </p:cNvPr>
          <p:cNvSpPr txBox="1"/>
          <p:nvPr/>
        </p:nvSpPr>
        <p:spPr>
          <a:xfrm>
            <a:off x="183701" y="1027112"/>
            <a:ext cx="9896924" cy="5825244"/>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a private garden, Burnie’s main urban park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was bought by the city in the 1920s.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a private garden, Burnie’s main urban park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was bought by the city in the 1920s.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neat flowerbeds planted with annuals,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rambling walkways and flowing lawns under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mature exotic and native trees.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ground also gives Burnie Park some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lovely views of the Bass Strait.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may not be a prettier urban park in Tasmania, so no wonder it’s a gathering place for seasonal events like Carols by Candlelight at Christmas and Easter Sunday’s Kids in the Park.</a:t>
            </a:r>
          </a:p>
        </p:txBody>
      </p:sp>
      <p:pic>
        <p:nvPicPr>
          <p:cNvPr id="5" name="Picture 4" descr="A sign on the grass&#10;&#10;Description automatically generated">
            <a:extLst>
              <a:ext uri="{FF2B5EF4-FFF2-40B4-BE49-F238E27FC236}">
                <a16:creationId xmlns:a16="http://schemas.microsoft.com/office/drawing/2014/main" id="{8C9404DE-118C-6F15-881C-42866C7A05D1}"/>
              </a:ext>
            </a:extLst>
          </p:cNvPr>
          <p:cNvPicPr>
            <a:picLocks noChangeAspect="1"/>
          </p:cNvPicPr>
          <p:nvPr/>
        </p:nvPicPr>
        <p:blipFill rotWithShape="1">
          <a:blip r:embed="rId3">
            <a:extLst>
              <a:ext uri="{28A0092B-C50C-407E-A947-70E740481C1C}">
                <a14:useLocalDpi xmlns:a14="http://schemas.microsoft.com/office/drawing/2010/main" val="0"/>
              </a:ext>
            </a:extLst>
          </a:blip>
          <a:srcRect l="3472" r="37064" b="-2"/>
          <a:stretch/>
        </p:blipFill>
        <p:spPr>
          <a:xfrm>
            <a:off x="6751194" y="1027112"/>
            <a:ext cx="3329431" cy="3149502"/>
          </a:xfrm>
          <a:prstGeom prst="rect">
            <a:avLst/>
          </a:prstGeom>
        </p:spPr>
      </p:pic>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2C3FC1-C14F-9A2F-D71E-04BEC26B4918}"/>
              </a:ext>
            </a:extLst>
          </p:cNvPr>
          <p:cNvSpPr txBox="1"/>
          <p:nvPr/>
        </p:nvSpPr>
        <p:spPr>
          <a:xfrm>
            <a:off x="-1" y="178693"/>
            <a:ext cx="10080625" cy="769441"/>
          </a:xfrm>
          <a:prstGeom prst="rect">
            <a:avLst/>
          </a:prstGeom>
          <a:noFill/>
        </p:spPr>
        <p:txBody>
          <a:bodyPr wrap="square" anchor="ctr">
            <a:spAutoFit/>
          </a:bodyPr>
          <a:lstStyle/>
          <a:p>
            <a:pPr algn="ctr"/>
            <a:r>
              <a:rPr lang="en-US" sz="4400" b="1" dirty="0">
                <a:latin typeface="Times New Roman" panose="02020603050405020304" pitchFamily="18" charset="0"/>
                <a:cs typeface="Times New Roman" panose="02020603050405020304" pitchFamily="18" charset="0"/>
              </a:rPr>
              <a:t>West Beach</a:t>
            </a:r>
          </a:p>
        </p:txBody>
      </p:sp>
      <p:sp>
        <p:nvSpPr>
          <p:cNvPr id="5" name="TextBox 4">
            <a:extLst>
              <a:ext uri="{FF2B5EF4-FFF2-40B4-BE49-F238E27FC236}">
                <a16:creationId xmlns:a16="http://schemas.microsoft.com/office/drawing/2014/main" id="{950CAD39-F481-5A51-A66B-746F221AC078}"/>
              </a:ext>
            </a:extLst>
          </p:cNvPr>
          <p:cNvSpPr txBox="1"/>
          <p:nvPr/>
        </p:nvSpPr>
        <p:spPr>
          <a:xfrm>
            <a:off x="95250" y="948135"/>
            <a:ext cx="9985374"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known as simply “Burnie Beach”, West Beach is just a block from the CBD and is joined by the boardwalk to the Little Penguin Observation Centre.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Come on a sunny day and this is an agreeable place to linger, with a wide arc of sand and a generous foreshore equipped with picnic tables and barbecues.</a:t>
            </a:r>
          </a:p>
        </p:txBody>
      </p:sp>
      <p:pic>
        <p:nvPicPr>
          <p:cNvPr id="4" name="Picture 3" descr="A long shot of a beach&#10;&#10;Description automatically generated">
            <a:extLst>
              <a:ext uri="{FF2B5EF4-FFF2-40B4-BE49-F238E27FC236}">
                <a16:creationId xmlns:a16="http://schemas.microsoft.com/office/drawing/2014/main" id="{A5EDF815-8A8E-598A-65B7-3F63B622E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35275"/>
            <a:ext cx="4226020" cy="2835275"/>
          </a:xfrm>
          <a:prstGeom prst="rect">
            <a:avLst/>
          </a:prstGeom>
        </p:spPr>
      </p:pic>
      <p:sp>
        <p:nvSpPr>
          <p:cNvPr id="7" name="TextBox 6">
            <a:extLst>
              <a:ext uri="{FF2B5EF4-FFF2-40B4-BE49-F238E27FC236}">
                <a16:creationId xmlns:a16="http://schemas.microsoft.com/office/drawing/2014/main" id="{8411D65A-75B3-A03B-F1AE-2AB3F206F250}"/>
              </a:ext>
            </a:extLst>
          </p:cNvPr>
          <p:cNvSpPr txBox="1"/>
          <p:nvPr/>
        </p:nvSpPr>
        <p:spPr>
          <a:xfrm>
            <a:off x="4321269" y="2887127"/>
            <a:ext cx="5759355"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There’s a children’s playground about halfway along, while Surf Club building boasts a beachfront restaurant and cafe.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People come to West Beach on December 31 to light bonfires and watch the New Year fireworks.</a:t>
            </a:r>
          </a:p>
        </p:txBody>
      </p:sp>
    </p:spTree>
    <p:extLst>
      <p:ext uri="{BB962C8B-B14F-4D97-AF65-F5344CB8AC3E}">
        <p14:creationId xmlns:p14="http://schemas.microsoft.com/office/powerpoint/2010/main" val="259581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001714"/>
          </a:xfrm>
          <a:prstGeom prst="rect">
            <a:avLst/>
          </a:prstGeom>
        </p:spPr>
        <p:txBody>
          <a:bodyPr vert="horz" lIns="91440" tIns="45720" rIns="91440" bIns="45720" rtlCol="0" anchor="ctr">
            <a:normAutofit/>
          </a:bodyPr>
          <a:lstStyle/>
          <a:p>
            <a:pPr algn="ctr"/>
            <a:r>
              <a:rPr lang="en-US" b="1" dirty="0" err="1">
                <a:latin typeface="Times New Roman" panose="02020603050405020304" pitchFamily="18" charset="0"/>
                <a:cs typeface="Times New Roman" panose="02020603050405020304" pitchFamily="18" charset="0"/>
              </a:rPr>
              <a:t>Hellyers</a:t>
            </a:r>
            <a:r>
              <a:rPr lang="en-US" b="1" dirty="0">
                <a:latin typeface="Times New Roman" panose="02020603050405020304" pitchFamily="18" charset="0"/>
                <a:cs typeface="Times New Roman" panose="02020603050405020304" pitchFamily="18" charset="0"/>
              </a:rPr>
              <a:t> Road Distillery</a:t>
            </a:r>
          </a:p>
        </p:txBody>
      </p:sp>
      <p:sp>
        <p:nvSpPr>
          <p:cNvPr id="6" name="TextBox 5">
            <a:extLst>
              <a:ext uri="{FF2B5EF4-FFF2-40B4-BE49-F238E27FC236}">
                <a16:creationId xmlns:a16="http://schemas.microsoft.com/office/drawing/2014/main" id="{48767DE4-A04E-315D-87FC-D30A1881346D}"/>
              </a:ext>
            </a:extLst>
          </p:cNvPr>
          <p:cNvSpPr txBox="1"/>
          <p:nvPr/>
        </p:nvSpPr>
        <p:spPr>
          <a:xfrm>
            <a:off x="0" y="1114426"/>
            <a:ext cx="9990668" cy="4045196"/>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Tasmania is an island dotted with distilleries, making the most of the most of its pure mountain streams and grains nourished by a temperate climate.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Despite the stiff competition, </a:t>
            </a:r>
            <a:r>
              <a:rPr lang="en-US" sz="2400" dirty="0" err="1">
                <a:latin typeface="Times New Roman" panose="02020603050405020304" pitchFamily="18" charset="0"/>
                <a:cs typeface="Times New Roman" panose="02020603050405020304" pitchFamily="18" charset="0"/>
              </a:rPr>
              <a:t>Hellyers</a:t>
            </a:r>
            <a:r>
              <a:rPr lang="en-US" sz="2400" dirty="0">
                <a:latin typeface="Times New Roman" panose="02020603050405020304" pitchFamily="18" charset="0"/>
                <a:cs typeface="Times New Roman" panose="02020603050405020304" pitchFamily="18" charset="0"/>
              </a:rPr>
              <a:t> Road’s single malt has been acclaimed as the country’s best by the Malt Whisky Association of Australia. It’s just ten minutes from Burnie’s CBD.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can also take a tour to watch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new batch distilling, see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American oak barrels in the bond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store and pour and seal your own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bottle of </a:t>
            </a:r>
            <a:r>
              <a:rPr lang="en-US" sz="2400" dirty="0" err="1">
                <a:latin typeface="Times New Roman" panose="02020603050405020304" pitchFamily="18" charset="0"/>
                <a:cs typeface="Times New Roman" panose="02020603050405020304" pitchFamily="18" charset="0"/>
              </a:rPr>
              <a:t>Hellyers</a:t>
            </a:r>
            <a:r>
              <a:rPr lang="en-US" sz="2400" dirty="0">
                <a:latin typeface="Times New Roman" panose="02020603050405020304" pitchFamily="18" charset="0"/>
                <a:cs typeface="Times New Roman" panose="02020603050405020304" pitchFamily="18" charset="0"/>
              </a:rPr>
              <a:t> Road to take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home.</a:t>
            </a:r>
          </a:p>
        </p:txBody>
      </p:sp>
      <p:pic>
        <p:nvPicPr>
          <p:cNvPr id="4" name="Picture 3" descr="A building with a lawn and stairs&#10;&#10;Description automatically generated">
            <a:extLst>
              <a:ext uri="{FF2B5EF4-FFF2-40B4-BE49-F238E27FC236}">
                <a16:creationId xmlns:a16="http://schemas.microsoft.com/office/drawing/2014/main" id="{04F8A6D1-278B-ED89-1A1A-90897A140DEF}"/>
              </a:ext>
            </a:extLst>
          </p:cNvPr>
          <p:cNvPicPr>
            <a:picLocks noChangeAspect="1"/>
          </p:cNvPicPr>
          <p:nvPr/>
        </p:nvPicPr>
        <p:blipFill rotWithShape="1">
          <a:blip r:embed="rId3">
            <a:extLst>
              <a:ext uri="{28A0092B-C50C-407E-A947-70E740481C1C}">
                <a14:useLocalDpi xmlns:a14="http://schemas.microsoft.com/office/drawing/2010/main" val="0"/>
              </a:ext>
            </a:extLst>
          </a:blip>
          <a:srcRect l="6632" t="17718" r="13403" b="19653"/>
          <a:stretch/>
        </p:blipFill>
        <p:spPr>
          <a:xfrm>
            <a:off x="4594578" y="2800660"/>
            <a:ext cx="5486028" cy="2866893"/>
          </a:xfrm>
          <a:prstGeom prst="rect">
            <a:avLst/>
          </a:prstGeom>
        </p:spPr>
      </p:pic>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Autofit/>
          </a:bodyPr>
          <a:lstStyle/>
          <a:p>
            <a:pPr algn="ctr"/>
            <a:r>
              <a:rPr lang="en-US" sz="4400" b="1" dirty="0">
                <a:latin typeface="Times New Roman" panose="02020603050405020304" pitchFamily="18" charset="0"/>
                <a:cs typeface="Times New Roman" panose="02020603050405020304" pitchFamily="18" charset="0"/>
              </a:rPr>
              <a:t>Little Penguin Observation Centre</a:t>
            </a:r>
          </a:p>
        </p:txBody>
      </p:sp>
      <p:sp>
        <p:nvSpPr>
          <p:cNvPr id="5" name="TextBox 4">
            <a:extLst>
              <a:ext uri="{FF2B5EF4-FFF2-40B4-BE49-F238E27FC236}">
                <a16:creationId xmlns:a16="http://schemas.microsoft.com/office/drawing/2014/main" id="{1AF5FB54-0725-AC46-7FCB-E9CDB56C3059}"/>
              </a:ext>
            </a:extLst>
          </p:cNvPr>
          <p:cNvSpPr txBox="1"/>
          <p:nvPr/>
        </p:nvSpPr>
        <p:spPr>
          <a:xfrm>
            <a:off x="3460955" y="997527"/>
            <a:ext cx="6529713" cy="2300001"/>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smallest penguin species, the little penguin, has a colony on Burnie’s foreshore, a brief walk from the CBD.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There’s an observation center on the boardwalk here, staffed by volunteer guides.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You’ll be given a rare window on the little</a:t>
            </a:r>
          </a:p>
        </p:txBody>
      </p:sp>
      <p:sp>
        <p:nvSpPr>
          <p:cNvPr id="4" name="TextBox 3">
            <a:extLst>
              <a:ext uri="{FF2B5EF4-FFF2-40B4-BE49-F238E27FC236}">
                <a16:creationId xmlns:a16="http://schemas.microsoft.com/office/drawing/2014/main" id="{3459DAD2-23DE-AA29-727F-69B1F2AAA0D4}"/>
              </a:ext>
            </a:extLst>
          </p:cNvPr>
          <p:cNvSpPr txBox="1"/>
          <p:nvPr/>
        </p:nvSpPr>
        <p:spPr>
          <a:xfrm>
            <a:off x="183176" y="5000538"/>
            <a:ext cx="9714271" cy="381771"/>
          </a:xfrm>
          <a:prstGeom prst="rect">
            <a:avLst/>
          </a:prstGeom>
          <a:noFill/>
        </p:spPr>
        <p:txBody>
          <a:bodyPr wrap="square">
            <a:spAutoFit/>
          </a:bodyPr>
          <a:lstStyle/>
          <a:p>
            <a:pPr indent="-228600">
              <a:lnSpc>
                <a:spcPct val="110000"/>
              </a:lnSpc>
              <a:spcAft>
                <a:spcPts val="600"/>
              </a:spcAft>
              <a:buFont typeface="Arial" panose="020B0604020202020204" pitchFamily="34" charset="0"/>
              <a:buChar char="•"/>
            </a:pPr>
            <a:r>
              <a:rPr lang="en-US" b="1" dirty="0"/>
              <a:t>Admission: Free Penguin Guides will be at the Penguin Observation Centre 30 mins before dusk</a:t>
            </a:r>
          </a:p>
        </p:txBody>
      </p:sp>
      <p:pic>
        <p:nvPicPr>
          <p:cNvPr id="6" name="Picture 5" descr="A group of penguins standing on the ground&#10;&#10;Description automatically generated">
            <a:extLst>
              <a:ext uri="{FF2B5EF4-FFF2-40B4-BE49-F238E27FC236}">
                <a16:creationId xmlns:a16="http://schemas.microsoft.com/office/drawing/2014/main" id="{9229E570-E50B-E86B-3AA9-EDB458B27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528"/>
            <a:ext cx="3460955" cy="2300001"/>
          </a:xfrm>
          <a:prstGeom prst="rect">
            <a:avLst/>
          </a:prstGeom>
        </p:spPr>
      </p:pic>
      <p:sp>
        <p:nvSpPr>
          <p:cNvPr id="8" name="TextBox 7">
            <a:extLst>
              <a:ext uri="{FF2B5EF4-FFF2-40B4-BE49-F238E27FC236}">
                <a16:creationId xmlns:a16="http://schemas.microsoft.com/office/drawing/2014/main" id="{B3CE0A6E-2695-62EF-0191-2017333C5ACD}"/>
              </a:ext>
            </a:extLst>
          </p:cNvPr>
          <p:cNvSpPr txBox="1"/>
          <p:nvPr/>
        </p:nvSpPr>
        <p:spPr>
          <a:xfrm>
            <a:off x="1" y="3297528"/>
            <a:ext cx="10080624"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penguin’s seasonal life, from courtship to rearing chicks and then molting at the end of the breeding season.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the fully accessible viewing area the guides will be on hand to give you extra insight and answer questions about the penguins, their diet and habits.</a:t>
            </a:r>
          </a:p>
        </p:txBody>
      </p:sp>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0739724-36C6-ADA2-7673-266F68740FA7}"/>
              </a:ext>
            </a:extLst>
          </p:cNvPr>
          <p:cNvSpPr txBox="1"/>
          <p:nvPr/>
        </p:nvSpPr>
        <p:spPr>
          <a:xfrm>
            <a:off x="-1" y="1114426"/>
            <a:ext cx="10080624" cy="4401205"/>
          </a:xfrm>
          <a:prstGeom prst="rect">
            <a:avLst/>
          </a:prstGeom>
          <a:noFill/>
        </p:spPr>
        <p:txBody>
          <a:bodyPr wrap="square">
            <a:spAutoFit/>
          </a:bodyPr>
          <a:lstStyle/>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Best described as a ‘hidden gem’, the Gunns Plains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Cave State Reserve is home to some of the most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remarkable Tasmanian caves. </a:t>
            </a:r>
          </a:p>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On a guided cave tour, you will see impressive calcite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shawls and flowstones, and an array of formations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showcasing the rich colors and silver-speckled calcite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crystals of the underground.</a:t>
            </a:r>
          </a:p>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Glow worms dot areas of the cave like stars, and the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underground river that formed the cave still flows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underfoot as you venture along the walkway. Platypus sleep and nest in the river’s sandy banks, while freshwater crayfish, fish and eel live in its waters.</a:t>
            </a:r>
          </a:p>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Gunns Plains Cave is one of the oldest Tasmanian cave reserves. It was proclaimed a State Reserve in 1918. It became one of Tasmania’s early tourism attractions.</a:t>
            </a: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Caves are located about 45 minutes south of the port by car.</a:t>
            </a:r>
          </a:p>
        </p:txBody>
      </p:sp>
      <p:sp>
        <p:nvSpPr>
          <p:cNvPr id="4" name="TextBox 3">
            <a:extLst>
              <a:ext uri="{FF2B5EF4-FFF2-40B4-BE49-F238E27FC236}">
                <a16:creationId xmlns:a16="http://schemas.microsoft.com/office/drawing/2014/main" id="{F2CA1C91-473A-1ABE-3EBA-99FE77674BA2}"/>
              </a:ext>
            </a:extLst>
          </p:cNvPr>
          <p:cNvSpPr txBox="1"/>
          <p:nvPr/>
        </p:nvSpPr>
        <p:spPr>
          <a:xfrm>
            <a:off x="-1" y="210591"/>
            <a:ext cx="10080625" cy="769441"/>
          </a:xfrm>
          <a:prstGeom prst="rect">
            <a:avLst/>
          </a:prstGeom>
          <a:noFill/>
        </p:spPr>
        <p:txBody>
          <a:bodyPr wrap="square" anchor="ctr">
            <a:spAutoFit/>
          </a:bodyPr>
          <a:lstStyle/>
          <a:p>
            <a:pPr algn="ctr"/>
            <a:r>
              <a:rPr lang="en-US" sz="4400" b="1" dirty="0">
                <a:latin typeface="Times New Roman" panose="02020603050405020304" pitchFamily="18" charset="0"/>
                <a:cs typeface="Times New Roman" panose="02020603050405020304" pitchFamily="18" charset="0"/>
              </a:rPr>
              <a:t>Gunns Pains Caves </a:t>
            </a:r>
            <a:endParaRPr lang="en-US" sz="4400" dirty="0"/>
          </a:p>
        </p:txBody>
      </p:sp>
      <p:pic>
        <p:nvPicPr>
          <p:cNvPr id="3" name="Picture 2" descr="A cave with stalactites and stalagmites&#10;&#10;Description automatically generated">
            <a:extLst>
              <a:ext uri="{FF2B5EF4-FFF2-40B4-BE49-F238E27FC236}">
                <a16:creationId xmlns:a16="http://schemas.microsoft.com/office/drawing/2014/main" id="{7D26E437-7DE8-E376-E5AE-3F259E958EA7}"/>
              </a:ext>
            </a:extLst>
          </p:cNvPr>
          <p:cNvPicPr>
            <a:picLocks noChangeAspect="1"/>
          </p:cNvPicPr>
          <p:nvPr/>
        </p:nvPicPr>
        <p:blipFill rotWithShape="1">
          <a:blip r:embed="rId3">
            <a:extLst>
              <a:ext uri="{28A0092B-C50C-407E-A947-70E740481C1C}">
                <a14:useLocalDpi xmlns:a14="http://schemas.microsoft.com/office/drawing/2010/main" val="0"/>
              </a:ext>
            </a:extLst>
          </a:blip>
          <a:srcRect l="5478"/>
          <a:stretch/>
        </p:blipFill>
        <p:spPr>
          <a:xfrm>
            <a:off x="6191249" y="1114426"/>
            <a:ext cx="3889375" cy="2743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Guide Falls Farm</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18</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4514849" y="1020762"/>
            <a:ext cx="5565775" cy="3762375"/>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families visiting Guide Falls there’s a working farm that welcomes visitors for animal encounters.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self-guided tour around the paddocks will take around two hours, during which you’ll meet deer, alpacas, peacocks, emus, rabbits, sheep and pigs, to name just a handful.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like you’ll be able to hand-feed these animals.</a:t>
            </a:r>
          </a:p>
        </p:txBody>
      </p:sp>
      <p:pic>
        <p:nvPicPr>
          <p:cNvPr id="5" name="Picture 4" descr="A child feeding chickens in a field&#10;&#10;Description automatically generated">
            <a:extLst>
              <a:ext uri="{FF2B5EF4-FFF2-40B4-BE49-F238E27FC236}">
                <a16:creationId xmlns:a16="http://schemas.microsoft.com/office/drawing/2014/main" id="{D7A8D94C-AE4A-62DC-1681-0F4E115F9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0762"/>
            <a:ext cx="4514850" cy="3762375"/>
          </a:xfrm>
          <a:prstGeom prst="rect">
            <a:avLst/>
          </a:prstGeom>
        </p:spPr>
      </p:pic>
      <p:sp>
        <p:nvSpPr>
          <p:cNvPr id="8" name="TextBox 7">
            <a:extLst>
              <a:ext uri="{FF2B5EF4-FFF2-40B4-BE49-F238E27FC236}">
                <a16:creationId xmlns:a16="http://schemas.microsoft.com/office/drawing/2014/main" id="{F4B68FDD-71BE-2863-C268-B43AC689CFF7}"/>
              </a:ext>
            </a:extLst>
          </p:cNvPr>
          <p:cNvSpPr txBox="1"/>
          <p:nvPr/>
        </p:nvSpPr>
        <p:spPr>
          <a:xfrm>
            <a:off x="85726" y="4924723"/>
            <a:ext cx="9994899" cy="46166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Depending on when you come there will also be baby animals at the nursery</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Guide Falls</a:t>
            </a:r>
          </a:p>
        </p:txBody>
      </p:sp>
      <p:sp>
        <p:nvSpPr>
          <p:cNvPr id="6" name="TextBox 5">
            <a:extLst>
              <a:ext uri="{FF2B5EF4-FFF2-40B4-BE49-F238E27FC236}">
                <a16:creationId xmlns:a16="http://schemas.microsoft.com/office/drawing/2014/main" id="{0F539378-BC21-9694-A290-E3F3D0B496C6}"/>
              </a:ext>
            </a:extLst>
          </p:cNvPr>
          <p:cNvSpPr txBox="1"/>
          <p:nvPr/>
        </p:nvSpPr>
        <p:spPr>
          <a:xfrm>
            <a:off x="0" y="1073150"/>
            <a:ext cx="9953625" cy="4086471"/>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 sure to make time for a drive into Burnie’s idyllic hinterland to discover this tiered-cascade waterfall in a pristine natural reserve.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base of Guide Falls is an easy ten-minute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walk from the car park, and there’s a steep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stairway up to a platform for a stunning view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from above.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setting is nothing short of sublime, with tree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ferns crowding the creek and falls, and peculiar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basalt formations at the main drop and along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cascades below.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reserve offers facilities like picnic tables,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two barbecues and toilets.</a:t>
            </a:r>
          </a:p>
        </p:txBody>
      </p:sp>
      <p:pic>
        <p:nvPicPr>
          <p:cNvPr id="7" name="Picture 6" descr="A waterfall in a forest&#10;&#10;Description automatically generated">
            <a:extLst>
              <a:ext uri="{FF2B5EF4-FFF2-40B4-BE49-F238E27FC236}">
                <a16:creationId xmlns:a16="http://schemas.microsoft.com/office/drawing/2014/main" id="{889431B4-721F-80FE-2B12-C920CF97817E}"/>
              </a:ext>
            </a:extLst>
          </p:cNvPr>
          <p:cNvPicPr>
            <a:picLocks noChangeAspect="1"/>
          </p:cNvPicPr>
          <p:nvPr/>
        </p:nvPicPr>
        <p:blipFill rotWithShape="1">
          <a:blip r:embed="rId3">
            <a:extLst>
              <a:ext uri="{28A0092B-C50C-407E-A947-70E740481C1C}">
                <a14:useLocalDpi xmlns:a14="http://schemas.microsoft.com/office/drawing/2010/main" val="0"/>
              </a:ext>
            </a:extLst>
          </a:blip>
          <a:srcRect l="22410" r="12378"/>
          <a:stretch/>
        </p:blipFill>
        <p:spPr>
          <a:xfrm>
            <a:off x="6394449" y="1900311"/>
            <a:ext cx="3686175" cy="3770239"/>
          </a:xfrm>
          <a:prstGeom prst="rect">
            <a:avLst/>
          </a:prstGeom>
        </p:spPr>
      </p:pic>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Burnie</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Burnie</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Burnie</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Burnie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A0B21-C1C4-CADE-7BD7-1F8664CCC28E}"/>
              </a:ext>
            </a:extLst>
          </p:cNvPr>
          <p:cNvSpPr txBox="1"/>
          <p:nvPr/>
        </p:nvSpPr>
        <p:spPr>
          <a:xfrm>
            <a:off x="-1" y="-1"/>
            <a:ext cx="10080625" cy="769441"/>
          </a:xfrm>
          <a:prstGeom prst="rect">
            <a:avLst/>
          </a:prstGeom>
          <a:noFill/>
        </p:spPr>
        <p:txBody>
          <a:bodyPr wrap="square" anchor="ctr">
            <a:spAutoFit/>
          </a:bodyPr>
          <a:lstStyle/>
          <a:p>
            <a:pPr algn="ctr"/>
            <a:r>
              <a:rPr lang="en-US" sz="4400" b="1" dirty="0" err="1">
                <a:latin typeface="Times New Roman" panose="02020603050405020304" pitchFamily="18" charset="0"/>
                <a:cs typeface="Times New Roman" panose="02020603050405020304" pitchFamily="18" charset="0"/>
              </a:rPr>
              <a:t>Oldaker</a:t>
            </a:r>
            <a:r>
              <a:rPr lang="en-US" sz="4400" b="1" dirty="0">
                <a:latin typeface="Times New Roman" panose="02020603050405020304" pitchFamily="18" charset="0"/>
                <a:cs typeface="Times New Roman" panose="02020603050405020304" pitchFamily="18" charset="0"/>
              </a:rPr>
              <a:t> Falls</a:t>
            </a:r>
          </a:p>
        </p:txBody>
      </p:sp>
      <p:sp>
        <p:nvSpPr>
          <p:cNvPr id="5" name="TextBox 4">
            <a:extLst>
              <a:ext uri="{FF2B5EF4-FFF2-40B4-BE49-F238E27FC236}">
                <a16:creationId xmlns:a16="http://schemas.microsoft.com/office/drawing/2014/main" id="{DEA33047-D169-0F09-1178-6D13E5CD1809}"/>
              </a:ext>
            </a:extLst>
          </p:cNvPr>
          <p:cNvSpPr txBox="1"/>
          <p:nvPr/>
        </p:nvSpPr>
        <p:spPr>
          <a:xfrm>
            <a:off x="2512193" y="857249"/>
            <a:ext cx="7498581"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Burnie Park even has its own waterfall, which is on Stoney Creek and can be found on the high slopes at the upper end of the park.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paved tracks, you’ll leave the park’s neat landscaping behind for slightly wilder, overgrown scenery.</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Oldaker</a:t>
            </a:r>
            <a:r>
              <a:rPr lang="en-US" sz="2400" dirty="0">
                <a:latin typeface="Times New Roman" panose="02020603050405020304" pitchFamily="18" charset="0"/>
                <a:cs typeface="Times New Roman" panose="02020603050405020304" pitchFamily="18" charset="0"/>
              </a:rPr>
              <a:t> Falls has a few signs of human intervention to manage the flow, which can be quite fierce after</a:t>
            </a:r>
          </a:p>
        </p:txBody>
      </p:sp>
      <p:pic>
        <p:nvPicPr>
          <p:cNvPr id="4" name="Picture 3" descr="A waterfall in the middle of a forest&#10;&#10;Description automatically generated">
            <a:extLst>
              <a:ext uri="{FF2B5EF4-FFF2-40B4-BE49-F238E27FC236}">
                <a16:creationId xmlns:a16="http://schemas.microsoft.com/office/drawing/2014/main" id="{0D7E1933-B494-9A4E-90F9-75452DDE4663}"/>
              </a:ext>
            </a:extLst>
          </p:cNvPr>
          <p:cNvPicPr>
            <a:picLocks noChangeAspect="1"/>
          </p:cNvPicPr>
          <p:nvPr/>
        </p:nvPicPr>
        <p:blipFill rotWithShape="1">
          <a:blip r:embed="rId2">
            <a:extLst>
              <a:ext uri="{28A0092B-C50C-407E-A947-70E740481C1C}">
                <a14:useLocalDpi xmlns:a14="http://schemas.microsoft.com/office/drawing/2010/main" val="0"/>
              </a:ext>
            </a:extLst>
          </a:blip>
          <a:srcRect l="26409" r="19654"/>
          <a:stretch/>
        </p:blipFill>
        <p:spPr>
          <a:xfrm>
            <a:off x="-1" y="857248"/>
            <a:ext cx="2512194" cy="2613765"/>
          </a:xfrm>
          <a:prstGeom prst="rect">
            <a:avLst/>
          </a:prstGeom>
        </p:spPr>
      </p:pic>
      <p:sp>
        <p:nvSpPr>
          <p:cNvPr id="7" name="TextBox 6">
            <a:extLst>
              <a:ext uri="{FF2B5EF4-FFF2-40B4-BE49-F238E27FC236}">
                <a16:creationId xmlns:a16="http://schemas.microsoft.com/office/drawing/2014/main" id="{A5735CD5-1FBA-9498-EFCA-B446AC223B17}"/>
              </a:ext>
            </a:extLst>
          </p:cNvPr>
          <p:cNvSpPr txBox="1"/>
          <p:nvPr/>
        </p:nvSpPr>
        <p:spPr>
          <a:xfrm>
            <a:off x="69849" y="3534905"/>
            <a:ext cx="9940925"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prolonged rain but shrinks to a trickle in dry spells.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stairway will lead you up beside the splash pool and intermediate falls, to the base of the main drop in a picturesque little gorge.</a:t>
            </a:r>
          </a:p>
        </p:txBody>
      </p:sp>
    </p:spTree>
    <p:extLst>
      <p:ext uri="{BB962C8B-B14F-4D97-AF65-F5344CB8AC3E}">
        <p14:creationId xmlns:p14="http://schemas.microsoft.com/office/powerpoint/2010/main" val="21179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6" cy="124142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Emu Valley Rhododendron Garden</a:t>
            </a:r>
          </a:p>
        </p:txBody>
      </p:sp>
      <p:sp>
        <p:nvSpPr>
          <p:cNvPr id="4" name="TextBox 3">
            <a:extLst>
              <a:ext uri="{FF2B5EF4-FFF2-40B4-BE49-F238E27FC236}">
                <a16:creationId xmlns:a16="http://schemas.microsoft.com/office/drawing/2014/main" id="{DBFE43F3-A620-1C8B-9DA8-A836C3CD8EBE}"/>
              </a:ext>
            </a:extLst>
          </p:cNvPr>
          <p:cNvSpPr txBox="1"/>
          <p:nvPr/>
        </p:nvSpPr>
        <p:spPr>
          <a:xfrm>
            <a:off x="95251" y="1095022"/>
            <a:ext cx="9985374" cy="2839669"/>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you’re in Burnie between the end of August and January, you have to make the short trip to this garden in a natural amphitheater just outside the city.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Growing here in 11 hectares are more than 22,000 rhododendron and companion plants, which burst into flower for those few months.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Emu Valley Rhododendron Garden has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been landscaped over more than three decades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by volunteers, and is embellished with features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like waterfalls, bridges, four lakes, drystone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walls and gazebos.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October you can take in the garden’s cherry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trees in bloom plus a Japanese-themed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celebration.</a:t>
            </a:r>
          </a:p>
        </p:txBody>
      </p:sp>
      <p:pic>
        <p:nvPicPr>
          <p:cNvPr id="7" name="Picture 6" descr="A group of flowers in a garden&#10;&#10;Description automatically generated">
            <a:extLst>
              <a:ext uri="{FF2B5EF4-FFF2-40B4-BE49-F238E27FC236}">
                <a16:creationId xmlns:a16="http://schemas.microsoft.com/office/drawing/2014/main" id="{5E45A2BD-6884-A3E5-BBF7-3FBB356C7316}"/>
              </a:ext>
            </a:extLst>
          </p:cNvPr>
          <p:cNvPicPr>
            <a:picLocks noChangeAspect="1"/>
          </p:cNvPicPr>
          <p:nvPr/>
        </p:nvPicPr>
        <p:blipFill rotWithShape="1">
          <a:blip r:embed="rId3">
            <a:extLst>
              <a:ext uri="{28A0092B-C50C-407E-A947-70E740481C1C}">
                <a14:useLocalDpi xmlns:a14="http://schemas.microsoft.com/office/drawing/2010/main" val="0"/>
              </a:ext>
            </a:extLst>
          </a:blip>
          <a:srcRect r="2435"/>
          <a:stretch/>
        </p:blipFill>
        <p:spPr>
          <a:xfrm>
            <a:off x="6254752" y="2734611"/>
            <a:ext cx="3817247" cy="2935939"/>
          </a:xfrm>
          <a:prstGeom prst="rect">
            <a:avLst/>
          </a:prstGeom>
        </p:spPr>
      </p:pic>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769441"/>
          </a:xfrm>
          <a:prstGeom prst="rect">
            <a:avLst/>
          </a:prstGeom>
          <a:noFill/>
        </p:spPr>
        <p:txBody>
          <a:bodyPr wrap="square">
            <a:spAutoFit/>
          </a:bodyPr>
          <a:lstStyle/>
          <a:p>
            <a:pPr algn="ctr">
              <a:buClrTx/>
              <a:buFontTx/>
              <a:buNone/>
            </a:pPr>
            <a:r>
              <a:rPr lang="en-US" altLang="en-US" sz="4400" b="1" dirty="0">
                <a:latin typeface="Times New Roman" panose="02020603050405020304" pitchFamily="18" charset="0"/>
                <a:cs typeface="Times New Roman" panose="02020603050405020304" pitchFamily="18" charset="0"/>
              </a:rPr>
              <a:t>Restaurants in Burnie</a:t>
            </a:r>
          </a:p>
        </p:txBody>
      </p:sp>
      <p:sp>
        <p:nvSpPr>
          <p:cNvPr id="5" name="TextBox 4">
            <a:extLst>
              <a:ext uri="{FF2B5EF4-FFF2-40B4-BE49-F238E27FC236}">
                <a16:creationId xmlns:a16="http://schemas.microsoft.com/office/drawing/2014/main" id="{A1623D5B-EABF-0232-D585-C0172154D290}"/>
              </a:ext>
            </a:extLst>
          </p:cNvPr>
          <p:cNvSpPr txBox="1"/>
          <p:nvPr/>
        </p:nvSpPr>
        <p:spPr>
          <a:xfrm>
            <a:off x="69850" y="1061912"/>
            <a:ext cx="10021259" cy="6309420"/>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There are a lot of excellent restaurants in Burnie. Especially for seafood. </a:t>
            </a:r>
          </a:p>
          <a:p>
            <a:pPr>
              <a:buClrTx/>
              <a:buFontTx/>
              <a:buNone/>
            </a:pPr>
            <a:r>
              <a:rPr lang="en-US" altLang="en-US" sz="2400" dirty="0">
                <a:latin typeface="Times New Roman" panose="02020603050405020304" pitchFamily="18" charset="0"/>
                <a:cs typeface="Times New Roman" panose="02020603050405020304" pitchFamily="18" charset="0"/>
              </a:rPr>
              <a:t>Here are some recommendations: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Restaurants in Burnie:</a:t>
            </a:r>
          </a:p>
          <a:p>
            <a:r>
              <a:rPr lang="en-US" sz="2400" dirty="0">
                <a:latin typeface="Times New Roman" panose="02020603050405020304" pitchFamily="18" charset="0"/>
                <a:cs typeface="Times New Roman" panose="02020603050405020304" pitchFamily="18" charset="0"/>
              </a:rPr>
              <a:t>Indian Corner at Wilson $$ - $$$, Indian, Vegetarian</a:t>
            </a:r>
            <a:endParaRPr lang="en-US" alt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Fish on the Edge $$ - $$$, Seafood, Vegetarian, Vegan </a:t>
            </a:r>
          </a:p>
          <a:p>
            <a:r>
              <a:rPr lang="en-US" sz="2400" dirty="0">
                <a:latin typeface="Times New Roman" panose="02020603050405020304" pitchFamily="18" charset="0"/>
                <a:cs typeface="Times New Roman" panose="02020603050405020304" pitchFamily="18" charset="0"/>
              </a:rPr>
              <a:t>Palate Food &amp; Drink $$ - $$$, Australian, Vegetarian</a:t>
            </a:r>
          </a:p>
          <a:p>
            <a:r>
              <a:rPr lang="en-US" sz="2400" dirty="0">
                <a:latin typeface="Times New Roman" panose="02020603050405020304" pitchFamily="18" charset="0"/>
                <a:cs typeface="Times New Roman" panose="02020603050405020304" pitchFamily="18" charset="0"/>
              </a:rPr>
              <a:t>Mallee Grill $$ - $$$, Steakhouse, Bar, Australian</a:t>
            </a:r>
          </a:p>
          <a:p>
            <a:r>
              <a:rPr lang="en-US" sz="2400" dirty="0" err="1">
                <a:latin typeface="Times New Roman" panose="02020603050405020304" pitchFamily="18" charset="0"/>
                <a:cs typeface="Times New Roman" panose="02020603050405020304" pitchFamily="18" charset="0"/>
              </a:rPr>
              <a:t>Bayviews</a:t>
            </a:r>
            <a:r>
              <a:rPr lang="en-US" sz="2400" dirty="0">
                <a:latin typeface="Times New Roman" panose="02020603050405020304" pitchFamily="18" charset="0"/>
                <a:cs typeface="Times New Roman" panose="02020603050405020304" pitchFamily="18" charset="0"/>
              </a:rPr>
              <a:t> Restaurant &amp; Lounge Bar $$$$, Australian, Vegetarian , Vegan</a:t>
            </a:r>
          </a:p>
          <a:p>
            <a:r>
              <a:rPr lang="en-US" sz="2400" dirty="0" err="1">
                <a:latin typeface="Times New Roman" panose="02020603050405020304" pitchFamily="18" charset="0"/>
                <a:cs typeface="Times New Roman" panose="02020603050405020304" pitchFamily="18" charset="0"/>
              </a:rPr>
              <a:t>Leonardoz</a:t>
            </a:r>
            <a:r>
              <a:rPr lang="en-US" sz="2400" dirty="0">
                <a:latin typeface="Times New Roman" panose="02020603050405020304" pitchFamily="18" charset="0"/>
                <a:cs typeface="Times New Roman" panose="02020603050405020304" pitchFamily="18" charset="0"/>
              </a:rPr>
              <a:t> $$ - $$$, Australian, Vegetarian, Vegan</a:t>
            </a:r>
          </a:p>
          <a:p>
            <a:r>
              <a:rPr lang="en-US" sz="2400" dirty="0">
                <a:latin typeface="Times New Roman" panose="02020603050405020304" pitchFamily="18" charset="0"/>
                <a:cs typeface="Times New Roman" panose="02020603050405020304" pitchFamily="18" charset="0"/>
              </a:rPr>
              <a:t>Regardless of your choice, it is always great to get a taste of the local area.</a:t>
            </a:r>
          </a:p>
          <a:p>
            <a:pPr algn="ctr"/>
            <a:r>
              <a:rPr lang="en-US" sz="2400" b="1" dirty="0">
                <a:latin typeface="Times New Roman" panose="02020603050405020304" pitchFamily="18" charset="0"/>
                <a:cs typeface="Times New Roman" panose="02020603050405020304" pitchFamily="18" charset="0"/>
              </a:rPr>
              <a:t>Good Eating!</a:t>
            </a:r>
          </a:p>
          <a:p>
            <a:endParaRPr lang="en-US" sz="2400" dirty="0">
              <a:latin typeface="Times New Roman" panose="02020603050405020304" pitchFamily="18" charset="0"/>
              <a:cs typeface="Times New Roman" panose="02020603050405020304" pitchFamily="18" charset="0"/>
            </a:endParaRPr>
          </a:p>
          <a:p>
            <a:pPr>
              <a:buClrTx/>
              <a:buFontTx/>
              <a:buNone/>
            </a:pPr>
            <a:endParaRPr lang="en-US" altLang="en-US" sz="24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seafood and french fries&#10;&#10;Description automatically generated">
            <a:extLst>
              <a:ext uri="{FF2B5EF4-FFF2-40B4-BE49-F238E27FC236}">
                <a16:creationId xmlns:a16="http://schemas.microsoft.com/office/drawing/2014/main" id="{BBA4BB43-75F7-BB36-C21B-DB766FB7D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902" y="1518933"/>
            <a:ext cx="3139722" cy="1958045"/>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Burnie is a beautiful City with a rich history and numerous attractions. Regardless of what you're looking for, Burnie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Burnie!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Burnie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Burnie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i="0" u="none" strike="noStrike" kern="1200" baseline="0">
                <a:ln>
                  <a:noFill/>
                </a:ln>
                <a:solidFill>
                  <a:srgbClr val="000000"/>
                </a:solidFill>
                <a:latin typeface="Times New Roman" panose="02020603050405020304" pitchFamily="18" charset="0"/>
                <a:ea typeface="Segoe UI" pitchFamily="34"/>
                <a:cs typeface="Times New Roman" panose="02020603050405020304" pitchFamily="18" charset="0"/>
              </a:rPr>
              <a:t>AUD $.67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521" y="1"/>
            <a:ext cx="5147935" cy="1010652"/>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Historical Burnie</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866274"/>
            <a:ext cx="5351647" cy="48042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Established in the late 1820s by the Van Diemen’s Land Company as Emu Bay Settlement, the settlement was renamed to honor a company director, William Burnie, and was declared a town in 1866.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1870s it served as the outport for the tin mine at Mount Bischoff. It was the center of a municipality from 1907 and was designated a city in 1988.</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township was renamed Burnie in November 1842, after William Burnie, then director of the Van Diemen's Land Company.</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4" name="Picture 3" descr="A town with a road and a body of water&#10;&#10;Description automatically generated with medium confidence">
            <a:extLst>
              <a:ext uri="{FF2B5EF4-FFF2-40B4-BE49-F238E27FC236}">
                <a16:creationId xmlns:a16="http://schemas.microsoft.com/office/drawing/2014/main" id="{7914FCDB-08A8-1B6A-C218-1C442F982090}"/>
              </a:ext>
            </a:extLst>
          </p:cNvPr>
          <p:cNvPicPr>
            <a:picLocks noChangeAspect="1"/>
          </p:cNvPicPr>
          <p:nvPr/>
        </p:nvPicPr>
        <p:blipFill rotWithShape="1">
          <a:blip r:embed="rId3">
            <a:extLst>
              <a:ext uri="{28A0092B-C50C-407E-A947-70E740481C1C}">
                <a14:useLocalDpi xmlns:a14="http://schemas.microsoft.com/office/drawing/2010/main" val="0"/>
              </a:ext>
            </a:extLst>
          </a:blip>
          <a:srcRect l="17756" r="6605"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030B1978-F56A-B111-420B-92E4CADDA24E}"/>
              </a:ext>
            </a:extLst>
          </p:cNvPr>
          <p:cNvPicPr>
            <a:picLocks noChangeAspect="1"/>
          </p:cNvPicPr>
          <p:nvPr/>
        </p:nvPicPr>
        <p:blipFill rotWithShape="1">
          <a:blip r:embed="rId3">
            <a:extLst>
              <a:ext uri="{28A0092B-C50C-407E-A947-70E740481C1C}">
                <a14:useLocalDpi xmlns:a14="http://schemas.microsoft.com/office/drawing/2010/main" val="0"/>
              </a:ext>
            </a:extLst>
          </a:blip>
          <a:srcRect l="8216"/>
          <a:stretch/>
        </p:blipFill>
        <p:spPr>
          <a:xfrm>
            <a:off x="0" y="0"/>
            <a:ext cx="10080625" cy="567055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911225"/>
            <a:ext cx="10080625" cy="2196042"/>
          </a:xfrm>
          <a:prstGeom prst="rect">
            <a:avLst/>
          </a:prstGeom>
        </p:spPr>
        <p:txBody>
          <a:bodyPr vert="horz" anchor="ct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Burnie Area Map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satellite view of a city&#10;&#10;Description automatically generated">
            <a:extLst>
              <a:ext uri="{FF2B5EF4-FFF2-40B4-BE49-F238E27FC236}">
                <a16:creationId xmlns:a16="http://schemas.microsoft.com/office/drawing/2014/main" id="{4EC1EB51-9578-8597-5E84-A30056CD0F4A}"/>
              </a:ext>
            </a:extLst>
          </p:cNvPr>
          <p:cNvPicPr>
            <a:picLocks noChangeAspect="1"/>
          </p:cNvPicPr>
          <p:nvPr/>
        </p:nvPicPr>
        <p:blipFill rotWithShape="1">
          <a:blip r:embed="rId3">
            <a:extLst>
              <a:ext uri="{28A0092B-C50C-407E-A947-70E740481C1C}">
                <a14:useLocalDpi xmlns:a14="http://schemas.microsoft.com/office/drawing/2010/main" val="0"/>
              </a:ext>
            </a:extLst>
          </a:blip>
          <a:srcRect b="4479"/>
          <a:stretch/>
        </p:blipFill>
        <p:spPr>
          <a:xfrm>
            <a:off x="-1" y="1031875"/>
            <a:ext cx="10080626" cy="4638675"/>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2" y="0"/>
            <a:ext cx="10052051" cy="103187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Burnie</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8</a:t>
            </a:fld>
            <a:endParaRPr lang="en-US" sz="800">
              <a:solidFill>
                <a:schemeClr val="tx1">
                  <a:tint val="75000"/>
                </a:schemeClr>
              </a:solidFill>
              <a:latin typeface="+mn-lt"/>
              <a:ea typeface="+mn-ea"/>
              <a:cs typeface="+mn-cs"/>
            </a:endParaRPr>
          </a:p>
        </p:txBody>
      </p:sp>
      <p:pic>
        <p:nvPicPr>
          <p:cNvPr id="7" name="Picture 6" descr="A ship in a harbor&#10;&#10;Description automatically generated">
            <a:extLst>
              <a:ext uri="{FF2B5EF4-FFF2-40B4-BE49-F238E27FC236}">
                <a16:creationId xmlns:a16="http://schemas.microsoft.com/office/drawing/2014/main" id="{3C47553E-3FC7-4D1B-6315-C4289E5CC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848100"/>
            <a:ext cx="2915920" cy="1822450"/>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5" cy="1080949"/>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Burnie Buses</a:t>
            </a:r>
          </a:p>
        </p:txBody>
      </p:sp>
      <p:sp>
        <p:nvSpPr>
          <p:cNvPr id="5" name="TextBox 4">
            <a:extLst>
              <a:ext uri="{FF2B5EF4-FFF2-40B4-BE49-F238E27FC236}">
                <a16:creationId xmlns:a16="http://schemas.microsoft.com/office/drawing/2014/main" id="{BCAB9381-DB64-8C62-6EF9-F597D778464B}"/>
              </a:ext>
            </a:extLst>
          </p:cNvPr>
          <p:cNvSpPr txBox="1"/>
          <p:nvPr/>
        </p:nvSpPr>
        <p:spPr>
          <a:xfrm>
            <a:off x="152400" y="1080949"/>
            <a:ext cx="9782175" cy="17543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Burnie has a comprehensive and user-friendly public transport.</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 recommend paying with exact change with cash.</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Bus Fares: Adult $1.20 Child $1.00</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10 trip Smart Card saves you 20 cents per trip.</a:t>
            </a:r>
            <a:endParaRPr lang="en-US" sz="2200" dirty="0"/>
          </a:p>
        </p:txBody>
      </p:sp>
      <p:pic>
        <p:nvPicPr>
          <p:cNvPr id="10" name="Picture 9" descr="A bus parked in front of a building&#10;&#10;Description automatically generated">
            <a:extLst>
              <a:ext uri="{FF2B5EF4-FFF2-40B4-BE49-F238E27FC236}">
                <a16:creationId xmlns:a16="http://schemas.microsoft.com/office/drawing/2014/main" id="{7A5F05A4-BB74-E8DD-1E82-BAD94B22F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3" y="2835274"/>
            <a:ext cx="4252913" cy="2835275"/>
          </a:xfrm>
          <a:prstGeom prst="rect">
            <a:avLst/>
          </a:prstGeom>
        </p:spPr>
      </p:pic>
      <p:sp>
        <p:nvSpPr>
          <p:cNvPr id="12" name="TextBox 11">
            <a:extLst>
              <a:ext uri="{FF2B5EF4-FFF2-40B4-BE49-F238E27FC236}">
                <a16:creationId xmlns:a16="http://schemas.microsoft.com/office/drawing/2014/main" id="{002836C1-4F13-D3EC-2F7B-329A3D3FEA2E}"/>
              </a:ext>
            </a:extLst>
          </p:cNvPr>
          <p:cNvSpPr txBox="1"/>
          <p:nvPr/>
        </p:nvSpPr>
        <p:spPr>
          <a:xfrm>
            <a:off x="4297259" y="4136361"/>
            <a:ext cx="5783366" cy="1754326"/>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Bruny Island ferry service is a key link between Bruny Island and the Tasmanian mainland for island residents and visitors. Pedestrians travel free.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14" name="Picture 13" descr="A blue and white boat in the water&#10;&#10;Description automatically generated">
            <a:extLst>
              <a:ext uri="{FF2B5EF4-FFF2-40B4-BE49-F238E27FC236}">
                <a16:creationId xmlns:a16="http://schemas.microsoft.com/office/drawing/2014/main" id="{7CB08064-4DFF-742C-AE6D-0026E9B3C90F}"/>
              </a:ext>
            </a:extLst>
          </p:cNvPr>
          <p:cNvPicPr>
            <a:picLocks noChangeAspect="1"/>
          </p:cNvPicPr>
          <p:nvPr/>
        </p:nvPicPr>
        <p:blipFill rotWithShape="1">
          <a:blip r:embed="rId4">
            <a:extLst>
              <a:ext uri="{28A0092B-C50C-407E-A947-70E740481C1C}">
                <a14:useLocalDpi xmlns:a14="http://schemas.microsoft.com/office/drawing/2010/main" val="0"/>
              </a:ext>
            </a:extLst>
          </a:blip>
          <a:srcRect t="13791" b="21418"/>
          <a:stretch/>
        </p:blipFill>
        <p:spPr>
          <a:xfrm>
            <a:off x="5118501" y="2790493"/>
            <a:ext cx="4140881" cy="1390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1272</TotalTime>
  <Words>2090</Words>
  <Application>Microsoft Office PowerPoint</Application>
  <PresentationFormat>Custom</PresentationFormat>
  <Paragraphs>161</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Liberation Sans</vt:lpstr>
      <vt:lpstr>Roboto</vt:lpstr>
      <vt:lpstr>Times New Roman</vt:lpstr>
      <vt:lpstr>Wingdings</vt:lpstr>
      <vt:lpstr>Default</vt:lpstr>
      <vt:lpstr>Burnie Australia Presented by Marc Silver</vt:lpstr>
      <vt:lpstr>What I Will Cover</vt:lpstr>
      <vt:lpstr>My Port Philosophy</vt:lpstr>
      <vt:lpstr>PowerPoint Presentation</vt:lpstr>
      <vt:lpstr>PowerPoint Presentation</vt:lpstr>
      <vt:lpstr>Historical Burnie</vt:lpstr>
      <vt:lpstr>Burnie Area Map </vt:lpstr>
      <vt:lpstr>Map of Burnie</vt:lpstr>
      <vt:lpstr>Burnie Buses</vt:lpstr>
      <vt:lpstr>Burnie Taxis and Ride Share</vt:lpstr>
      <vt:lpstr>Burnie Regional Museum</vt:lpstr>
      <vt:lpstr>Burnie Regional Art Gallery</vt:lpstr>
      <vt:lpstr>Burnie Park</vt:lpstr>
      <vt:lpstr>PowerPoint Presentation</vt:lpstr>
      <vt:lpstr>Hellyers Road Distillery</vt:lpstr>
      <vt:lpstr>PowerPoint Presentation</vt:lpstr>
      <vt:lpstr>PowerPoint Presentation</vt:lpstr>
      <vt:lpstr>Guide Falls Farm</vt:lpstr>
      <vt:lpstr>Guide Falls</vt:lpstr>
      <vt:lpstr>PowerPoint Presentation</vt:lpstr>
      <vt:lpstr>Emu Valley Rhododendron Garden</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147</cp:revision>
  <dcterms:created xsi:type="dcterms:W3CDTF">2023-03-25T21:24:27Z</dcterms:created>
  <dcterms:modified xsi:type="dcterms:W3CDTF">2024-07-18T04:35:02Z</dcterms:modified>
</cp:coreProperties>
</file>