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8" r:id="rId2"/>
    <p:sldId id="273" r:id="rId3"/>
    <p:sldId id="274" r:id="rId4"/>
    <p:sldId id="275" r:id="rId5"/>
    <p:sldId id="276" r:id="rId6"/>
    <p:sldId id="257" r:id="rId7"/>
    <p:sldId id="277" r:id="rId8"/>
    <p:sldId id="278" r:id="rId9"/>
    <p:sldId id="258" r:id="rId10"/>
    <p:sldId id="279" r:id="rId11"/>
    <p:sldId id="282" r:id="rId12"/>
    <p:sldId id="256" r:id="rId13"/>
    <p:sldId id="280" r:id="rId14"/>
    <p:sldId id="281" r:id="rId15"/>
    <p:sldId id="259" r:id="rId16"/>
    <p:sldId id="260" r:id="rId17"/>
    <p:sldId id="261" r:id="rId18"/>
    <p:sldId id="262" r:id="rId19"/>
    <p:sldId id="263" r:id="rId20"/>
    <p:sldId id="264" r:id="rId21"/>
    <p:sldId id="265" r:id="rId22"/>
    <p:sldId id="266" r:id="rId23"/>
    <p:sldId id="267"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4660"/>
  </p:normalViewPr>
  <p:slideViewPr>
    <p:cSldViewPr snapToGrid="0" snapToObjects="1">
      <p:cViewPr varScale="1">
        <p:scale>
          <a:sx n="82" d="100"/>
          <a:sy n="82"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863C0-45B0-4425-9929-12CD5F8059CE}" type="datetimeFigureOut">
              <a:rPr lang="en-US" smtClean="0"/>
              <a:t>10/12/2025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645-CB9E-4DB3-919A-9ACB85C26875}" type="slidenum">
              <a:rPr lang="en-US" smtClean="0"/>
              <a:t>‹#›</a:t>
            </a:fld>
            <a:endParaRPr lang="en-US"/>
          </a:p>
        </p:txBody>
      </p:sp>
    </p:spTree>
    <p:extLst>
      <p:ext uri="{BB962C8B-B14F-4D97-AF65-F5344CB8AC3E}">
        <p14:creationId xmlns:p14="http://schemas.microsoft.com/office/powerpoint/2010/main" val="331227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8</a:t>
            </a:fld>
            <a:endParaRPr lang="en-US"/>
          </a:p>
        </p:txBody>
      </p:sp>
    </p:spTree>
    <p:extLst>
      <p:ext uri="{BB962C8B-B14F-4D97-AF65-F5344CB8AC3E}">
        <p14:creationId xmlns:p14="http://schemas.microsoft.com/office/powerpoint/2010/main" val="273248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12</a:t>
            </a:fld>
            <a:endParaRPr lang="en-US"/>
          </a:p>
        </p:txBody>
      </p:sp>
    </p:spTree>
    <p:extLst>
      <p:ext uri="{BB962C8B-B14F-4D97-AF65-F5344CB8AC3E}">
        <p14:creationId xmlns:p14="http://schemas.microsoft.com/office/powerpoint/2010/main" val="39442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San Telmo </a:t>
            </a:r>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15</a:t>
            </a:fld>
            <a:endParaRPr lang="en-US"/>
          </a:p>
        </p:txBody>
      </p:sp>
    </p:spTree>
    <p:extLst>
      <p:ext uri="{BB962C8B-B14F-4D97-AF65-F5344CB8AC3E}">
        <p14:creationId xmlns:p14="http://schemas.microsoft.com/office/powerpoint/2010/main" val="287014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Teatro Colón </a:t>
            </a:r>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16</a:t>
            </a:fld>
            <a:endParaRPr lang="en-US"/>
          </a:p>
        </p:txBody>
      </p:sp>
    </p:spTree>
    <p:extLst>
      <p:ext uri="{BB962C8B-B14F-4D97-AF65-F5344CB8AC3E}">
        <p14:creationId xmlns:p14="http://schemas.microsoft.com/office/powerpoint/2010/main" val="218052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6241713" y="-13793788"/>
            <a:ext cx="19477038"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webp"/><Relationship Id="rId4" Type="http://schemas.openxmlformats.org/officeDocument/2006/relationships/image" Target="../media/image13.webp"/></Relationships>
</file>

<file path=ppt/slides/_rels/slide16.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webp"/><Relationship Id="rId5" Type="http://schemas.openxmlformats.org/officeDocument/2006/relationships/image" Target="../media/image17.webp"/><Relationship Id="rId4" Type="http://schemas.openxmlformats.org/officeDocument/2006/relationships/image" Target="../media/image16.webp"/></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793160"/>
            <a:ext cx="4216320" cy="3271680"/>
          </a:xfrm>
        </p:spPr>
        <p:txBody>
          <a:bodyPr vert="horz" lIns="82944" tIns="41472" rIns="82944" bIns="41472" rtlCol="0" anchor="ctr">
            <a:normAutofit/>
          </a:bodyPr>
          <a:lstStyle/>
          <a:p>
            <a:pPr defTabSz="414726"/>
            <a:r>
              <a:rPr lang="en-US" sz="5400" dirty="0">
                <a:latin typeface="Times New Roman" panose="02020603050405020304" pitchFamily="18" charset="0"/>
                <a:ea typeface="Tahoma" panose="020B0604030504040204" pitchFamily="34" charset="0"/>
                <a:cs typeface="Times New Roman" panose="02020603050405020304" pitchFamily="18" charset="0"/>
              </a:rPr>
              <a:t>Buenos Aires</a:t>
            </a:r>
            <a:r>
              <a:rPr lang="en-US" sz="4898" dirty="0">
                <a:latin typeface="Times New Roman" panose="02020603050405020304" pitchFamily="18" charset="0"/>
                <a:cs typeface="Times New Roman" panose="02020603050405020304" pitchFamily="18" charset="0"/>
              </a:rPr>
              <a:t>, Argentenia</a:t>
            </a:r>
            <a:br>
              <a:rPr lang="en-US" sz="4898" dirty="0">
                <a:latin typeface="Times New Roman" panose="02020603050405020304" pitchFamily="18" charset="0"/>
                <a:cs typeface="Times New Roman" panose="02020603050405020304" pitchFamily="18" charset="0"/>
              </a:rPr>
            </a:br>
            <a:r>
              <a:rPr lang="en-US" sz="2540" dirty="0">
                <a:latin typeface="Times New Roman" panose="02020603050405020304" pitchFamily="18" charset="0"/>
                <a:cs typeface="Times New Roman" panose="02020603050405020304" pitchFamily="18" charset="0"/>
              </a:rPr>
              <a:t>Presented by</a:t>
            </a:r>
            <a:br>
              <a:rPr lang="en-US" sz="2540" dirty="0">
                <a:latin typeface="Times New Roman" panose="02020603050405020304" pitchFamily="18" charset="0"/>
                <a:cs typeface="Times New Roman" panose="02020603050405020304" pitchFamily="18" charset="0"/>
              </a:rPr>
            </a:br>
            <a:r>
              <a:rPr lang="en-US" sz="4898" dirty="0">
                <a:latin typeface="Times New Roman" panose="02020603050405020304" pitchFamily="18" charset="0"/>
                <a:cs typeface="Times New Roman" panose="02020603050405020304" pitchFamily="18" charset="0"/>
              </a:rPr>
              <a:t>Marc Silver</a:t>
            </a:r>
          </a:p>
        </p:txBody>
      </p:sp>
      <p:pic>
        <p:nvPicPr>
          <p:cNvPr id="4" name="Picture 3">
            <a:extLst>
              <a:ext uri="{FF2B5EF4-FFF2-40B4-BE49-F238E27FC236}">
                <a16:creationId xmlns:a16="http://schemas.microsoft.com/office/drawing/2014/main" id="{FCE6E78B-9D4D-B589-A063-FA83B236C797}"/>
              </a:ext>
            </a:extLst>
          </p:cNvPr>
          <p:cNvPicPr>
            <a:picLocks noChangeAspect="1"/>
          </p:cNvPicPr>
          <p:nvPr/>
        </p:nvPicPr>
        <p:blipFill>
          <a:blip r:embed="rId3"/>
          <a:stretch>
            <a:fillRect/>
          </a:stretch>
        </p:blipFill>
        <p:spPr>
          <a:xfrm>
            <a:off x="4366356" y="1875221"/>
            <a:ext cx="4648689" cy="31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30EDC25-1B65-BFF6-06CD-92CDBEE83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8B934-13AB-73FE-A99D-B802F0217E36}"/>
              </a:ext>
            </a:extLst>
          </p:cNvPr>
          <p:cNvSpPr>
            <a:spLocks noGrp="1"/>
          </p:cNvSpPr>
          <p:nvPr>
            <p:ph type="title"/>
          </p:nvPr>
        </p:nvSpPr>
        <p:spPr>
          <a:xfrm>
            <a:off x="457200" y="5007"/>
            <a:ext cx="8229600" cy="1143000"/>
          </a:xfrm>
        </p:spPr>
        <p:txBody>
          <a:bodyPr/>
          <a:lstStyle/>
          <a:p>
            <a:r>
              <a:rPr dirty="0">
                <a:latin typeface="Times New Roman" panose="02020603050405020304" pitchFamily="18" charset="0"/>
                <a:cs typeface="Times New Roman" panose="02020603050405020304" pitchFamily="18" charset="0"/>
              </a:rPr>
              <a:t>A Brief History</a:t>
            </a:r>
          </a:p>
        </p:txBody>
      </p:sp>
      <p:sp>
        <p:nvSpPr>
          <p:cNvPr id="3" name="Content Placeholder 2">
            <a:extLst>
              <a:ext uri="{FF2B5EF4-FFF2-40B4-BE49-F238E27FC236}">
                <a16:creationId xmlns:a16="http://schemas.microsoft.com/office/drawing/2014/main" id="{3FDF12CA-70B6-BF01-DA57-B0133ECC5503}"/>
              </a:ext>
            </a:extLst>
          </p:cNvPr>
          <p:cNvSpPr>
            <a:spLocks noGrp="1"/>
          </p:cNvSpPr>
          <p:nvPr>
            <p:ph idx="1"/>
          </p:nvPr>
        </p:nvSpPr>
        <p:spPr>
          <a:xfrm>
            <a:off x="457199" y="1148007"/>
            <a:ext cx="8546123" cy="5709993"/>
          </a:xfrm>
        </p:spPr>
        <p:txBody>
          <a:bodyPr>
            <a:normAutofit/>
          </a:bodyPr>
          <a:lstStyle/>
          <a:p>
            <a:r>
              <a:rPr lang="en-US" sz="2400" dirty="0">
                <a:latin typeface="Times New Roman" panose="02020603050405020304" pitchFamily="18" charset="0"/>
                <a:cs typeface="Times New Roman" panose="02020603050405020304" pitchFamily="18" charset="0"/>
              </a:rPr>
              <a:t>This golden age attracted massive European immigration, primarily from Italy and Spain, transforming both the population and the city’s character. </a:t>
            </a:r>
          </a:p>
          <a:p>
            <a:r>
              <a:rPr lang="en-US" sz="2400" dirty="0">
                <a:latin typeface="Times New Roman" panose="02020603050405020304" pitchFamily="18" charset="0"/>
                <a:cs typeface="Times New Roman" panose="02020603050405020304" pitchFamily="18" charset="0"/>
              </a:rPr>
              <a:t>Nineteenth- and early twentieth-century wealth funded ambitious urban planning modeled after Paris. Grand boulevards like Avenida de Mayo were built, lined with ornate Beaux-Arts buildings, elegant cafés, and leafy plazas. </a:t>
            </a:r>
          </a:p>
        </p:txBody>
      </p:sp>
      <p:pic>
        <p:nvPicPr>
          <p:cNvPr id="5" name="Picture 4">
            <a:extLst>
              <a:ext uri="{FF2B5EF4-FFF2-40B4-BE49-F238E27FC236}">
                <a16:creationId xmlns:a16="http://schemas.microsoft.com/office/drawing/2014/main" id="{C8234755-E937-816B-A150-56434CE717B1}"/>
              </a:ext>
            </a:extLst>
          </p:cNvPr>
          <p:cNvPicPr>
            <a:picLocks noChangeAspect="1"/>
          </p:cNvPicPr>
          <p:nvPr/>
        </p:nvPicPr>
        <p:blipFill>
          <a:blip r:embed="rId2"/>
          <a:stretch>
            <a:fillRect/>
          </a:stretch>
        </p:blipFill>
        <p:spPr>
          <a:xfrm>
            <a:off x="0" y="3938341"/>
            <a:ext cx="5087815" cy="2914651"/>
          </a:xfrm>
          <a:prstGeom prst="rect">
            <a:avLst/>
          </a:prstGeom>
        </p:spPr>
      </p:pic>
      <p:sp>
        <p:nvSpPr>
          <p:cNvPr id="7" name="TextBox 6">
            <a:extLst>
              <a:ext uri="{FF2B5EF4-FFF2-40B4-BE49-F238E27FC236}">
                <a16:creationId xmlns:a16="http://schemas.microsoft.com/office/drawing/2014/main" id="{4CE6703F-2B09-ABB8-2BA1-A2071E0E5E9A}"/>
              </a:ext>
            </a:extLst>
          </p:cNvPr>
          <p:cNvSpPr txBox="1"/>
          <p:nvPr/>
        </p:nvSpPr>
        <p:spPr>
          <a:xfrm>
            <a:off x="5181600" y="3889139"/>
            <a:ext cx="3821722"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European aesthetic earned Buenos Aires its enduring nickname: </a:t>
            </a:r>
            <a:r>
              <a:rPr lang="en-US" sz="2400" i="1" dirty="0">
                <a:latin typeface="Times New Roman" panose="02020603050405020304" pitchFamily="18" charset="0"/>
                <a:cs typeface="Times New Roman" panose="02020603050405020304" pitchFamily="18" charset="0"/>
              </a:rPr>
              <a:t>“The Paris of South America.”</a:t>
            </a:r>
            <a:r>
              <a:rPr lang="en-US" sz="2400" dirty="0">
                <a:latin typeface="Times New Roman" panose="02020603050405020304" pitchFamily="18" charset="0"/>
                <a:cs typeface="Times New Roman" panose="02020603050405020304" pitchFamily="18" charset="0"/>
              </a:rPr>
              <a:t> It became Latin America’s most cosmopolitan city, a bridge between the Old World and the New.</a:t>
            </a:r>
          </a:p>
        </p:txBody>
      </p:sp>
    </p:spTree>
    <p:extLst>
      <p:ext uri="{BB962C8B-B14F-4D97-AF65-F5344CB8AC3E}">
        <p14:creationId xmlns:p14="http://schemas.microsoft.com/office/powerpoint/2010/main" val="12162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6D1D-B220-2E1B-8417-E3D09A07146F}"/>
              </a:ext>
            </a:extLst>
          </p:cNvPr>
          <p:cNvSpPr>
            <a:spLocks noGrp="1"/>
          </p:cNvSpPr>
          <p:nvPr>
            <p:ph type="title"/>
          </p:nvPr>
        </p:nvSpPr>
        <p:spPr>
          <a:xfrm>
            <a:off x="457200" y="-5862"/>
            <a:ext cx="8229600" cy="1143000"/>
          </a:xfrm>
        </p:spPr>
        <p:txBody>
          <a:bodyPr/>
          <a:lstStyle/>
          <a:p>
            <a:r>
              <a:rPr lang="en-US" dirty="0">
                <a:latin typeface="Times New Roman" panose="02020603050405020304" pitchFamily="18" charset="0"/>
                <a:cs typeface="Times New Roman" panose="02020603050405020304" pitchFamily="18" charset="0"/>
              </a:rPr>
              <a:t>Getting Around </a:t>
            </a:r>
            <a:r>
              <a:rPr lang="en-US" dirty="0">
                <a:latin typeface="Times New Roman" panose="02020603050405020304" pitchFamily="18" charset="0"/>
                <a:ea typeface="Tahoma" panose="020B0604030504040204" pitchFamily="34" charset="0"/>
                <a:cs typeface="Times New Roman" panose="02020603050405020304" pitchFamily="18" charset="0"/>
              </a:rPr>
              <a:t>Buenos Aires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F3B367-FAF8-0A5B-E452-538E799E6A38}"/>
              </a:ext>
            </a:extLst>
          </p:cNvPr>
          <p:cNvSpPr>
            <a:spLocks noGrp="1"/>
          </p:cNvSpPr>
          <p:nvPr>
            <p:ph idx="1"/>
          </p:nvPr>
        </p:nvSpPr>
        <p:spPr>
          <a:xfrm>
            <a:off x="457200" y="1137138"/>
            <a:ext cx="8229600" cy="4983162"/>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Buenos Aires offers diverse transportation options at varying price points. The </a:t>
            </a:r>
            <a:r>
              <a:rPr lang="en-US" sz="2400" b="1" dirty="0">
                <a:latin typeface="Times New Roman" panose="02020603050405020304" pitchFamily="18" charset="0"/>
                <a:cs typeface="Times New Roman" panose="02020603050405020304" pitchFamily="18" charset="0"/>
              </a:rPr>
              <a:t>colectivo</a:t>
            </a:r>
            <a:r>
              <a:rPr lang="en-US" sz="2400" dirty="0">
                <a:latin typeface="Times New Roman" panose="02020603050405020304" pitchFamily="18" charset="0"/>
                <a:cs typeface="Times New Roman" panose="02020603050405020304" pitchFamily="18" charset="0"/>
              </a:rPr>
              <a:t> (bus) system is extensive with over 150 routes, costing around 270-400 pesos ($0.27-$0.40 USD) depending on distance, paid via SUBE card. </a:t>
            </a:r>
          </a:p>
          <a:p>
            <a:r>
              <a:rPr lang="en-US" sz="2400" b="1" dirty="0">
                <a:latin typeface="Times New Roman" panose="02020603050405020304" pitchFamily="18" charset="0"/>
                <a:cs typeface="Times New Roman" panose="02020603050405020304" pitchFamily="18" charset="0"/>
              </a:rPr>
              <a:t>Taxis</a:t>
            </a:r>
            <a:r>
              <a:rPr lang="en-US" sz="2400" dirty="0">
                <a:latin typeface="Times New Roman" panose="02020603050405020304" pitchFamily="18" charset="0"/>
                <a:cs typeface="Times New Roman" panose="02020603050405020304" pitchFamily="18" charset="0"/>
              </a:rPr>
              <a:t> are metered and charge approximately 650 pesos base fare plus 80 pesos per kilometer—a typical cross-city ride costs 3,000-5,000 pesos ($3-$5 USD). </a:t>
            </a:r>
          </a:p>
          <a:p>
            <a:r>
              <a:rPr lang="en-US" sz="2400" b="1" dirty="0">
                <a:latin typeface="Times New Roman" panose="02020603050405020304" pitchFamily="18" charset="0"/>
                <a:cs typeface="Times New Roman" panose="02020603050405020304" pitchFamily="18" charset="0"/>
              </a:rPr>
              <a:t>Uber</a:t>
            </a:r>
            <a:r>
              <a:rPr lang="en-US" sz="2400" dirty="0">
                <a:latin typeface="Times New Roman" panose="02020603050405020304" pitchFamily="18" charset="0"/>
                <a:cs typeface="Times New Roman" panose="02020603050405020304" pitchFamily="18" charset="0"/>
              </a:rPr>
              <a:t> operates legally with similar or slightly lower rates than taxis; short trips average 2,000-3,000 pesos. </a:t>
            </a:r>
            <a:r>
              <a:rPr lang="en-US" sz="2400" dirty="0" err="1">
                <a:latin typeface="Times New Roman" panose="02020603050405020304" pitchFamily="18" charset="0"/>
                <a:cs typeface="Times New Roman" panose="02020603050405020304" pitchFamily="18" charset="0"/>
              </a:rPr>
              <a:t>Cabify</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DiDi</a:t>
            </a:r>
            <a:r>
              <a:rPr lang="en-US" sz="2400" dirty="0">
                <a:latin typeface="Times New Roman" panose="02020603050405020304" pitchFamily="18" charset="0"/>
                <a:cs typeface="Times New Roman" panose="02020603050405020304" pitchFamily="18" charset="0"/>
              </a:rPr>
              <a:t> offer comparable pricing. </a:t>
            </a:r>
          </a:p>
          <a:p>
            <a:r>
              <a:rPr lang="en-US" sz="2400" dirty="0">
                <a:latin typeface="Times New Roman" panose="02020603050405020304" pitchFamily="18" charset="0"/>
                <a:cs typeface="Times New Roman" panose="02020603050405020304" pitchFamily="18" charset="0"/>
              </a:rPr>
              <a:t>The </a:t>
            </a:r>
            <a:r>
              <a:rPr lang="en-US" sz="2400" b="1" dirty="0" err="1">
                <a:latin typeface="Times New Roman" panose="02020603050405020304" pitchFamily="18" charset="0"/>
                <a:cs typeface="Times New Roman" panose="02020603050405020304" pitchFamily="18" charset="0"/>
              </a:rPr>
              <a:t>Subte</a:t>
            </a:r>
            <a:r>
              <a:rPr lang="en-US" sz="2400" dirty="0">
                <a:latin typeface="Times New Roman" panose="02020603050405020304" pitchFamily="18" charset="0"/>
                <a:cs typeface="Times New Roman" panose="02020603050405020304" pitchFamily="18" charset="0"/>
              </a:rPr>
              <a:t> (metro) is cheapest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around 270 pesos per ride. All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options are affordable by international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standards, though traffic congestion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during rush hours affects travel times.</a:t>
            </a:r>
          </a:p>
        </p:txBody>
      </p:sp>
      <p:pic>
        <p:nvPicPr>
          <p:cNvPr id="5" name="Picture 4">
            <a:extLst>
              <a:ext uri="{FF2B5EF4-FFF2-40B4-BE49-F238E27FC236}">
                <a16:creationId xmlns:a16="http://schemas.microsoft.com/office/drawing/2014/main" id="{EE52840B-19DE-FADA-503D-13B8F50A9779}"/>
              </a:ext>
            </a:extLst>
          </p:cNvPr>
          <p:cNvPicPr>
            <a:picLocks noChangeAspect="1"/>
          </p:cNvPicPr>
          <p:nvPr/>
        </p:nvPicPr>
        <p:blipFill>
          <a:blip r:embed="rId2"/>
          <a:srcRect r="5062"/>
          <a:stretch>
            <a:fillRect/>
          </a:stretch>
        </p:blipFill>
        <p:spPr>
          <a:xfrm>
            <a:off x="5263662" y="4314092"/>
            <a:ext cx="3856892" cy="2543908"/>
          </a:xfrm>
          <a:prstGeom prst="rect">
            <a:avLst/>
          </a:prstGeom>
        </p:spPr>
      </p:pic>
    </p:spTree>
    <p:extLst>
      <p:ext uri="{BB962C8B-B14F-4D97-AF65-F5344CB8AC3E}">
        <p14:creationId xmlns:p14="http://schemas.microsoft.com/office/powerpoint/2010/main" val="33891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8"/>
            <a:ext cx="8229600" cy="1195754"/>
          </a:xfrm>
        </p:spPr>
        <p:txBody>
          <a:bodyPr>
            <a:normAutofit fontScale="90000"/>
          </a:bodyPr>
          <a:lstStyle/>
          <a:p>
            <a:r>
              <a:rPr dirty="0">
                <a:latin typeface="Times New Roman" panose="02020603050405020304" pitchFamily="18" charset="0"/>
                <a:cs typeface="Times New Roman" panose="02020603050405020304" pitchFamily="18" charset="0"/>
              </a:rPr>
              <a:t>Buenos Aires, Argentina </a:t>
            </a:r>
            <a:br>
              <a:rPr lang="en-US" dirty="0">
                <a:latin typeface="Times New Roman" panose="02020603050405020304" pitchFamily="18" charset="0"/>
                <a:cs typeface="Times New Roman" panose="02020603050405020304" pitchFamily="18" charset="0"/>
              </a:rPr>
            </a:br>
            <a:r>
              <a:rPr dirty="0">
                <a:latin typeface="Times New Roman" panose="02020603050405020304" pitchFamily="18" charset="0"/>
                <a:cs typeface="Times New Roman" panose="02020603050405020304" pitchFamily="18" charset="0"/>
              </a:rPr>
              <a:t>The Paris of South America</a:t>
            </a:r>
          </a:p>
        </p:txBody>
      </p:sp>
      <p:sp>
        <p:nvSpPr>
          <p:cNvPr id="3" name="Content Placeholder 2"/>
          <p:cNvSpPr>
            <a:spLocks noGrp="1"/>
          </p:cNvSpPr>
          <p:nvPr>
            <p:ph idx="1"/>
          </p:nvPr>
        </p:nvSpPr>
        <p:spPr>
          <a:xfrm>
            <a:off x="457200" y="1359877"/>
            <a:ext cx="8382000" cy="5498123"/>
          </a:xfrm>
        </p:spPr>
        <p:txBody>
          <a:bodyPr>
            <a:normAutofit/>
          </a:bodyPr>
          <a:lstStyle/>
          <a:p>
            <a:r>
              <a:rPr lang="en-US" sz="2400" dirty="0">
                <a:latin typeface="Times New Roman" panose="02020603050405020304" pitchFamily="18" charset="0"/>
                <a:cs typeface="Times New Roman" panose="02020603050405020304" pitchFamily="18" charset="0"/>
              </a:rPr>
              <a:t>Buenos Aires captivates visitors with its intoxicating blend of European elegance and Latin American passion. The city earned its "Paris of South America" moniker through stunning Beaux-Arts architecture, wide boulevards lined with jacaranda trees, and sidewalk cafés where </a:t>
            </a:r>
            <a:r>
              <a:rPr lang="en-US" sz="2400" dirty="0" err="1">
                <a:latin typeface="Times New Roman" panose="02020603050405020304" pitchFamily="18" charset="0"/>
                <a:cs typeface="Times New Roman" panose="02020603050405020304" pitchFamily="18" charset="0"/>
              </a:rPr>
              <a:t>porteños</a:t>
            </a:r>
            <a:r>
              <a:rPr lang="en-US" sz="2400" dirty="0">
                <a:latin typeface="Times New Roman" panose="02020603050405020304" pitchFamily="18" charset="0"/>
                <a:cs typeface="Times New Roman" panose="02020603050405020304" pitchFamily="18" charset="0"/>
              </a:rPr>
              <a:t> linger for hours over coffee.</a:t>
            </a:r>
          </a:p>
        </p:txBody>
      </p:sp>
      <p:pic>
        <p:nvPicPr>
          <p:cNvPr id="5" name="Picture 4">
            <a:extLst>
              <a:ext uri="{FF2B5EF4-FFF2-40B4-BE49-F238E27FC236}">
                <a16:creationId xmlns:a16="http://schemas.microsoft.com/office/drawing/2014/main" id="{B8BC1849-F629-415F-DA68-58CD1DDBD33D}"/>
              </a:ext>
            </a:extLst>
          </p:cNvPr>
          <p:cNvPicPr>
            <a:picLocks noChangeAspect="1"/>
          </p:cNvPicPr>
          <p:nvPr/>
        </p:nvPicPr>
        <p:blipFill>
          <a:blip r:embed="rId3"/>
          <a:srcRect b="26501"/>
          <a:stretch>
            <a:fillRect/>
          </a:stretch>
        </p:blipFill>
        <p:spPr>
          <a:xfrm>
            <a:off x="0" y="3294184"/>
            <a:ext cx="9144000" cy="3528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6A180E6-14B9-4D85-815C-DA0A5DA2039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49CC897-E01C-62EA-415A-0CF368A35725}"/>
              </a:ext>
            </a:extLst>
          </p:cNvPr>
          <p:cNvPicPr>
            <a:picLocks noChangeAspect="1"/>
          </p:cNvPicPr>
          <p:nvPr/>
        </p:nvPicPr>
        <p:blipFill>
          <a:blip r:embed="rId2"/>
          <a:srcRect t="4302" b="7549"/>
          <a:stretch>
            <a:fillRect/>
          </a:stretch>
        </p:blipFill>
        <p:spPr>
          <a:xfrm>
            <a:off x="0" y="1757434"/>
            <a:ext cx="9144001" cy="5065398"/>
          </a:xfrm>
          <a:prstGeom prst="rect">
            <a:avLst/>
          </a:prstGeom>
        </p:spPr>
      </p:pic>
      <p:sp>
        <p:nvSpPr>
          <p:cNvPr id="2" name="Title 1">
            <a:extLst>
              <a:ext uri="{FF2B5EF4-FFF2-40B4-BE49-F238E27FC236}">
                <a16:creationId xmlns:a16="http://schemas.microsoft.com/office/drawing/2014/main" id="{1F7E8144-0884-AC65-9511-E2F545CA8061}"/>
              </a:ext>
            </a:extLst>
          </p:cNvPr>
          <p:cNvSpPr>
            <a:spLocks noGrp="1"/>
          </p:cNvSpPr>
          <p:nvPr>
            <p:ph type="title"/>
          </p:nvPr>
        </p:nvSpPr>
        <p:spPr>
          <a:xfrm>
            <a:off x="457200" y="35168"/>
            <a:ext cx="8229600" cy="1195754"/>
          </a:xfrm>
        </p:spPr>
        <p:txBody>
          <a:bodyPr>
            <a:normAutofit/>
          </a:bodyPr>
          <a:lstStyle/>
          <a:p>
            <a:r>
              <a:rPr dirty="0">
                <a:latin typeface="Times New Roman" panose="02020603050405020304" pitchFamily="18" charset="0"/>
                <a:cs typeface="Times New Roman" panose="02020603050405020304" pitchFamily="18" charset="0"/>
              </a:rPr>
              <a:t>The Paris of South America</a:t>
            </a:r>
          </a:p>
        </p:txBody>
      </p:sp>
      <p:sp>
        <p:nvSpPr>
          <p:cNvPr id="3" name="Content Placeholder 2">
            <a:extLst>
              <a:ext uri="{FF2B5EF4-FFF2-40B4-BE49-F238E27FC236}">
                <a16:creationId xmlns:a16="http://schemas.microsoft.com/office/drawing/2014/main" id="{96E7FFF5-AF57-861F-7868-FD67E1BC66E7}"/>
              </a:ext>
            </a:extLst>
          </p:cNvPr>
          <p:cNvSpPr>
            <a:spLocks noGrp="1"/>
          </p:cNvSpPr>
          <p:nvPr>
            <p:ph idx="1"/>
          </p:nvPr>
        </p:nvSpPr>
        <p:spPr>
          <a:xfrm>
            <a:off x="246185" y="949569"/>
            <a:ext cx="8897815" cy="5908431"/>
          </a:xfrm>
        </p:spPr>
        <p:txBody>
          <a:bodyPr>
            <a:normAutofit/>
          </a:bodyPr>
          <a:lstStyle/>
          <a:p>
            <a:r>
              <a:rPr lang="en-US" sz="2400" dirty="0">
                <a:latin typeface="Times New Roman" panose="02020603050405020304" pitchFamily="18" charset="0"/>
                <a:cs typeface="Times New Roman" panose="02020603050405020304" pitchFamily="18" charset="0"/>
              </a:rPr>
              <a:t>Tango pulses through the city's veins, born in the working-class neighborhoods of La Boca and San Telmo, this sultry dance embodies Buenos Aires' soul. You'll find it performed in intimate milongas, grand theaters, and street corners alike.</a:t>
            </a:r>
          </a:p>
        </p:txBody>
      </p:sp>
    </p:spTree>
    <p:extLst>
      <p:ext uri="{BB962C8B-B14F-4D97-AF65-F5344CB8AC3E}">
        <p14:creationId xmlns:p14="http://schemas.microsoft.com/office/powerpoint/2010/main" val="11590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51C8222-B86D-8A9F-EC0A-F13080BEA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B4441-470C-19E9-DB1A-223188F0023B}"/>
              </a:ext>
            </a:extLst>
          </p:cNvPr>
          <p:cNvSpPr>
            <a:spLocks noGrp="1"/>
          </p:cNvSpPr>
          <p:nvPr>
            <p:ph type="title"/>
          </p:nvPr>
        </p:nvSpPr>
        <p:spPr>
          <a:xfrm>
            <a:off x="457200" y="35168"/>
            <a:ext cx="8229600" cy="1195754"/>
          </a:xfrm>
        </p:spPr>
        <p:txBody>
          <a:bodyPr>
            <a:normAutofit/>
          </a:bodyPr>
          <a:lstStyle/>
          <a:p>
            <a:r>
              <a:rPr dirty="0">
                <a:latin typeface="Times New Roman" panose="02020603050405020304" pitchFamily="18" charset="0"/>
                <a:cs typeface="Times New Roman" panose="02020603050405020304" pitchFamily="18" charset="0"/>
              </a:rPr>
              <a:t>The Paris of South America</a:t>
            </a:r>
          </a:p>
        </p:txBody>
      </p:sp>
      <p:sp>
        <p:nvSpPr>
          <p:cNvPr id="3" name="Content Placeholder 2">
            <a:extLst>
              <a:ext uri="{FF2B5EF4-FFF2-40B4-BE49-F238E27FC236}">
                <a16:creationId xmlns:a16="http://schemas.microsoft.com/office/drawing/2014/main" id="{4F744D28-B27E-1EEE-2EAD-8DC438382C55}"/>
              </a:ext>
            </a:extLst>
          </p:cNvPr>
          <p:cNvSpPr>
            <a:spLocks noGrp="1"/>
          </p:cNvSpPr>
          <p:nvPr>
            <p:ph idx="1"/>
          </p:nvPr>
        </p:nvSpPr>
        <p:spPr>
          <a:xfrm>
            <a:off x="457200" y="1324709"/>
            <a:ext cx="8382000" cy="5498123"/>
          </a:xfrm>
        </p:spPr>
        <p:txBody>
          <a:bodyPr>
            <a:normAutofit/>
          </a:bodyPr>
          <a:lstStyle/>
          <a:p>
            <a:r>
              <a:rPr lang="en-US" sz="2400" dirty="0">
                <a:latin typeface="Times New Roman" panose="02020603050405020304" pitchFamily="18" charset="0"/>
                <a:cs typeface="Times New Roman" panose="02020603050405020304" pitchFamily="18" charset="0"/>
              </a:rPr>
              <a:t>The architecture tells stories of ambitious 19th-century prosperity: the ornate Teatro Colón opera house, the Recoleta Cemetery's elaborate mausoleums, and the colorful Italian-style tenements called </a:t>
            </a:r>
            <a:r>
              <a:rPr lang="en-US" sz="2400" dirty="0" err="1">
                <a:latin typeface="Times New Roman" panose="02020603050405020304" pitchFamily="18" charset="0"/>
                <a:cs typeface="Times New Roman" panose="02020603050405020304" pitchFamily="18" charset="0"/>
              </a:rPr>
              <a:t>conventillos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Yet beneath this European veneer beats an unmistakably Argentine spirit—fiercely independent, melancholic yet vibrant, shaped by waves of immigration, political turbulence, and an enduring love for </a:t>
            </a:r>
            <a:r>
              <a:rPr lang="en-US" sz="2400" dirty="0" err="1">
                <a:latin typeface="Times New Roman" panose="02020603050405020304" pitchFamily="18" charset="0"/>
                <a:cs typeface="Times New Roman" panose="02020603050405020304" pitchFamily="18" charset="0"/>
              </a:rPr>
              <a:t>futbol</a:t>
            </a:r>
            <a:r>
              <a:rPr lang="en-US" sz="2400" dirty="0">
                <a:latin typeface="Times New Roman" panose="02020603050405020304" pitchFamily="18" charset="0"/>
                <a:cs typeface="Times New Roman" panose="02020603050405020304" pitchFamily="18" charset="0"/>
              </a:rPr>
              <a:t>, mate, and endless conversation. Buenos Aires doesn't merely imitate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Paris; it reimagines it with distinctly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South Teatro Colón opera house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American flair.</a:t>
            </a:r>
          </a:p>
        </p:txBody>
      </p:sp>
      <p:pic>
        <p:nvPicPr>
          <p:cNvPr id="10" name="Picture 9">
            <a:extLst>
              <a:ext uri="{FF2B5EF4-FFF2-40B4-BE49-F238E27FC236}">
                <a16:creationId xmlns:a16="http://schemas.microsoft.com/office/drawing/2014/main" id="{DB2CE5E6-DD83-8931-F55F-A92ABD5BCD7B}"/>
              </a:ext>
            </a:extLst>
          </p:cNvPr>
          <p:cNvPicPr>
            <a:picLocks noChangeAspect="1"/>
          </p:cNvPicPr>
          <p:nvPr/>
        </p:nvPicPr>
        <p:blipFill>
          <a:blip r:embed="rId2"/>
          <a:stretch>
            <a:fillRect/>
          </a:stretch>
        </p:blipFill>
        <p:spPr>
          <a:xfrm>
            <a:off x="5509846" y="4401164"/>
            <a:ext cx="3634154" cy="2421668"/>
          </a:xfrm>
          <a:prstGeom prst="rect">
            <a:avLst/>
          </a:prstGeom>
        </p:spPr>
      </p:pic>
    </p:spTree>
    <p:extLst>
      <p:ext uri="{BB962C8B-B14F-4D97-AF65-F5344CB8AC3E}">
        <p14:creationId xmlns:p14="http://schemas.microsoft.com/office/powerpoint/2010/main" val="22159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037CA73-2D1A-1B3B-9762-2036FC067435}"/>
              </a:ext>
            </a:extLst>
          </p:cNvPr>
          <p:cNvPicPr>
            <a:picLocks noChangeAspect="1"/>
          </p:cNvPicPr>
          <p:nvPr/>
        </p:nvPicPr>
        <p:blipFill>
          <a:blip r:embed="rId3"/>
          <a:stretch>
            <a:fillRect/>
          </a:stretch>
        </p:blipFill>
        <p:spPr>
          <a:xfrm>
            <a:off x="5493803" y="4425696"/>
            <a:ext cx="3650198" cy="2446985"/>
          </a:xfrm>
          <a:prstGeom prst="rect">
            <a:avLst/>
          </a:prstGeom>
        </p:spPr>
      </p:pic>
      <p:sp>
        <p:nvSpPr>
          <p:cNvPr id="2" name="Title 1"/>
          <p:cNvSpPr>
            <a:spLocks noGrp="1"/>
          </p:cNvSpPr>
          <p:nvPr>
            <p:ph type="title"/>
          </p:nvPr>
        </p:nvSpPr>
        <p:spPr>
          <a:xfrm>
            <a:off x="457200" y="0"/>
            <a:ext cx="8229600" cy="1143000"/>
          </a:xfrm>
        </p:spPr>
        <p:txBody>
          <a:bodyPr/>
          <a:lstStyle/>
          <a:p>
            <a:r>
              <a:rPr dirty="0">
                <a:latin typeface="Times New Roman" panose="02020603050405020304" pitchFamily="18" charset="0"/>
                <a:cs typeface="Times New Roman" panose="02020603050405020304" pitchFamily="18" charset="0"/>
              </a:rPr>
              <a:t>The Neighborhoods</a:t>
            </a:r>
          </a:p>
        </p:txBody>
      </p:sp>
      <p:sp>
        <p:nvSpPr>
          <p:cNvPr id="3" name="Content Placeholder 2"/>
          <p:cNvSpPr>
            <a:spLocks noGrp="1"/>
          </p:cNvSpPr>
          <p:nvPr>
            <p:ph idx="1"/>
          </p:nvPr>
        </p:nvSpPr>
        <p:spPr>
          <a:xfrm>
            <a:off x="457200" y="1325562"/>
            <a:ext cx="8455152" cy="4525963"/>
          </a:xfrm>
        </p:spPr>
        <p:txBody>
          <a:bodyPr>
            <a:normAutofit/>
          </a:bodyPr>
          <a:lstStyle/>
          <a:p>
            <a:pPr marL="0" indent="0">
              <a:buNone/>
            </a:pPr>
            <a:r>
              <a:rPr sz="2400" dirty="0">
                <a:latin typeface="Times New Roman" panose="02020603050405020304" pitchFamily="18" charset="0"/>
                <a:cs typeface="Times New Roman" panose="02020603050405020304" pitchFamily="18" charset="0"/>
              </a:rPr>
              <a:t>1. La Boca – Colorful streets and tango culture.</a:t>
            </a:r>
          </a:p>
          <a:p>
            <a:pPr marL="0" indent="0">
              <a:buNone/>
            </a:pPr>
            <a:r>
              <a:rPr sz="2400" dirty="0">
                <a:latin typeface="Times New Roman" panose="02020603050405020304" pitchFamily="18" charset="0"/>
                <a:cs typeface="Times New Roman" panose="02020603050405020304" pitchFamily="18" charset="0"/>
              </a:rPr>
              <a:t>2. San Telmo – Colonial charm and antique markets.</a:t>
            </a:r>
          </a:p>
          <a:p>
            <a:pPr marL="0" indent="0">
              <a:buNone/>
            </a:pPr>
            <a:r>
              <a:rPr sz="2400" dirty="0">
                <a:latin typeface="Times New Roman" panose="02020603050405020304" pitchFamily="18" charset="0"/>
                <a:cs typeface="Times New Roman" panose="02020603050405020304" pitchFamily="18" charset="0"/>
              </a:rPr>
              <a:t>3. Recoleta – Elegant, home to Evita’s resting</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place.</a:t>
            </a:r>
          </a:p>
          <a:p>
            <a:pPr marL="0" indent="0">
              <a:buNone/>
            </a:pPr>
            <a:r>
              <a:rPr sz="2400" dirty="0">
                <a:latin typeface="Times New Roman" panose="02020603050405020304" pitchFamily="18" charset="0"/>
                <a:cs typeface="Times New Roman" panose="02020603050405020304" pitchFamily="18" charset="0"/>
              </a:rPr>
              <a:t>4. Palermo – Parks, nightlife, and restaurants.</a:t>
            </a:r>
          </a:p>
          <a:p>
            <a:pPr marL="0" indent="0">
              <a:buNone/>
            </a:pPr>
            <a:r>
              <a:rPr sz="2400" dirty="0">
                <a:latin typeface="Times New Roman" panose="02020603050405020304" pitchFamily="18" charset="0"/>
                <a:cs typeface="Times New Roman" panose="02020603050405020304" pitchFamily="18" charset="0"/>
              </a:rPr>
              <a:t>5. Puerto Madero – Modern </a:t>
            </a:r>
            <a:r>
              <a:rPr sz="2400" dirty="0" err="1">
                <a:latin typeface="Times New Roman" panose="02020603050405020304" pitchFamily="18" charset="0"/>
                <a:cs typeface="Times New Roman" panose="02020603050405020304" pitchFamily="18" charset="0"/>
              </a:rPr>
              <a:t>riverfrontdevelopment</a:t>
            </a:r>
            <a:r>
              <a:rPr sz="24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8FE75CB2-8D4D-8154-E28C-E6465B9CF549}"/>
              </a:ext>
            </a:extLst>
          </p:cNvPr>
          <p:cNvPicPr>
            <a:picLocks noChangeAspect="1"/>
          </p:cNvPicPr>
          <p:nvPr/>
        </p:nvPicPr>
        <p:blipFill>
          <a:blip r:embed="rId4"/>
          <a:stretch>
            <a:fillRect/>
          </a:stretch>
        </p:blipFill>
        <p:spPr>
          <a:xfrm>
            <a:off x="7168896" y="1325562"/>
            <a:ext cx="1975104" cy="2962656"/>
          </a:xfrm>
          <a:prstGeom prst="rect">
            <a:avLst/>
          </a:prstGeom>
        </p:spPr>
      </p:pic>
      <p:pic>
        <p:nvPicPr>
          <p:cNvPr id="7" name="Picture 6">
            <a:extLst>
              <a:ext uri="{FF2B5EF4-FFF2-40B4-BE49-F238E27FC236}">
                <a16:creationId xmlns:a16="http://schemas.microsoft.com/office/drawing/2014/main" id="{18BD6A94-28E6-2689-1B86-B90F0D799D8C}"/>
              </a:ext>
            </a:extLst>
          </p:cNvPr>
          <p:cNvPicPr>
            <a:picLocks noChangeAspect="1"/>
          </p:cNvPicPr>
          <p:nvPr/>
        </p:nvPicPr>
        <p:blipFill>
          <a:blip r:embed="rId5"/>
          <a:stretch>
            <a:fillRect/>
          </a:stretch>
        </p:blipFill>
        <p:spPr>
          <a:xfrm>
            <a:off x="-1" y="4425696"/>
            <a:ext cx="5545326" cy="2446985"/>
          </a:xfrm>
          <a:prstGeom prst="rect">
            <a:avLst/>
          </a:prstGeom>
        </p:spPr>
      </p:pic>
      <p:sp>
        <p:nvSpPr>
          <p:cNvPr id="13" name="TextBox 12">
            <a:extLst>
              <a:ext uri="{FF2B5EF4-FFF2-40B4-BE49-F238E27FC236}">
                <a16:creationId xmlns:a16="http://schemas.microsoft.com/office/drawing/2014/main" id="{12960311-766A-B457-C665-F30A81B7E8E0}"/>
              </a:ext>
            </a:extLst>
          </p:cNvPr>
          <p:cNvSpPr txBox="1"/>
          <p:nvPr/>
        </p:nvSpPr>
        <p:spPr>
          <a:xfrm>
            <a:off x="7022592" y="1352662"/>
            <a:ext cx="1524000" cy="369332"/>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La Boca </a:t>
            </a:r>
            <a:endParaRPr lang="en-US" dirty="0"/>
          </a:p>
        </p:txBody>
      </p:sp>
      <p:sp>
        <p:nvSpPr>
          <p:cNvPr id="15" name="TextBox 14">
            <a:extLst>
              <a:ext uri="{FF2B5EF4-FFF2-40B4-BE49-F238E27FC236}">
                <a16:creationId xmlns:a16="http://schemas.microsoft.com/office/drawing/2014/main" id="{013C4F03-B16D-9D23-5F47-AEDD9113B8A3}"/>
              </a:ext>
            </a:extLst>
          </p:cNvPr>
          <p:cNvSpPr txBox="1"/>
          <p:nvPr/>
        </p:nvSpPr>
        <p:spPr>
          <a:xfrm>
            <a:off x="2468076" y="4408755"/>
            <a:ext cx="1946031"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San Telmo </a:t>
            </a:r>
            <a:endParaRPr lang="en-US" dirty="0"/>
          </a:p>
        </p:txBody>
      </p:sp>
      <p:sp>
        <p:nvSpPr>
          <p:cNvPr id="17" name="TextBox 16">
            <a:extLst>
              <a:ext uri="{FF2B5EF4-FFF2-40B4-BE49-F238E27FC236}">
                <a16:creationId xmlns:a16="http://schemas.microsoft.com/office/drawing/2014/main" id="{326858B3-18BB-37EF-5B5F-337FF34D6722}"/>
              </a:ext>
            </a:extLst>
          </p:cNvPr>
          <p:cNvSpPr txBox="1"/>
          <p:nvPr/>
        </p:nvSpPr>
        <p:spPr>
          <a:xfrm>
            <a:off x="7239654" y="4408755"/>
            <a:ext cx="1688591"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Puerto Madero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0923"/>
          </a:xfrm>
        </p:spPr>
        <p:txBody>
          <a:bodyPr/>
          <a:lstStyle/>
          <a:p>
            <a:r>
              <a:rPr dirty="0">
                <a:latin typeface="Times New Roman" panose="02020603050405020304" pitchFamily="18" charset="0"/>
                <a:cs typeface="Times New Roman" panose="02020603050405020304" pitchFamily="18" charset="0"/>
              </a:rPr>
              <a:t>Iconic Landmarks</a:t>
            </a:r>
          </a:p>
        </p:txBody>
      </p:sp>
      <p:sp>
        <p:nvSpPr>
          <p:cNvPr id="3" name="Content Placeholder 2"/>
          <p:cNvSpPr>
            <a:spLocks noGrp="1"/>
          </p:cNvSpPr>
          <p:nvPr>
            <p:ph idx="1"/>
          </p:nvPr>
        </p:nvSpPr>
        <p:spPr>
          <a:xfrm>
            <a:off x="457200" y="1248508"/>
            <a:ext cx="8229600" cy="4525963"/>
          </a:xfrm>
        </p:spPr>
        <p:txBody>
          <a:bodyPr>
            <a:normAutofit/>
          </a:bodyPr>
          <a:lstStyle/>
          <a:p>
            <a:pPr marL="0" indent="0">
              <a:buNone/>
            </a:pPr>
            <a:r>
              <a:rPr sz="2400" dirty="0">
                <a:latin typeface="Times New Roman" panose="02020603050405020304" pitchFamily="18" charset="0"/>
                <a:cs typeface="Times New Roman" panose="02020603050405020304" pitchFamily="18" charset="0"/>
              </a:rPr>
              <a:t>1. Plaza de Mayo – Historic square.</a:t>
            </a:r>
          </a:p>
          <a:p>
            <a:pPr marL="0" indent="0">
              <a:buNone/>
            </a:pPr>
            <a:r>
              <a:rPr sz="2400" dirty="0">
                <a:latin typeface="Times New Roman" panose="02020603050405020304" pitchFamily="18" charset="0"/>
                <a:cs typeface="Times New Roman" panose="02020603050405020304" pitchFamily="18" charset="0"/>
              </a:rPr>
              <a:t>2. Casa Rosada – Presidential palace.</a:t>
            </a:r>
          </a:p>
          <a:p>
            <a:pPr marL="0" indent="0">
              <a:buNone/>
            </a:pPr>
            <a:r>
              <a:rPr sz="2400" dirty="0">
                <a:latin typeface="Times New Roman" panose="02020603050405020304" pitchFamily="18" charset="0"/>
                <a:cs typeface="Times New Roman" panose="02020603050405020304" pitchFamily="18" charset="0"/>
              </a:rPr>
              <a:t>3. Teatro Colón – One of the world’s </a:t>
            </a:r>
            <a:br>
              <a:rPr lang="en-US"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top opera houses.</a:t>
            </a:r>
          </a:p>
          <a:p>
            <a:pPr marL="0" indent="0">
              <a:buNone/>
            </a:pPr>
            <a:r>
              <a:rPr sz="2400" dirty="0">
                <a:latin typeface="Times New Roman" panose="02020603050405020304" pitchFamily="18" charset="0"/>
                <a:cs typeface="Times New Roman" panose="02020603050405020304" pitchFamily="18" charset="0"/>
              </a:rPr>
              <a:t>4. Recoleta Cemetery – Ornate mausoleums.</a:t>
            </a:r>
          </a:p>
          <a:p>
            <a:pPr marL="0" indent="0">
              <a:buNone/>
            </a:pPr>
            <a:r>
              <a:rPr sz="2400" dirty="0">
                <a:latin typeface="Times New Roman" panose="02020603050405020304" pitchFamily="18" charset="0"/>
                <a:cs typeface="Times New Roman" panose="02020603050405020304" pitchFamily="18" charset="0"/>
              </a:rPr>
              <a:t>5. </a:t>
            </a:r>
            <a:r>
              <a:rPr sz="2400" dirty="0" err="1">
                <a:latin typeface="Times New Roman" panose="02020603050405020304" pitchFamily="18" charset="0"/>
                <a:cs typeface="Times New Roman" panose="02020603050405020304" pitchFamily="18" charset="0"/>
              </a:rPr>
              <a:t>Obelisco</a:t>
            </a:r>
            <a:r>
              <a:rPr sz="2400" dirty="0">
                <a:latin typeface="Times New Roman" panose="02020603050405020304" pitchFamily="18" charset="0"/>
                <a:cs typeface="Times New Roman" panose="02020603050405020304" pitchFamily="18" charset="0"/>
              </a:rPr>
              <a:t> – Center of city pride.</a:t>
            </a:r>
          </a:p>
        </p:txBody>
      </p:sp>
      <p:pic>
        <p:nvPicPr>
          <p:cNvPr id="5" name="Picture 4">
            <a:extLst>
              <a:ext uri="{FF2B5EF4-FFF2-40B4-BE49-F238E27FC236}">
                <a16:creationId xmlns:a16="http://schemas.microsoft.com/office/drawing/2014/main" id="{DC72D67B-7B21-04B3-5F36-2604685764B5}"/>
              </a:ext>
            </a:extLst>
          </p:cNvPr>
          <p:cNvPicPr>
            <a:picLocks noChangeAspect="1"/>
          </p:cNvPicPr>
          <p:nvPr/>
        </p:nvPicPr>
        <p:blipFill>
          <a:blip r:embed="rId3"/>
          <a:stretch>
            <a:fillRect/>
          </a:stretch>
        </p:blipFill>
        <p:spPr>
          <a:xfrm>
            <a:off x="6013938" y="1248508"/>
            <a:ext cx="3130062" cy="2043235"/>
          </a:xfrm>
          <a:prstGeom prst="rect">
            <a:avLst/>
          </a:prstGeom>
        </p:spPr>
      </p:pic>
      <p:sp>
        <p:nvSpPr>
          <p:cNvPr id="7" name="TextBox 6">
            <a:extLst>
              <a:ext uri="{FF2B5EF4-FFF2-40B4-BE49-F238E27FC236}">
                <a16:creationId xmlns:a16="http://schemas.microsoft.com/office/drawing/2014/main" id="{0E3865C1-FDDC-A0BD-5E3C-99DD13F3C14D}"/>
              </a:ext>
            </a:extLst>
          </p:cNvPr>
          <p:cNvSpPr txBox="1"/>
          <p:nvPr/>
        </p:nvSpPr>
        <p:spPr>
          <a:xfrm>
            <a:off x="6775938" y="1251466"/>
            <a:ext cx="2368062"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Plaza de Mayo </a:t>
            </a:r>
            <a:endParaRPr lang="en-US" dirty="0"/>
          </a:p>
        </p:txBody>
      </p:sp>
      <p:pic>
        <p:nvPicPr>
          <p:cNvPr id="9" name="Picture 8">
            <a:extLst>
              <a:ext uri="{FF2B5EF4-FFF2-40B4-BE49-F238E27FC236}">
                <a16:creationId xmlns:a16="http://schemas.microsoft.com/office/drawing/2014/main" id="{A6A00981-82A2-459D-53AC-C4D981407CB9}"/>
              </a:ext>
            </a:extLst>
          </p:cNvPr>
          <p:cNvPicPr>
            <a:picLocks noChangeAspect="1"/>
          </p:cNvPicPr>
          <p:nvPr/>
        </p:nvPicPr>
        <p:blipFill>
          <a:blip r:embed="rId4"/>
          <a:stretch>
            <a:fillRect/>
          </a:stretch>
        </p:blipFill>
        <p:spPr>
          <a:xfrm>
            <a:off x="6013938" y="4572000"/>
            <a:ext cx="3130062" cy="2235759"/>
          </a:xfrm>
          <a:prstGeom prst="rect">
            <a:avLst/>
          </a:prstGeom>
        </p:spPr>
      </p:pic>
      <p:sp>
        <p:nvSpPr>
          <p:cNvPr id="11" name="TextBox 10">
            <a:extLst>
              <a:ext uri="{FF2B5EF4-FFF2-40B4-BE49-F238E27FC236}">
                <a16:creationId xmlns:a16="http://schemas.microsoft.com/office/drawing/2014/main" id="{3DB6963A-9414-F35C-050E-33FA577858F9}"/>
              </a:ext>
            </a:extLst>
          </p:cNvPr>
          <p:cNvSpPr txBox="1"/>
          <p:nvPr/>
        </p:nvSpPr>
        <p:spPr>
          <a:xfrm>
            <a:off x="6013938" y="4516287"/>
            <a:ext cx="1465385"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Casa Rosada </a:t>
            </a:r>
            <a:endParaRPr lang="en-US" dirty="0"/>
          </a:p>
        </p:txBody>
      </p:sp>
      <p:pic>
        <p:nvPicPr>
          <p:cNvPr id="13" name="Picture 12">
            <a:extLst>
              <a:ext uri="{FF2B5EF4-FFF2-40B4-BE49-F238E27FC236}">
                <a16:creationId xmlns:a16="http://schemas.microsoft.com/office/drawing/2014/main" id="{6D5AE9C4-3E4A-4E6E-72C0-330095B138A7}"/>
              </a:ext>
            </a:extLst>
          </p:cNvPr>
          <p:cNvPicPr>
            <a:picLocks noChangeAspect="1"/>
          </p:cNvPicPr>
          <p:nvPr/>
        </p:nvPicPr>
        <p:blipFill>
          <a:blip r:embed="rId5"/>
          <a:stretch>
            <a:fillRect/>
          </a:stretch>
        </p:blipFill>
        <p:spPr>
          <a:xfrm>
            <a:off x="0" y="4572000"/>
            <a:ext cx="3235569" cy="2286000"/>
          </a:xfrm>
          <a:prstGeom prst="rect">
            <a:avLst/>
          </a:prstGeom>
        </p:spPr>
      </p:pic>
      <p:sp>
        <p:nvSpPr>
          <p:cNvPr id="15" name="TextBox 14">
            <a:extLst>
              <a:ext uri="{FF2B5EF4-FFF2-40B4-BE49-F238E27FC236}">
                <a16:creationId xmlns:a16="http://schemas.microsoft.com/office/drawing/2014/main" id="{1D84DA90-9CD5-6BA3-C7FF-610E7C217166}"/>
              </a:ext>
            </a:extLst>
          </p:cNvPr>
          <p:cNvSpPr txBox="1"/>
          <p:nvPr/>
        </p:nvSpPr>
        <p:spPr>
          <a:xfrm>
            <a:off x="1828800" y="4572000"/>
            <a:ext cx="1406769"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Teatro Colón </a:t>
            </a:r>
            <a:endParaRPr lang="en-US" dirty="0"/>
          </a:p>
        </p:txBody>
      </p:sp>
      <p:pic>
        <p:nvPicPr>
          <p:cNvPr id="17" name="Picture 16">
            <a:extLst>
              <a:ext uri="{FF2B5EF4-FFF2-40B4-BE49-F238E27FC236}">
                <a16:creationId xmlns:a16="http://schemas.microsoft.com/office/drawing/2014/main" id="{32D458C7-000C-790F-3264-C9971F1EE5CC}"/>
              </a:ext>
            </a:extLst>
          </p:cNvPr>
          <p:cNvPicPr>
            <a:picLocks noChangeAspect="1"/>
          </p:cNvPicPr>
          <p:nvPr/>
        </p:nvPicPr>
        <p:blipFill>
          <a:blip r:embed="rId6"/>
          <a:srcRect r="15533"/>
          <a:stretch>
            <a:fillRect/>
          </a:stretch>
        </p:blipFill>
        <p:spPr>
          <a:xfrm>
            <a:off x="3235569" y="4572000"/>
            <a:ext cx="2778369" cy="2286000"/>
          </a:xfrm>
          <a:prstGeom prst="rect">
            <a:avLst/>
          </a:prstGeom>
        </p:spPr>
      </p:pic>
      <p:sp>
        <p:nvSpPr>
          <p:cNvPr id="19" name="TextBox 18">
            <a:extLst>
              <a:ext uri="{FF2B5EF4-FFF2-40B4-BE49-F238E27FC236}">
                <a16:creationId xmlns:a16="http://schemas.microsoft.com/office/drawing/2014/main" id="{645CFE8D-4FE2-FCC9-7299-D4BEBBBE11BD}"/>
              </a:ext>
            </a:extLst>
          </p:cNvPr>
          <p:cNvSpPr txBox="1"/>
          <p:nvPr/>
        </p:nvSpPr>
        <p:spPr>
          <a:xfrm>
            <a:off x="4865077" y="4572000"/>
            <a:ext cx="1148861"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Obelisco</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Tango: The Soul of Buenos Aires</a:t>
            </a:r>
          </a:p>
        </p:txBody>
      </p:sp>
      <p:sp>
        <p:nvSpPr>
          <p:cNvPr id="3" name="Content Placeholder 2"/>
          <p:cNvSpPr>
            <a:spLocks noGrp="1"/>
          </p:cNvSpPr>
          <p:nvPr>
            <p:ph idx="1"/>
          </p:nvPr>
        </p:nvSpPr>
        <p:spPr>
          <a:xfrm>
            <a:off x="3889008" y="1459523"/>
            <a:ext cx="5055700" cy="5123839"/>
          </a:xfrm>
        </p:spPr>
        <p:txBody>
          <a:bodyPr>
            <a:normAutofit fontScale="92500" lnSpcReduction="10000"/>
          </a:bodyPr>
          <a:lstStyle/>
          <a:p>
            <a:r>
              <a:rPr dirty="0">
                <a:latin typeface="Times New Roman" panose="02020603050405020304" pitchFamily="18" charset="0"/>
                <a:cs typeface="Times New Roman" panose="02020603050405020304" pitchFamily="18" charset="0"/>
              </a:rPr>
              <a:t>Born in the 1880s in working-class neighborhoods.</a:t>
            </a:r>
          </a:p>
          <a:p>
            <a:r>
              <a:rPr dirty="0">
                <a:latin typeface="Times New Roman" panose="02020603050405020304" pitchFamily="18" charset="0"/>
                <a:cs typeface="Times New Roman" panose="02020603050405020304" pitchFamily="18" charset="0"/>
              </a:rPr>
              <a:t>A blend of African rhythms, Italian melodies, and Argentine passion.</a:t>
            </a:r>
            <a:endParaRPr lang="en-US" dirty="0">
              <a:latin typeface="Times New Roman" panose="02020603050405020304" pitchFamily="18" charset="0"/>
              <a:cs typeface="Times New Roman" panose="02020603050405020304" pitchFamily="18" charset="0"/>
            </a:endParaRPr>
          </a:p>
          <a:p>
            <a:r>
              <a:rPr dirty="0">
                <a:latin typeface="Times New Roman" panose="02020603050405020304" pitchFamily="18" charset="0"/>
                <a:cs typeface="Times New Roman" panose="02020603050405020304" pitchFamily="18" charset="0"/>
              </a:rPr>
              <a:t>Tango shows abound in San Telmo and La Boca.</a:t>
            </a:r>
            <a:endParaRPr lang="en-US" dirty="0">
              <a:latin typeface="Times New Roman" panose="02020603050405020304" pitchFamily="18" charset="0"/>
              <a:cs typeface="Times New Roman" panose="02020603050405020304" pitchFamily="18" charset="0"/>
            </a:endParaRPr>
          </a:p>
          <a:p>
            <a:r>
              <a:rPr dirty="0">
                <a:latin typeface="Times New Roman" panose="02020603050405020304" pitchFamily="18" charset="0"/>
                <a:cs typeface="Times New Roman" panose="02020603050405020304" pitchFamily="18" charset="0"/>
              </a:rPr>
              <a:t>Don’t miss Café Tortoni, the city’s oldest cafe and tango hub.</a:t>
            </a:r>
          </a:p>
        </p:txBody>
      </p:sp>
      <p:pic>
        <p:nvPicPr>
          <p:cNvPr id="5" name="Picture 4">
            <a:extLst>
              <a:ext uri="{FF2B5EF4-FFF2-40B4-BE49-F238E27FC236}">
                <a16:creationId xmlns:a16="http://schemas.microsoft.com/office/drawing/2014/main" id="{85518205-2271-03CC-5AFD-5CAD0926CE10}"/>
              </a:ext>
            </a:extLst>
          </p:cNvPr>
          <p:cNvPicPr>
            <a:picLocks noChangeAspect="1"/>
          </p:cNvPicPr>
          <p:nvPr/>
        </p:nvPicPr>
        <p:blipFill>
          <a:blip r:embed="rId2"/>
          <a:stretch>
            <a:fillRect/>
          </a:stretch>
        </p:blipFill>
        <p:spPr>
          <a:xfrm>
            <a:off x="0" y="1417638"/>
            <a:ext cx="3889008" cy="5440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Culture and Cuisine</a:t>
            </a:r>
          </a:p>
        </p:txBody>
      </p:sp>
      <p:sp>
        <p:nvSpPr>
          <p:cNvPr id="3" name="Content Placeholder 2"/>
          <p:cNvSpPr>
            <a:spLocks noGrp="1"/>
          </p:cNvSpPr>
          <p:nvPr>
            <p:ph idx="1"/>
          </p:nvPr>
        </p:nvSpPr>
        <p:spPr>
          <a:xfrm>
            <a:off x="457200" y="1600200"/>
            <a:ext cx="7268308" cy="4525963"/>
          </a:xfrm>
        </p:spPr>
        <p:txBody>
          <a:bodyPr/>
          <a:lstStyle/>
          <a:p>
            <a:r>
              <a:rPr dirty="0">
                <a:latin typeface="Times New Roman" panose="02020603050405020304" pitchFamily="18" charset="0"/>
                <a:cs typeface="Times New Roman" panose="02020603050405020304" pitchFamily="18" charset="0"/>
              </a:rPr>
              <a:t>Buenos Aires thrives on art, literature, and food.</a:t>
            </a:r>
          </a:p>
          <a:p>
            <a:r>
              <a:rPr dirty="0">
                <a:latin typeface="Times New Roman" panose="02020603050405020304" pitchFamily="18" charset="0"/>
                <a:cs typeface="Times New Roman" panose="02020603050405020304" pitchFamily="18" charset="0"/>
              </a:rPr>
              <a:t>Museums: MALBA, Museo Nacional de Bellas Artes.</a:t>
            </a:r>
          </a:p>
          <a:p>
            <a:r>
              <a:rPr dirty="0">
                <a:latin typeface="Times New Roman" panose="02020603050405020304" pitchFamily="18" charset="0"/>
                <a:cs typeface="Times New Roman" panose="02020603050405020304" pitchFamily="18" charset="0"/>
              </a:rPr>
              <a:t>Cuisine: world-famous steaks, empanadas, and Malbec wine.</a:t>
            </a:r>
          </a:p>
          <a:p>
            <a:r>
              <a:rPr dirty="0">
                <a:latin typeface="Times New Roman" panose="02020603050405020304" pitchFamily="18" charset="0"/>
                <a:cs typeface="Times New Roman" panose="02020603050405020304" pitchFamily="18" charset="0"/>
              </a:rPr>
              <a:t>Café culture: locals linger for hours over conversation.</a:t>
            </a:r>
          </a:p>
        </p:txBody>
      </p:sp>
      <p:pic>
        <p:nvPicPr>
          <p:cNvPr id="5" name="Picture 4">
            <a:extLst>
              <a:ext uri="{FF2B5EF4-FFF2-40B4-BE49-F238E27FC236}">
                <a16:creationId xmlns:a16="http://schemas.microsoft.com/office/drawing/2014/main" id="{E5DDBA89-FEF1-9311-AED0-F6ACFA0FE879}"/>
              </a:ext>
            </a:extLst>
          </p:cNvPr>
          <p:cNvPicPr>
            <a:picLocks noChangeAspect="1"/>
          </p:cNvPicPr>
          <p:nvPr/>
        </p:nvPicPr>
        <p:blipFill>
          <a:blip r:embed="rId2"/>
          <a:stretch>
            <a:fillRect/>
          </a:stretch>
        </p:blipFill>
        <p:spPr>
          <a:xfrm>
            <a:off x="7582270" y="961292"/>
            <a:ext cx="1561730" cy="57677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Local Life and Traditions</a:t>
            </a:r>
          </a:p>
        </p:txBody>
      </p:sp>
      <p:sp>
        <p:nvSpPr>
          <p:cNvPr id="3" name="Content Placeholder 2"/>
          <p:cNvSpPr>
            <a:spLocks noGrp="1"/>
          </p:cNvSpPr>
          <p:nvPr>
            <p:ph idx="1"/>
          </p:nvPr>
        </p:nvSpPr>
        <p:spPr/>
        <p:txBody>
          <a:bodyPr/>
          <a:lstStyle/>
          <a:p>
            <a:r>
              <a:rPr dirty="0" err="1">
                <a:latin typeface="Times New Roman" panose="02020603050405020304" pitchFamily="18" charset="0"/>
                <a:cs typeface="Times New Roman" panose="02020603050405020304" pitchFamily="18" charset="0"/>
              </a:rPr>
              <a:t>Portenos</a:t>
            </a:r>
            <a:r>
              <a:rPr dirty="0">
                <a:latin typeface="Times New Roman" panose="02020603050405020304" pitchFamily="18" charset="0"/>
                <a:cs typeface="Times New Roman" panose="02020603050405020304" pitchFamily="18" charset="0"/>
              </a:rPr>
              <a:t> (locals) are proud, stylish, and expressive.</a:t>
            </a:r>
          </a:p>
          <a:p>
            <a:r>
              <a:rPr dirty="0">
                <a:latin typeface="Times New Roman" panose="02020603050405020304" pitchFamily="18" charset="0"/>
                <a:cs typeface="Times New Roman" panose="02020603050405020304" pitchFamily="18" charset="0"/>
              </a:rPr>
              <a:t>Sunday markets, football matches, and mate drinking are everyday rituals.</a:t>
            </a:r>
          </a:p>
          <a:p>
            <a:r>
              <a:rPr dirty="0">
                <a:latin typeface="Times New Roman" panose="02020603050405020304" pitchFamily="18" charset="0"/>
                <a:cs typeface="Times New Roman" panose="02020603050405020304" pitchFamily="18" charset="0"/>
              </a:rPr>
              <a:t>Soccer is a passion—Boca Juniors vs River Plate is legendary.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944069" y="289548"/>
            <a:ext cx="6857280" cy="854210"/>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44069" y="1398313"/>
            <a:ext cx="7814591" cy="5144042"/>
          </a:xfrm>
        </p:spPr>
        <p:txBody>
          <a:bodyPr/>
          <a:lstStyle/>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a:t>
            </a:r>
            <a:r>
              <a:rPr lang="en-US" sz="2400" b="1" dirty="0">
                <a:solidFill>
                  <a:schemeClr val="tx1"/>
                </a:solidFill>
                <a:latin typeface="Times New Roman" panose="02020603050405020304" pitchFamily="18" charset="0"/>
                <a:ea typeface="+mj-ea"/>
                <a:cs typeface="Times New Roman" panose="02020603050405020304" pitchFamily="18" charset="0"/>
              </a:rPr>
              <a:t>Buenos Aires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400" b="1" dirty="0">
                <a:solidFill>
                  <a:schemeClr val="tx1"/>
                </a:solidFill>
                <a:latin typeface="Times New Roman" panose="02020603050405020304" pitchFamily="18" charset="0"/>
                <a:ea typeface="+mj-ea"/>
                <a:cs typeface="Times New Roman" panose="02020603050405020304" pitchFamily="18" charset="0"/>
              </a:rPr>
              <a:t>Buenos Aires History</a:t>
            </a:r>
            <a:endParaRPr lang="en-US" altLang="en-US" sz="24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Area Map of </a:t>
            </a:r>
            <a:r>
              <a:rPr lang="en-US" sz="2400" b="1" dirty="0">
                <a:solidFill>
                  <a:schemeClr val="tx1"/>
                </a:solidFill>
                <a:latin typeface="Times New Roman" panose="02020603050405020304" pitchFamily="18" charset="0"/>
                <a:ea typeface="+mj-ea"/>
                <a:cs typeface="Times New Roman" panose="02020603050405020304" pitchFamily="18" charset="0"/>
              </a:rPr>
              <a:t>Buenos Aires</a:t>
            </a:r>
            <a:endParaRPr lang="en-US" altLang="en-US" sz="24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dirty="0">
                <a:solidFill>
                  <a:schemeClr val="tx1"/>
                </a:solidFill>
                <a:latin typeface="Times New Roman" panose="02020603050405020304" pitchFamily="18" charset="0"/>
                <a:ea typeface="+mj-ea"/>
                <a:cs typeface="Times New Roman" panose="02020603050405020304" pitchFamily="18" charset="0"/>
              </a:rPr>
              <a:t>Buenos Aires </a:t>
            </a:r>
            <a:r>
              <a:rPr lang="en-US" sz="24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Practical Tips</a:t>
            </a:r>
          </a:p>
        </p:txBody>
      </p:sp>
      <p:sp>
        <p:nvSpPr>
          <p:cNvPr id="3" name="Content Placeholder 2"/>
          <p:cNvSpPr>
            <a:spLocks noGrp="1"/>
          </p:cNvSpPr>
          <p:nvPr>
            <p:ph idx="1"/>
          </p:nvPr>
        </p:nvSpPr>
        <p:spPr/>
        <p:txBody>
          <a:bodyPr/>
          <a:lstStyle/>
          <a:p>
            <a:r>
              <a:rPr dirty="0">
                <a:latin typeface="Times New Roman" panose="02020603050405020304" pitchFamily="18" charset="0"/>
                <a:cs typeface="Times New Roman" panose="02020603050405020304" pitchFamily="18" charset="0"/>
              </a:rPr>
              <a:t>Currency: Argentine Peso (ARS).</a:t>
            </a:r>
          </a:p>
          <a:p>
            <a:r>
              <a:rPr dirty="0">
                <a:latin typeface="Times New Roman" panose="02020603050405020304" pitchFamily="18" charset="0"/>
                <a:cs typeface="Times New Roman" panose="02020603050405020304" pitchFamily="18" charset="0"/>
              </a:rPr>
              <a:t>Language: Spanish.</a:t>
            </a:r>
          </a:p>
          <a:p>
            <a:r>
              <a:rPr dirty="0">
                <a:latin typeface="Times New Roman" panose="02020603050405020304" pitchFamily="18" charset="0"/>
                <a:cs typeface="Times New Roman" panose="02020603050405020304" pitchFamily="18" charset="0"/>
              </a:rPr>
              <a:t>Weather: Temperate—warm summers, mild winters.</a:t>
            </a:r>
          </a:p>
          <a:p>
            <a:r>
              <a:rPr dirty="0">
                <a:latin typeface="Times New Roman" panose="02020603050405020304" pitchFamily="18" charset="0"/>
                <a:cs typeface="Times New Roman" panose="02020603050405020304" pitchFamily="18" charset="0"/>
              </a:rPr>
              <a:t>Souvenirs: leather goods, tango art, mate cups.</a:t>
            </a:r>
          </a:p>
          <a:p>
            <a:r>
              <a:rPr dirty="0">
                <a:latin typeface="Times New Roman" panose="02020603050405020304" pitchFamily="18" charset="0"/>
                <a:cs typeface="Times New Roman" panose="02020603050405020304" pitchFamily="18" charset="0"/>
              </a:rPr>
              <a:t>Safety: watch belongings in crowded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Day Trip Ideas</a:t>
            </a:r>
          </a:p>
        </p:txBody>
      </p:sp>
      <p:sp>
        <p:nvSpPr>
          <p:cNvPr id="3" name="Content Placeholder 2"/>
          <p:cNvSpPr>
            <a:spLocks noGrp="1"/>
          </p:cNvSpPr>
          <p:nvPr>
            <p:ph idx="1"/>
          </p:nvPr>
        </p:nvSpPr>
        <p:spPr/>
        <p:txBody>
          <a:bodyPr/>
          <a:lstStyle/>
          <a:p>
            <a:pPr marL="0" indent="0">
              <a:buNone/>
            </a:pPr>
            <a:r>
              <a:rPr dirty="0">
                <a:latin typeface="Times New Roman" panose="02020603050405020304" pitchFamily="18" charset="0"/>
                <a:cs typeface="Times New Roman" panose="02020603050405020304" pitchFamily="18" charset="0"/>
              </a:rPr>
              <a:t>1. Tigre Delta – Boat tours through scenic waterways.</a:t>
            </a:r>
          </a:p>
          <a:p>
            <a:pPr marL="0" indent="0">
              <a:buNone/>
            </a:pPr>
            <a:r>
              <a:rPr dirty="0">
                <a:latin typeface="Times New Roman" panose="02020603050405020304" pitchFamily="18" charset="0"/>
                <a:cs typeface="Times New Roman" panose="02020603050405020304" pitchFamily="18" charset="0"/>
              </a:rPr>
              <a:t>2. Colonia del Sacramento, Uruguay – Ferry across Río de la Plata.</a:t>
            </a:r>
          </a:p>
          <a:p>
            <a:pPr marL="0" indent="0">
              <a:buNone/>
            </a:pPr>
            <a:r>
              <a:rPr dirty="0">
                <a:latin typeface="Times New Roman" panose="02020603050405020304" pitchFamily="18" charset="0"/>
                <a:cs typeface="Times New Roman" panose="02020603050405020304" pitchFamily="18" charset="0"/>
              </a:rPr>
              <a:t>3. San Antonio de Areco – Traditional gaucho town.</a:t>
            </a:r>
          </a:p>
          <a:p>
            <a:pPr marL="0" indent="0">
              <a:buNone/>
            </a:pPr>
            <a:r>
              <a:rPr dirty="0">
                <a:latin typeface="Times New Roman" panose="02020603050405020304" pitchFamily="18" charset="0"/>
                <a:cs typeface="Times New Roman" panose="02020603050405020304" pitchFamily="18" charset="0"/>
              </a:rPr>
              <a:t>4. La Plata – Planned city with neo-gothic cathedral.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Reflection &amp; Closing</a:t>
            </a:r>
          </a:p>
        </p:txBody>
      </p:sp>
      <p:sp>
        <p:nvSpPr>
          <p:cNvPr id="3" name="Content Placeholder 2"/>
          <p:cNvSpPr>
            <a:spLocks noGrp="1"/>
          </p:cNvSpPr>
          <p:nvPr>
            <p:ph idx="1"/>
          </p:nvPr>
        </p:nvSpPr>
        <p:spPr/>
        <p:txBody>
          <a:bodyPr/>
          <a:lstStyle/>
          <a:p>
            <a:r>
              <a:rPr dirty="0">
                <a:latin typeface="Times New Roman" panose="02020603050405020304" pitchFamily="18" charset="0"/>
                <a:cs typeface="Times New Roman" panose="02020603050405020304" pitchFamily="18" charset="0"/>
              </a:rPr>
              <a:t>“Buenos Aires is a city that dances even when the music stops.”</a:t>
            </a:r>
          </a:p>
          <a:p>
            <a:r>
              <a:rPr dirty="0">
                <a:latin typeface="Times New Roman" panose="02020603050405020304" pitchFamily="18" charset="0"/>
                <a:cs typeface="Times New Roman" panose="02020603050405020304" pitchFamily="18" charset="0"/>
              </a:rPr>
              <a:t>It’s a blend of old-world grandeur and contemporary creativity</a:t>
            </a:r>
            <a:r>
              <a:rPr dirty="0"/>
              <a:t>.</a:t>
            </a:r>
            <a:endParaRPr lang="en-US" dirty="0"/>
          </a:p>
          <a:p>
            <a:pPr marL="0"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Q&amp;A</a:t>
            </a:r>
          </a:p>
        </p:txBody>
      </p:sp>
      <p:sp>
        <p:nvSpPr>
          <p:cNvPr id="3" name="Content Placeholder 2"/>
          <p:cNvSpPr>
            <a:spLocks noGrp="1"/>
          </p:cNvSpPr>
          <p:nvPr>
            <p:ph idx="1"/>
          </p:nvPr>
        </p:nvSpPr>
        <p:spPr/>
        <p:txBody>
          <a:bodyPr/>
          <a:lstStyle/>
          <a:p>
            <a:r>
              <a:rPr dirty="0">
                <a:latin typeface="Times New Roman" panose="02020603050405020304" pitchFamily="18" charset="0"/>
                <a:cs typeface="Times New Roman" panose="02020603050405020304" pitchFamily="18" charset="0"/>
              </a:rPr>
              <a:t>Questions &amp; Curiosities</a:t>
            </a:r>
          </a:p>
          <a:p>
            <a:r>
              <a:rPr dirty="0">
                <a:latin typeface="Times New Roman" panose="02020603050405020304" pitchFamily="18" charset="0"/>
                <a:cs typeface="Times New Roman" panose="02020603050405020304" pitchFamily="18" charset="0"/>
              </a:rPr>
              <a:t>Let’s dance our way through Buenos Aires together!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1719537"/>
            <a:ext cx="9144000" cy="856800"/>
          </a:xfrm>
          <a:prstGeom prst="rect">
            <a:avLst/>
          </a:prstGeom>
          <a:noFill/>
          <a:ln>
            <a:noFill/>
          </a:ln>
        </p:spPr>
        <p:txBody>
          <a:bodyPr vert="horz" wrap="square" lIns="81638" tIns="42452" rIns="81638" bIns="42452" rtlCol="0" anchor="ctr" anchorCtr="0" compatLnSpc="1">
            <a:noAutofit/>
          </a:bodyPr>
          <a:lstStyle/>
          <a:p>
            <a:pPr>
              <a:spcBef>
                <a:spcPts val="203"/>
              </a:spcBef>
              <a:spcAft>
                <a:spcPts val="203"/>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 pos="8709249" algn="l"/>
                <a:tab pos="9123975" algn="l"/>
                <a:tab pos="9538701" algn="l"/>
              </a:tabLst>
            </a:pPr>
            <a:r>
              <a:rPr lang="en-US" sz="4354"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2692977"/>
            <a:ext cx="9144000" cy="3257280"/>
          </a:xfrm>
          <a:prstGeom prst="rect">
            <a:avLst/>
          </a:prstGeom>
          <a:noFill/>
          <a:ln>
            <a:noFill/>
          </a:ln>
        </p:spPr>
        <p:txBody>
          <a:bodyPr vert="horz" wrap="square" lIns="81638" tIns="42452" rIns="81638" bIns="42452" rtlCol="0" anchor="t" anchorCtr="0" compatLnSpc="0">
            <a:normAutofit/>
          </a:bodyPr>
          <a:lstStyle/>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endParaRPr lang="en-US" sz="2800" b="1" dirty="0">
              <a:latin typeface="Times New Roman" panose="02020603050405020304" pitchFamily="18" charset="0"/>
              <a:cs typeface="Times New Roman" panose="02020603050405020304" pitchFamily="18" charset="0"/>
            </a:endParaRP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Have a great visit to Buenos 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5420" y="334958"/>
            <a:ext cx="9144000" cy="762388"/>
          </a:xfrm>
        </p:spPr>
        <p:txBody>
          <a:bodyPr vert="horz" wrap="square">
            <a:spAutoFit/>
          </a:bodyPr>
          <a:lstStyle/>
          <a:p>
            <a:pPr lvl="0" algn="ctr" rtl="0"/>
            <a:r>
              <a:rPr lang="en-US" sz="4354"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339968" y="1448953"/>
            <a:ext cx="8804031" cy="3960094"/>
          </a:xfrm>
          <a:prstGeom prst="rect">
            <a:avLst/>
          </a:prstGeom>
          <a:noFill/>
          <a:ln>
            <a:noFill/>
          </a:ln>
        </p:spPr>
        <p:txBody>
          <a:bodyPr vert="horz" wrap="none" lIns="81638" tIns="40819" rIns="81638" bIns="40819" anchorCtr="0" compatLnSpc="0">
            <a:noAutofit/>
          </a:bodyPr>
          <a:lstStyle/>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I’ve been cruising for over 46 years and have taken more than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100 cruises, so I consider myself an experienced cruiser.</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The information I’m sharing comes from all those years at sea.</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When the city I want to visit isn’t the same as the port city,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 always recommend taking a ship’s tour.</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But when a port has plenty to see nearby and it’s easy to explore,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I’ll do it on my own.</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This time, it’s worth letting the ship handle the logistics.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29420" y="1230924"/>
            <a:ext cx="8914579" cy="4851585"/>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are often different. </a:t>
            </a:r>
            <a:r>
              <a:rPr lang="en-US" sz="2000" dirty="0">
                <a:latin typeface="Times New Roman" panose="02020603050405020304" pitchFamily="18" charset="0"/>
                <a:cs typeface="Times New Roman" panose="02020603050405020304" pitchFamily="18" charset="0"/>
              </a:rPr>
              <a:t>Ship time doesn’t always match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local time. </a:t>
            </a: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268062"/>
            <a:ext cx="9143999" cy="762388"/>
          </a:xfrm>
          <a:prstGeom prst="rect">
            <a:avLst/>
          </a:prstGeom>
          <a:noFill/>
        </p:spPr>
        <p:txBody>
          <a:bodyPr wrap="square">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4344" r="45149" b="14647"/>
          <a:stretch>
            <a:fillRect/>
          </a:stretch>
        </p:blipFill>
        <p:spPr>
          <a:xfrm>
            <a:off x="6037384" y="1030451"/>
            <a:ext cx="3106615" cy="2624964"/>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06A41A5A-2D48-6545-99F7-62C5A0760B92}"/>
              </a:ext>
            </a:extLst>
          </p:cNvPr>
          <p:cNvSpPr txBox="1"/>
          <p:nvPr/>
        </p:nvSpPr>
        <p:spPr>
          <a:xfrm>
            <a:off x="0" y="1026262"/>
            <a:ext cx="9143998" cy="2548390"/>
          </a:xfrm>
          <a:prstGeom prst="rect">
            <a:avLst/>
          </a:prstGeom>
          <a:noFill/>
        </p:spPr>
        <p:txBody>
          <a:bodyPr wrap="square">
            <a:spAutoFit/>
          </a:bodyPr>
          <a:lstStyle/>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b="1" dirty="0">
                <a:latin typeface="Times New Roman" panose="02020603050405020304" pitchFamily="18" charset="0"/>
                <a:cs typeface="Times New Roman" panose="02020603050405020304" pitchFamily="18" charset="0"/>
              </a:rPr>
              <a:t>The Argentine Peso </a:t>
            </a:r>
          </a:p>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dirty="0">
                <a:latin typeface="Times New Roman" panose="02020603050405020304" pitchFamily="18" charset="0"/>
                <a:cs typeface="Times New Roman" panose="02020603050405020304" pitchFamily="18" charset="0"/>
              </a:rPr>
              <a:t>The official exchange rate is:</a:t>
            </a:r>
          </a:p>
          <a:p>
            <a:pPr algn="ctr" fontAlgn="base">
              <a:lnSpc>
                <a:spcPct val="90000"/>
              </a:lnSpc>
            </a:pPr>
            <a:r>
              <a:rPr lang="en-US" sz="2800" dirty="0">
                <a:latin typeface="Times New Roman" panose="02020603050405020304" pitchFamily="18" charset="0"/>
                <a:cs typeface="Times New Roman" panose="02020603050405020304" pitchFamily="18" charset="0"/>
              </a:rPr>
              <a:t>$1.00 US = 1,400 Argentine Pesos (ARS$)</a:t>
            </a:r>
          </a:p>
          <a:p>
            <a:pPr algn="ctr"/>
            <a:r>
              <a:rPr lang="en-US" sz="2800" dirty="0">
                <a:latin typeface="Times New Roman" panose="02020603050405020304" pitchFamily="18" charset="0"/>
                <a:cs typeface="Times New Roman" panose="02020603050405020304" pitchFamily="18" charset="0"/>
              </a:rPr>
              <a:t>100 Argentine Peso = 0.07 US Dollar</a:t>
            </a:r>
          </a:p>
          <a:p>
            <a:pPr algn="ctr"/>
            <a:r>
              <a:rPr lang="en-US" sz="2800" dirty="0">
                <a:latin typeface="Times New Roman" panose="02020603050405020304" pitchFamily="18" charset="0"/>
                <a:cs typeface="Times New Roman" panose="02020603050405020304" pitchFamily="18" charset="0"/>
              </a:rPr>
              <a:t>As of 2025, the rate hovers around 1,400 ARS to 1 USD,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but it changes daily.</a:t>
            </a:r>
          </a:p>
        </p:txBody>
      </p:sp>
      <p:sp>
        <p:nvSpPr>
          <p:cNvPr id="6" name="TextBox 5">
            <a:extLst>
              <a:ext uri="{FF2B5EF4-FFF2-40B4-BE49-F238E27FC236}">
                <a16:creationId xmlns:a16="http://schemas.microsoft.com/office/drawing/2014/main" id="{5DCFFFC5-5621-CD47-8324-24C05AC8A0AE}"/>
              </a:ext>
            </a:extLst>
          </p:cNvPr>
          <p:cNvSpPr txBox="1"/>
          <p:nvPr/>
        </p:nvSpPr>
        <p:spPr>
          <a:xfrm>
            <a:off x="105507" y="280060"/>
            <a:ext cx="9038492" cy="701731"/>
          </a:xfrm>
          <a:prstGeom prst="rect">
            <a:avLst/>
          </a:prstGeom>
          <a:noFill/>
        </p:spPr>
        <p:txBody>
          <a:bodyPr wrap="square">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dirty="0">
                <a:latin typeface="Times New Roman" panose="02020603050405020304" pitchFamily="18" charset="0"/>
                <a:ea typeface="+mj-ea"/>
                <a:cs typeface="Times New Roman" panose="02020603050405020304" pitchFamily="18" charset="0"/>
              </a:rPr>
              <a:t>Money</a:t>
            </a:r>
          </a:p>
        </p:txBody>
      </p:sp>
      <p:pic>
        <p:nvPicPr>
          <p:cNvPr id="3" name="Picture 2">
            <a:extLst>
              <a:ext uri="{FF2B5EF4-FFF2-40B4-BE49-F238E27FC236}">
                <a16:creationId xmlns:a16="http://schemas.microsoft.com/office/drawing/2014/main" id="{55911284-B4B9-9B01-AD5B-30AA96F98C8C}"/>
              </a:ext>
            </a:extLst>
          </p:cNvPr>
          <p:cNvPicPr>
            <a:picLocks noChangeAspect="1"/>
          </p:cNvPicPr>
          <p:nvPr/>
        </p:nvPicPr>
        <p:blipFill>
          <a:blip r:embed="rId3"/>
          <a:srcRect b="9149"/>
          <a:stretch>
            <a:fillRect/>
          </a:stretch>
        </p:blipFill>
        <p:spPr>
          <a:xfrm>
            <a:off x="2262554" y="3553994"/>
            <a:ext cx="5029200" cy="3304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additive="base">
                                        <p:cTn id="16"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6092"/>
          </a:xfrm>
        </p:spPr>
        <p:txBody>
          <a:bodyPr>
            <a:normAutofit/>
          </a:bodyPr>
          <a:lstStyle/>
          <a:p>
            <a:r>
              <a:rPr lang="en-US" dirty="0">
                <a:latin typeface="Times New Roman" panose="02020603050405020304" pitchFamily="18" charset="0"/>
                <a:cs typeface="Times New Roman" panose="02020603050405020304" pitchFamily="18" charset="0"/>
              </a:rPr>
              <a:t>About Buenos Aires </a:t>
            </a:r>
          </a:p>
        </p:txBody>
      </p:sp>
      <p:sp>
        <p:nvSpPr>
          <p:cNvPr id="3" name="Content Placeholder 2"/>
          <p:cNvSpPr>
            <a:spLocks noGrp="1"/>
          </p:cNvSpPr>
          <p:nvPr>
            <p:ph idx="1"/>
          </p:nvPr>
        </p:nvSpPr>
        <p:spPr>
          <a:xfrm>
            <a:off x="457200" y="1266092"/>
            <a:ext cx="8229600" cy="4860071"/>
          </a:xfrm>
        </p:spPr>
        <p:txBody>
          <a:bodyPr>
            <a:normAutofit/>
          </a:bodyPr>
          <a:lstStyle/>
          <a:p>
            <a:r>
              <a:rPr sz="2400" dirty="0">
                <a:latin typeface="Times New Roman" panose="02020603050405020304" pitchFamily="18" charset="0"/>
                <a:cs typeface="Times New Roman" panose="02020603050405020304" pitchFamily="18" charset="0"/>
              </a:rPr>
              <a:t>Buenos Aires lies on the western shore of the Río de la Plata, facing Uruguay across the water.</a:t>
            </a:r>
          </a:p>
          <a:p>
            <a:r>
              <a:rPr sz="2400" dirty="0">
                <a:latin typeface="Times New Roman" panose="02020603050405020304" pitchFamily="18" charset="0"/>
                <a:cs typeface="Times New Roman" panose="02020603050405020304" pitchFamily="18" charset="0"/>
              </a:rPr>
              <a:t>It is Argentina’s capital and largest city, a mix of European elegance and Latin passion.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Buenos Aires has a dramatic history spanning nearly five centuries. Spanish conquistador Pedro de Mendoza first founded the settlement in 1536, but indigenous resistance forced abandonment. Juan de Garay reestablished the city in 1580, naming it "Santa María del Buen Ayre.“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97F60-3F6C-2665-B1C1-9AF0B9BB224C}"/>
              </a:ext>
            </a:extLst>
          </p:cNvPr>
          <p:cNvPicPr>
            <a:picLocks noChangeAspect="1"/>
          </p:cNvPicPr>
          <p:nvPr/>
        </p:nvPicPr>
        <p:blipFill>
          <a:blip r:embed="rId2"/>
          <a:srcRect l="16192" r="9439"/>
          <a:stretch>
            <a:fillRect/>
          </a:stretch>
        </p:blipFill>
        <p:spPr>
          <a:xfrm>
            <a:off x="0" y="0"/>
            <a:ext cx="9144000" cy="6435969"/>
          </a:xfrm>
          <a:prstGeom prst="rect">
            <a:avLst/>
          </a:prstGeom>
        </p:spPr>
      </p:pic>
      <p:sp>
        <p:nvSpPr>
          <p:cNvPr id="7" name="TextBox 6">
            <a:extLst>
              <a:ext uri="{FF2B5EF4-FFF2-40B4-BE49-F238E27FC236}">
                <a16:creationId xmlns:a16="http://schemas.microsoft.com/office/drawing/2014/main" id="{04B25666-1206-68B6-BAA3-68C13EC91AF7}"/>
              </a:ext>
            </a:extLst>
          </p:cNvPr>
          <p:cNvSpPr txBox="1"/>
          <p:nvPr/>
        </p:nvSpPr>
        <p:spPr>
          <a:xfrm>
            <a:off x="4149969" y="4756611"/>
            <a:ext cx="45720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Buenos Aires </a:t>
            </a:r>
            <a:endParaRPr lang="en-US" dirty="0"/>
          </a:p>
        </p:txBody>
      </p:sp>
    </p:spTree>
    <p:extLst>
      <p:ext uri="{BB962C8B-B14F-4D97-AF65-F5344CB8AC3E}">
        <p14:creationId xmlns:p14="http://schemas.microsoft.com/office/powerpoint/2010/main" val="20230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2DBE-1CD1-660B-90C2-E701D745EEA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CE6BF0-A282-9348-3D7E-69B94322635B}"/>
              </a:ext>
            </a:extLst>
          </p:cNvPr>
          <p:cNvPicPr>
            <a:picLocks noGrp="1" noChangeAspect="1"/>
          </p:cNvPicPr>
          <p:nvPr>
            <p:ph idx="1"/>
          </p:nvPr>
        </p:nvPicPr>
        <p:blipFill>
          <a:blip r:embed="rId3"/>
          <a:srcRect l="34769"/>
          <a:stretch>
            <a:fillRect/>
          </a:stretch>
        </p:blipFill>
        <p:spPr>
          <a:xfrm>
            <a:off x="0" y="0"/>
            <a:ext cx="9144000" cy="6940062"/>
          </a:xfrm>
        </p:spPr>
      </p:pic>
      <p:sp>
        <p:nvSpPr>
          <p:cNvPr id="7" name="TextBox 6">
            <a:extLst>
              <a:ext uri="{FF2B5EF4-FFF2-40B4-BE49-F238E27FC236}">
                <a16:creationId xmlns:a16="http://schemas.microsoft.com/office/drawing/2014/main" id="{EF99B768-60A2-F6AC-B14D-A6C34DD23EF0}"/>
              </a:ext>
            </a:extLst>
          </p:cNvPr>
          <p:cNvSpPr txBox="1"/>
          <p:nvPr/>
        </p:nvSpPr>
        <p:spPr>
          <a:xfrm>
            <a:off x="5732585" y="2722656"/>
            <a:ext cx="1336431" cy="369332"/>
          </a:xfrm>
          <a:prstGeom prst="rect">
            <a:avLst/>
          </a:prstGeom>
          <a:noFill/>
        </p:spPr>
        <p:txBody>
          <a:bodyPr wrap="square">
            <a:spAutoFit/>
          </a:bodyPr>
          <a:lstStyle/>
          <a:p>
            <a:r>
              <a:rPr lang="en-US" altLang="en-US" sz="1800" dirty="0">
                <a:solidFill>
                  <a:schemeClr val="bg1"/>
                </a:solidFill>
                <a:latin typeface="Times New Roman" panose="02020603050405020304" pitchFamily="18" charset="0"/>
                <a:cs typeface="Times New Roman" panose="02020603050405020304" pitchFamily="18" charset="0"/>
              </a:rPr>
              <a:t>Cruise Port</a:t>
            </a:r>
            <a:endParaRPr lang="en-US" dirty="0">
              <a:solidFill>
                <a:schemeClr val="bg1"/>
              </a:solidFill>
            </a:endParaRPr>
          </a:p>
        </p:txBody>
      </p:sp>
      <p:sp>
        <p:nvSpPr>
          <p:cNvPr id="9" name="TextBox 8">
            <a:extLst>
              <a:ext uri="{FF2B5EF4-FFF2-40B4-BE49-F238E27FC236}">
                <a16:creationId xmlns:a16="http://schemas.microsoft.com/office/drawing/2014/main" id="{583CA7A0-F515-16F4-BFDC-80A3B6861424}"/>
              </a:ext>
            </a:extLst>
          </p:cNvPr>
          <p:cNvSpPr txBox="1"/>
          <p:nvPr/>
        </p:nvSpPr>
        <p:spPr>
          <a:xfrm>
            <a:off x="5169877" y="274638"/>
            <a:ext cx="4572000" cy="707886"/>
          </a:xfrm>
          <a:prstGeom prst="rect">
            <a:avLst/>
          </a:prstGeom>
          <a:noFill/>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Buenos Aires </a:t>
            </a:r>
            <a:endParaRPr lang="en-US" sz="4000" dirty="0">
              <a:solidFill>
                <a:schemeClr val="bg1"/>
              </a:solidFill>
            </a:endParaRPr>
          </a:p>
        </p:txBody>
      </p:sp>
    </p:spTree>
    <p:extLst>
      <p:ext uri="{BB962C8B-B14F-4D97-AF65-F5344CB8AC3E}">
        <p14:creationId xmlns:p14="http://schemas.microsoft.com/office/powerpoint/2010/main" val="44830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F524B5-331A-7943-CD36-22355955F2EA}"/>
              </a:ext>
            </a:extLst>
          </p:cNvPr>
          <p:cNvPicPr>
            <a:picLocks noChangeAspect="1"/>
          </p:cNvPicPr>
          <p:nvPr/>
        </p:nvPicPr>
        <p:blipFill>
          <a:blip r:embed="rId2"/>
          <a:stretch>
            <a:fillRect/>
          </a:stretch>
        </p:blipFill>
        <p:spPr>
          <a:xfrm>
            <a:off x="3106615" y="3188677"/>
            <a:ext cx="6037385" cy="3669323"/>
          </a:xfrm>
          <a:prstGeom prst="rect">
            <a:avLst/>
          </a:prstGeom>
        </p:spPr>
      </p:pic>
      <p:sp>
        <p:nvSpPr>
          <p:cNvPr id="2" name="Title 1"/>
          <p:cNvSpPr>
            <a:spLocks noGrp="1"/>
          </p:cNvSpPr>
          <p:nvPr>
            <p:ph type="title"/>
          </p:nvPr>
        </p:nvSpPr>
        <p:spPr>
          <a:xfrm>
            <a:off x="457200" y="5007"/>
            <a:ext cx="8229600" cy="1143000"/>
          </a:xfrm>
        </p:spPr>
        <p:txBody>
          <a:bodyPr/>
          <a:lstStyle/>
          <a:p>
            <a:r>
              <a:rPr dirty="0">
                <a:latin typeface="Times New Roman" panose="02020603050405020304" pitchFamily="18" charset="0"/>
                <a:cs typeface="Times New Roman" panose="02020603050405020304" pitchFamily="18" charset="0"/>
              </a:rPr>
              <a:t>A Brief History</a:t>
            </a:r>
          </a:p>
        </p:txBody>
      </p:sp>
      <p:sp>
        <p:nvSpPr>
          <p:cNvPr id="3" name="Content Placeholder 2"/>
          <p:cNvSpPr>
            <a:spLocks noGrp="1"/>
          </p:cNvSpPr>
          <p:nvPr>
            <p:ph idx="1"/>
          </p:nvPr>
        </p:nvSpPr>
        <p:spPr>
          <a:xfrm>
            <a:off x="363415" y="1148007"/>
            <a:ext cx="8639907" cy="5709993"/>
          </a:xfrm>
        </p:spPr>
        <p:txBody>
          <a:bodyPr>
            <a:normAutofit/>
          </a:bodyPr>
          <a:lstStyle/>
          <a:p>
            <a:r>
              <a:rPr lang="en-US" sz="2400" dirty="0">
                <a:latin typeface="Times New Roman" panose="02020603050405020304" pitchFamily="18" charset="0"/>
                <a:cs typeface="Times New Roman" panose="02020603050405020304" pitchFamily="18" charset="0"/>
              </a:rPr>
              <a:t>Buenos Aires began as a modest colonial settlement but grew into a thriving regional port by the 18th century.</a:t>
            </a:r>
          </a:p>
          <a:p>
            <a:r>
              <a:rPr lang="en-US" sz="2400" dirty="0">
                <a:latin typeface="Times New Roman" panose="02020603050405020304" pitchFamily="18" charset="0"/>
                <a:cs typeface="Times New Roman" panose="02020603050405020304" pitchFamily="18" charset="0"/>
              </a:rPr>
              <a:t> Its position along the Río de la Plata made it a key center for trade long before independence. </a:t>
            </a:r>
          </a:p>
          <a:p>
            <a:r>
              <a:rPr lang="en-US" sz="2400" dirty="0">
                <a:latin typeface="Times New Roman" panose="02020603050405020304" pitchFamily="18" charset="0"/>
                <a:cs typeface="Times New Roman" panose="02020603050405020304" pitchFamily="18" charset="0"/>
              </a:rPr>
              <a:t>When it finally became Argentina’s official capital in 1880, the city exploded into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prosperity as one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South America’s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major ports,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exporting beef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grain to a hungry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1429</Words>
  <Application>Microsoft Office PowerPoint</Application>
  <PresentationFormat>On-screen Show (4:3)</PresentationFormat>
  <Paragraphs>126</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Office Theme</vt:lpstr>
      <vt:lpstr>Buenos Aires, Argentenia Presented by Marc Silver</vt:lpstr>
      <vt:lpstr>What I Will Cover</vt:lpstr>
      <vt:lpstr>My Port Philosophy</vt:lpstr>
      <vt:lpstr>PowerPoint Presentation</vt:lpstr>
      <vt:lpstr>PowerPoint Presentation</vt:lpstr>
      <vt:lpstr>About Buenos Aires </vt:lpstr>
      <vt:lpstr>PowerPoint Presentation</vt:lpstr>
      <vt:lpstr>PowerPoint Presentation</vt:lpstr>
      <vt:lpstr>A Brief History</vt:lpstr>
      <vt:lpstr>A Brief History</vt:lpstr>
      <vt:lpstr>Getting Around Buenos Aires</vt:lpstr>
      <vt:lpstr>Buenos Aires, Argentina  The Paris of South America</vt:lpstr>
      <vt:lpstr>The Paris of South America</vt:lpstr>
      <vt:lpstr>The Paris of South America</vt:lpstr>
      <vt:lpstr>The Neighborhoods</vt:lpstr>
      <vt:lpstr>Iconic Landmarks</vt:lpstr>
      <vt:lpstr>Tango: The Soul of Buenos Aires</vt:lpstr>
      <vt:lpstr>Culture and Cuisine</vt:lpstr>
      <vt:lpstr>Local Life and Traditions</vt:lpstr>
      <vt:lpstr>Practical Tips</vt:lpstr>
      <vt:lpstr>Day Trip Ideas</vt:lpstr>
      <vt:lpstr>Reflection &amp; Closing</vt:lpstr>
      <vt:lpstr>Q&amp;A</vt:lpstr>
      <vt:lpstr>Thanks For Coming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22</cp:revision>
  <dcterms:created xsi:type="dcterms:W3CDTF">2013-01-27T09:14:16Z</dcterms:created>
  <dcterms:modified xsi:type="dcterms:W3CDTF">2025-10-13T03:14:05Z</dcterms:modified>
  <cp:category/>
</cp:coreProperties>
</file>