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256" r:id="rId2"/>
    <p:sldId id="273" r:id="rId3"/>
    <p:sldId id="257" r:id="rId4"/>
    <p:sldId id="274" r:id="rId5"/>
    <p:sldId id="258" r:id="rId6"/>
    <p:sldId id="276" r:id="rId7"/>
    <p:sldId id="292" r:id="rId8"/>
    <p:sldId id="279" r:id="rId9"/>
    <p:sldId id="293" r:id="rId10"/>
    <p:sldId id="294" r:id="rId11"/>
    <p:sldId id="295" r:id="rId12"/>
    <p:sldId id="296" r:id="rId13"/>
    <p:sldId id="297" r:id="rId14"/>
    <p:sldId id="260" r:id="rId15"/>
    <p:sldId id="277" r:id="rId16"/>
    <p:sldId id="301" r:id="rId17"/>
    <p:sldId id="261" r:id="rId18"/>
    <p:sldId id="264" r:id="rId19"/>
    <p:sldId id="278" r:id="rId20"/>
    <p:sldId id="268" r:id="rId21"/>
    <p:sldId id="302" r:id="rId22"/>
    <p:sldId id="300" r:id="rId23"/>
    <p:sldId id="282" r:id="rId24"/>
    <p:sldId id="283" r:id="rId25"/>
    <p:sldId id="290" r:id="rId26"/>
    <p:sldId id="298" r:id="rId27"/>
    <p:sldId id="299" r:id="rId28"/>
    <p:sldId id="275" r:id="rId29"/>
    <p:sldId id="271" r:id="rId30"/>
    <p:sldId id="272" r:id="rId31"/>
    <p:sldId id="291" r:id="rId32"/>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 id="2" name="Marc Silver" initials="MS [2]" lastIdx="2" clrIdx="1">
    <p:extLst>
      <p:ext uri="{19B8F6BF-5375-455C-9EA6-DF929625EA0E}">
        <p15:presenceInfo xmlns:p15="http://schemas.microsoft.com/office/powerpoint/2012/main" userId="5483e828a1166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100" d="100"/>
          <a:sy n="100" d="100"/>
        </p:scale>
        <p:origin x="21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4-07-11T15:07:32.621" idx="1">
    <p:pos x="10" y="10"/>
    <p:text>The park also has public internet.</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12</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1393601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13</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34071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14</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15</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16</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065821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17</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18</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859791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67745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94254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2683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4165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869608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430745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28</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29</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30</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51214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61155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589773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4134675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11</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4041019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441450"/>
            <a:ext cx="5472888" cy="2474524"/>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Brisbane</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Australia</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flag with a red white and blue design&#10;&#10;Description automatically generated">
            <a:extLst>
              <a:ext uri="{FF2B5EF4-FFF2-40B4-BE49-F238E27FC236}">
                <a16:creationId xmlns:a16="http://schemas.microsoft.com/office/drawing/2014/main" id="{B0CDA21C-77A4-9A48-FF31-18A6AFC42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737" y="947560"/>
            <a:ext cx="5472888" cy="30712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241244"/>
            <a:ext cx="10080625" cy="701731"/>
          </a:xfrm>
          <a:prstGeom prst="rect">
            <a:avLst/>
          </a:prstGeom>
        </p:spPr>
        <p:txBody>
          <a:bodyPr vert="horz" wrap="square">
            <a:spAutoFit/>
          </a:bodyPr>
          <a:lstStyle/>
          <a:p>
            <a:pPr algn="ctr"/>
            <a:r>
              <a:rPr lang="en-US" b="1" dirty="0">
                <a:latin typeface="Times New Roman" panose="02020603050405020304" pitchFamily="18" charset="0"/>
                <a:cs typeface="Times New Roman" panose="02020603050405020304" pitchFamily="18" charset="0"/>
              </a:rPr>
              <a:t>Lifestyles of the Settlers </a:t>
            </a:r>
            <a:r>
              <a:rPr lang="en-US" sz="2800" b="1" dirty="0">
                <a:latin typeface="Times New Roman" panose="02020603050405020304" pitchFamily="18" charset="0"/>
                <a:cs typeface="Times New Roman" panose="02020603050405020304" pitchFamily="18" charset="0"/>
              </a:rPr>
              <a:t>Cont.</a:t>
            </a:r>
            <a:endParaRPr lang="en-US" b="1" dirty="0">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3285067" y="1067045"/>
            <a:ext cx="679555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the 1840s, a number of convict ships had arrived bringing workers for public projects such as the creation of roads, bridges and jails.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influx allowed for a more sedentary lifestyle amongst the settlers who established themselves on various allotments located throughout Brisbane Town and surrounding districts such as Kangaroo Point and south Brisbane.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majority utilized the surrounding environment to make a living through farming, fishing or gathering yams or turtles' egg on nearby Moreton Island. </a:t>
            </a:r>
          </a:p>
          <a:p>
            <a:endParaRPr lang="en-US" sz="2400" dirty="0">
              <a:latin typeface="Times New Roman" panose="02020603050405020304" pitchFamily="18" charset="0"/>
              <a:cs typeface="Times New Roman" panose="02020603050405020304" pitchFamily="18" charset="0"/>
            </a:endParaRPr>
          </a:p>
        </p:txBody>
      </p:sp>
      <p:pic>
        <p:nvPicPr>
          <p:cNvPr id="4" name="Picture 3" descr="A black and white photo of a ship&#10;&#10;Description automatically generated">
            <a:extLst>
              <a:ext uri="{FF2B5EF4-FFF2-40B4-BE49-F238E27FC236}">
                <a16:creationId xmlns:a16="http://schemas.microsoft.com/office/drawing/2014/main" id="{A45ABE54-89C2-5902-E768-721849A5ED01}"/>
              </a:ext>
            </a:extLst>
          </p:cNvPr>
          <p:cNvPicPr>
            <a:picLocks noChangeAspect="1"/>
          </p:cNvPicPr>
          <p:nvPr/>
        </p:nvPicPr>
        <p:blipFill rotWithShape="1">
          <a:blip r:embed="rId3">
            <a:extLst>
              <a:ext uri="{28A0092B-C50C-407E-A947-70E740481C1C}">
                <a14:useLocalDpi xmlns:a14="http://schemas.microsoft.com/office/drawing/2010/main" val="0"/>
              </a:ext>
            </a:extLst>
          </a:blip>
          <a:srcRect l="5143" t="2268" r="3183" b="13203"/>
          <a:stretch/>
        </p:blipFill>
        <p:spPr>
          <a:xfrm>
            <a:off x="0" y="1067045"/>
            <a:ext cx="3285067" cy="4603505"/>
          </a:xfrm>
          <a:prstGeom prst="rect">
            <a:avLst/>
          </a:prstGeom>
        </p:spPr>
      </p:pic>
    </p:spTree>
    <p:extLst>
      <p:ext uri="{BB962C8B-B14F-4D97-AF65-F5344CB8AC3E}">
        <p14:creationId xmlns:p14="http://schemas.microsoft.com/office/powerpoint/2010/main" val="328669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241244"/>
            <a:ext cx="10080625" cy="701731"/>
          </a:xfrm>
          <a:prstGeom prst="rect">
            <a:avLst/>
          </a:prstGeom>
        </p:spPr>
        <p:txBody>
          <a:bodyPr vert="horz" wrap="square">
            <a:spAutoFit/>
          </a:bodyPr>
          <a:lstStyle/>
          <a:p>
            <a:pPr algn="ctr"/>
            <a:r>
              <a:rPr lang="en-US" b="1" dirty="0">
                <a:latin typeface="Times New Roman" panose="02020603050405020304" pitchFamily="18" charset="0"/>
                <a:cs typeface="Times New Roman" panose="02020603050405020304" pitchFamily="18" charset="0"/>
              </a:rPr>
              <a:t>Boomtown Era</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 y="942975"/>
            <a:ext cx="1008062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arrival of government marked the start of the Boomtown Era of Brisbane. At first, during the colonial period, Brisbane was enshrined with Australian laws and regulations.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settlers began to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organize and formalize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their way of life, creating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 educational system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governance structure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which allowed for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greater organization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development. </a:t>
            </a:r>
          </a:p>
          <a:p>
            <a:endParaRPr lang="en-US" sz="2400" dirty="0">
              <a:latin typeface="Times New Roman" panose="02020603050405020304" pitchFamily="18" charset="0"/>
              <a:cs typeface="Times New Roman" panose="02020603050405020304" pitchFamily="18" charset="0"/>
            </a:endParaRPr>
          </a:p>
        </p:txBody>
      </p:sp>
      <p:pic>
        <p:nvPicPr>
          <p:cNvPr id="4" name="Picture 3" descr="A group of people standing in front of a building&#10;&#10;Description automatically generated">
            <a:extLst>
              <a:ext uri="{FF2B5EF4-FFF2-40B4-BE49-F238E27FC236}">
                <a16:creationId xmlns:a16="http://schemas.microsoft.com/office/drawing/2014/main" id="{30957493-4C1E-6DAA-C892-3472D925F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2825" y="1862667"/>
            <a:ext cx="6527799" cy="3807883"/>
          </a:xfrm>
          <a:prstGeom prst="rect">
            <a:avLst/>
          </a:prstGeom>
        </p:spPr>
      </p:pic>
    </p:spTree>
    <p:extLst>
      <p:ext uri="{BB962C8B-B14F-4D97-AF65-F5344CB8AC3E}">
        <p14:creationId xmlns:p14="http://schemas.microsoft.com/office/powerpoint/2010/main" val="1692138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241244"/>
            <a:ext cx="10080625" cy="701731"/>
          </a:xfrm>
          <a:prstGeom prst="rect">
            <a:avLst/>
          </a:prstGeom>
        </p:spPr>
        <p:txBody>
          <a:bodyPr vert="horz" wrap="square">
            <a:spAutoFit/>
          </a:bodyPr>
          <a:lstStyle/>
          <a:p>
            <a:pPr algn="ctr"/>
            <a:r>
              <a:rPr lang="en-US" b="1" dirty="0">
                <a:latin typeface="Times New Roman" panose="02020603050405020304" pitchFamily="18" charset="0"/>
                <a:cs typeface="Times New Roman" panose="02020603050405020304" pitchFamily="18" charset="0"/>
              </a:rPr>
              <a:t>Boomtown Era </a:t>
            </a:r>
            <a:r>
              <a:rPr lang="en-US" sz="2800" b="1" dirty="0">
                <a:latin typeface="Times New Roman" panose="02020603050405020304" pitchFamily="18" charset="0"/>
                <a:cs typeface="Times New Roman" panose="02020603050405020304" pitchFamily="18" charset="0"/>
              </a:rPr>
              <a:t>Cont.</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4514849" y="1101020"/>
            <a:ext cx="556577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 the other hand, it could be argued that with this new governance system came oppressive measures such as heavy taxation which hindered many citizens from improving their standards of living.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Additionally, crimes committed under British law had serious punishments such as flogging, transportation and</a:t>
            </a:r>
          </a:p>
        </p:txBody>
      </p:sp>
      <p:pic>
        <p:nvPicPr>
          <p:cNvPr id="4" name="Picture 3" descr="A group of men fighting with swords&#10;&#10;Description automatically generated">
            <a:extLst>
              <a:ext uri="{FF2B5EF4-FFF2-40B4-BE49-F238E27FC236}">
                <a16:creationId xmlns:a16="http://schemas.microsoft.com/office/drawing/2014/main" id="{B22E600B-7036-ADED-F006-45165158C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1020"/>
            <a:ext cx="4514850" cy="2971800"/>
          </a:xfrm>
          <a:prstGeom prst="rect">
            <a:avLst/>
          </a:prstGeom>
        </p:spPr>
      </p:pic>
      <p:sp>
        <p:nvSpPr>
          <p:cNvPr id="6" name="TextBox 5">
            <a:extLst>
              <a:ext uri="{FF2B5EF4-FFF2-40B4-BE49-F238E27FC236}">
                <a16:creationId xmlns:a16="http://schemas.microsoft.com/office/drawing/2014/main" id="{32C13CF8-A714-2F15-DFAE-B41C77EC8BC5}"/>
              </a:ext>
            </a:extLst>
          </p:cNvPr>
          <p:cNvSpPr txBox="1"/>
          <p:nvPr/>
        </p:nvSpPr>
        <p:spPr>
          <a:xfrm>
            <a:off x="161925" y="4148007"/>
            <a:ext cx="9753600" cy="83099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prison sentences. This led some to question the effectiveness, fairness and progressiveness of government’s policies and reforms. </a:t>
            </a:r>
          </a:p>
        </p:txBody>
      </p:sp>
    </p:spTree>
    <p:extLst>
      <p:ext uri="{BB962C8B-B14F-4D97-AF65-F5344CB8AC3E}">
        <p14:creationId xmlns:p14="http://schemas.microsoft.com/office/powerpoint/2010/main" val="2739384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3103050"/>
            <a:ext cx="3492485" cy="2028008"/>
          </a:xfrm>
          <a:prstGeom prst="rect">
            <a:avLst/>
          </a:prstGeom>
        </p:spPr>
        <p:txBody>
          <a:bodyPr vert="horz" lIns="91440" tIns="45720" rIns="91440" bIns="45720" rtlCol="0" anchor="ctr">
            <a:normAutofit/>
          </a:bodyPr>
          <a:lstStyle/>
          <a:p>
            <a:pPr algn="ctr"/>
            <a:r>
              <a:rPr lang="en-US" b="1" dirty="0"/>
              <a:t>Boomtown Era </a:t>
            </a:r>
            <a:r>
              <a:rPr lang="en-US" sz="2600" b="1" dirty="0"/>
              <a:t>Cont.</a:t>
            </a:r>
          </a:p>
        </p:txBody>
      </p:sp>
      <p:pic>
        <p:nvPicPr>
          <p:cNvPr id="4" name="Picture 3" descr="A drawing of a building with people walking&#10;&#10;Description automatically generated">
            <a:extLst>
              <a:ext uri="{FF2B5EF4-FFF2-40B4-BE49-F238E27FC236}">
                <a16:creationId xmlns:a16="http://schemas.microsoft.com/office/drawing/2014/main" id="{2B08160E-123D-AAFB-9433-2ED1CE79E062}"/>
              </a:ext>
            </a:extLst>
          </p:cNvPr>
          <p:cNvPicPr>
            <a:picLocks noChangeAspect="1"/>
          </p:cNvPicPr>
          <p:nvPr/>
        </p:nvPicPr>
        <p:blipFill rotWithShape="1">
          <a:blip r:embed="rId3">
            <a:extLst>
              <a:ext uri="{28A0092B-C50C-407E-A947-70E740481C1C}">
                <a14:useLocalDpi xmlns:a14="http://schemas.microsoft.com/office/drawing/2010/main" val="0"/>
              </a:ext>
            </a:extLst>
          </a:blip>
          <a:srcRect t="45821" r="2" b="8584"/>
          <a:stretch/>
        </p:blipFill>
        <p:spPr>
          <a:xfrm>
            <a:off x="20" y="11"/>
            <a:ext cx="10080605" cy="274319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3362325" y="2647950"/>
            <a:ext cx="6718280" cy="30225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p>
            <a:pPr marL="342900" indent="-2286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is no denying that the arrival of government helped shape Brisbane into a prosperous city that we recognize today. </a:t>
            </a:r>
          </a:p>
          <a:p>
            <a:pPr marL="3429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grandiose buildings, stylish streetscapes and a growing population during this period in time, Brisbane successfully transitioned from its old agricultural roots into a bustling city full of opportunity and ambition.</a:t>
            </a:r>
          </a:p>
        </p:txBody>
      </p:sp>
    </p:spTree>
    <p:extLst>
      <p:ext uri="{BB962C8B-B14F-4D97-AF65-F5344CB8AC3E}">
        <p14:creationId xmlns:p14="http://schemas.microsoft.com/office/powerpoint/2010/main" val="3186116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73025"/>
            <a:ext cx="10080625" cy="692150"/>
          </a:xfrm>
          <a:prstGeom prst="rect">
            <a:avLst/>
          </a:prstGeom>
        </p:spPr>
        <p:txBody>
          <a:bodyPr vert="horz"/>
          <a:lstStyle/>
          <a:p>
            <a:pPr lvl="0" algn="ctr" rtl="0"/>
            <a:r>
              <a:rPr lang="en-US" sz="4800" b="1" dirty="0">
                <a:solidFill>
                  <a:srgbClr val="000000"/>
                </a:solidFill>
                <a:latin typeface="Times New Roman" panose="02020603050405020304" pitchFamily="18" charset="0"/>
                <a:cs typeface="Times New Roman" panose="02020603050405020304" pitchFamily="18" charset="0"/>
              </a:rPr>
              <a:t>Brisbane Area Map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0"/>
            <a:ext cx="10080626" cy="1151467"/>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solidFill>
                  <a:schemeClr val="tx1"/>
                </a:solidFill>
                <a:latin typeface="Times New Roman" panose="02020603050405020304" pitchFamily="18" charset="0"/>
                <a:ea typeface="+mj-ea"/>
                <a:cs typeface="Times New Roman" panose="02020603050405020304" pitchFamily="18" charset="0"/>
              </a:rPr>
              <a:t>Map of Brisbane</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15</a:t>
            </a:fld>
            <a:endParaRPr lang="en-US" sz="800">
              <a:solidFill>
                <a:schemeClr val="tx1">
                  <a:tint val="75000"/>
                </a:schemeClr>
              </a:solidFill>
              <a:latin typeface="+mn-lt"/>
              <a:ea typeface="+mn-ea"/>
              <a:cs typeface="+mn-cs"/>
            </a:endParaRPr>
          </a:p>
        </p:txBody>
      </p:sp>
      <p:pic>
        <p:nvPicPr>
          <p:cNvPr id="4" name="Picture 3" descr="A map of a city&#10;&#10;Description automatically generated">
            <a:extLst>
              <a:ext uri="{FF2B5EF4-FFF2-40B4-BE49-F238E27FC236}">
                <a16:creationId xmlns:a16="http://schemas.microsoft.com/office/drawing/2014/main" id="{06D67527-FA19-AC42-F038-5EC4C9258EDF}"/>
              </a:ext>
            </a:extLst>
          </p:cNvPr>
          <p:cNvPicPr>
            <a:picLocks noChangeAspect="1"/>
          </p:cNvPicPr>
          <p:nvPr/>
        </p:nvPicPr>
        <p:blipFill rotWithShape="1">
          <a:blip r:embed="rId3">
            <a:extLst>
              <a:ext uri="{28A0092B-C50C-407E-A947-70E740481C1C}">
                <a14:useLocalDpi xmlns:a14="http://schemas.microsoft.com/office/drawing/2010/main" val="0"/>
              </a:ext>
            </a:extLst>
          </a:blip>
          <a:srcRect l="19027" b="2782"/>
          <a:stretch/>
        </p:blipFill>
        <p:spPr>
          <a:xfrm>
            <a:off x="0" y="0"/>
            <a:ext cx="10080625" cy="5670550"/>
          </a:xfrm>
          <a:prstGeom prst="rect">
            <a:avLst/>
          </a:prstGeom>
        </p:spPr>
      </p:pic>
    </p:spTree>
    <p:extLst>
      <p:ext uri="{BB962C8B-B14F-4D97-AF65-F5344CB8AC3E}">
        <p14:creationId xmlns:p14="http://schemas.microsoft.com/office/powerpoint/2010/main" val="3746580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descr="A map with many points on it&#10;&#10;Description automatically generated">
            <a:extLst>
              <a:ext uri="{FF2B5EF4-FFF2-40B4-BE49-F238E27FC236}">
                <a16:creationId xmlns:a16="http://schemas.microsoft.com/office/drawing/2014/main" id="{97071036-CACA-A52B-FB0D-D402ED7FDC55}"/>
              </a:ext>
            </a:extLst>
          </p:cNvPr>
          <p:cNvPicPr>
            <a:picLocks noChangeAspect="1"/>
          </p:cNvPicPr>
          <p:nvPr/>
        </p:nvPicPr>
        <p:blipFill rotWithShape="1">
          <a:blip r:embed="rId3">
            <a:extLst>
              <a:ext uri="{28A0092B-C50C-407E-A947-70E740481C1C}">
                <a14:useLocalDpi xmlns:a14="http://schemas.microsoft.com/office/drawing/2010/main" val="0"/>
              </a:ext>
            </a:extLst>
          </a:blip>
          <a:srcRect r="14715"/>
          <a:stretch/>
        </p:blipFill>
        <p:spPr>
          <a:xfrm>
            <a:off x="0" y="-9933"/>
            <a:ext cx="10080625" cy="5680484"/>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4864100"/>
            <a:ext cx="10080625" cy="1085850"/>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solidFill>
                  <a:schemeClr val="tx1"/>
                </a:solidFill>
                <a:latin typeface="Times New Roman" panose="02020603050405020304" pitchFamily="18" charset="0"/>
                <a:ea typeface="+mj-ea"/>
                <a:cs typeface="Times New Roman" panose="02020603050405020304" pitchFamily="18" charset="0"/>
              </a:rPr>
              <a:t>Where </a:t>
            </a:r>
            <a:r>
              <a:rPr lang="en-US" b="1" dirty="0">
                <a:latin typeface="Times New Roman" panose="02020603050405020304" pitchFamily="18" charset="0"/>
                <a:cs typeface="Times New Roman" panose="02020603050405020304" pitchFamily="18" charset="0"/>
              </a:rPr>
              <a:t>We Dock</a:t>
            </a:r>
            <a:endParaRPr lang="en-US" sz="4400" b="1"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16</a:t>
            </a:fld>
            <a:endParaRPr lang="en-US" sz="8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655322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95251"/>
            <a:ext cx="10080624" cy="1382184"/>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mj-lt"/>
                <a:ea typeface="+mj-ea"/>
                <a:cs typeface="+mj-cs"/>
              </a:rPr>
              <a:t>Brisbane Transit</a:t>
            </a: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66E7A9FB-6E43-417A-BC0C-ECC01730E3CF}" type="slidenum">
              <a:rPr lang="en-US" sz="1200">
                <a:latin typeface="Calibri" panose="020F0502020204030204"/>
                <a:ea typeface="+mn-ea"/>
                <a:cs typeface="+mn-cs"/>
              </a:rPr>
              <a:pPr hangingPunct="1">
                <a:spcAft>
                  <a:spcPts val="600"/>
                </a:spcAft>
                <a:defRPr/>
              </a:pPr>
              <a:t>17</a:t>
            </a:fld>
            <a:endParaRPr lang="en-US" sz="1200">
              <a:latin typeface="Calibri" panose="020F0502020204030204"/>
              <a:ea typeface="+mn-ea"/>
              <a:cs typeface="+mn-cs"/>
            </a:endParaRPr>
          </a:p>
        </p:txBody>
      </p:sp>
      <p:sp>
        <p:nvSpPr>
          <p:cNvPr id="5" name="TextBox 4">
            <a:extLst>
              <a:ext uri="{FF2B5EF4-FFF2-40B4-BE49-F238E27FC236}">
                <a16:creationId xmlns:a16="http://schemas.microsoft.com/office/drawing/2014/main" id="{BCAB9381-DB64-8C62-6EF9-F597D778464B}"/>
              </a:ext>
            </a:extLst>
          </p:cNvPr>
          <p:cNvSpPr txBox="1"/>
          <p:nvPr/>
        </p:nvSpPr>
        <p:spPr>
          <a:xfrm>
            <a:off x="168222" y="1057275"/>
            <a:ext cx="6289241" cy="4500564"/>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400" dirty="0"/>
              <a:t>Explore breathtaking beaches, wildlife, theme parks and award-winning dining on the Gold Coast and now, the Sunshine Coast.</a:t>
            </a:r>
          </a:p>
          <a:p>
            <a:pPr marL="342900" indent="-342900">
              <a:buFont typeface="Arial" panose="020B0604020202020204" pitchFamily="34" charset="0"/>
              <a:buChar char="•"/>
            </a:pPr>
            <a:r>
              <a:rPr lang="en-US" sz="2400" dirty="0"/>
              <a:t>The </a:t>
            </a:r>
            <a:r>
              <a:rPr lang="en-US" sz="2400" i="1" dirty="0"/>
              <a:t>go explore</a:t>
            </a:r>
            <a:r>
              <a:rPr lang="en-US" sz="2400" dirty="0"/>
              <a:t> card offers visitors and tourists freedom, flexibility and value for money! </a:t>
            </a:r>
          </a:p>
          <a:p>
            <a:pPr marL="342900" indent="-342900">
              <a:buFont typeface="Arial" panose="020B0604020202020204" pitchFamily="34" charset="0"/>
              <a:buChar char="•"/>
            </a:pPr>
            <a:r>
              <a:rPr lang="en-US" sz="2400" dirty="0"/>
              <a:t>You can now use your </a:t>
            </a:r>
            <a:r>
              <a:rPr lang="en-US" sz="2400" i="1" dirty="0"/>
              <a:t>go explore</a:t>
            </a:r>
            <a:r>
              <a:rPr lang="en-US" sz="2400" dirty="0"/>
              <a:t> card on TransLink buses on the Sunshine Coast, as well as on trams and TransLink buses across the Gold Coast.</a:t>
            </a:r>
          </a:p>
          <a:p>
            <a:pPr marL="342900" indent="-342900">
              <a:buFont typeface="Arial" panose="020B0604020202020204" pitchFamily="34" charset="0"/>
              <a:buChar char="•"/>
            </a:pPr>
            <a:r>
              <a:rPr lang="en-US" sz="2400" dirty="0"/>
              <a:t>Go Explore Card is only </a:t>
            </a:r>
            <a:br>
              <a:rPr lang="en-US" sz="2400" dirty="0"/>
            </a:br>
            <a:r>
              <a:rPr lang="en-US" sz="2400" dirty="0"/>
              <a:t>$10 a day for unlimited </a:t>
            </a:r>
            <a:br>
              <a:rPr lang="en-US" sz="2400" dirty="0"/>
            </a:br>
            <a:r>
              <a:rPr lang="en-US" sz="2400" dirty="0"/>
              <a:t>travel.</a:t>
            </a:r>
          </a:p>
          <a:p>
            <a:pPr marL="342900" indent="-342900">
              <a:buFont typeface="Arial" panose="020B0604020202020204" pitchFamily="34" charset="0"/>
              <a:buChar char="•"/>
            </a:pPr>
            <a:endParaRPr lang="en-US" sz="2400" dirty="0"/>
          </a:p>
          <a:p>
            <a:endParaRPr lang="en-US" sz="2400" dirty="0"/>
          </a:p>
          <a:p>
            <a:pPr indent="-228600">
              <a:lnSpc>
                <a:spcPct val="90000"/>
              </a:lnSpc>
              <a:spcAft>
                <a:spcPts val="600"/>
              </a:spcAft>
              <a:buFont typeface="Arial" panose="020B0604020202020204" pitchFamily="34" charset="0"/>
              <a:buChar char="•"/>
            </a:pPr>
            <a:endParaRPr lang="en-US" sz="2200" dirty="0"/>
          </a:p>
        </p:txBody>
      </p:sp>
      <p:pic>
        <p:nvPicPr>
          <p:cNvPr id="11" name="Picture 10" descr="A child standing on a beach&#10;&#10;Description automatically generated">
            <a:extLst>
              <a:ext uri="{FF2B5EF4-FFF2-40B4-BE49-F238E27FC236}">
                <a16:creationId xmlns:a16="http://schemas.microsoft.com/office/drawing/2014/main" id="{921C2255-3650-52FB-5777-1ADD37D18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118" y="4062722"/>
            <a:ext cx="2428388" cy="1537979"/>
          </a:xfrm>
          <a:prstGeom prst="rect">
            <a:avLst/>
          </a:prstGeom>
        </p:spPr>
      </p:pic>
      <p:pic>
        <p:nvPicPr>
          <p:cNvPr id="15" name="Picture 14" descr="A map of a city&#10;&#10;Description automatically generated">
            <a:extLst>
              <a:ext uri="{FF2B5EF4-FFF2-40B4-BE49-F238E27FC236}">
                <a16:creationId xmlns:a16="http://schemas.microsoft.com/office/drawing/2014/main" id="{4DA81263-8212-C5D8-455A-2EDA88EB7142}"/>
              </a:ext>
            </a:extLst>
          </p:cNvPr>
          <p:cNvPicPr>
            <a:picLocks noChangeAspect="1"/>
          </p:cNvPicPr>
          <p:nvPr/>
        </p:nvPicPr>
        <p:blipFill rotWithShape="1">
          <a:blip r:embed="rId4">
            <a:extLst>
              <a:ext uri="{28A0092B-C50C-407E-A947-70E740481C1C}">
                <a14:useLocalDpi xmlns:a14="http://schemas.microsoft.com/office/drawing/2010/main" val="0"/>
              </a:ext>
            </a:extLst>
          </a:blip>
          <a:srcRect l="5114" t="11945" r="4543" b="10215"/>
          <a:stretch/>
        </p:blipFill>
        <p:spPr>
          <a:xfrm>
            <a:off x="6456891" y="1057275"/>
            <a:ext cx="3623733" cy="458628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1"/>
            <a:ext cx="10080625" cy="1295314"/>
          </a:xfrm>
          <a:prstGeom prst="rect">
            <a:avLst/>
          </a:prstGeom>
        </p:spPr>
        <p:txBody>
          <a:bodyPr vert="horz" anchor="ctr"/>
          <a:lstStyle/>
          <a:p>
            <a:pPr algn="ctr" rtl="0"/>
            <a:r>
              <a:rPr lang="en-US" sz="4000" b="1" dirty="0">
                <a:solidFill>
                  <a:schemeClr val="tx1"/>
                </a:solidFill>
                <a:latin typeface="+mj-lt"/>
                <a:ea typeface="+mj-ea"/>
                <a:cs typeface="+mj-cs"/>
              </a:rPr>
              <a:t>Brisbane Taxis</a:t>
            </a:r>
            <a:endParaRPr lang="en-US" sz="40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5157483" y="1369483"/>
            <a:ext cx="475345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200" dirty="0"/>
              <a:t>Standard taxis provide a safe and reliable way to explore the city or for transport between the cruise port and various attractions.</a:t>
            </a:r>
          </a:p>
          <a:p>
            <a:pPr marL="342900" indent="-342900">
              <a:buFont typeface="Arial" panose="020B0604020202020204" pitchFamily="34" charset="0"/>
              <a:buChar char="•"/>
            </a:pPr>
            <a:r>
              <a:rPr lang="en-US" sz="2200" dirty="0"/>
              <a:t>Like taxis in most locations the cost is significantly more expensive than other modes of transport.</a:t>
            </a:r>
          </a:p>
        </p:txBody>
      </p:sp>
      <p:pic>
        <p:nvPicPr>
          <p:cNvPr id="4" name="Picture 3" descr="A silver car with a light on top&#10;&#10;Description automatically generated">
            <a:extLst>
              <a:ext uri="{FF2B5EF4-FFF2-40B4-BE49-F238E27FC236}">
                <a16:creationId xmlns:a16="http://schemas.microsoft.com/office/drawing/2014/main" id="{D5ADA4C9-BE2B-0F11-8382-6B2F3F94C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83" y="1295314"/>
            <a:ext cx="4987803" cy="332520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37306B-320D-8EFA-FCD0-4DD3922C827C}"/>
              </a:ext>
            </a:extLst>
          </p:cNvPr>
          <p:cNvSpPr txBox="1"/>
          <p:nvPr/>
        </p:nvSpPr>
        <p:spPr>
          <a:xfrm>
            <a:off x="0" y="301904"/>
            <a:ext cx="5147935" cy="1494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Times New Roman" panose="02020603050405020304" pitchFamily="18" charset="0"/>
                <a:ea typeface="+mj-ea"/>
                <a:cs typeface="Times New Roman" panose="02020603050405020304" pitchFamily="18" charset="0"/>
              </a:rPr>
              <a:t>Fort Lytton National Park</a:t>
            </a:r>
          </a:p>
        </p:txBody>
      </p:sp>
      <p:sp>
        <p:nvSpPr>
          <p:cNvPr id="5" name="TextBox 4">
            <a:extLst>
              <a:ext uri="{FF2B5EF4-FFF2-40B4-BE49-F238E27FC236}">
                <a16:creationId xmlns:a16="http://schemas.microsoft.com/office/drawing/2014/main" id="{1AF5FB54-0725-AC46-7FCB-E9CDB56C3059}"/>
              </a:ext>
            </a:extLst>
          </p:cNvPr>
          <p:cNvSpPr txBox="1"/>
          <p:nvPr/>
        </p:nvSpPr>
        <p:spPr>
          <a:xfrm>
            <a:off x="693042" y="1929290"/>
            <a:ext cx="3819609" cy="317814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Fort Lytton is an important historic site. Built in 1881 and used for the defense of Brisbane until the end of the Second World War, it is a pentagonal fortress concealed behind grassy embankments.</a:t>
            </a:r>
          </a:p>
        </p:txBody>
      </p:sp>
      <p:pic>
        <p:nvPicPr>
          <p:cNvPr id="4" name="Picture 3" descr="A group of people walking on grass&#10;&#10;Description automatically generated">
            <a:extLst>
              <a:ext uri="{FF2B5EF4-FFF2-40B4-BE49-F238E27FC236}">
                <a16:creationId xmlns:a16="http://schemas.microsoft.com/office/drawing/2014/main" id="{E03E519D-30E4-0742-1F25-5F722E532327}"/>
              </a:ext>
            </a:extLst>
          </p:cNvPr>
          <p:cNvPicPr>
            <a:picLocks noChangeAspect="1"/>
          </p:cNvPicPr>
          <p:nvPr/>
        </p:nvPicPr>
        <p:blipFill rotWithShape="1">
          <a:blip r:embed="rId2">
            <a:extLst>
              <a:ext uri="{28A0092B-C50C-407E-A947-70E740481C1C}">
                <a14:useLocalDpi xmlns:a14="http://schemas.microsoft.com/office/drawing/2010/main" val="0"/>
              </a:ext>
            </a:extLst>
          </a:blip>
          <a:srcRect l="15727" r="19066"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96885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4991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86327" y="991618"/>
            <a:ext cx="9589192" cy="4540392"/>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Brisbane</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Area Map of Brisbane</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Map of Brisbane</a:t>
            </a:r>
          </a:p>
          <a:p>
            <a:pPr algn="l">
              <a:buFont typeface="Wingdings" panose="05000000000000000000" pitchFamily="2" charset="2"/>
              <a:buChar char=""/>
            </a:pPr>
            <a:r>
              <a:rPr lang="en-US" b="1" dirty="0">
                <a:solidFill>
                  <a:schemeClr val="tx1"/>
                </a:solidFill>
                <a:latin typeface="Times New Roman" panose="02020603050405020304" pitchFamily="18" charset="0"/>
                <a:cs typeface="Times New Roman" panose="02020603050405020304" pitchFamily="18" charset="0"/>
              </a:rPr>
              <a:t>Brisbane Transportation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
            <a:ext cx="10080625" cy="1285875"/>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Museum of Brisbane</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latin typeface="Calibri" panose="020F0502020204030204"/>
                <a:ea typeface="+mn-ea"/>
                <a:cs typeface="+mn-cs"/>
              </a:rPr>
              <a:pPr hangingPunct="1">
                <a:spcAft>
                  <a:spcPts val="600"/>
                </a:spcAft>
                <a:defRPr/>
              </a:pPr>
              <a:t>20</a:t>
            </a:fld>
            <a:endParaRPr lang="en-US" sz="1200">
              <a:latin typeface="Calibri" panose="020F0502020204030204"/>
              <a:ea typeface="+mn-ea"/>
              <a:cs typeface="+mn-cs"/>
            </a:endParaRPr>
          </a:p>
        </p:txBody>
      </p:sp>
      <p:pic>
        <p:nvPicPr>
          <p:cNvPr id="5" name="Picture 4" descr="A large building with a clock tower&#10;&#10;Description automatically generated">
            <a:extLst>
              <a:ext uri="{FF2B5EF4-FFF2-40B4-BE49-F238E27FC236}">
                <a16:creationId xmlns:a16="http://schemas.microsoft.com/office/drawing/2014/main" id="{7D3CF81E-5543-99C8-4A32-093DC1BF3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075" y="1981200"/>
            <a:ext cx="5534025" cy="3689350"/>
          </a:xfrm>
          <a:prstGeom prst="rect">
            <a:avLst/>
          </a:prstGeom>
        </p:spPr>
      </p:pic>
      <p:sp>
        <p:nvSpPr>
          <p:cNvPr id="8" name="TextBox 7">
            <a:extLst>
              <a:ext uri="{FF2B5EF4-FFF2-40B4-BE49-F238E27FC236}">
                <a16:creationId xmlns:a16="http://schemas.microsoft.com/office/drawing/2014/main" id="{D8BB92BA-CB6A-5F9A-AAA7-6CB89AA62549}"/>
              </a:ext>
            </a:extLst>
          </p:cNvPr>
          <p:cNvSpPr txBox="1"/>
          <p:nvPr/>
        </p:nvSpPr>
        <p:spPr>
          <a:xfrm>
            <a:off x="110144" y="1140800"/>
            <a:ext cx="9872056" cy="4154984"/>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Museum of Brisbane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MoB</a:t>
            </a:r>
            <a:r>
              <a:rPr lang="en-US" sz="2400" dirty="0">
                <a:latin typeface="Times New Roman" panose="02020603050405020304" pitchFamily="18" charset="0"/>
                <a:cs typeface="Times New Roman" panose="02020603050405020304" pitchFamily="18" charset="0"/>
              </a:rPr>
              <a:t>) explores contemporary and historic Brisbane, Australia, and its people through a program of art and social history exhibitions, workshops, talks,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tours and children's activities.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Located on Level 3, of Brisbane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Hall, the Museum and its staff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are highly regarded for their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innovation and contemporary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international practice across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museum and gallery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sector.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
            <a:ext cx="10080625" cy="1285875"/>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Queensland Museum</a:t>
            </a:r>
          </a:p>
        </p:txBody>
      </p:sp>
      <p:pic>
        <p:nvPicPr>
          <p:cNvPr id="5" name="Picture 4" descr="A building with glass walls and a sign&#10;&#10;Description automatically generated">
            <a:extLst>
              <a:ext uri="{FF2B5EF4-FFF2-40B4-BE49-F238E27FC236}">
                <a16:creationId xmlns:a16="http://schemas.microsoft.com/office/drawing/2014/main" id="{59CCCBF9-2415-6004-579F-63256A3B8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29767"/>
            <a:ext cx="5953126" cy="3340784"/>
          </a:xfrm>
          <a:prstGeom prst="rect">
            <a:avLst/>
          </a:prstGeom>
        </p:spPr>
      </p:pic>
      <p:sp>
        <p:nvSpPr>
          <p:cNvPr id="8" name="TextBox 7">
            <a:extLst>
              <a:ext uri="{FF2B5EF4-FFF2-40B4-BE49-F238E27FC236}">
                <a16:creationId xmlns:a16="http://schemas.microsoft.com/office/drawing/2014/main" id="{AC94B56C-E65A-1733-E6AB-89FC025E7D75}"/>
              </a:ext>
            </a:extLst>
          </p:cNvPr>
          <p:cNvSpPr txBox="1"/>
          <p:nvPr/>
        </p:nvSpPr>
        <p:spPr>
          <a:xfrm>
            <a:off x="142874" y="1085850"/>
            <a:ext cx="9648825"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Queensland Museum is custodian of the state’s natural and cultural heritage, caring for more than a million items and specimens in collections that tell the changing story of Queensland.</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12" name="Picture 11" descr="A whale sculpture in a building&#10;&#10;Description automatically generated">
            <a:extLst>
              <a:ext uri="{FF2B5EF4-FFF2-40B4-BE49-F238E27FC236}">
                <a16:creationId xmlns:a16="http://schemas.microsoft.com/office/drawing/2014/main" id="{2DB4BBAF-9E82-B462-48D8-D9F113BB21EC}"/>
              </a:ext>
            </a:extLst>
          </p:cNvPr>
          <p:cNvPicPr>
            <a:picLocks noChangeAspect="1"/>
          </p:cNvPicPr>
          <p:nvPr/>
        </p:nvPicPr>
        <p:blipFill rotWithShape="1">
          <a:blip r:embed="rId4">
            <a:extLst>
              <a:ext uri="{28A0092B-C50C-407E-A947-70E740481C1C}">
                <a14:useLocalDpi xmlns:a14="http://schemas.microsoft.com/office/drawing/2010/main" val="0"/>
              </a:ext>
            </a:extLst>
          </a:blip>
          <a:srcRect l="7595"/>
          <a:stretch/>
        </p:blipFill>
        <p:spPr>
          <a:xfrm>
            <a:off x="5622925" y="2329765"/>
            <a:ext cx="4457700" cy="3340783"/>
          </a:xfrm>
          <a:prstGeom prst="rect">
            <a:avLst/>
          </a:prstGeom>
        </p:spPr>
      </p:pic>
    </p:spTree>
    <p:extLst>
      <p:ext uri="{BB962C8B-B14F-4D97-AF65-F5344CB8AC3E}">
        <p14:creationId xmlns:p14="http://schemas.microsoft.com/office/powerpoint/2010/main" val="3657469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
            <a:ext cx="10080625" cy="1285875"/>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Sir Charles Kingsford Smith Memorial</a:t>
            </a:r>
          </a:p>
        </p:txBody>
      </p:sp>
      <p:sp>
        <p:nvSpPr>
          <p:cNvPr id="5" name="TextBox 4">
            <a:extLst>
              <a:ext uri="{FF2B5EF4-FFF2-40B4-BE49-F238E27FC236}">
                <a16:creationId xmlns:a16="http://schemas.microsoft.com/office/drawing/2014/main" id="{0B16B9A7-E0E3-AD95-0CC1-EF79EC2D79E8}"/>
              </a:ext>
            </a:extLst>
          </p:cNvPr>
          <p:cNvSpPr txBox="1"/>
          <p:nvPr/>
        </p:nvSpPr>
        <p:spPr>
          <a:xfrm>
            <a:off x="9525" y="1123950"/>
            <a:ext cx="9896475"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memorial is dedicated to the early Australian aviator Sir Charles, best known for making the first trans-Pacific flight from the United States to Australia, the first non-stop crossing of the Australian mainland and the first flight between Australia and New Zealand.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preserved “Southern Cross” airplane, which Kingsford Smith used for the trans-</a:t>
            </a:r>
            <a:r>
              <a:rPr lang="en-US" sz="2400" dirty="0" err="1">
                <a:latin typeface="Times New Roman" panose="02020603050405020304" pitchFamily="18" charset="0"/>
                <a:cs typeface="Times New Roman" panose="02020603050405020304" pitchFamily="18" charset="0"/>
              </a:rPr>
              <a:t>tasman</a:t>
            </a:r>
            <a:r>
              <a:rPr lang="en-US" sz="2400" dirty="0">
                <a:latin typeface="Times New Roman" panose="02020603050405020304" pitchFamily="18" charset="0"/>
                <a:cs typeface="Times New Roman" panose="02020603050405020304" pitchFamily="18" charset="0"/>
              </a:rPr>
              <a:t> flight is on display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this memorial, and Brisbane Airport is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custodian of this important relic for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Commonwealth of Australia.</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Did I mention it’s completely free?</a:t>
            </a:r>
          </a:p>
        </p:txBody>
      </p:sp>
      <p:pic>
        <p:nvPicPr>
          <p:cNvPr id="10" name="Picture 9" descr="A plane in a museum&#10;&#10;Description automatically generated">
            <a:extLst>
              <a:ext uri="{FF2B5EF4-FFF2-40B4-BE49-F238E27FC236}">
                <a16:creationId xmlns:a16="http://schemas.microsoft.com/office/drawing/2014/main" id="{83461644-BFAA-E8AD-6BFA-3432FF8DA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4" y="3143445"/>
            <a:ext cx="4479925" cy="2514051"/>
          </a:xfrm>
          <a:prstGeom prst="rect">
            <a:avLst/>
          </a:prstGeom>
        </p:spPr>
      </p:pic>
    </p:spTree>
    <p:extLst>
      <p:ext uri="{BB962C8B-B14F-4D97-AF65-F5344CB8AC3E}">
        <p14:creationId xmlns:p14="http://schemas.microsoft.com/office/powerpoint/2010/main" val="778437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12712"/>
            <a:ext cx="10080605" cy="1142118"/>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Wynnum Mangrove Boardwalk</a:t>
            </a:r>
          </a:p>
        </p:txBody>
      </p:sp>
      <p:sp>
        <p:nvSpPr>
          <p:cNvPr id="6" name="TextBox 5">
            <a:extLst>
              <a:ext uri="{FF2B5EF4-FFF2-40B4-BE49-F238E27FC236}">
                <a16:creationId xmlns:a16="http://schemas.microsoft.com/office/drawing/2014/main" id="{48767DE4-A04E-315D-87FC-D30A1881346D}"/>
              </a:ext>
            </a:extLst>
          </p:cNvPr>
          <p:cNvSpPr txBox="1"/>
          <p:nvPr/>
        </p:nvSpPr>
        <p:spPr>
          <a:xfrm>
            <a:off x="142876" y="1254830"/>
            <a:ext cx="9847792" cy="1580445"/>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marvelous elevated wooden boardwalk threads its way through a tidal mangrove ecosystem on the edge of Moreton Bay. It's only an 800m stroll with informative plaques and several viewing platforms with chairs for sitting and watching nature go by. </a:t>
            </a:r>
          </a:p>
          <a:p>
            <a:pPr indent="-228600">
              <a:lnSpc>
                <a:spcPct val="90000"/>
              </a:lnSpc>
              <a:spcAft>
                <a:spcPts val="600"/>
              </a:spcAft>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pic>
        <p:nvPicPr>
          <p:cNvPr id="4" name="Picture 3" descr="A wooden bridge over water&#10;&#10;Description automatically generated">
            <a:extLst>
              <a:ext uri="{FF2B5EF4-FFF2-40B4-BE49-F238E27FC236}">
                <a16:creationId xmlns:a16="http://schemas.microsoft.com/office/drawing/2014/main" id="{1ECE3E20-5625-55F9-B5E6-928873DD6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3369"/>
            <a:ext cx="5472377" cy="2923202"/>
          </a:xfrm>
          <a:prstGeom prst="rect">
            <a:avLst/>
          </a:prstGeom>
        </p:spPr>
      </p:pic>
      <p:sp>
        <p:nvSpPr>
          <p:cNvPr id="7" name="TextBox 6">
            <a:extLst>
              <a:ext uri="{FF2B5EF4-FFF2-40B4-BE49-F238E27FC236}">
                <a16:creationId xmlns:a16="http://schemas.microsoft.com/office/drawing/2014/main" id="{61FB9312-93D5-D5E2-8909-92210CBB43D7}"/>
              </a:ext>
            </a:extLst>
          </p:cNvPr>
          <p:cNvSpPr txBox="1"/>
          <p:nvPr/>
        </p:nvSpPr>
        <p:spPr>
          <a:xfrm>
            <a:off x="5472376" y="2648549"/>
            <a:ext cx="4608249" cy="3046988"/>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Visiting at low or high tide presents different experiences. Low tide allows viewing of the mangrove roots and the fascinating bottom-dwelling life, while high tide is a less aromatic, more peaceful, walking-on-water vibe. </a:t>
            </a:r>
            <a:endParaRPr lang="en-US" sz="2400" dirty="0"/>
          </a:p>
        </p:txBody>
      </p:sp>
    </p:spTree>
    <p:extLst>
      <p:ext uri="{BB962C8B-B14F-4D97-AF65-F5344CB8AC3E}">
        <p14:creationId xmlns:p14="http://schemas.microsoft.com/office/powerpoint/2010/main" val="923250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207912"/>
          </a:xfrm>
          <a:prstGeom prst="rect">
            <a:avLst/>
          </a:prstGeom>
        </p:spPr>
        <p:txBody>
          <a:bodyPr vert="horz" lIns="91440" tIns="45720" rIns="91440" bIns="45720" rtlCol="0" anchor="ctr">
            <a:normAutofit/>
          </a:bodyPr>
          <a:lstStyle/>
          <a:p>
            <a:pPr algn="ctr"/>
            <a:r>
              <a:rPr lang="en-US" b="1" dirty="0" err="1">
                <a:latin typeface="Times New Roman" panose="02020603050405020304" pitchFamily="18" charset="0"/>
                <a:cs typeface="Times New Roman" panose="02020603050405020304" pitchFamily="18" charset="0"/>
              </a:rPr>
              <a:t>Nudgee</a:t>
            </a:r>
            <a:r>
              <a:rPr lang="en-US" b="1" dirty="0">
                <a:latin typeface="Times New Roman" panose="02020603050405020304" pitchFamily="18" charset="0"/>
                <a:cs typeface="Times New Roman" panose="02020603050405020304" pitchFamily="18" charset="0"/>
              </a:rPr>
              <a:t> Waterhole Reserve</a:t>
            </a:r>
          </a:p>
        </p:txBody>
      </p:sp>
      <p:sp>
        <p:nvSpPr>
          <p:cNvPr id="4" name="TextBox 3">
            <a:extLst>
              <a:ext uri="{FF2B5EF4-FFF2-40B4-BE49-F238E27FC236}">
                <a16:creationId xmlns:a16="http://schemas.microsoft.com/office/drawing/2014/main" id="{9FECAC60-4F09-72CB-C543-038866BAADFF}"/>
              </a:ext>
            </a:extLst>
          </p:cNvPr>
          <p:cNvSpPr txBox="1"/>
          <p:nvPr/>
        </p:nvSpPr>
        <p:spPr>
          <a:xfrm>
            <a:off x="146756" y="1207912"/>
            <a:ext cx="6586890" cy="416101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t>This is a terrific, short, trail around the </a:t>
            </a:r>
            <a:r>
              <a:rPr lang="en-US" sz="2400" dirty="0" err="1"/>
              <a:t>Nudgee</a:t>
            </a:r>
            <a:r>
              <a:rPr lang="en-US" sz="2400" dirty="0"/>
              <a:t> Waterhole Reserve, next to the Australian Catholic University in northern Brisbane, Queensland.</a:t>
            </a:r>
          </a:p>
          <a:p>
            <a:pPr indent="-228600">
              <a:lnSpc>
                <a:spcPct val="90000"/>
              </a:lnSpc>
              <a:spcAft>
                <a:spcPts val="600"/>
              </a:spcAft>
              <a:buFont typeface="Arial" panose="020B0604020202020204" pitchFamily="34" charset="0"/>
              <a:buChar char="•"/>
            </a:pPr>
            <a:r>
              <a:rPr lang="en-US" sz="2400" dirty="0"/>
              <a:t>The trail is only a 0.9-mile loop. Generally considered an easy route, it takes an average of 18 min to complete. This trail is great for hiking and walking, and it's unlikely you'll encounter many other people while exploring. </a:t>
            </a:r>
          </a:p>
          <a:p>
            <a:pPr indent="-228600">
              <a:lnSpc>
                <a:spcPct val="90000"/>
              </a:lnSpc>
              <a:spcAft>
                <a:spcPts val="600"/>
              </a:spcAft>
              <a:buFont typeface="Arial" panose="020B0604020202020204" pitchFamily="34" charset="0"/>
              <a:buChar char="•"/>
            </a:pPr>
            <a:r>
              <a:rPr lang="en-US" sz="2400" dirty="0"/>
              <a:t>The trail is open year-round and is beautiful to visit anytime.</a:t>
            </a:r>
            <a:endParaRPr lang="en-US" sz="2200" dirty="0"/>
          </a:p>
        </p:txBody>
      </p:sp>
      <p:pic>
        <p:nvPicPr>
          <p:cNvPr id="5" name="Picture 4" descr="A pond with trees and plants&#10;&#10;Description automatically generated">
            <a:extLst>
              <a:ext uri="{FF2B5EF4-FFF2-40B4-BE49-F238E27FC236}">
                <a16:creationId xmlns:a16="http://schemas.microsoft.com/office/drawing/2014/main" id="{9F8CA49C-6E19-F7A6-03CC-218A174CC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646" y="1207912"/>
            <a:ext cx="3346979" cy="4462638"/>
          </a:xfrm>
          <a:prstGeom prst="rect">
            <a:avLst/>
          </a:prstGeom>
        </p:spPr>
      </p:pic>
    </p:spTree>
    <p:extLst>
      <p:ext uri="{BB962C8B-B14F-4D97-AF65-F5344CB8AC3E}">
        <p14:creationId xmlns:p14="http://schemas.microsoft.com/office/powerpoint/2010/main" val="3527894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3772805"/>
            <a:ext cx="3617684" cy="1323129"/>
          </a:xfrm>
          <a:prstGeom prst="rect">
            <a:avLst/>
          </a:prstGeom>
        </p:spPr>
        <p:txBody>
          <a:bodyPr vert="horz" lIns="91440" tIns="45720" rIns="91440" bIns="45720" rtlCol="0" anchor="ctr">
            <a:noAutofit/>
          </a:bodyPr>
          <a:lstStyle/>
          <a:p>
            <a:r>
              <a:rPr lang="en-US" sz="3600" b="1" kern="1200" dirty="0">
                <a:solidFill>
                  <a:schemeClr val="tx1"/>
                </a:solidFill>
                <a:latin typeface="Times New Roman" panose="02020603050405020304" pitchFamily="18" charset="0"/>
                <a:cs typeface="Times New Roman" panose="02020603050405020304" pitchFamily="18" charset="0"/>
              </a:rPr>
              <a:t>Brisbane City Botanic Gardens</a:t>
            </a:r>
          </a:p>
        </p:txBody>
      </p:sp>
      <p:pic>
        <p:nvPicPr>
          <p:cNvPr id="13" name="Picture 12" descr="A glass roof with plants in the background&#10;&#10;Description automatically generated with medium confidence">
            <a:extLst>
              <a:ext uri="{FF2B5EF4-FFF2-40B4-BE49-F238E27FC236}">
                <a16:creationId xmlns:a16="http://schemas.microsoft.com/office/drawing/2014/main" id="{1698BA03-847B-0BAA-C65B-D79B1FD479B2}"/>
              </a:ext>
            </a:extLst>
          </p:cNvPr>
          <p:cNvPicPr>
            <a:picLocks noChangeAspect="1"/>
          </p:cNvPicPr>
          <p:nvPr/>
        </p:nvPicPr>
        <p:blipFill rotWithShape="1">
          <a:blip r:embed="rId3">
            <a:extLst>
              <a:ext uri="{28A0092B-C50C-407E-A947-70E740481C1C}">
                <a14:useLocalDpi xmlns:a14="http://schemas.microsoft.com/office/drawing/2010/main" val="0"/>
              </a:ext>
            </a:extLst>
          </a:blip>
          <a:srcRect r="2" b="8216"/>
          <a:stretch/>
        </p:blipFill>
        <p:spPr>
          <a:xfrm>
            <a:off x="5040317" y="-360485"/>
            <a:ext cx="5040308" cy="3469692"/>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6" name="Picture 5" descr="A pond surrounded by bushes&#10;&#10;Description automatically generated">
            <a:extLst>
              <a:ext uri="{FF2B5EF4-FFF2-40B4-BE49-F238E27FC236}">
                <a16:creationId xmlns:a16="http://schemas.microsoft.com/office/drawing/2014/main" id="{19DB8584-C814-0BFD-4A1F-360BC8918AA9}"/>
              </a:ext>
            </a:extLst>
          </p:cNvPr>
          <p:cNvPicPr>
            <a:picLocks noChangeAspect="1"/>
          </p:cNvPicPr>
          <p:nvPr/>
        </p:nvPicPr>
        <p:blipFill rotWithShape="1">
          <a:blip r:embed="rId4">
            <a:extLst>
              <a:ext uri="{28A0092B-C50C-407E-A947-70E740481C1C}">
                <a14:useLocalDpi xmlns:a14="http://schemas.microsoft.com/office/drawing/2010/main" val="0"/>
              </a:ext>
            </a:extLst>
          </a:blip>
          <a:srcRect l="7789" r="9306" b="-1"/>
          <a:stretch/>
        </p:blipFill>
        <p:spPr>
          <a:xfrm>
            <a:off x="-61739" y="-364654"/>
            <a:ext cx="5103312" cy="3462574"/>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20" name="sketch line">
            <a:extLst>
              <a:ext uri="{FF2B5EF4-FFF2-40B4-BE49-F238E27FC236}">
                <a16:creationId xmlns:a16="http://schemas.microsoft.com/office/drawing/2014/main" id="{63C1A86C-B1A8-4AEC-B001-595C91716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67461" y="4468753"/>
            <a:ext cx="1285325" cy="15121"/>
          </a:xfrm>
          <a:custGeom>
            <a:avLst/>
            <a:gdLst>
              <a:gd name="connsiteX0" fmla="*/ 0 w 1285325"/>
              <a:gd name="connsiteY0" fmla="*/ 0 h 15121"/>
              <a:gd name="connsiteX1" fmla="*/ 668369 w 1285325"/>
              <a:gd name="connsiteY1" fmla="*/ 0 h 15121"/>
              <a:gd name="connsiteX2" fmla="*/ 1285325 w 1285325"/>
              <a:gd name="connsiteY2" fmla="*/ 0 h 15121"/>
              <a:gd name="connsiteX3" fmla="*/ 1285325 w 1285325"/>
              <a:gd name="connsiteY3" fmla="*/ 15121 h 15121"/>
              <a:gd name="connsiteX4" fmla="*/ 655516 w 1285325"/>
              <a:gd name="connsiteY4" fmla="*/ 15121 h 15121"/>
              <a:gd name="connsiteX5" fmla="*/ 0 w 1285325"/>
              <a:gd name="connsiteY5" fmla="*/ 15121 h 15121"/>
              <a:gd name="connsiteX6" fmla="*/ 0 w 1285325"/>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325" h="15121" fill="none" extrusionOk="0">
                <a:moveTo>
                  <a:pt x="0" y="0"/>
                </a:moveTo>
                <a:cubicBezTo>
                  <a:pt x="322467" y="-12140"/>
                  <a:pt x="524265" y="-16216"/>
                  <a:pt x="668369" y="0"/>
                </a:cubicBezTo>
                <a:cubicBezTo>
                  <a:pt x="812473" y="16216"/>
                  <a:pt x="1036863" y="10823"/>
                  <a:pt x="1285325" y="0"/>
                </a:cubicBezTo>
                <a:cubicBezTo>
                  <a:pt x="1284964" y="7235"/>
                  <a:pt x="1285865" y="10661"/>
                  <a:pt x="1285325" y="15121"/>
                </a:cubicBezTo>
                <a:cubicBezTo>
                  <a:pt x="1019133" y="16525"/>
                  <a:pt x="855581" y="45507"/>
                  <a:pt x="655516" y="15121"/>
                </a:cubicBezTo>
                <a:cubicBezTo>
                  <a:pt x="455451" y="-15265"/>
                  <a:pt x="250138" y="37915"/>
                  <a:pt x="0" y="15121"/>
                </a:cubicBezTo>
                <a:cubicBezTo>
                  <a:pt x="225" y="7761"/>
                  <a:pt x="-726" y="6328"/>
                  <a:pt x="0" y="0"/>
                </a:cubicBezTo>
                <a:close/>
              </a:path>
              <a:path w="1285325" h="15121" stroke="0" extrusionOk="0">
                <a:moveTo>
                  <a:pt x="0" y="0"/>
                </a:moveTo>
                <a:cubicBezTo>
                  <a:pt x="279356" y="-16816"/>
                  <a:pt x="358126" y="-21213"/>
                  <a:pt x="629809" y="0"/>
                </a:cubicBezTo>
                <a:cubicBezTo>
                  <a:pt x="901492" y="21213"/>
                  <a:pt x="1051309" y="-1258"/>
                  <a:pt x="1285325" y="0"/>
                </a:cubicBezTo>
                <a:cubicBezTo>
                  <a:pt x="1285020" y="5822"/>
                  <a:pt x="1284570" y="7780"/>
                  <a:pt x="1285325" y="15121"/>
                </a:cubicBezTo>
                <a:cubicBezTo>
                  <a:pt x="990171" y="-11815"/>
                  <a:pt x="777503" y="958"/>
                  <a:pt x="642663" y="15121"/>
                </a:cubicBezTo>
                <a:cubicBezTo>
                  <a:pt x="507823" y="29284"/>
                  <a:pt x="239822" y="-1249"/>
                  <a:pt x="0" y="15121"/>
                </a:cubicBezTo>
                <a:cubicBezTo>
                  <a:pt x="-407" y="10524"/>
                  <a:pt x="-326" y="616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0C47448-BE6B-1F6D-223D-AECD8FE5F04B}"/>
              </a:ext>
            </a:extLst>
          </p:cNvPr>
          <p:cNvSpPr txBox="1"/>
          <p:nvPr/>
        </p:nvSpPr>
        <p:spPr>
          <a:xfrm>
            <a:off x="3499556" y="3097921"/>
            <a:ext cx="6533185" cy="2572630"/>
          </a:xfrm>
          <a:prstGeom prst="rect">
            <a:avLst/>
          </a:prstGeom>
        </p:spPr>
        <p:txBody>
          <a:bodyPr vert="horz" lIns="91440" tIns="45720" rIns="91440" bIns="45720" rtlCol="0" anchor="ctr">
            <a:noAutofit/>
          </a:bodyPr>
          <a:lstStyle/>
          <a:p>
            <a:pPr marL="28575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Brisbane boasts not one but two botanic gardens? The 17-hectare City Botanic Gardens are located in the heart of Brisbane on Alice Street and are bounded by the Brisbane River.</a:t>
            </a:r>
          </a:p>
          <a:p>
            <a:pPr marL="28575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56-hectare Brisbane Botanic Gardens Mount Coot-</a:t>
            </a:r>
            <a:r>
              <a:rPr lang="en-US" sz="2400" dirty="0" err="1">
                <a:latin typeface="Times New Roman" panose="02020603050405020304" pitchFamily="18" charset="0"/>
                <a:cs typeface="Times New Roman" panose="02020603050405020304" pitchFamily="18" charset="0"/>
              </a:rPr>
              <a:t>tha</a:t>
            </a:r>
            <a:r>
              <a:rPr lang="en-US" sz="2400" dirty="0">
                <a:latin typeface="Times New Roman" panose="02020603050405020304" pitchFamily="18" charset="0"/>
                <a:cs typeface="Times New Roman" panose="02020603050405020304" pitchFamily="18" charset="0"/>
              </a:rPr>
              <a:t> is located 6 </a:t>
            </a:r>
            <a:r>
              <a:rPr lang="en-US" sz="2400" dirty="0" err="1">
                <a:latin typeface="Times New Roman" panose="02020603050405020304" pitchFamily="18" charset="0"/>
                <a:cs typeface="Times New Roman" panose="02020603050405020304" pitchFamily="18" charset="0"/>
              </a:rPr>
              <a:t>kilometres</a:t>
            </a:r>
            <a:r>
              <a:rPr lang="en-US" sz="2400" dirty="0">
                <a:latin typeface="Times New Roman" panose="02020603050405020304" pitchFamily="18" charset="0"/>
                <a:cs typeface="Times New Roman" panose="02020603050405020304" pitchFamily="18" charset="0"/>
              </a:rPr>
              <a:t> from the Brisbane Central Business District. </a:t>
            </a:r>
          </a:p>
        </p:txBody>
      </p:sp>
    </p:spTree>
    <p:extLst>
      <p:ext uri="{BB962C8B-B14F-4D97-AF65-F5344CB8AC3E}">
        <p14:creationId xmlns:p14="http://schemas.microsoft.com/office/powerpoint/2010/main" val="2198237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
            <a:ext cx="10080625" cy="1247775"/>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Old Windmill Tower</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26</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3327330" y="1180041"/>
            <a:ext cx="6753295" cy="4429877"/>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Old Windmill, situated in Brisbane’s Observatory Park just north of the city center, is the city’s oldest building. It was built by convicts 200 years ago, making it both the longest surviving convict building and the oldest windmill tower left standing in Australia. </a:t>
            </a:r>
          </a:p>
          <a:p>
            <a:pPr marL="28575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was originally built to process the wheat and corn crops from the Moreton Bay colonial penal settlement. However, as it is located in a somewhat windless location, it quickly became a place of punishment, with convicts being put to work on a treadmill to keep the arms and heavy millstone turning. </a:t>
            </a:r>
            <a:endParaRPr lang="en-US" sz="2200" dirty="0">
              <a:latin typeface="Times New Roman" panose="02020603050405020304" pitchFamily="18" charset="0"/>
              <a:cs typeface="Times New Roman" panose="02020603050405020304" pitchFamily="18" charset="0"/>
            </a:endParaRPr>
          </a:p>
        </p:txBody>
      </p:sp>
      <p:pic>
        <p:nvPicPr>
          <p:cNvPr id="5" name="Picture 4" descr="A concrete tower with a flag on top with The Old Windmill, Brisbane in the background&#10;&#10;Description automatically generated">
            <a:extLst>
              <a:ext uri="{FF2B5EF4-FFF2-40B4-BE49-F238E27FC236}">
                <a16:creationId xmlns:a16="http://schemas.microsoft.com/office/drawing/2014/main" id="{5274DDA2-967F-860C-670C-3ECC3D725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47774"/>
            <a:ext cx="3327331" cy="4429878"/>
          </a:xfrm>
          <a:prstGeom prst="rect">
            <a:avLst/>
          </a:prstGeom>
        </p:spPr>
      </p:pic>
    </p:spTree>
    <p:extLst>
      <p:ext uri="{BB962C8B-B14F-4D97-AF65-F5344CB8AC3E}">
        <p14:creationId xmlns:p14="http://schemas.microsoft.com/office/powerpoint/2010/main" val="2709779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ctr">
            <a:normAutofit/>
          </a:bodyPr>
          <a:lstStyle/>
          <a:p>
            <a:pPr algn="ctr"/>
            <a:r>
              <a:rPr lang="en-US" b="1" dirty="0">
                <a:effectLst/>
                <a:latin typeface="Times New Roman" panose="02020603050405020304" pitchFamily="18" charset="0"/>
                <a:cs typeface="Times New Roman" panose="02020603050405020304" pitchFamily="18" charset="0"/>
              </a:rPr>
              <a:t>Rainforest Walk</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27</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9525" y="1047751"/>
            <a:ext cx="9913937" cy="4629902"/>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This exciting new Eco-Adventure offers guests a unique and thrilling way to explore the beautiful rainforest canopies. Set in a magical 30 acres of privately owned rainforest beside the crystal clear rock-pools of Cedar Creek on Mt </a:t>
            </a:r>
            <a:r>
              <a:rPr lang="en-US" sz="2400" dirty="0" err="1">
                <a:effectLst/>
                <a:latin typeface="Times New Roman" panose="02020603050405020304" pitchFamily="18" charset="0"/>
                <a:cs typeface="Times New Roman" panose="02020603050405020304" pitchFamily="18" charset="0"/>
              </a:rPr>
              <a:t>Tamborine</a:t>
            </a:r>
            <a:r>
              <a:rPr lang="en-US" sz="2400" dirty="0">
                <a:effectLst/>
                <a:latin typeface="Times New Roman" panose="02020603050405020304" pitchFamily="18" charset="0"/>
                <a:cs typeface="Times New Roman" panose="02020603050405020304" pitchFamily="18" charset="0"/>
              </a:rPr>
              <a:t>, Queensland, Australia.</a:t>
            </a:r>
          </a:p>
          <a:p>
            <a:pPr marL="342900" indent="-342900">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The walk departs directly from the Eco </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Gallery with a comprehensive array of </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Australian rainforest flora and fauna </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displays.</a:t>
            </a:r>
          </a:p>
        </p:txBody>
      </p:sp>
      <p:pic>
        <p:nvPicPr>
          <p:cNvPr id="5" name="Picture 4" descr="A bridge over a forest&#10;&#10;Description automatically generated">
            <a:extLst>
              <a:ext uri="{FF2B5EF4-FFF2-40B4-BE49-F238E27FC236}">
                <a16:creationId xmlns:a16="http://schemas.microsoft.com/office/drawing/2014/main" id="{7A940497-9D2C-50AF-AE7C-36ED9C80F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892" y="2247900"/>
            <a:ext cx="4335207" cy="3429752"/>
          </a:xfrm>
          <a:prstGeom prst="rect">
            <a:avLst/>
          </a:prstGeom>
        </p:spPr>
      </p:pic>
      <p:sp>
        <p:nvSpPr>
          <p:cNvPr id="8" name="TextBox 7">
            <a:extLst>
              <a:ext uri="{FF2B5EF4-FFF2-40B4-BE49-F238E27FC236}">
                <a16:creationId xmlns:a16="http://schemas.microsoft.com/office/drawing/2014/main" id="{4E8B6BEE-3238-4D33-B678-D40EEFE64087}"/>
              </a:ext>
            </a:extLst>
          </p:cNvPr>
          <p:cNvSpPr txBox="1"/>
          <p:nvPr/>
        </p:nvSpPr>
        <p:spPr>
          <a:xfrm>
            <a:off x="157163" y="4466530"/>
            <a:ext cx="5038724" cy="923330"/>
          </a:xfrm>
          <a:prstGeom prst="rect">
            <a:avLst/>
          </a:prstGeom>
          <a:noFill/>
        </p:spPr>
        <p:txBody>
          <a:bodyPr wrap="square">
            <a:spAutoFit/>
          </a:bodyPr>
          <a:lstStyle/>
          <a:p>
            <a:r>
              <a:rPr lang="en-US" b="1" dirty="0">
                <a:effectLst/>
                <a:latin typeface="Times New Roman" panose="02020603050405020304" pitchFamily="18" charset="0"/>
                <a:cs typeface="Times New Roman" panose="02020603050405020304" pitchFamily="18" charset="0"/>
              </a:rPr>
              <a:t>Pricing: </a:t>
            </a:r>
          </a:p>
          <a:p>
            <a:r>
              <a:rPr lang="en-US" b="1" dirty="0">
                <a:effectLst/>
                <a:latin typeface="Times New Roman" panose="02020603050405020304" pitchFamily="18" charset="0"/>
                <a:cs typeface="Times New Roman" panose="02020603050405020304" pitchFamily="18" charset="0"/>
              </a:rPr>
              <a:t>Adults (17 Age and Over) $19.5</a:t>
            </a:r>
          </a:p>
          <a:p>
            <a:r>
              <a:rPr lang="en-US" b="1" dirty="0">
                <a:effectLst/>
                <a:latin typeface="Times New Roman" panose="02020603050405020304" pitchFamily="18" charset="0"/>
                <a:cs typeface="Times New Roman" panose="02020603050405020304" pitchFamily="18" charset="0"/>
              </a:rPr>
              <a:t>Children $9.50</a:t>
            </a:r>
          </a:p>
        </p:txBody>
      </p:sp>
    </p:spTree>
    <p:extLst>
      <p:ext uri="{BB962C8B-B14F-4D97-AF65-F5344CB8AC3E}">
        <p14:creationId xmlns:p14="http://schemas.microsoft.com/office/powerpoint/2010/main" val="3124440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132085"/>
            <a:ext cx="10080625" cy="830997"/>
          </a:xfrm>
          <a:prstGeom prst="rect">
            <a:avLst/>
          </a:prstGeom>
          <a:noFill/>
        </p:spPr>
        <p:txBody>
          <a:bodyPr wrap="square">
            <a:spAutoFit/>
          </a:bodyPr>
          <a:lstStyle/>
          <a:p>
            <a:pPr algn="ctr">
              <a:buClrTx/>
              <a:buFontTx/>
              <a:buNone/>
            </a:pPr>
            <a:r>
              <a:rPr lang="en-US" altLang="en-US" sz="4800" b="1" dirty="0">
                <a:latin typeface="+mj-lt"/>
                <a:cs typeface="Times New Roman" panose="02020603050405020304" pitchFamily="18" charset="0"/>
              </a:rPr>
              <a:t>Restaurants in Brisbane</a:t>
            </a:r>
          </a:p>
        </p:txBody>
      </p:sp>
      <p:sp>
        <p:nvSpPr>
          <p:cNvPr id="5" name="TextBox 4">
            <a:extLst>
              <a:ext uri="{FF2B5EF4-FFF2-40B4-BE49-F238E27FC236}">
                <a16:creationId xmlns:a16="http://schemas.microsoft.com/office/drawing/2014/main" id="{A1623D5B-EABF-0232-D585-C0172154D290}"/>
              </a:ext>
            </a:extLst>
          </p:cNvPr>
          <p:cNvSpPr txBox="1"/>
          <p:nvPr/>
        </p:nvSpPr>
        <p:spPr>
          <a:xfrm>
            <a:off x="237066" y="1061912"/>
            <a:ext cx="9854043" cy="4154984"/>
          </a:xfrm>
          <a:prstGeom prst="rect">
            <a:avLst/>
          </a:prstGeom>
          <a:noFill/>
        </p:spPr>
        <p:txBody>
          <a:bodyPr wrap="square">
            <a:spAutoFit/>
          </a:bodyPr>
          <a:lstStyle/>
          <a:p>
            <a:pPr>
              <a:buClrTx/>
              <a:buFontTx/>
              <a:buNone/>
            </a:pPr>
            <a:r>
              <a:rPr lang="en-US" altLang="en-US" sz="2400" dirty="0">
                <a:latin typeface="Times New Roman" panose="02020603050405020304" pitchFamily="18" charset="0"/>
                <a:cs typeface="Times New Roman" panose="02020603050405020304" pitchFamily="18" charset="0"/>
              </a:rPr>
              <a:t>There are a lot of excellent restaurants in Hokkaido. Especially for seafood. </a:t>
            </a:r>
          </a:p>
          <a:p>
            <a:pPr>
              <a:buClrTx/>
              <a:buFontTx/>
              <a:buNone/>
            </a:pPr>
            <a:r>
              <a:rPr lang="en-US" altLang="en-US" sz="2400" dirty="0">
                <a:latin typeface="Times New Roman" panose="02020603050405020304" pitchFamily="18" charset="0"/>
                <a:cs typeface="Times New Roman" panose="02020603050405020304" pitchFamily="18" charset="0"/>
              </a:rPr>
              <a:t>Here are some recommendations: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Restaurants in Brisbane:</a:t>
            </a:r>
          </a:p>
          <a:p>
            <a:r>
              <a:rPr lang="en-US" sz="2400" b="1" dirty="0">
                <a:latin typeface="Times New Roman" panose="02020603050405020304" pitchFamily="18" charset="0"/>
                <a:cs typeface="Times New Roman" panose="02020603050405020304" pitchFamily="18" charset="0"/>
              </a:rPr>
              <a:t>Rogue Bistro </a:t>
            </a:r>
            <a:r>
              <a:rPr lang="en-US" sz="2400" dirty="0">
                <a:latin typeface="Times New Roman" panose="02020603050405020304" pitchFamily="18" charset="0"/>
                <a:cs typeface="Times New Roman" panose="02020603050405020304" pitchFamily="18" charset="0"/>
              </a:rPr>
              <a:t>$$ - $$$, Australian, Vegetarian</a:t>
            </a:r>
          </a:p>
          <a:p>
            <a:r>
              <a:rPr lang="en-US" sz="2400" b="1" dirty="0">
                <a:latin typeface="Times New Roman" panose="02020603050405020304" pitchFamily="18" charset="0"/>
                <a:cs typeface="Times New Roman" panose="02020603050405020304" pitchFamily="18" charset="0"/>
              </a:rPr>
              <a:t>Olive Thyme </a:t>
            </a:r>
            <a:r>
              <a:rPr lang="en-US" sz="2400" dirty="0">
                <a:latin typeface="Times New Roman" panose="02020603050405020304" pitchFamily="18" charset="0"/>
                <a:cs typeface="Times New Roman" panose="02020603050405020304" pitchFamily="18" charset="0"/>
              </a:rPr>
              <a:t>$$ - $$$, Turkish, Vegetarian, Vegan </a:t>
            </a:r>
          </a:p>
          <a:p>
            <a:r>
              <a:rPr lang="en-US" sz="2400" b="1" dirty="0">
                <a:latin typeface="Times New Roman" panose="02020603050405020304" pitchFamily="18" charset="0"/>
                <a:cs typeface="Times New Roman" panose="02020603050405020304" pitchFamily="18" charset="0"/>
              </a:rPr>
              <a:t>1889 Enoteca </a:t>
            </a:r>
            <a:r>
              <a:rPr lang="en-US" sz="2400" dirty="0">
                <a:latin typeface="Times New Roman" panose="02020603050405020304" pitchFamily="18" charset="0"/>
                <a:cs typeface="Times New Roman" panose="02020603050405020304" pitchFamily="18" charset="0"/>
              </a:rPr>
              <a:t>$$$$, Italian, Vegetarian, Vegan </a:t>
            </a: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La Vue Waterfront Restaurant </a:t>
            </a:r>
            <a:r>
              <a:rPr lang="en-US" sz="2400" dirty="0">
                <a:latin typeface="Times New Roman" panose="02020603050405020304" pitchFamily="18" charset="0"/>
                <a:cs typeface="Times New Roman" panose="02020603050405020304" pitchFamily="18" charset="0"/>
              </a:rPr>
              <a:t>$$$$, French, Vegetarian, Vegan </a:t>
            </a:r>
          </a:p>
          <a:p>
            <a:r>
              <a:rPr lang="en-US" sz="2400" b="1" dirty="0">
                <a:latin typeface="Times New Roman" panose="02020603050405020304" pitchFamily="18" charset="0"/>
                <a:cs typeface="Times New Roman" panose="02020603050405020304" pitchFamily="18" charset="0"/>
              </a:rPr>
              <a:t>Moda Restaurant  </a:t>
            </a:r>
            <a:r>
              <a:rPr lang="en-US" sz="2400" dirty="0">
                <a:latin typeface="Times New Roman" panose="02020603050405020304" pitchFamily="18" charset="0"/>
                <a:cs typeface="Times New Roman" panose="02020603050405020304" pitchFamily="18" charset="0"/>
              </a:rPr>
              <a:t>$$$$, Mediterranean, Spanish, Contemporary</a:t>
            </a:r>
          </a:p>
          <a:p>
            <a:r>
              <a:rPr lang="en-US" sz="2400" b="1" dirty="0">
                <a:latin typeface="Times New Roman" panose="02020603050405020304" pitchFamily="18" charset="0"/>
                <a:cs typeface="Times New Roman" panose="02020603050405020304" pitchFamily="18" charset="0"/>
              </a:rPr>
              <a:t>Tartufo Classic Italian </a:t>
            </a:r>
            <a:r>
              <a:rPr lang="en-US" sz="2400" dirty="0">
                <a:latin typeface="Times New Roman" panose="02020603050405020304" pitchFamily="18" charset="0"/>
                <a:cs typeface="Times New Roman" panose="02020603050405020304" pitchFamily="18" charset="0"/>
              </a:rPr>
              <a:t>$$ - $$$, Italian, Pizza, Mediterranean</a:t>
            </a:r>
          </a:p>
          <a:p>
            <a:r>
              <a:rPr lang="en-US" sz="2400" b="1" dirty="0">
                <a:latin typeface="Times New Roman" panose="02020603050405020304" pitchFamily="18" charset="0"/>
                <a:cs typeface="Times New Roman" panose="02020603050405020304" pitchFamily="18" charset="0"/>
              </a:rPr>
              <a:t>Lamberts Restaurant </a:t>
            </a:r>
            <a:r>
              <a:rPr lang="en-US" sz="2400" dirty="0">
                <a:latin typeface="Times New Roman" panose="02020603050405020304" pitchFamily="18" charset="0"/>
                <a:cs typeface="Times New Roman" panose="02020603050405020304" pitchFamily="18" charset="0"/>
              </a:rPr>
              <a:t>$$ - $$$, Contemporary, Australian, Vegetarian</a:t>
            </a:r>
            <a:endParaRPr lang="en-US" altLang="en-US" sz="2400" dirty="0">
              <a:latin typeface="Times New Roman" panose="02020603050405020304" pitchFamily="18" charset="0"/>
              <a:cs typeface="Times New Roman" panose="02020603050405020304" pitchFamily="18" charset="0"/>
            </a:endParaRPr>
          </a:p>
          <a:p>
            <a:endParaRPr lang="en-US" sz="2400"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iece of meat with vegetables on a white surface&#10;&#10;Description automatically generated">
            <a:extLst>
              <a:ext uri="{FF2B5EF4-FFF2-40B4-BE49-F238E27FC236}">
                <a16:creationId xmlns:a16="http://schemas.microsoft.com/office/drawing/2014/main" id="{B8AFA579-45D7-544D-6177-C5C9363EC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725" y="1483431"/>
            <a:ext cx="2822574" cy="1808799"/>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7/17/2024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29</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746301"/>
          </a:xfrm>
          <a:prstGeom prst="rect">
            <a:avLst/>
          </a:prstGeom>
        </p:spPr>
        <p:txBody>
          <a:bodyPr vert="horz"/>
          <a:lstStyle/>
          <a:p>
            <a:pPr lvl="0" algn="ctr"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46489" y="1271411"/>
            <a:ext cx="8387644" cy="2105025"/>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Brisbane is a beautiful City with a rich history and numerous attractions. Regardless of what you're looking for, Brisbane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Brisbane!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6759" y="332140"/>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5E54D92-8C3C-3B79-29B6-308DFBDB5850}"/>
              </a:ext>
            </a:extLst>
          </p:cNvPr>
          <p:cNvSpPr txBox="1"/>
          <p:nvPr/>
        </p:nvSpPr>
        <p:spPr>
          <a:xfrm>
            <a:off x="440264" y="1089377"/>
            <a:ext cx="9166577"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7"/>
            <a:ext cx="10080625" cy="1241425"/>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dirty="0">
                <a:solidFill>
                  <a:srgbClr val="000000"/>
                </a:solidFill>
                <a:latin typeface="Times New Roman" panose="02020603050405020304" pitchFamily="18" charset="0"/>
                <a:cs typeface="Times New Roman" panose="02020603050405020304" pitchFamily="18" charset="0"/>
              </a:rPr>
              <a:t>Brisbane</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sz="1984" dirty="0">
                <a:solidFill>
                  <a:srgbClr val="202124"/>
                </a:solidFill>
                <a:latin typeface="Times New Roman" panose="02020603050405020304" pitchFamily="18" charset="0"/>
                <a:cs typeface="Times New Roman" panose="02020603050405020304" pitchFamily="18" charset="0"/>
              </a:rPr>
              <a:t>ritannica.com, and the </a:t>
            </a:r>
            <a:br>
              <a:rPr lang="en-US" altLang="en-US" sz="1984" dirty="0">
                <a:solidFill>
                  <a:srgbClr val="202124"/>
                </a:solidFill>
                <a:latin typeface="Times New Roman" panose="02020603050405020304" pitchFamily="18" charset="0"/>
                <a:cs typeface="Times New Roman" panose="02020603050405020304" pitchFamily="18" charset="0"/>
              </a:rPr>
            </a:br>
            <a:r>
              <a:rPr lang="en-US" altLang="en-US" sz="1984" dirty="0">
                <a:solidFill>
                  <a:srgbClr val="202124"/>
                </a:solidFill>
                <a:latin typeface="Times New Roman" panose="02020603050405020304" pitchFamily="18" charset="0"/>
                <a:cs typeface="Times New Roman" panose="02020603050405020304" pitchFamily="18" charset="0"/>
              </a:rPr>
              <a:t>various Museum, Park and Government websites.</a:t>
            </a:r>
            <a:br>
              <a:rPr lang="en-US" altLang="en-US" sz="1984" dirty="0">
                <a:solidFill>
                  <a:srgbClr val="202124"/>
                </a:solidFill>
                <a:latin typeface="Roboto" panose="02000000000000000000" pitchFamily="2" charset="0"/>
              </a:rPr>
            </a:br>
            <a:endParaRPr lang="en-US" altLang="en-US" sz="3638" dirty="0">
              <a:solidFill>
                <a:srgbClr val="101518"/>
              </a:solidFill>
              <a:latin typeface="Roboto" panose="02000000000000000000" pitchFamily="2"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10080624"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09318"/>
            <a:ext cx="10080625" cy="14515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currency for Brisbane is the Australian Dollar. </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conversion at the rate is $1.48 AUD to $1.00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Or $1 </a:t>
            </a:r>
            <a:r>
              <a:rPr lang="en-US" sz="2400" b="1" i="0" u="none" strike="noStrike" kern="1200" baseline="0">
                <a:ln>
                  <a:noFill/>
                </a:ln>
                <a:solidFill>
                  <a:srgbClr val="000000"/>
                </a:solidFill>
                <a:latin typeface="Times New Roman" panose="02020603050405020304" pitchFamily="18" charset="0"/>
                <a:ea typeface="Segoe UI" pitchFamily="34"/>
                <a:cs typeface="Times New Roman" panose="02020603050405020304" pitchFamily="18" charset="0"/>
              </a:rPr>
              <a:t>AUD $.</a:t>
            </a: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67 </a:t>
            </a:r>
            <a:r>
              <a:rPr lang="en-US" sz="2400" b="1" dirty="0">
                <a:latin typeface="Times New Roman" panose="02020603050405020304" pitchFamily="18" charset="0"/>
                <a:cs typeface="Times New Roman" panose="02020603050405020304" pitchFamily="18" charset="0"/>
              </a:rPr>
              <a:t>U.S.</a:t>
            </a:r>
            <a:endPar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5" name="Picture 4" descr="Close-up of several different currency notes and coins&#10;&#10;Description automatically generated">
            <a:extLst>
              <a:ext uri="{FF2B5EF4-FFF2-40B4-BE49-F238E27FC236}">
                <a16:creationId xmlns:a16="http://schemas.microsoft.com/office/drawing/2014/main" id="{E6D6BEBB-A886-C1BA-24D1-72C86F192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767" y="2071158"/>
            <a:ext cx="5399088" cy="35993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198407"/>
            <a:ext cx="10080625" cy="701731"/>
          </a:xfrm>
          <a:prstGeom prst="rect">
            <a:avLst/>
          </a:prstGeom>
        </p:spPr>
        <p:txBody>
          <a:bodyPr vert="horz" wrap="square" anchor="ctr">
            <a:spAutoFit/>
          </a:bodyPr>
          <a:lstStyle/>
          <a:p>
            <a:pPr algn="ctr"/>
            <a:r>
              <a:rPr lang="en-US" b="1" dirty="0">
                <a:latin typeface="Times New Roman" panose="02020603050405020304" pitchFamily="18" charset="0"/>
                <a:cs typeface="Times New Roman" panose="02020603050405020304" pitchFamily="18" charset="0"/>
              </a:rPr>
              <a:t>The Origin of Brisbane</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95777" y="994555"/>
            <a:ext cx="9984847"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origin of Brisbane is steeped in debate and conjecture. Some historians suggest that the city was established by convicts, who first arrived in 1825 and named the location '</a:t>
            </a:r>
            <a:r>
              <a:rPr lang="en-US" sz="2400" dirty="0" err="1">
                <a:latin typeface="Times New Roman" panose="02020603050405020304" pitchFamily="18" charset="0"/>
                <a:cs typeface="Times New Roman" panose="02020603050405020304" pitchFamily="18" charset="0"/>
              </a:rPr>
              <a:t>Edenglassie</a:t>
            </a:r>
            <a:r>
              <a:rPr lang="en-US" sz="2400" dirty="0">
                <a:latin typeface="Times New Roman" panose="02020603050405020304" pitchFamily="18" charset="0"/>
                <a:cs typeface="Times New Roman" panose="02020603050405020304" pitchFamily="18" charset="0"/>
              </a:rPr>
              <a:t>' which is derived from an Aboriginal term meaning 'windy place’.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Upon the arrival of explorers in 1823 laid the groundwork for what would eventually become Brisbane, as they noted the area might be suitable for settlement.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the time of the explorer's visit,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Southern Aboriginals were residing in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vicinity along with a small number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of settlers and free convicts.</a:t>
            </a:r>
          </a:p>
          <a:p>
            <a:pPr marL="342900" indent="-342900">
              <a:buFont typeface="Arial" panose="020B0604020202020204" pitchFamily="34" charset="0"/>
              <a:buChar char="•"/>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7" name="Picture 6" descr="A black and white photo of a street with houses and a river&#10;&#10;Description automatically generated">
            <a:extLst>
              <a:ext uri="{FF2B5EF4-FFF2-40B4-BE49-F238E27FC236}">
                <a16:creationId xmlns:a16="http://schemas.microsoft.com/office/drawing/2014/main" id="{C3A1700F-6C5E-3874-4D9C-D2B994E6FD86}"/>
              </a:ext>
            </a:extLst>
          </p:cNvPr>
          <p:cNvPicPr>
            <a:picLocks noChangeAspect="1"/>
          </p:cNvPicPr>
          <p:nvPr/>
        </p:nvPicPr>
        <p:blipFill rotWithShape="1">
          <a:blip r:embed="rId3">
            <a:extLst>
              <a:ext uri="{28A0092B-C50C-407E-A947-70E740481C1C}">
                <a14:useLocalDpi xmlns:a14="http://schemas.microsoft.com/office/drawing/2010/main" val="0"/>
              </a:ext>
            </a:extLst>
          </a:blip>
          <a:srcRect t="7596"/>
          <a:stretch/>
        </p:blipFill>
        <p:spPr>
          <a:xfrm>
            <a:off x="5499100" y="3333750"/>
            <a:ext cx="4581525" cy="2336800"/>
          </a:xfrm>
          <a:prstGeom prst="rect">
            <a:avLst/>
          </a:prstGeom>
        </p:spPr>
      </p:pic>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198407"/>
            <a:ext cx="10080625" cy="701731"/>
          </a:xfrm>
          <a:prstGeom prst="rect">
            <a:avLst/>
          </a:prstGeom>
        </p:spPr>
        <p:txBody>
          <a:bodyPr vert="horz" wrap="square" anchor="ctr">
            <a:spAutoFit/>
          </a:bodyPr>
          <a:lstStyle/>
          <a:p>
            <a:pPr algn="ctr"/>
            <a:r>
              <a:rPr lang="en-US" b="1" dirty="0">
                <a:latin typeface="Times New Roman" panose="02020603050405020304" pitchFamily="18" charset="0"/>
                <a:cs typeface="Times New Roman" panose="02020603050405020304" pitchFamily="18" charset="0"/>
              </a:rPr>
              <a:t>The Origin of Brisbane </a:t>
            </a:r>
            <a:r>
              <a:rPr lang="en-US" sz="2800" b="1" dirty="0">
                <a:latin typeface="Times New Roman" panose="02020603050405020304" pitchFamily="18" charset="0"/>
                <a:cs typeface="Times New Roman" panose="02020603050405020304" pitchFamily="18" charset="0"/>
              </a:rPr>
              <a:t>Cont.</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95777" y="994555"/>
            <a:ext cx="9984847"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Their presence in the region may also have shaped what Brisbane would eventually become. However, it is important to mention that it was not until later settlement began under Lieutenant Governors Patrick Logan and Thomas Henry after 1824 that Brisbane began to truly take shape.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Ultimately, there is no definitive answer to the question surrounding Brisbane's origin. But considering its rich history and diverse Indigenous Brisbane culture, one can not help but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appreciate the complexity of this small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Queensland city. With this in mind, let us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move onto examine how the formation as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 colony impacted Brisbane's course of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development over time.</a:t>
            </a:r>
          </a:p>
          <a:p>
            <a:pPr marL="342900" indent="-342900">
              <a:buFont typeface="Arial" panose="020B0604020202020204" pitchFamily="34" charset="0"/>
              <a:buChar char="•"/>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7" name="Picture 6" descr="A black and white photo of a street with houses and a river&#10;&#10;Description automatically generated">
            <a:extLst>
              <a:ext uri="{FF2B5EF4-FFF2-40B4-BE49-F238E27FC236}">
                <a16:creationId xmlns:a16="http://schemas.microsoft.com/office/drawing/2014/main" id="{C3A1700F-6C5E-3874-4D9C-D2B994E6F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475" y="3255576"/>
            <a:ext cx="4375150" cy="2414974"/>
          </a:xfrm>
          <a:prstGeom prst="rect">
            <a:avLst/>
          </a:prstGeom>
        </p:spPr>
      </p:pic>
    </p:spTree>
    <p:extLst>
      <p:ext uri="{BB962C8B-B14F-4D97-AF65-F5344CB8AC3E}">
        <p14:creationId xmlns:p14="http://schemas.microsoft.com/office/powerpoint/2010/main" val="2669837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241244"/>
            <a:ext cx="10080625" cy="701731"/>
          </a:xfrm>
          <a:prstGeom prst="rect">
            <a:avLst/>
          </a:prstGeom>
        </p:spPr>
        <p:txBody>
          <a:bodyPr vert="horz" wrap="square">
            <a:spAutoFit/>
          </a:bodyPr>
          <a:lstStyle/>
          <a:p>
            <a:pPr algn="ctr"/>
            <a:r>
              <a:rPr lang="en-US" b="1" dirty="0">
                <a:latin typeface="Times New Roman" panose="02020603050405020304" pitchFamily="18" charset="0"/>
                <a:cs typeface="Times New Roman" panose="02020603050405020304" pitchFamily="18" charset="0"/>
              </a:rPr>
              <a:t>Lifestyles of the Settlers</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4519082" y="1151465"/>
            <a:ext cx="547264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early settlers of Brisbane came from diverse backgrounds, many of whom embraced the lifestyle of their colonial predecessors. Even prior to arrival of Governor Gipps’ in 1839, British traders had been busy establishing trading vessels and ports in Brisbane.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While some of the earliest arrivals stayed in the area, most left as soon as possible due to food shortages and hostile Aboriginals. </a:t>
            </a:r>
          </a:p>
          <a:p>
            <a:endParaRPr lang="en-US" sz="2400" dirty="0">
              <a:latin typeface="Times New Roman" panose="02020603050405020304" pitchFamily="18" charset="0"/>
              <a:cs typeface="Times New Roman" panose="02020603050405020304" pitchFamily="18" charset="0"/>
            </a:endParaRPr>
          </a:p>
        </p:txBody>
      </p:sp>
      <p:pic>
        <p:nvPicPr>
          <p:cNvPr id="4" name="Picture 3" descr="A group of men holding weapons&#10;&#10;Description automatically generated">
            <a:extLst>
              <a:ext uri="{FF2B5EF4-FFF2-40B4-BE49-F238E27FC236}">
                <a16:creationId xmlns:a16="http://schemas.microsoft.com/office/drawing/2014/main" id="{6C6AA631-D720-40A7-9158-959A17909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51466"/>
            <a:ext cx="4519083" cy="4519083"/>
          </a:xfrm>
          <a:prstGeom prst="rect">
            <a:avLst/>
          </a:prstGeom>
        </p:spPr>
      </p:pic>
    </p:spTree>
    <p:extLst>
      <p:ext uri="{BB962C8B-B14F-4D97-AF65-F5344CB8AC3E}">
        <p14:creationId xmlns:p14="http://schemas.microsoft.com/office/powerpoint/2010/main" val="2375040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
            <a:ext cx="5276850" cy="1466850"/>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Lifestyles of the Settlers </a:t>
            </a:r>
            <a:r>
              <a:rPr lang="en-US" sz="2800" b="1" dirty="0">
                <a:latin typeface="Times New Roman" panose="02020603050405020304" pitchFamily="18" charset="0"/>
                <a:cs typeface="Times New Roman" panose="02020603050405020304" pitchFamily="18" charset="0"/>
              </a:rPr>
              <a:t>Cont.</a:t>
            </a:r>
            <a:endParaRPr lang="en-US" b="1" dirty="0"/>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 y="1466851"/>
            <a:ext cx="5353051" cy="492442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55000" lnSpcReduction="20000"/>
          </a:bodyPr>
          <a:lstStyle/>
          <a:p>
            <a:pPr marL="342900" indent="-228600">
              <a:lnSpc>
                <a:spcPct val="120000"/>
              </a:lnSpc>
              <a:spcAft>
                <a:spcPts val="600"/>
              </a:spcAf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Of those who stayed, they lived mainly in tents which grew into humpies spread along Eagle Street and Queen's Wharf. </a:t>
            </a:r>
          </a:p>
          <a:p>
            <a:pPr marL="342900" indent="-228600">
              <a:lnSpc>
                <a:spcPct val="120000"/>
              </a:lnSpc>
              <a:spcAft>
                <a:spcPts val="600"/>
              </a:spcAf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Lacking necessary goods, the majority engaged in subsistence agricultural lifestyle with some practicing semi-nomadism and others making use of local seasonal resources. </a:t>
            </a:r>
          </a:p>
          <a:p>
            <a:pPr marL="342900" indent="-228600">
              <a:lnSpc>
                <a:spcPct val="120000"/>
              </a:lnSpc>
              <a:spcAft>
                <a:spcPts val="600"/>
              </a:spcAf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These individuals took advantage of agricultural land around what is now known as Boggo Road, supplementing their diets by hunting kangaroo, scrub turkeys and other animals on nearby islands. Cut bush timber was also used to construct huts for shelter. </a:t>
            </a:r>
          </a:p>
          <a:p>
            <a:pPr indent="-228600">
              <a:lnSpc>
                <a:spcPct val="90000"/>
              </a:lnSpc>
              <a:spcAft>
                <a:spcPts val="600"/>
              </a:spcAft>
              <a:buFont typeface="Arial" panose="020B0604020202020204" pitchFamily="34" charset="0"/>
              <a:buChar char="•"/>
            </a:pPr>
            <a:endParaRPr lang="en-US" sz="1500" dirty="0"/>
          </a:p>
        </p:txBody>
      </p:sp>
      <p:pic>
        <p:nvPicPr>
          <p:cNvPr id="5" name="Picture 4" descr="A teepee made of branches in the desert&#10;&#10;Description automatically generated">
            <a:extLst>
              <a:ext uri="{FF2B5EF4-FFF2-40B4-BE49-F238E27FC236}">
                <a16:creationId xmlns:a16="http://schemas.microsoft.com/office/drawing/2014/main" id="{530D396D-EE0D-E255-7639-3CBE4C981255}"/>
              </a:ext>
            </a:extLst>
          </p:cNvPr>
          <p:cNvPicPr>
            <a:picLocks noChangeAspect="1"/>
          </p:cNvPicPr>
          <p:nvPr/>
        </p:nvPicPr>
        <p:blipFill rotWithShape="1">
          <a:blip r:embed="rId3">
            <a:extLst>
              <a:ext uri="{28A0092B-C50C-407E-A947-70E740481C1C}">
                <a14:useLocalDpi xmlns:a14="http://schemas.microsoft.com/office/drawing/2010/main" val="0"/>
              </a:ext>
            </a:extLst>
          </a:blip>
          <a:srcRect l="17401" r="18697" b="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60321029"/>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1163</TotalTime>
  <Words>2103</Words>
  <Application>Microsoft Office PowerPoint</Application>
  <PresentationFormat>Custom</PresentationFormat>
  <Paragraphs>162</Paragraphs>
  <Slides>31</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Liberation Sans</vt:lpstr>
      <vt:lpstr>Roboto</vt:lpstr>
      <vt:lpstr>Tahoma</vt:lpstr>
      <vt:lpstr>Times New Roman</vt:lpstr>
      <vt:lpstr>Wingdings</vt:lpstr>
      <vt:lpstr>Default</vt:lpstr>
      <vt:lpstr>Brisbane Australia Presented by Marc Silver</vt:lpstr>
      <vt:lpstr>What I Will Cover</vt:lpstr>
      <vt:lpstr>My Port Philosophy</vt:lpstr>
      <vt:lpstr>PowerPoint Presentation</vt:lpstr>
      <vt:lpstr>PowerPoint Presentation</vt:lpstr>
      <vt:lpstr>The Origin of Brisbane</vt:lpstr>
      <vt:lpstr>The Origin of Brisbane Cont.</vt:lpstr>
      <vt:lpstr>Lifestyles of the Settlers</vt:lpstr>
      <vt:lpstr>Lifestyles of the Settlers Cont.</vt:lpstr>
      <vt:lpstr>Lifestyles of the Settlers Cont.</vt:lpstr>
      <vt:lpstr>Boomtown Era</vt:lpstr>
      <vt:lpstr>Boomtown Era Cont.</vt:lpstr>
      <vt:lpstr>Boomtown Era Cont.</vt:lpstr>
      <vt:lpstr>Brisbane Area Map </vt:lpstr>
      <vt:lpstr>Map of Brisbane</vt:lpstr>
      <vt:lpstr>Where We Dock</vt:lpstr>
      <vt:lpstr>Brisbane Transit</vt:lpstr>
      <vt:lpstr>Brisbane Taxis</vt:lpstr>
      <vt:lpstr>PowerPoint Presentation</vt:lpstr>
      <vt:lpstr>Museum of Brisbane</vt:lpstr>
      <vt:lpstr>Queensland Museum</vt:lpstr>
      <vt:lpstr>Sir Charles Kingsford Smith Memorial</vt:lpstr>
      <vt:lpstr>Wynnum Mangrove Boardwalk</vt:lpstr>
      <vt:lpstr>Nudgee Waterhole Reserve</vt:lpstr>
      <vt:lpstr>Brisbane City Botanic Gardens</vt:lpstr>
      <vt:lpstr>Old Windmill Tower</vt:lpstr>
      <vt:lpstr>Rainforest Walk</vt:lpstr>
      <vt:lpstr>PowerPoint Presentation</vt:lpstr>
      <vt:lpstr>Conclusion</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147</cp:revision>
  <dcterms:created xsi:type="dcterms:W3CDTF">2023-03-25T21:24:27Z</dcterms:created>
  <dcterms:modified xsi:type="dcterms:W3CDTF">2024-07-18T04:36:57Z</dcterms:modified>
</cp:coreProperties>
</file>