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handoutMasterIdLst>
    <p:handoutMasterId r:id="rId22"/>
  </p:handoutMasterIdLst>
  <p:sldIdLst>
    <p:sldId id="256" r:id="rId2"/>
    <p:sldId id="273" r:id="rId3"/>
    <p:sldId id="257" r:id="rId4"/>
    <p:sldId id="274" r:id="rId5"/>
    <p:sldId id="258" r:id="rId6"/>
    <p:sldId id="279" r:id="rId7"/>
    <p:sldId id="260" r:id="rId8"/>
    <p:sldId id="277" r:id="rId9"/>
    <p:sldId id="280" r:id="rId10"/>
    <p:sldId id="265" r:id="rId11"/>
    <p:sldId id="278" r:id="rId12"/>
    <p:sldId id="282" r:id="rId13"/>
    <p:sldId id="266" r:id="rId14"/>
    <p:sldId id="284" r:id="rId15"/>
    <p:sldId id="283" r:id="rId16"/>
    <p:sldId id="285" r:id="rId17"/>
    <p:sldId id="268" r:id="rId18"/>
    <p:sldId id="281" r:id="rId19"/>
    <p:sldId id="272" r:id="rId20"/>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8" d="100"/>
          <a:sy n="98" d="100"/>
        </p:scale>
        <p:origin x="2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19</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93792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822439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10</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13</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DE8A-E5C2-2DCC-A676-A5A090C34EB0}"/>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4DC5A1B4-C719-1466-B017-FB6F122B037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DE6CB557-A787-ACA5-12A6-E3C81CE983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E2CB3DB-C3BD-7143-C72D-D7A0BA79FD4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35F7FBD-69C8-67B3-5EDC-A85221D5E6A0}"/>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230990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E5E0-F3F0-3F12-4133-0FB7E7FF53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F22A53-87D9-1994-5F46-9C033B5BEA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76A9-41A6-E1B7-56A2-0095993D64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B6928C03-221B-8384-ADF0-997D86DD373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3B83D7C-09D4-E15B-99ED-A5F67A6E0394}"/>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98150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031F61-5655-F793-E878-8520CAD73A02}"/>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9D0897-1DC3-7A58-5A80-06C80A34B17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51183-F652-2D5F-D876-43DC220FFDB9}"/>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FD92863E-F1BC-CAAC-F55E-F67C59442307}"/>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FEAEA9-71F8-E595-6800-6C8F078BF4C4}"/>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123365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94FE-5659-AABC-53A1-3A5DED0B2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CC1D5-5FA2-B7C8-7375-E40CAE94A8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55AF1-C34C-23AF-4DD3-E85294BC9C98}"/>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7A6A3026-15C0-D594-B18F-D2467650F9D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5D18FF5-616B-4B32-61D1-59C6E6950829}"/>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361034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101A-EF5D-1B46-AF64-E084802056F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EE65BA15-99DF-17BE-702A-6C5177B174E3}"/>
              </a:ext>
            </a:extLst>
          </p:cNvPr>
          <p:cNvSpPr>
            <a:spLocks noGrp="1"/>
          </p:cNvSpPr>
          <p:nvPr>
            <p:ph type="body" idx="1"/>
          </p:nvPr>
        </p:nvSpPr>
        <p:spPr>
          <a:xfrm>
            <a:off x="687793" y="3794807"/>
            <a:ext cx="8694539" cy="1240432"/>
          </a:xfrm>
        </p:spPr>
        <p:txBody>
          <a:bodyPr/>
          <a:lstStyle>
            <a:lvl1pPr marL="0" indent="0">
              <a:buNone/>
              <a:defRPr sz="1984">
                <a:solidFill>
                  <a:schemeClr val="tx1">
                    <a:tint val="82000"/>
                  </a:schemeClr>
                </a:solidFill>
              </a:defRPr>
            </a:lvl1pPr>
            <a:lvl2pPr marL="378013" indent="0">
              <a:buNone/>
              <a:defRPr sz="1654">
                <a:solidFill>
                  <a:schemeClr val="tx1">
                    <a:tint val="82000"/>
                  </a:schemeClr>
                </a:solidFill>
              </a:defRPr>
            </a:lvl2pPr>
            <a:lvl3pPr marL="756026" indent="0">
              <a:buNone/>
              <a:defRPr sz="1488">
                <a:solidFill>
                  <a:schemeClr val="tx1">
                    <a:tint val="82000"/>
                  </a:schemeClr>
                </a:solidFill>
              </a:defRPr>
            </a:lvl3pPr>
            <a:lvl4pPr marL="1134039" indent="0">
              <a:buNone/>
              <a:defRPr sz="1323">
                <a:solidFill>
                  <a:schemeClr val="tx1">
                    <a:tint val="82000"/>
                  </a:schemeClr>
                </a:solidFill>
              </a:defRPr>
            </a:lvl4pPr>
            <a:lvl5pPr marL="1512052" indent="0">
              <a:buNone/>
              <a:defRPr sz="1323">
                <a:solidFill>
                  <a:schemeClr val="tx1">
                    <a:tint val="82000"/>
                  </a:schemeClr>
                </a:solidFill>
              </a:defRPr>
            </a:lvl5pPr>
            <a:lvl6pPr marL="1890065" indent="0">
              <a:buNone/>
              <a:defRPr sz="1323">
                <a:solidFill>
                  <a:schemeClr val="tx1">
                    <a:tint val="82000"/>
                  </a:schemeClr>
                </a:solidFill>
              </a:defRPr>
            </a:lvl6pPr>
            <a:lvl7pPr marL="2268078" indent="0">
              <a:buNone/>
              <a:defRPr sz="1323">
                <a:solidFill>
                  <a:schemeClr val="tx1">
                    <a:tint val="82000"/>
                  </a:schemeClr>
                </a:solidFill>
              </a:defRPr>
            </a:lvl7pPr>
            <a:lvl8pPr marL="2646091" indent="0">
              <a:buNone/>
              <a:defRPr sz="1323">
                <a:solidFill>
                  <a:schemeClr val="tx1">
                    <a:tint val="82000"/>
                  </a:schemeClr>
                </a:solidFill>
              </a:defRPr>
            </a:lvl8pPr>
            <a:lvl9pPr marL="3024104" indent="0">
              <a:buNone/>
              <a:defRPr sz="1323">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3C2B17-0472-D0F2-5A1D-3B6089455482}"/>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57091E19-2680-EE4F-3073-3325F33C081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EB1910D-24F6-704E-71C1-22BFC1EA28AB}"/>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138464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267C-5652-0B9E-F5C1-88E84647FB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7B90E-7C1D-15E9-2293-06DF7B8208D1}"/>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6A5E2-DED4-5CC7-681A-40D91E90BC4F}"/>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62F3BE-1B4C-0628-F4EA-F50C4B2AFA14}"/>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96224E6-EAC3-E1A6-7B89-7287D78084E1}"/>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6F9C12A6-2DEA-D496-7989-BB628E86E43A}"/>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107349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7484-D962-7CCD-AADF-1F986A0196E2}"/>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03AD47-E932-EC4D-633A-E1443C95B253}"/>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65955B3F-795E-D050-C8BF-F4CEFD8BB03C}"/>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66F78F-C3AB-81BC-7EA3-E249A5FAF578}"/>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4A979CD5-D7D5-E513-E42C-2C6161FF948F}"/>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32665D-6285-972C-73E1-C1DEE19C467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2739B2CA-FA10-D206-E8D9-66C77789430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9174D415-A801-8B7B-7EED-9CD8A2B55F32}"/>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411026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DB10-51CE-C888-37F8-5EBB800660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E2C4C-4A77-9B64-3F59-6B750C95F8B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B1A7AAEB-A9CA-5C89-1DBB-057ECF1A7D9D}"/>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722ABFE3-75E6-6F76-FB6A-9197A6C3A9B5}"/>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73252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EFF96-15A5-09D8-754C-2389057C806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7D05789B-B391-C9DC-DE67-36FAF81CD951}"/>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04917B49-9051-A959-A77B-D768A49015D0}"/>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8500753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33B0-4698-56E6-E5D0-2671D6E4C0F2}"/>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EAD752EE-BC6C-B062-6D15-BBBAEE7C68ED}"/>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E2AE30-F7CD-C06C-82A6-6DB9174F1B16}"/>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29D2F7D1-49C4-A310-6AFF-59022A743A0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95EFDF2-A582-B423-0835-14C939CD568F}"/>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B9A5CDF1-FBFB-9F80-F338-FA50ADC83EE2}"/>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71021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ACE7-472C-2E53-79C2-858CB76B0241}"/>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25BBBBE1-5FF1-AF89-C74B-3E46494BD963}"/>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ECC04E7E-F4CD-0713-B21A-D5E750CD07F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C5F72FCF-88CE-F834-FEAD-0192F24D00F2}"/>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80ABF349-3E99-9592-1109-2F569046744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4F40B83-F3C2-B00F-A498-16442311ED83}"/>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361020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5F741-0B4F-22F4-4AB4-80CE07CF96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3AB00-5764-408A-89A8-C97927CCCC5A}"/>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B93C4-32A3-6E66-8EC0-E8BE008B79E5}"/>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82000"/>
                  </a:schemeClr>
                </a:solidFill>
              </a:defRPr>
            </a:lvl1pPr>
          </a:lstStyle>
          <a:p>
            <a:pPr lvl="0"/>
            <a:endParaRPr lang="en-US"/>
          </a:p>
        </p:txBody>
      </p:sp>
      <p:sp>
        <p:nvSpPr>
          <p:cNvPr id="5" name="Footer Placeholder 4">
            <a:extLst>
              <a:ext uri="{FF2B5EF4-FFF2-40B4-BE49-F238E27FC236}">
                <a16:creationId xmlns:a16="http://schemas.microsoft.com/office/drawing/2014/main" id="{3A71EA2E-233A-901D-1A97-077049E74B4E}"/>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82000"/>
                  </a:schemeClr>
                </a:solidFill>
              </a:defRPr>
            </a:lvl1pPr>
          </a:lstStyle>
          <a:p>
            <a:pPr lvl="0"/>
            <a:endParaRPr lang="en-US"/>
          </a:p>
        </p:txBody>
      </p:sp>
      <p:sp>
        <p:nvSpPr>
          <p:cNvPr id="6" name="Slide Number Placeholder 5">
            <a:extLst>
              <a:ext uri="{FF2B5EF4-FFF2-40B4-BE49-F238E27FC236}">
                <a16:creationId xmlns:a16="http://schemas.microsoft.com/office/drawing/2014/main" id="{06DF2E78-BC80-C88B-1EAD-32E08D88EACA}"/>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82000"/>
                  </a:schemeClr>
                </a:solidFill>
              </a:defRPr>
            </a:lvl1pPr>
          </a:lstStyle>
          <a:p>
            <a:pPr lvl="0"/>
            <a:fld id="{698C6A78-AFA9-4A12-B1DE-91960D3284F0}" type="slidenum">
              <a:rPr lang="en-US" smtClean="0"/>
              <a:t>‹#›</a:t>
            </a:fld>
            <a:endParaRPr lang="en-US"/>
          </a:p>
        </p:txBody>
      </p:sp>
    </p:spTree>
    <p:extLst>
      <p:ext uri="{BB962C8B-B14F-4D97-AF65-F5344CB8AC3E}">
        <p14:creationId xmlns:p14="http://schemas.microsoft.com/office/powerpoint/2010/main" val="15575398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031875"/>
            <a:ext cx="4648200" cy="3606800"/>
          </a:xfrm>
        </p:spPr>
        <p:txBody>
          <a:bodyPr vert="horz" lIns="91440" tIns="45720" rIns="91440" bIns="45720" rtlCol="0" anchor="ctr">
            <a:normAutofit/>
          </a:bodyPr>
          <a:lstStyle/>
          <a:p>
            <a:pPr lvl="0" algn="ctr" defTabSz="457200"/>
            <a:r>
              <a:rPr lang="en-US" sz="5400" b="0" i="0" kern="1200" dirty="0">
                <a:latin typeface="Times New Roman" panose="02020603050405020304" pitchFamily="18" charset="0"/>
                <a:cs typeface="Times New Roman" panose="02020603050405020304" pitchFamily="18" charset="0"/>
              </a:rPr>
              <a:t>Boca da Valeria, Brazil</a:t>
            </a:r>
            <a:br>
              <a:rPr lang="en-US" sz="5400" b="0" i="0" kern="1200" dirty="0">
                <a:latin typeface="Times New Roman" panose="02020603050405020304" pitchFamily="18" charset="0"/>
                <a:cs typeface="Times New Roman" panose="02020603050405020304" pitchFamily="18" charset="0"/>
              </a:rPr>
            </a:br>
            <a:r>
              <a:rPr lang="en-US" sz="2800" b="0" i="0" kern="1200" dirty="0">
                <a:latin typeface="Times New Roman" panose="02020603050405020304" pitchFamily="18" charset="0"/>
                <a:cs typeface="Times New Roman" panose="02020603050405020304" pitchFamily="18" charset="0"/>
              </a:rPr>
              <a:t>Presented by</a:t>
            </a:r>
            <a:br>
              <a:rPr lang="en-US" sz="2800" b="0" i="0" kern="1200" dirty="0">
                <a:latin typeface="Times New Roman" panose="02020603050405020304" pitchFamily="18" charset="0"/>
                <a:cs typeface="Times New Roman" panose="02020603050405020304" pitchFamily="18" charset="0"/>
              </a:rPr>
            </a:br>
            <a:r>
              <a:rPr lang="en-US" sz="4400" b="0" i="0" kern="1200" dirty="0">
                <a:latin typeface="Times New Roman" panose="02020603050405020304" pitchFamily="18" charset="0"/>
                <a:cs typeface="Times New Roman" panose="02020603050405020304" pitchFamily="18" charset="0"/>
              </a:rPr>
              <a:t>Marc Silver</a:t>
            </a:r>
            <a:endParaRPr lang="en-US" sz="5400" b="0" i="0" kern="1200" dirty="0">
              <a:latin typeface="Times New Roman" panose="02020603050405020304" pitchFamily="18" charset="0"/>
              <a:cs typeface="Times New Roman" panose="02020603050405020304" pitchFamily="18" charset="0"/>
            </a:endParaRPr>
          </a:p>
        </p:txBody>
      </p:sp>
      <p:pic>
        <p:nvPicPr>
          <p:cNvPr id="1026" name="Picture 2" descr="Brazil Flag HD Wallpapers - Wallpaper Cave">
            <a:extLst>
              <a:ext uri="{FF2B5EF4-FFF2-40B4-BE49-F238E27FC236}">
                <a16:creationId xmlns:a16="http://schemas.microsoft.com/office/drawing/2014/main" id="{E9B33078-286D-89AC-E661-28A27FD24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75" y="1031875"/>
            <a:ext cx="5518250" cy="3449027"/>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7182" name="Rectangle 718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301905"/>
            <a:ext cx="10080625" cy="1159252"/>
          </a:xfrm>
        </p:spPr>
        <p:txBody>
          <a:bodyPr vert="horz" lIns="91440" tIns="45720" rIns="91440" bIns="45720" rtlCol="0" anchor="ctr">
            <a:normAutofit fontScale="90000"/>
          </a:bodyPr>
          <a:lstStyle/>
          <a:p>
            <a:pPr algn="ctr" defTabSz="914400"/>
            <a:br>
              <a:rPr lang="en-US" sz="2400" dirty="0"/>
            </a:br>
            <a:r>
              <a:rPr lang="en-US" sz="4400" b="1" i="0" dirty="0"/>
              <a:t>Boca da Valeria, Brazil</a:t>
            </a:r>
            <a:r>
              <a:rPr lang="en-US" sz="4400" b="1" dirty="0"/>
              <a:t> Transportation </a:t>
            </a:r>
            <a:br>
              <a:rPr lang="en-US" sz="4000" dirty="0"/>
            </a:br>
            <a:endParaRPr lang="en-US" sz="4000" b="1" dirty="0"/>
          </a:p>
        </p:txBody>
      </p:sp>
      <p:sp>
        <p:nvSpPr>
          <p:cNvPr id="4" name="TextBox 3">
            <a:extLst>
              <a:ext uri="{FF2B5EF4-FFF2-40B4-BE49-F238E27FC236}">
                <a16:creationId xmlns:a16="http://schemas.microsoft.com/office/drawing/2014/main" id="{8249FCE4-A45B-E61B-E83B-1F26E6889F44}"/>
              </a:ext>
            </a:extLst>
          </p:cNvPr>
          <p:cNvSpPr txBox="1"/>
          <p:nvPr/>
        </p:nvSpPr>
        <p:spPr>
          <a:xfrm>
            <a:off x="0" y="1254369"/>
            <a:ext cx="4607169" cy="4303295"/>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b="0" i="0" dirty="0">
                <a:effectLst/>
              </a:rPr>
              <a:t>An absolute must-do while visiting Boca da Valeria is touring the Valeria River. This is an inexpensive pleasure. Depending upon the operator, five USD will get you a 30 to 60-minute ride. </a:t>
            </a:r>
          </a:p>
          <a:p>
            <a:pPr marL="342900" indent="-228600">
              <a:lnSpc>
                <a:spcPct val="90000"/>
              </a:lnSpc>
              <a:spcAft>
                <a:spcPts val="600"/>
              </a:spcAft>
              <a:buFont typeface="Arial" panose="020B0604020202020204" pitchFamily="34" charset="0"/>
              <a:buChar char="•"/>
            </a:pPr>
            <a:r>
              <a:rPr lang="en-US" sz="2000" b="0" i="0" dirty="0">
                <a:effectLst/>
              </a:rPr>
              <a:t>The types of watercraft vary from a canoe to a canopied rowboat. They are all powered by a tiny motor. The six-foot driveshaft with a propeller at the end is capable of swiveling 180 degrees. This is perfect for navigating the confined, often weed-choked backwaters.</a:t>
            </a:r>
            <a:endParaRPr lang="en-US" sz="2000" dirty="0"/>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06F87E9A-0C7A-408B-83BF-C200F674FBCC}" type="slidenum">
              <a:rPr lang="en-US" sz="1200">
                <a:solidFill>
                  <a:srgbClr val="FFFFFF"/>
                </a:solidFill>
                <a:latin typeface="Calibri" panose="020F0502020204030204"/>
              </a:rPr>
              <a:pPr>
                <a:spcAft>
                  <a:spcPts val="600"/>
                </a:spcAft>
                <a:defRPr/>
              </a:pPr>
              <a:t>10</a:t>
            </a:fld>
            <a:endParaRPr lang="en-US" sz="1200">
              <a:solidFill>
                <a:srgbClr val="FFFFFF"/>
              </a:solidFill>
              <a:latin typeface="Calibri" panose="020F0502020204030204"/>
            </a:endParaRPr>
          </a:p>
        </p:txBody>
      </p:sp>
      <p:pic>
        <p:nvPicPr>
          <p:cNvPr id="4100" name="Picture 4" descr="Leaving Behind the Life in Boca da Valeria, Brazil - Encircle Photos">
            <a:extLst>
              <a:ext uri="{FF2B5EF4-FFF2-40B4-BE49-F238E27FC236}">
                <a16:creationId xmlns:a16="http://schemas.microsoft.com/office/drawing/2014/main" id="{5DBA9E54-5F64-EA99-3278-C8E682842B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6" r="7158"/>
          <a:stretch/>
        </p:blipFill>
        <p:spPr bwMode="auto">
          <a:xfrm>
            <a:off x="4759569" y="1262303"/>
            <a:ext cx="5318535" cy="4408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230" name="Rectangle 922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37306B-320D-8EFA-FCD0-4DD3922C827C}"/>
              </a:ext>
            </a:extLst>
          </p:cNvPr>
          <p:cNvSpPr txBox="1"/>
          <p:nvPr/>
        </p:nvSpPr>
        <p:spPr>
          <a:xfrm>
            <a:off x="222810" y="1412132"/>
            <a:ext cx="4817502" cy="4036561"/>
          </a:xfrm>
          <a:prstGeom prst="rect">
            <a:avLst/>
          </a:prstGeom>
        </p:spPr>
        <p:txBody>
          <a:bodyPr vert="horz" lIns="91440" tIns="45720" rIns="91440" bIns="45720" rtlCol="0">
            <a:noAutofit/>
          </a:bodyPr>
          <a:lstStyle/>
          <a:p>
            <a:pPr indent="-228600">
              <a:lnSpc>
                <a:spcPct val="90000"/>
              </a:lnSpc>
              <a:spcBef>
                <a:spcPct val="0"/>
              </a:spcBef>
              <a:spcAft>
                <a:spcPts val="600"/>
              </a:spcAft>
              <a:buFont typeface="Arial" panose="020B0604020202020204" pitchFamily="34" charset="0"/>
              <a:buChar char="•"/>
            </a:pPr>
            <a:r>
              <a:rPr lang="en-US" sz="2400" b="0" i="0" dirty="0">
                <a:effectLst/>
              </a:rPr>
              <a:t>The village church is visible from the shore. Small and white, its interior is simple: plastic chairs in place of pews, with a colorful altar in front. </a:t>
            </a:r>
          </a:p>
          <a:p>
            <a:pPr indent="-228600">
              <a:lnSpc>
                <a:spcPct val="90000"/>
              </a:lnSpc>
              <a:spcBef>
                <a:spcPct val="0"/>
              </a:spcBef>
              <a:spcAft>
                <a:spcPts val="600"/>
              </a:spcAft>
              <a:buFont typeface="Arial" panose="020B0604020202020204" pitchFamily="34" charset="0"/>
              <a:buChar char="•"/>
            </a:pPr>
            <a:r>
              <a:rPr lang="en-US" sz="2400" b="0" i="0" dirty="0">
                <a:effectLst/>
              </a:rPr>
              <a:t>The village’s lone school is next door – although instead of attending classes, the children are more likely to offer to have their pictures taken with visitors for money.</a:t>
            </a:r>
            <a:endParaRPr lang="en-US" sz="2400" b="1" dirty="0"/>
          </a:p>
        </p:txBody>
      </p:sp>
      <p:pic>
        <p:nvPicPr>
          <p:cNvPr id="2050" name="Picture 2" descr="Tender into Boca da Valeria, Brazil - Encircle Photos">
            <a:extLst>
              <a:ext uri="{FF2B5EF4-FFF2-40B4-BE49-F238E27FC236}">
                <a16:creationId xmlns:a16="http://schemas.microsoft.com/office/drawing/2014/main" id="{37AF393D-4E9D-F748-BB7A-904D738D7B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18" r="24112"/>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D43FE6-321E-40C3-F35E-93D0B2D785A0}"/>
              </a:ext>
            </a:extLst>
          </p:cNvPr>
          <p:cNvSpPr txBox="1"/>
          <p:nvPr/>
        </p:nvSpPr>
        <p:spPr>
          <a:xfrm>
            <a:off x="0" y="704246"/>
            <a:ext cx="5150457" cy="707886"/>
          </a:xfrm>
          <a:prstGeom prst="rect">
            <a:avLst/>
          </a:prstGeom>
          <a:noFill/>
        </p:spPr>
        <p:txBody>
          <a:bodyPr wrap="square">
            <a:spAutoFit/>
          </a:bodyPr>
          <a:lstStyle/>
          <a:p>
            <a:pPr algn="ctr"/>
            <a:r>
              <a:rPr lang="en-US" sz="4000" dirty="0"/>
              <a:t>V</a:t>
            </a:r>
            <a:r>
              <a:rPr lang="en-US" sz="4000" b="0" i="0" dirty="0">
                <a:effectLst/>
              </a:rPr>
              <a:t>illage Church </a:t>
            </a:r>
            <a:endParaRPr lang="en-US" sz="4000" dirty="0"/>
          </a:p>
        </p:txBody>
      </p:sp>
    </p:spTree>
    <p:extLst>
      <p:ext uri="{BB962C8B-B14F-4D97-AF65-F5344CB8AC3E}">
        <p14:creationId xmlns:p14="http://schemas.microsoft.com/office/powerpoint/2010/main" val="2196885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4591" y="0"/>
            <a:ext cx="6136033" cy="567054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018561-D54E-9F98-D83C-9BF124526445}"/>
              </a:ext>
            </a:extLst>
          </p:cNvPr>
          <p:cNvSpPr txBox="1"/>
          <p:nvPr/>
        </p:nvSpPr>
        <p:spPr>
          <a:xfrm>
            <a:off x="5588000" y="174110"/>
            <a:ext cx="4374096" cy="1100407"/>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b="1" i="0" dirty="0">
                <a:effectLst/>
                <a:latin typeface="+mj-lt"/>
                <a:ea typeface="+mj-ea"/>
                <a:cs typeface="+mj-cs"/>
              </a:rPr>
              <a:t>Fishing in Boca da Valeria, Brazil</a:t>
            </a:r>
          </a:p>
        </p:txBody>
      </p:sp>
      <p:pic>
        <p:nvPicPr>
          <p:cNvPr id="7170" name="Picture 2" descr="Fishing in Boca da Valeria, Brazil - Encircle Photos">
            <a:extLst>
              <a:ext uri="{FF2B5EF4-FFF2-40B4-BE49-F238E27FC236}">
                <a16:creationId xmlns:a16="http://schemas.microsoft.com/office/drawing/2014/main" id="{1792AC44-64E2-AF2E-3211-D7720CED9D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31" r="14896"/>
          <a:stretch/>
        </p:blipFill>
        <p:spPr bwMode="auto">
          <a:xfrm>
            <a:off x="20" y="10"/>
            <a:ext cx="5706489" cy="567054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90E8E0-948D-2C29-C734-5916197D035C}"/>
              </a:ext>
            </a:extLst>
          </p:cNvPr>
          <p:cNvSpPr txBox="1"/>
          <p:nvPr/>
        </p:nvSpPr>
        <p:spPr>
          <a:xfrm>
            <a:off x="5476973" y="1448617"/>
            <a:ext cx="4485123" cy="422193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effectLst/>
              </a:rPr>
              <a:t>There are about 3,000 species of fish endemic to the Amazon River and its tributaries. </a:t>
            </a:r>
          </a:p>
          <a:p>
            <a:pPr indent="-228600">
              <a:lnSpc>
                <a:spcPct val="90000"/>
              </a:lnSpc>
              <a:spcAft>
                <a:spcPts val="600"/>
              </a:spcAft>
              <a:buFont typeface="Arial" panose="020B0604020202020204" pitchFamily="34" charset="0"/>
              <a:buChar char="•"/>
            </a:pPr>
            <a:r>
              <a:rPr lang="en-US" sz="2000" b="0" i="0" dirty="0">
                <a:effectLst/>
              </a:rPr>
              <a:t>About 40% are catfish or </a:t>
            </a:r>
            <a:r>
              <a:rPr lang="en-US" sz="2000" b="0" i="0" dirty="0" err="1">
                <a:effectLst/>
              </a:rPr>
              <a:t>characidae</a:t>
            </a:r>
            <a:r>
              <a:rPr lang="en-US" sz="2000" b="0" i="0" dirty="0">
                <a:effectLst/>
              </a:rPr>
              <a:t>. Others include sharks, stingrays, eels, and the piranhas. </a:t>
            </a:r>
          </a:p>
          <a:p>
            <a:pPr indent="-228600">
              <a:lnSpc>
                <a:spcPct val="90000"/>
              </a:lnSpc>
              <a:spcAft>
                <a:spcPts val="600"/>
              </a:spcAft>
              <a:buFont typeface="Arial" panose="020B0604020202020204" pitchFamily="34" charset="0"/>
              <a:buChar char="•"/>
            </a:pPr>
            <a:r>
              <a:rPr lang="en-US" sz="2000" b="0" i="0" dirty="0">
                <a:effectLst/>
              </a:rPr>
              <a:t>The locals are carrying on the tradition of fishing with a net. Their ancestors were hunters, gatherers, and fishermen. </a:t>
            </a:r>
          </a:p>
          <a:p>
            <a:pPr indent="-228600">
              <a:lnSpc>
                <a:spcPct val="90000"/>
              </a:lnSpc>
              <a:spcAft>
                <a:spcPts val="600"/>
              </a:spcAft>
              <a:buFont typeface="Arial" panose="020B0604020202020204" pitchFamily="34" charset="0"/>
              <a:buChar char="•"/>
            </a:pPr>
            <a:r>
              <a:rPr lang="en-US" sz="2000" b="0" i="0" dirty="0">
                <a:effectLst/>
              </a:rPr>
              <a:t>The primary food source of native Brazilians has always been farming one or two gardens. </a:t>
            </a:r>
            <a:endParaRPr lang="en-US" sz="2000" dirty="0"/>
          </a:p>
        </p:txBody>
      </p:sp>
    </p:spTree>
    <p:extLst>
      <p:ext uri="{BB962C8B-B14F-4D97-AF65-F5344CB8AC3E}">
        <p14:creationId xmlns:p14="http://schemas.microsoft.com/office/powerpoint/2010/main" val="337887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0" y="-131729"/>
            <a:ext cx="10078104" cy="1494373"/>
          </a:xfrm>
        </p:spPr>
        <p:txBody>
          <a:bodyPr vert="horz" lIns="91440" tIns="45720" rIns="91440" bIns="45720" rtlCol="0" anchor="ctr">
            <a:normAutofit/>
          </a:bodyPr>
          <a:lstStyle/>
          <a:p>
            <a:pPr algn="ctr" defTabSz="914400">
              <a:spcAft>
                <a:spcPts val="1236"/>
              </a:spcAft>
            </a:pPr>
            <a:r>
              <a:rPr lang="en-US" sz="4400" b="1" i="0" dirty="0">
                <a:effectLst/>
              </a:rPr>
              <a:t>Pink River Dolphins</a:t>
            </a:r>
            <a:endParaRPr lang="en-US" sz="4400" b="1" dirty="0"/>
          </a:p>
        </p:txBody>
      </p:sp>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F1745E88-DE43-40A4-ABF6-C2CAAE0C8E93}" type="slidenum">
              <a:rPr lang="en-US" sz="1200">
                <a:solidFill>
                  <a:srgbClr val="FFFFFF"/>
                </a:solidFill>
                <a:latin typeface="Calibri" panose="020F0502020204030204"/>
              </a:rPr>
              <a:pPr>
                <a:spcAft>
                  <a:spcPts val="600"/>
                </a:spcAft>
                <a:defRPr/>
              </a:pPr>
              <a:t>13</a:t>
            </a:fld>
            <a:endParaRPr lang="en-US" sz="1200">
              <a:solidFill>
                <a:srgbClr val="FFFFFF"/>
              </a:solidFill>
              <a:latin typeface="Calibri" panose="020F0502020204030204"/>
            </a:endParaRPr>
          </a:p>
        </p:txBody>
      </p:sp>
      <p:sp>
        <p:nvSpPr>
          <p:cNvPr id="4" name="TextBox 3">
            <a:extLst>
              <a:ext uri="{FF2B5EF4-FFF2-40B4-BE49-F238E27FC236}">
                <a16:creationId xmlns:a16="http://schemas.microsoft.com/office/drawing/2014/main" id="{18AA07CF-9F79-2AD2-9CD6-F997A57BFC54}"/>
              </a:ext>
            </a:extLst>
          </p:cNvPr>
          <p:cNvSpPr txBox="1"/>
          <p:nvPr/>
        </p:nvSpPr>
        <p:spPr>
          <a:xfrm>
            <a:off x="152400" y="1159497"/>
            <a:ext cx="3915508" cy="4401205"/>
          </a:xfrm>
          <a:prstGeom prst="rect">
            <a:avLst/>
          </a:prstGeom>
          <a:noFill/>
        </p:spPr>
        <p:txBody>
          <a:bodyPr wrap="square">
            <a:spAutoFit/>
          </a:bodyPr>
          <a:lstStyle/>
          <a:p>
            <a:pPr marL="285750" indent="-285750">
              <a:buFont typeface="Arial" panose="020B0604020202020204" pitchFamily="34" charset="0"/>
              <a:buChar char="•"/>
            </a:pPr>
            <a:r>
              <a:rPr lang="en-US" sz="2000" b="0" i="0" dirty="0">
                <a:solidFill>
                  <a:srgbClr val="333333"/>
                </a:solidFill>
                <a:effectLst/>
                <a:latin typeface="Lucida Sans Unicode" panose="020B0602030504020204" pitchFamily="34" charset="0"/>
              </a:rPr>
              <a:t>Keep an eye out for the Amazon River dolphins, also called Boto or pink river dolphins. They inhabit this part of the Amazon; averaging about 8 feet and several hundred pounds, they missing the typical dorsal fin that’s associated with the bottlenose dolphin, so you’ll have to be on high alert to spot one.</a:t>
            </a:r>
            <a:br>
              <a:rPr lang="en-US" sz="2000" b="0" i="0" dirty="0">
                <a:solidFill>
                  <a:srgbClr val="333333"/>
                </a:solidFill>
                <a:effectLst/>
                <a:latin typeface="Lucida Sans Unicode" panose="020B0602030504020204" pitchFamily="34" charset="0"/>
              </a:rPr>
            </a:br>
            <a:endParaRPr lang="en-US" sz="2000" dirty="0"/>
          </a:p>
        </p:txBody>
      </p:sp>
      <p:pic>
        <p:nvPicPr>
          <p:cNvPr id="9218" name="Picture 2" descr="Image result for Pink River Dolphins">
            <a:extLst>
              <a:ext uri="{FF2B5EF4-FFF2-40B4-BE49-F238E27FC236}">
                <a16:creationId xmlns:a16="http://schemas.microsoft.com/office/drawing/2014/main" id="{FB3B6B35-547F-43ED-A6CB-DBDF8F19E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08" y="1088063"/>
            <a:ext cx="6010196" cy="45265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8A8C6C-E12A-B237-0414-6FED976D51AE}"/>
              </a:ext>
            </a:extLst>
          </p:cNvPr>
          <p:cNvSpPr txBox="1"/>
          <p:nvPr/>
        </p:nvSpPr>
        <p:spPr>
          <a:xfrm>
            <a:off x="4170010" y="150988"/>
            <a:ext cx="5910615" cy="707886"/>
          </a:xfrm>
          <a:prstGeom prst="rect">
            <a:avLst/>
          </a:prstGeom>
          <a:noFill/>
        </p:spPr>
        <p:txBody>
          <a:bodyPr wrap="square">
            <a:spAutoFit/>
          </a:bodyPr>
          <a:lstStyle/>
          <a:p>
            <a:pPr algn="ctr"/>
            <a:r>
              <a:rPr lang="en-US" sz="4000" b="1" i="0" dirty="0">
                <a:solidFill>
                  <a:srgbClr val="292B2C"/>
                </a:solidFill>
                <a:effectLst/>
                <a:latin typeface="+mj-lt"/>
              </a:rPr>
              <a:t>Toco Toucan</a:t>
            </a:r>
          </a:p>
        </p:txBody>
      </p:sp>
      <p:pic>
        <p:nvPicPr>
          <p:cNvPr id="11266" name="Picture 2" descr="Image result for Toco Toucan">
            <a:extLst>
              <a:ext uri="{FF2B5EF4-FFF2-40B4-BE49-F238E27FC236}">
                <a16:creationId xmlns:a16="http://schemas.microsoft.com/office/drawing/2014/main" id="{2A9C88F5-EEC6-B319-582D-670972D50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3" y="-1"/>
            <a:ext cx="4057474" cy="56861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1957FB-043D-6450-1980-1C34BB48AD7A}"/>
              </a:ext>
            </a:extLst>
          </p:cNvPr>
          <p:cNvSpPr txBox="1"/>
          <p:nvPr/>
        </p:nvSpPr>
        <p:spPr>
          <a:xfrm>
            <a:off x="4170010" y="936976"/>
            <a:ext cx="5798079" cy="4401205"/>
          </a:xfrm>
          <a:prstGeom prst="rect">
            <a:avLst/>
          </a:prstGeom>
          <a:noFill/>
        </p:spPr>
        <p:txBody>
          <a:bodyPr wrap="square">
            <a:spAutoFit/>
          </a:bodyPr>
          <a:lstStyle/>
          <a:p>
            <a:pPr marL="342900" indent="-342900" algn="l">
              <a:buFont typeface="Arial" panose="020B0604020202020204" pitchFamily="34" charset="0"/>
              <a:buChar char="•"/>
            </a:pPr>
            <a:r>
              <a:rPr lang="en-US" sz="2000" b="0" i="0" dirty="0">
                <a:effectLst/>
                <a:latin typeface="+mj-lt"/>
              </a:rPr>
              <a:t>The </a:t>
            </a:r>
            <a:r>
              <a:rPr lang="en-US" sz="2000" b="1" i="0" dirty="0">
                <a:effectLst/>
                <a:latin typeface="+mj-lt"/>
              </a:rPr>
              <a:t>toco toucan</a:t>
            </a:r>
            <a:r>
              <a:rPr lang="en-US" sz="2000" b="0" i="0" dirty="0">
                <a:effectLst/>
                <a:latin typeface="+mj-lt"/>
              </a:rPr>
              <a:t>  is the largest species of toucan and has a distinctive appearance, with a black body, a white throat, chest and upper tail coverts, and red under tail coverts. Its most conspicuous feature is its massive beak, which is yellow-orange with a black base and a large spot on the tip. It is </a:t>
            </a:r>
            <a:r>
              <a:rPr lang="en-US" sz="2000" b="0" i="0" u="none" strike="noStrike" dirty="0">
                <a:effectLst/>
                <a:latin typeface="+mj-lt"/>
              </a:rPr>
              <a:t>endemic</a:t>
            </a:r>
            <a:r>
              <a:rPr lang="en-US" sz="2000" b="0" i="0" dirty="0">
                <a:effectLst/>
                <a:latin typeface="+mj-lt"/>
              </a:rPr>
              <a:t> to South America.</a:t>
            </a:r>
          </a:p>
          <a:p>
            <a:pPr marL="342900" indent="-342900" algn="l">
              <a:buFont typeface="Arial" panose="020B0604020202020204" pitchFamily="34" charset="0"/>
              <a:buChar char="•"/>
            </a:pPr>
            <a:r>
              <a:rPr lang="en-US" sz="2000" b="0" i="0" dirty="0">
                <a:effectLst/>
                <a:latin typeface="+mj-lt"/>
              </a:rPr>
              <a:t>Toco toucans mainly feed on fleshy fruits but also supplement their diets with insects, eggs, and nestlings of other birds. They will eat any available sugar-rich fruits, and show a high level of variation in their diet depending on the surrounding habitat. </a:t>
            </a:r>
          </a:p>
          <a:p>
            <a:pPr marL="342900" indent="-342900" algn="l">
              <a:buFont typeface="Arial" panose="020B0604020202020204" pitchFamily="34" charset="0"/>
              <a:buChar char="•"/>
            </a:pPr>
            <a:r>
              <a:rPr lang="en-US" sz="2000" b="0" i="0" dirty="0">
                <a:effectLst/>
                <a:latin typeface="+mj-lt"/>
              </a:rPr>
              <a:t>There are over 40 species living in a range from southern Mexico to northern Argentina. </a:t>
            </a:r>
            <a:endParaRPr lang="en-US" sz="2000" dirty="0">
              <a:latin typeface="+mj-lt"/>
            </a:endParaRPr>
          </a:p>
        </p:txBody>
      </p:sp>
    </p:spTree>
    <p:extLst>
      <p:ext uri="{BB962C8B-B14F-4D97-AF65-F5344CB8AC3E}">
        <p14:creationId xmlns:p14="http://schemas.microsoft.com/office/powerpoint/2010/main" val="245643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6164636-C580-C461-604F-55719F218E57}"/>
              </a:ext>
            </a:extLst>
          </p:cNvPr>
          <p:cNvSpPr txBox="1"/>
          <p:nvPr/>
        </p:nvSpPr>
        <p:spPr>
          <a:xfrm>
            <a:off x="-2521" y="301905"/>
            <a:ext cx="5150457" cy="106405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i="0" dirty="0">
                <a:effectLst/>
                <a:latin typeface="+mj-lt"/>
                <a:ea typeface="+mj-ea"/>
                <a:cs typeface="+mj-cs"/>
              </a:rPr>
              <a:t>Lakeside Houses</a:t>
            </a:r>
          </a:p>
        </p:txBody>
      </p:sp>
      <p:sp>
        <p:nvSpPr>
          <p:cNvPr id="5" name="TextBox 4">
            <a:extLst>
              <a:ext uri="{FF2B5EF4-FFF2-40B4-BE49-F238E27FC236}">
                <a16:creationId xmlns:a16="http://schemas.microsoft.com/office/drawing/2014/main" id="{0B63D38E-7CDD-2B80-7000-95B23969D531}"/>
              </a:ext>
            </a:extLst>
          </p:cNvPr>
          <p:cNvSpPr txBox="1"/>
          <p:nvPr/>
        </p:nvSpPr>
        <p:spPr>
          <a:xfrm>
            <a:off x="170744" y="1365957"/>
            <a:ext cx="4869568" cy="374147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b="0" i="0" dirty="0">
                <a:effectLst/>
              </a:rPr>
              <a:t> Before the convergence of the Valeria River into the Amazon, there is a cluster of lakes. Many of the homes you will float by are huddled along these shorelines. </a:t>
            </a:r>
          </a:p>
          <a:p>
            <a:pPr indent="-228600">
              <a:lnSpc>
                <a:spcPct val="90000"/>
              </a:lnSpc>
              <a:spcAft>
                <a:spcPts val="600"/>
              </a:spcAft>
              <a:buFont typeface="Arial" panose="020B0604020202020204" pitchFamily="34" charset="0"/>
              <a:buChar char="•"/>
            </a:pPr>
            <a:r>
              <a:rPr lang="en-US" sz="2200" b="0" i="0" dirty="0">
                <a:effectLst/>
              </a:rPr>
              <a:t>The homes are hidden from passing traffic along the Amazon. Yet it is a short distance to navigate to the main river. The freshwater is calm and virtually free of silt. The area is small enough to provide a sense of community yet large enough to enjoy the feeling of isolation.</a:t>
            </a:r>
            <a:endParaRPr lang="en-US" sz="2200" dirty="0"/>
          </a:p>
        </p:txBody>
      </p:sp>
      <p:pic>
        <p:nvPicPr>
          <p:cNvPr id="10242" name="Picture 2" descr="Lakeside Houses in Boca da Valeria, Brazil - Encircle Photos">
            <a:extLst>
              <a:ext uri="{FF2B5EF4-FFF2-40B4-BE49-F238E27FC236}">
                <a16:creationId xmlns:a16="http://schemas.microsoft.com/office/drawing/2014/main" id="{E7D33851-5954-CBF2-85B3-6377A94557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33" r="18465" b="2"/>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72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7" name="Rectangle 12296">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4591" y="0"/>
            <a:ext cx="6136033" cy="567054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6164636-C580-C461-604F-55719F218E57}"/>
              </a:ext>
            </a:extLst>
          </p:cNvPr>
          <p:cNvSpPr txBox="1"/>
          <p:nvPr/>
        </p:nvSpPr>
        <p:spPr>
          <a:xfrm>
            <a:off x="5706509" y="112388"/>
            <a:ext cx="4374096" cy="68561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i="0" dirty="0">
                <a:effectLst/>
                <a:latin typeface="+mj-lt"/>
                <a:ea typeface="+mj-ea"/>
                <a:cs typeface="+mj-cs"/>
              </a:rPr>
              <a:t>Native Costumes</a:t>
            </a:r>
          </a:p>
        </p:txBody>
      </p:sp>
      <p:pic>
        <p:nvPicPr>
          <p:cNvPr id="12290" name="Picture 2" descr="Elaborate Native Costume in Boca da Valeria, Brazil - Encircle Photos">
            <a:extLst>
              <a:ext uri="{FF2B5EF4-FFF2-40B4-BE49-F238E27FC236}">
                <a16:creationId xmlns:a16="http://schemas.microsoft.com/office/drawing/2014/main" id="{3C6533E8-118C-D00F-83D0-77B4D1D359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3672"/>
          <a:stretch/>
        </p:blipFill>
        <p:spPr bwMode="auto">
          <a:xfrm>
            <a:off x="20" y="10"/>
            <a:ext cx="5706489" cy="567054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B63D38E-7CDD-2B80-7000-95B23969D531}"/>
              </a:ext>
            </a:extLst>
          </p:cNvPr>
          <p:cNvSpPr txBox="1"/>
          <p:nvPr/>
        </p:nvSpPr>
        <p:spPr>
          <a:xfrm>
            <a:off x="5576712" y="798006"/>
            <a:ext cx="4662310" cy="487253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effectLst/>
              </a:rPr>
              <a:t>The young woman proudly displays an elaborate native costume. The bright blue feathers are from hyacinth macaws. </a:t>
            </a:r>
          </a:p>
          <a:p>
            <a:pPr indent="-228600">
              <a:lnSpc>
                <a:spcPct val="90000"/>
              </a:lnSpc>
              <a:spcAft>
                <a:spcPts val="600"/>
              </a:spcAft>
              <a:buFont typeface="Arial" panose="020B0604020202020204" pitchFamily="34" charset="0"/>
              <a:buChar char="•"/>
            </a:pPr>
            <a:r>
              <a:rPr lang="en-US" sz="2000" b="0" i="0" dirty="0">
                <a:effectLst/>
              </a:rPr>
              <a:t>The loin cloth and headdress are adorned by feathers from other macaw species plus parrots and toucans. </a:t>
            </a:r>
          </a:p>
          <a:p>
            <a:pPr indent="-228600">
              <a:lnSpc>
                <a:spcPct val="90000"/>
              </a:lnSpc>
              <a:spcAft>
                <a:spcPts val="600"/>
              </a:spcAft>
              <a:buFont typeface="Arial" panose="020B0604020202020204" pitchFamily="34" charset="0"/>
              <a:buChar char="•"/>
            </a:pPr>
            <a:r>
              <a:rPr lang="en-US" sz="2000" b="0" i="0" dirty="0">
                <a:effectLst/>
              </a:rPr>
              <a:t>The accouterments consist of animal teeth, claws, and nails as well as chiseled stones. </a:t>
            </a:r>
          </a:p>
          <a:p>
            <a:pPr indent="-228600">
              <a:lnSpc>
                <a:spcPct val="90000"/>
              </a:lnSpc>
              <a:spcAft>
                <a:spcPts val="600"/>
              </a:spcAft>
              <a:buFont typeface="Arial" panose="020B0604020202020204" pitchFamily="34" charset="0"/>
              <a:buChar char="•"/>
            </a:pPr>
            <a:r>
              <a:rPr lang="en-US" sz="2000" b="0" i="0" dirty="0">
                <a:effectLst/>
              </a:rPr>
              <a:t>The jewelry was made from forest seeds and berries. The </a:t>
            </a:r>
            <a:r>
              <a:rPr lang="en-US" sz="2000" b="0" i="0" dirty="0" err="1">
                <a:effectLst/>
              </a:rPr>
              <a:t>Tupi</a:t>
            </a:r>
            <a:r>
              <a:rPr lang="en-US" sz="2000" b="0" i="0" dirty="0">
                <a:effectLst/>
              </a:rPr>
              <a:t> people were best known for creating such elaborate attire. </a:t>
            </a:r>
          </a:p>
          <a:p>
            <a:pPr indent="-228600">
              <a:lnSpc>
                <a:spcPct val="90000"/>
              </a:lnSpc>
              <a:spcAft>
                <a:spcPts val="600"/>
              </a:spcAft>
              <a:buFont typeface="Arial" panose="020B0604020202020204" pitchFamily="34" charset="0"/>
              <a:buChar char="•"/>
            </a:pPr>
            <a:r>
              <a:rPr lang="en-US" sz="2000" b="0" i="0" dirty="0">
                <a:effectLst/>
              </a:rPr>
              <a:t>This type of apparel was reserved for rituals and celebrations plus pre and post wars. Post-wars</a:t>
            </a:r>
          </a:p>
        </p:txBody>
      </p:sp>
    </p:spTree>
    <p:extLst>
      <p:ext uri="{BB962C8B-B14F-4D97-AF65-F5344CB8AC3E}">
        <p14:creationId xmlns:p14="http://schemas.microsoft.com/office/powerpoint/2010/main" val="3905490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3103050"/>
            <a:ext cx="3118693" cy="2028008"/>
          </a:xfrm>
        </p:spPr>
        <p:txBody>
          <a:bodyPr vert="horz" lIns="91440" tIns="45720" rIns="91440" bIns="45720" rtlCol="0" anchor="ctr">
            <a:normAutofit/>
          </a:bodyPr>
          <a:lstStyle/>
          <a:p>
            <a:pPr algn="ctr" defTabSz="914400"/>
            <a:r>
              <a:rPr lang="en-US" sz="4000" b="1" i="0" dirty="0">
                <a:effectLst/>
              </a:rPr>
              <a:t>Shopping?</a:t>
            </a:r>
            <a:endParaRPr lang="en-US" sz="4000" b="1" dirty="0"/>
          </a:p>
        </p:txBody>
      </p:sp>
      <p:pic>
        <p:nvPicPr>
          <p:cNvPr id="13314" name="Picture 2">
            <a:extLst>
              <a:ext uri="{FF2B5EF4-FFF2-40B4-BE49-F238E27FC236}">
                <a16:creationId xmlns:a16="http://schemas.microsoft.com/office/drawing/2014/main" id="{74E339E7-BB54-8503-D367-C43934E39A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159" r="2" b="25733"/>
          <a:stretch/>
        </p:blipFill>
        <p:spPr bwMode="auto">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DC37E4-2C4F-8EDE-0069-3FFA024C814E}"/>
              </a:ext>
            </a:extLst>
          </p:cNvPr>
          <p:cNvSpPr txBox="1"/>
          <p:nvPr/>
        </p:nvSpPr>
        <p:spPr>
          <a:xfrm>
            <a:off x="3409245" y="3103050"/>
            <a:ext cx="6272352" cy="2247883"/>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000" b="0" i="0" dirty="0">
                <a:effectLst/>
              </a:rPr>
              <a:t>For those looking to spend some money on something other than photos and river tours, the locals have handcrafted items for sale. </a:t>
            </a:r>
          </a:p>
          <a:p>
            <a:pPr indent="-228600">
              <a:lnSpc>
                <a:spcPct val="90000"/>
              </a:lnSpc>
              <a:spcAft>
                <a:spcPts val="600"/>
              </a:spcAft>
              <a:buFont typeface="Arial" panose="020B0604020202020204" pitchFamily="34" charset="0"/>
              <a:buChar char="•"/>
            </a:pPr>
            <a:r>
              <a:rPr lang="en-US" sz="2000" b="0" i="0" dirty="0">
                <a:effectLst/>
              </a:rPr>
              <a:t>Some of their designs are the same as those from 1,000 years ago and range from beads and jewelry to larger wood carvings and mahogany pictures.</a:t>
            </a:r>
          </a:p>
          <a:p>
            <a:pPr indent="-228600">
              <a:lnSpc>
                <a:spcPct val="90000"/>
              </a:lnSpc>
              <a:spcAft>
                <a:spcPts val="600"/>
              </a:spcAft>
              <a:buFont typeface="Arial" panose="020B0604020202020204" pitchFamily="34" charset="0"/>
              <a:buChar char="•"/>
            </a:pPr>
            <a:r>
              <a:rPr lang="en-US" sz="2000" dirty="0"/>
              <a:t>Believe me, nothing is made in China here.</a:t>
            </a:r>
            <a:endParaRPr lang="en-US" sz="2000" b="0" i="0" dirty="0">
              <a:effectLst/>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329454" y="5255759"/>
            <a:ext cx="2268141" cy="301905"/>
          </a:xfrm>
        </p:spPr>
        <p:txBody>
          <a:bodyPr vert="horz" lIns="91440" tIns="45720" rIns="91440" bIns="45720" rtlCol="0" anchor="ctr">
            <a:normAutofit/>
          </a:bodyPr>
          <a:lstStyle/>
          <a:p>
            <a:pPr>
              <a:spcAft>
                <a:spcPts val="600"/>
              </a:spcAft>
              <a:defRPr/>
            </a:pPr>
            <a:fld id="{208CE974-47AF-47AF-99E9-12A62538A846}" type="slidenum">
              <a:rPr lang="en-US" sz="1000">
                <a:solidFill>
                  <a:schemeClr val="tx1">
                    <a:lumMod val="75000"/>
                    <a:lumOff val="25000"/>
                  </a:schemeClr>
                </a:solidFill>
                <a:latin typeface="Calibri" panose="020F0502020204030204"/>
              </a:rPr>
              <a:pPr>
                <a:spcAft>
                  <a:spcPts val="600"/>
                </a:spcAft>
                <a:defRPr/>
              </a:pPr>
              <a:t>17</a:t>
            </a:fld>
            <a:endParaRPr lang="en-US" sz="1000">
              <a:solidFill>
                <a:schemeClr val="tx1">
                  <a:lumMod val="75000"/>
                  <a:lumOff val="25000"/>
                </a:schemeClr>
              </a:solidFill>
              <a:latin typeface="Calibri" panose="020F050202020403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FE7C009-2A5B-1470-748A-42B6CAECEC3C}"/>
              </a:ext>
            </a:extLst>
          </p:cNvPr>
          <p:cNvSpPr txBox="1"/>
          <p:nvPr/>
        </p:nvSpPr>
        <p:spPr>
          <a:xfrm>
            <a:off x="0" y="301905"/>
            <a:ext cx="5384799" cy="1055556"/>
          </a:xfrm>
          <a:prstGeom prst="rect">
            <a:avLst/>
          </a:prstGeom>
        </p:spPr>
        <p:txBody>
          <a:bodyPr vert="horz" lIns="91440" tIns="45720" rIns="91440" bIns="45720" rtlCol="0" anchor="ctr">
            <a:normAutofit fontScale="92500" lnSpcReduction="10000"/>
          </a:bodyPr>
          <a:lstStyle/>
          <a:p>
            <a:pPr algn="ctr">
              <a:lnSpc>
                <a:spcPct val="90000"/>
              </a:lnSpc>
              <a:spcBef>
                <a:spcPct val="0"/>
              </a:spcBef>
              <a:spcAft>
                <a:spcPts val="600"/>
              </a:spcAft>
            </a:pPr>
            <a:r>
              <a:rPr lang="en-US" sz="4100" b="0" i="0" dirty="0">
                <a:effectLst/>
                <a:latin typeface="+mj-lt"/>
                <a:ea typeface="+mj-ea"/>
                <a:cs typeface="+mj-cs"/>
              </a:rPr>
              <a:t>Water Lilies in Boca da Valeria, Brazil</a:t>
            </a:r>
          </a:p>
        </p:txBody>
      </p:sp>
      <p:sp>
        <p:nvSpPr>
          <p:cNvPr id="5" name="TextBox 4">
            <a:extLst>
              <a:ext uri="{FF2B5EF4-FFF2-40B4-BE49-F238E27FC236}">
                <a16:creationId xmlns:a16="http://schemas.microsoft.com/office/drawing/2014/main" id="{7D821C54-71DF-8ED7-22B3-5E1B30360FD7}"/>
              </a:ext>
            </a:extLst>
          </p:cNvPr>
          <p:cNvSpPr txBox="1"/>
          <p:nvPr/>
        </p:nvSpPr>
        <p:spPr>
          <a:xfrm>
            <a:off x="65988" y="1419203"/>
            <a:ext cx="4930168" cy="4553241"/>
          </a:xfrm>
          <a:prstGeom prst="rect">
            <a:avLst/>
          </a:prstGeom>
        </p:spPr>
        <p:txBody>
          <a:bodyPr vert="horz" lIns="91440" tIns="45720" rIns="91440" bIns="45720" rtlCol="0">
            <a:noAutofit/>
          </a:bodyPr>
          <a:lstStyle/>
          <a:p>
            <a:pPr marL="285750" indent="-285750">
              <a:lnSpc>
                <a:spcPct val="90000"/>
              </a:lnSpc>
              <a:spcAft>
                <a:spcPts val="600"/>
              </a:spcAft>
              <a:buFont typeface="Arial" panose="020B0604020202020204" pitchFamily="34" charset="0"/>
              <a:buChar char="•"/>
            </a:pPr>
            <a:r>
              <a:rPr lang="en-US" sz="2000" b="0" i="0" dirty="0">
                <a:effectLst/>
              </a:rPr>
              <a:t>Victoria </a:t>
            </a:r>
            <a:r>
              <a:rPr lang="en-US" sz="2000" b="0" i="0" dirty="0" err="1">
                <a:effectLst/>
              </a:rPr>
              <a:t>Amazonica</a:t>
            </a:r>
            <a:r>
              <a:rPr lang="en-US" sz="2000" b="0" i="0" dirty="0">
                <a:effectLst/>
              </a:rPr>
              <a:t> is a visual high point of the Amazon River. This is the world’s largest water lily. </a:t>
            </a:r>
          </a:p>
          <a:p>
            <a:pPr marL="285750" indent="-285750">
              <a:lnSpc>
                <a:spcPct val="90000"/>
              </a:lnSpc>
              <a:spcAft>
                <a:spcPts val="600"/>
              </a:spcAft>
              <a:buFont typeface="Arial" panose="020B0604020202020204" pitchFamily="34" charset="0"/>
              <a:buChar char="•"/>
            </a:pPr>
            <a:r>
              <a:rPr lang="en-US" sz="2000" b="0" i="0" dirty="0">
                <a:effectLst/>
              </a:rPr>
              <a:t>The huge circular leaves can span ten feet. Below the waterline is a submerged stalk reaching 23 to 26 feet long. The blooming of the lily is a fleeting, 48-hour event. On the first day, the flower is white and female. Their scent attracts beetles for pollination. After closing for the evening, it reopens the next morning as a pink bloom that is male. When the fertilization is done during the day, the flower closes, wilts and sinks below the water.</a:t>
            </a:r>
            <a:endParaRPr lang="en-US" sz="2000" dirty="0"/>
          </a:p>
        </p:txBody>
      </p:sp>
      <p:pic>
        <p:nvPicPr>
          <p:cNvPr id="5122" name="Picture 2" descr="Water Lilies in Boca da Valeria, Brazil - Encircle Photos">
            <a:extLst>
              <a:ext uri="{FF2B5EF4-FFF2-40B4-BE49-F238E27FC236}">
                <a16:creationId xmlns:a16="http://schemas.microsoft.com/office/drawing/2014/main" id="{123DB1D9-7600-E989-7A4B-F7403FE3A3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15" r="23350"/>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207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name="page17">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576387"/>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i="0" kern="1200" dirty="0">
                <a:latin typeface="Times New Roman" panose="02020603050405020304" pitchFamily="18" charset="0"/>
                <a:cs typeface="Times New Roman" panose="02020603050405020304" pitchFamily="18" charset="0"/>
              </a:rPr>
              <a:t>Boca da Valeria</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My Port Philosophy</a:t>
            </a:r>
            <a:endParaRPr lang="en-US" altLang="en-US" sz="2000" b="1" i="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About </a:t>
            </a:r>
            <a:r>
              <a:rPr lang="en-US" sz="2000" b="1" i="0" kern="1200" dirty="0">
                <a:latin typeface="Times New Roman" panose="02020603050405020304" pitchFamily="18" charset="0"/>
                <a:ea typeface="+mj-ea"/>
                <a:cs typeface="Times New Roman" panose="02020603050405020304" pitchFamily="18" charset="0"/>
              </a:rPr>
              <a:t>Boca da Valeria</a:t>
            </a:r>
            <a:endParaRPr lang="en-US" sz="2000" b="1" dirty="0">
              <a:latin typeface="Times New Roman" panose="02020603050405020304" pitchFamily="18" charset="0"/>
              <a:ea typeface="+mj-ea"/>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Area Map</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Weather</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Local Children</a:t>
            </a:r>
          </a:p>
          <a:p>
            <a:pPr algn="l">
              <a:buFont typeface="Wingdings" panose="05000000000000000000" pitchFamily="2" charset="2"/>
              <a:buChar char=""/>
            </a:pPr>
            <a:r>
              <a:rPr lang="en-US" sz="2000" b="1" i="0" kern="1200" dirty="0">
                <a:latin typeface="Times New Roman" panose="02020603050405020304" pitchFamily="18" charset="0"/>
                <a:ea typeface="+mj-ea"/>
                <a:cs typeface="Times New Roman" panose="02020603050405020304" pitchFamily="18" charset="0"/>
              </a:rPr>
              <a:t>Boca da Valeria </a:t>
            </a:r>
            <a:r>
              <a:rPr lang="en-US" sz="2000" b="1" dirty="0">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Things to see and do</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page2">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44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01866"/>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a:t>
            </a:r>
            <a:br>
              <a:rPr lang="en-US" altLang="en-US" sz="1800" dirty="0"/>
            </a:br>
            <a:r>
              <a:rPr lang="en-US" altLang="en-US" sz="1800" dirty="0"/>
              <a:t>often 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the </a:t>
            </a:r>
            <a:br>
              <a:rPr lang="en-US" altLang="en-US" sz="1800" dirty="0"/>
            </a:br>
            <a:r>
              <a:rPr lang="en-US" altLang="en-US" sz="1800" dirty="0"/>
              <a:t>ship will wait for you. If you are on your own</a:t>
            </a:r>
            <a:r>
              <a:rPr lang="en-US" altLang="en-US" dirty="0"/>
              <a:t>.</a:t>
            </a:r>
            <a:endParaRPr lang="en-US" altLang="en-US" sz="1800" dirty="0"/>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a:t>
            </a:r>
            <a:br>
              <a:rPr lang="en-US" altLang="en-US" sz="1800" dirty="0"/>
            </a:br>
            <a:r>
              <a:rPr lang="en-US" altLang="en-US" sz="1800" dirty="0"/>
              <a:t>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139995"/>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n Made Brazilian real 4k Ultra HD Wallpaper">
            <a:extLst>
              <a:ext uri="{FF2B5EF4-FFF2-40B4-BE49-F238E27FC236}">
                <a16:creationId xmlns:a16="http://schemas.microsoft.com/office/drawing/2014/main" id="{779FD379-EC4A-E9CD-774D-E506CFCEAE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 r="5564"/>
          <a:stretch/>
        </p:blipFill>
        <p:spPr bwMode="auto">
          <a:xfrm>
            <a:off x="2085541" y="10"/>
            <a:ext cx="7995082" cy="567054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Shape 1">
            <a:extLst>
              <a:ext uri="{FF2B5EF4-FFF2-40B4-BE49-F238E27FC236}">
                <a16:creationId xmlns:a16="http://schemas.microsoft.com/office/drawing/2014/main" id="{4C793CDA-508D-A0D3-986B-3DE5B63351BC}"/>
              </a:ext>
            </a:extLst>
          </p:cNvPr>
          <p:cNvSpPr/>
          <p:nvPr/>
        </p:nvSpPr>
        <p:spPr>
          <a:xfrm>
            <a:off x="0" y="301904"/>
            <a:ext cx="3853316" cy="15709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300" b="0" i="0" u="none" strike="noStrike" baseline="0" dirty="0">
                <a:ln>
                  <a:noFill/>
                </a:ln>
                <a:latin typeface="+mj-lt"/>
                <a:ea typeface="+mj-ea"/>
                <a:cs typeface="+mj-cs"/>
              </a:rPr>
              <a:t>Money</a:t>
            </a:r>
          </a:p>
        </p:txBody>
      </p:sp>
      <p:sp>
        <p:nvSpPr>
          <p:cNvPr id="10" name="Freeform: Shape 9">
            <a:extLst>
              <a:ext uri="{FF2B5EF4-FFF2-40B4-BE49-F238E27FC236}">
                <a16:creationId xmlns:a16="http://schemas.microsoft.com/office/drawing/2014/main" id="{9BB0423E-FB46-7E23-4BA8-6D74DFD8A5B5}"/>
              </a:ext>
            </a:extLst>
          </p:cNvPr>
          <p:cNvSpPr/>
          <p:nvPr/>
        </p:nvSpPr>
        <p:spPr>
          <a:xfrm>
            <a:off x="135467" y="1570363"/>
            <a:ext cx="4052711" cy="210981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p:spPr>
        <p:txBody>
          <a:bodyPr vert="horz" lIns="91440" tIns="45720" rIns="91440" bIns="45720" rtlCol="0" anchorCtr="0" compatLnSpc="0">
            <a:normAutofit/>
          </a:bodyPr>
          <a:lstStyle/>
          <a:p>
            <a:pPr>
              <a:lnSpc>
                <a:spcPct val="90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         The </a:t>
            </a:r>
            <a:r>
              <a:rPr lang="en-US" sz="2400" b="1" i="0" dirty="0">
                <a:effectLst/>
              </a:rPr>
              <a:t>Brazilian Real</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baseline="0" dirty="0">
              <a:ln>
                <a:noFill/>
              </a:ln>
            </a:endParaRPr>
          </a:p>
          <a:p>
            <a:pPr marR="0" lvl="0">
              <a:lnSpc>
                <a:spcPct val="90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official </a:t>
            </a:r>
            <a:r>
              <a:rPr lang="en-US" sz="2400" dirty="0"/>
              <a:t>e</a:t>
            </a:r>
            <a:r>
              <a:rPr lang="en-US" sz="2400" b="0" i="0" u="none" strike="noStrike" baseline="0" dirty="0">
                <a:ln>
                  <a:noFill/>
                </a:ln>
              </a:rPr>
              <a:t>xchange rate is:</a:t>
            </a:r>
          </a:p>
          <a:p>
            <a:pPr indent="-228600" fontAlgn="base">
              <a:lnSpc>
                <a:spcPct val="90000"/>
              </a:lnSpc>
              <a:buFont typeface="Arial" panose="020B0604020202020204" pitchFamily="34" charset="0"/>
              <a:buChar char="•"/>
            </a:pPr>
            <a:r>
              <a:rPr lang="en-US" sz="2000" b="1" i="0" dirty="0">
                <a:effectLst/>
              </a:rPr>
              <a:t>$1.00 US = 4.9310457 Real</a:t>
            </a:r>
          </a:p>
          <a:p>
            <a:pPr indent="-228600" fontAlgn="base">
              <a:lnSpc>
                <a:spcPct val="90000"/>
              </a:lnSpc>
              <a:buFont typeface="Arial" panose="020B0604020202020204" pitchFamily="34" charset="0"/>
              <a:buChar char="•"/>
            </a:pPr>
            <a:r>
              <a:rPr lang="en-US" sz="2000" b="1" i="0" dirty="0">
                <a:effectLst/>
              </a:rPr>
              <a:t>1.00 Brazilian Real = 0.2028 US Dollars</a:t>
            </a:r>
          </a:p>
          <a:p>
            <a:pPr indent="-228600" fontAlgn="base">
              <a:lnSpc>
                <a:spcPct val="90000"/>
              </a:lnSpc>
              <a:buFont typeface="Arial" panose="020B0604020202020204" pitchFamily="34" charset="0"/>
              <a:buChar char="•"/>
            </a:pPr>
            <a:endParaRPr lang="en-US" sz="1600" b="1" i="0" dirty="0">
              <a:effectLst/>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301904"/>
            <a:ext cx="10080624" cy="1064269"/>
          </a:xfrm>
        </p:spPr>
        <p:txBody>
          <a:bodyPr vert="horz" lIns="91440" tIns="45720" rIns="91440" bIns="45720" rtlCol="0" anchor="ctr">
            <a:normAutofit/>
          </a:bodyPr>
          <a:lstStyle/>
          <a:p>
            <a:pPr lvl="0" algn="ctr" defTabSz="914400"/>
            <a:r>
              <a:rPr lang="en-US" sz="4400" dirty="0"/>
              <a:t>About </a:t>
            </a:r>
            <a:r>
              <a:rPr lang="en-US" sz="4400" b="0" i="0" dirty="0"/>
              <a:t>Boca da Valeria, Brazil</a:t>
            </a:r>
            <a:endParaRPr lang="en-US" sz="4400" dirty="0"/>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76B031AB-4808-4E5A-B41A-FC677859455F}" type="slidenum">
              <a:rPr lang="en-US" sz="1200">
                <a:solidFill>
                  <a:srgbClr val="FFFFFF"/>
                </a:solidFill>
                <a:latin typeface="Calibri" panose="020F0502020204030204"/>
              </a:rPr>
              <a:pPr>
                <a:spcAft>
                  <a:spcPts val="600"/>
                </a:spcAft>
                <a:defRPr/>
              </a:pPr>
              <a:t>6</a:t>
            </a:fld>
            <a:endParaRPr lang="en-US" sz="1200">
              <a:solidFill>
                <a:srgbClr val="FFFFFF"/>
              </a:solidFill>
              <a:latin typeface="Calibri" panose="020F0502020204030204"/>
            </a:endParaRPr>
          </a:p>
        </p:txBody>
      </p:sp>
      <p:sp>
        <p:nvSpPr>
          <p:cNvPr id="5" name="TextBox 4">
            <a:extLst>
              <a:ext uri="{FF2B5EF4-FFF2-40B4-BE49-F238E27FC236}">
                <a16:creationId xmlns:a16="http://schemas.microsoft.com/office/drawing/2014/main" id="{1E0BD0BE-A6E6-855E-2085-9E69EE488841}"/>
              </a:ext>
            </a:extLst>
          </p:cNvPr>
          <p:cNvSpPr txBox="1"/>
          <p:nvPr/>
        </p:nvSpPr>
        <p:spPr>
          <a:xfrm>
            <a:off x="250827" y="1501422"/>
            <a:ext cx="7628817" cy="2308324"/>
          </a:xfrm>
          <a:prstGeom prst="rect">
            <a:avLst/>
          </a:prstGeom>
          <a:noFill/>
        </p:spPr>
        <p:txBody>
          <a:bodyPr wrap="square">
            <a:spAutoFit/>
          </a:bodyPr>
          <a:lstStyle/>
          <a:p>
            <a:pPr marL="285750" indent="-285750" algn="l">
              <a:buFont typeface="Arial" panose="020B0604020202020204" pitchFamily="34" charset="0"/>
              <a:buChar char="•"/>
            </a:pPr>
            <a:r>
              <a:rPr lang="en-US" b="0" i="0" dirty="0">
                <a:solidFill>
                  <a:srgbClr val="333333"/>
                </a:solidFill>
                <a:effectLst/>
                <a:latin typeface="Lucida Sans Unicode" panose="020B0602030504020204" pitchFamily="34" charset="0"/>
              </a:rPr>
              <a:t>A small village within the Amazon Basin, arriving at the picturesque cruise port of Boca da Valeria, Brazil tends to attract its just over 100 residents, along with their neighbors. With homes raised on stilts to avoid flooding from the Amazon during rainy season, this relatively remote area has been referred to as “the real Brazil.”  </a:t>
            </a:r>
          </a:p>
          <a:p>
            <a:pPr algn="l">
              <a:buFont typeface="Arial" panose="020B0604020202020204" pitchFamily="34" charset="0"/>
              <a:buChar char="•"/>
            </a:pPr>
            <a:br>
              <a:rPr lang="en-US" b="0" i="0" dirty="0">
                <a:solidFill>
                  <a:srgbClr val="333333"/>
                </a:solidFill>
                <a:effectLst/>
                <a:latin typeface="Lucida Sans Unicode" panose="020B0602030504020204" pitchFamily="34" charset="0"/>
              </a:rPr>
            </a:br>
            <a:r>
              <a:rPr lang="en-US" b="0" i="0" dirty="0">
                <a:solidFill>
                  <a:srgbClr val="333333"/>
                </a:solidFill>
                <a:effectLst/>
                <a:latin typeface="Lucida Sans Unicode" panose="020B0602030504020204" pitchFamily="34" charset="0"/>
              </a:rPr>
              <a:t> </a:t>
            </a:r>
          </a:p>
        </p:txBody>
      </p:sp>
      <p:pic>
        <p:nvPicPr>
          <p:cNvPr id="1026" name="Picture 2" descr="Tender into Boca da Valeria, Brazil - Encircle Photos">
            <a:extLst>
              <a:ext uri="{FF2B5EF4-FFF2-40B4-BE49-F238E27FC236}">
                <a16:creationId xmlns:a16="http://schemas.microsoft.com/office/drawing/2014/main" id="{42FDB3D5-FA0A-9AED-8A45-C6EB3FC53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9151" y="1919300"/>
            <a:ext cx="4761474" cy="319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37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name="page5">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7</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5"/>
            <a:ext cx="10080625"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Area Map of </a:t>
            </a:r>
            <a:r>
              <a:rPr lang="en-US" sz="4800" b="0" i="0" kern="1200" dirty="0">
                <a:latin typeface="Times New Roman" panose="02020603050405020304" pitchFamily="18" charset="0"/>
                <a:cs typeface="Times New Roman" panose="02020603050405020304" pitchFamily="18" charset="0"/>
              </a:rPr>
              <a:t>Boca da Valeria, Brazil</a:t>
            </a:r>
            <a:endParaRPr lang="en-US" sz="4800" dirty="0">
              <a:solidFill>
                <a:srgbClr val="000000"/>
              </a:solidFill>
              <a:latin typeface="Times New Roman" panose="02020603050405020304" pitchFamily="18" charset="0"/>
              <a:cs typeface="Times New Roman" panose="02020603050405020304" pitchFamily="18" charset="0"/>
            </a:endParaRPr>
          </a:p>
        </p:txBody>
      </p:sp>
      <p:pic>
        <p:nvPicPr>
          <p:cNvPr id="8194" name="Picture 2" descr="Down the Mighty Amazon: Moral Dilemma at Boca da Valeria">
            <a:extLst>
              <a:ext uri="{FF2B5EF4-FFF2-40B4-BE49-F238E27FC236}">
                <a16:creationId xmlns:a16="http://schemas.microsoft.com/office/drawing/2014/main" id="{1F403407-31C6-DE17-0DED-CE3055CF0E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18"/>
          <a:stretch/>
        </p:blipFill>
        <p:spPr bwMode="auto">
          <a:xfrm>
            <a:off x="-1" y="770782"/>
            <a:ext cx="10080625" cy="48962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693043" y="301904"/>
            <a:ext cx="4341909" cy="1494373"/>
          </a:xfrm>
        </p:spPr>
        <p:txBody>
          <a:bodyPr vert="horz" lIns="91440" tIns="45720" rIns="91440" bIns="45720" rtlCol="0" anchor="ctr">
            <a:normAutofit/>
          </a:bodyPr>
          <a:lstStyle/>
          <a:p>
            <a:pPr defTabSz="914400"/>
            <a:r>
              <a:rPr lang="en-US" sz="4400" b="1">
                <a:effectLst/>
              </a:rPr>
              <a:t>Weather in Boca da Valeria, Brazil</a:t>
            </a:r>
          </a:p>
        </p:txBody>
      </p:sp>
      <p:sp>
        <p:nvSpPr>
          <p:cNvPr id="4" name="TextBox 3">
            <a:extLst>
              <a:ext uri="{FF2B5EF4-FFF2-40B4-BE49-F238E27FC236}">
                <a16:creationId xmlns:a16="http://schemas.microsoft.com/office/drawing/2014/main" id="{71CAA31B-9261-9672-67BD-DBB25F50B6FC}"/>
              </a:ext>
            </a:extLst>
          </p:cNvPr>
          <p:cNvSpPr txBox="1"/>
          <p:nvPr/>
        </p:nvSpPr>
        <p:spPr>
          <a:xfrm>
            <a:off x="170744" y="1929290"/>
            <a:ext cx="4759424" cy="317814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effectLst/>
              </a:rPr>
              <a:t>After spending a few hours in Boca da Valeria, you will understand why locals hope for any breeze through an open window to cool them off. </a:t>
            </a:r>
          </a:p>
          <a:p>
            <a:pPr indent="-228600">
              <a:lnSpc>
                <a:spcPct val="90000"/>
              </a:lnSpc>
              <a:spcAft>
                <a:spcPts val="600"/>
              </a:spcAft>
              <a:buFont typeface="Arial" panose="020B0604020202020204" pitchFamily="34" charset="0"/>
              <a:buChar char="•"/>
            </a:pPr>
            <a:r>
              <a:rPr lang="en-US" sz="2000" dirty="0"/>
              <a:t>T</a:t>
            </a:r>
            <a:r>
              <a:rPr lang="en-US" sz="2000" b="0" i="0" dirty="0">
                <a:effectLst/>
              </a:rPr>
              <a:t>he temperature is hot all year. The lows are in the mid-70s°F. The highs are in the upper-80s. From September through December, it is common to reach the mid to upper 90s compounded by high relative humidity. In short, the heat index measures sweltering!</a:t>
            </a:r>
          </a:p>
        </p:txBody>
      </p:sp>
      <p:pic>
        <p:nvPicPr>
          <p:cNvPr id="6146" name="Picture 2" descr="Weather in Boca da Valeria, Brazil - Encircle Photos">
            <a:extLst>
              <a:ext uri="{FF2B5EF4-FFF2-40B4-BE49-F238E27FC236}">
                <a16:creationId xmlns:a16="http://schemas.microsoft.com/office/drawing/2014/main" id="{B2C15F85-7CF3-7C46-1954-2DC62F8860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58" r="22773"/>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2A6BFD85-4870-4D28-95E8-EB6D313F6BEA}" type="slidenum">
              <a:rPr lang="en-US" sz="1200">
                <a:solidFill>
                  <a:srgbClr val="FFFFFF"/>
                </a:solidFill>
                <a:latin typeface="Calibri" panose="020F0502020204030204"/>
              </a:rPr>
              <a:pPr>
                <a:spcAft>
                  <a:spcPts val="600"/>
                </a:spcAft>
                <a:defRPr/>
              </a:pPr>
              <a:t>8</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74658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057319" y="301905"/>
            <a:ext cx="5020785" cy="1143074"/>
          </a:xfrm>
        </p:spPr>
        <p:txBody>
          <a:bodyPr vert="horz" lIns="91440" tIns="45720" rIns="91440" bIns="45720" rtlCol="0" anchor="ctr">
            <a:normAutofit/>
          </a:bodyPr>
          <a:lstStyle/>
          <a:p>
            <a:pPr algn="ctr" defTabSz="914400"/>
            <a:r>
              <a:rPr lang="en-US" sz="4400" b="1" i="0" dirty="0">
                <a:effectLst/>
              </a:rPr>
              <a:t>Local Children</a:t>
            </a:r>
            <a:endParaRPr lang="en-US" sz="4400" b="1" dirty="0"/>
          </a:p>
        </p:txBody>
      </p:sp>
      <p:pic>
        <p:nvPicPr>
          <p:cNvPr id="3074" name="Picture 2" descr="Young Girl Hugging Sloth in Boca da Valeria, Brazil - Encircle Photos">
            <a:extLst>
              <a:ext uri="{FF2B5EF4-FFF2-40B4-BE49-F238E27FC236}">
                <a16:creationId xmlns:a16="http://schemas.microsoft.com/office/drawing/2014/main" id="{386604D0-071D-216E-63BF-BDA0686759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41" r="-1" b="22514"/>
          <a:stretch/>
        </p:blipFill>
        <p:spPr bwMode="auto">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DC37E4-2C4F-8EDE-0069-3FFA024C814E}"/>
              </a:ext>
            </a:extLst>
          </p:cNvPr>
          <p:cNvSpPr txBox="1"/>
          <p:nvPr/>
        </p:nvSpPr>
        <p:spPr>
          <a:xfrm>
            <a:off x="5057319" y="1444978"/>
            <a:ext cx="4933348" cy="3923668"/>
          </a:xfrm>
          <a:prstGeom prst="rect">
            <a:avLst/>
          </a:prstGeom>
        </p:spPr>
        <p:txBody>
          <a:bodyPr vert="horz" lIns="91440" tIns="45720" rIns="91440" bIns="45720" rtlCol="0">
            <a:normAutofit fontScale="92500" lnSpcReduction="10000"/>
          </a:bodyPr>
          <a:lstStyle/>
          <a:p>
            <a:pPr marL="285750" indent="-228600">
              <a:lnSpc>
                <a:spcPct val="90000"/>
              </a:lnSpc>
              <a:spcAft>
                <a:spcPts val="600"/>
              </a:spcAft>
              <a:buFont typeface="Arial" panose="020B0604020202020204" pitchFamily="34" charset="0"/>
              <a:buChar char="•"/>
            </a:pPr>
            <a:r>
              <a:rPr lang="en-US" sz="2000" b="0" i="0" dirty="0">
                <a:effectLst/>
              </a:rPr>
              <a:t>When we arrive in Boca da Valeria, you’ll likely be flanked by colorfully dressed children who will escort you around the area for the promise of a dollar. </a:t>
            </a:r>
          </a:p>
          <a:p>
            <a:pPr marL="285750" indent="-228600">
              <a:lnSpc>
                <a:spcPct val="90000"/>
              </a:lnSpc>
              <a:spcAft>
                <a:spcPts val="600"/>
              </a:spcAft>
              <a:buFont typeface="Arial" panose="020B0604020202020204" pitchFamily="34" charset="0"/>
              <a:buChar char="•"/>
            </a:pPr>
            <a:r>
              <a:rPr lang="en-US" sz="2000" b="0" i="0" dirty="0">
                <a:effectLst/>
              </a:rPr>
              <a:t>Don’t expect to find a five-star restaurant or even a gift shop, you will discover a charming stop and a great opportunity to take plenty of photos. </a:t>
            </a:r>
          </a:p>
          <a:p>
            <a:pPr marL="285750" indent="-228600">
              <a:lnSpc>
                <a:spcPct val="90000"/>
              </a:lnSpc>
              <a:spcAft>
                <a:spcPts val="600"/>
              </a:spcAft>
              <a:buFont typeface="Arial" panose="020B0604020202020204" pitchFamily="34" charset="0"/>
              <a:buChar char="•"/>
            </a:pPr>
            <a:r>
              <a:rPr lang="en-US" sz="2000" b="0" i="0" dirty="0">
                <a:effectLst/>
              </a:rPr>
              <a:t>The weather can be very hot and humid – it is the jungle, after all – so dress accordingly, and perhaps keep a small umbrella on hand. Listed below are a handful of our favorite experiences while cruising to Boca da Valeria, Brazil:</a:t>
            </a:r>
          </a:p>
          <a:p>
            <a:pPr indent="-228600">
              <a:lnSpc>
                <a:spcPct val="90000"/>
              </a:lnSpc>
              <a:spcAft>
                <a:spcPts val="600"/>
              </a:spcAft>
              <a:buFont typeface="Arial" panose="020B0604020202020204" pitchFamily="34" charset="0"/>
              <a:buChar char="•"/>
            </a:pPr>
            <a:r>
              <a:rPr lang="en-US" sz="1400" b="0" i="0" dirty="0">
                <a:effectLst/>
              </a:rPr>
              <a:t> </a:t>
            </a:r>
            <a:br>
              <a:rPr lang="en-US" sz="1400" b="0" i="0" dirty="0">
                <a:effectLst/>
              </a:rPr>
            </a:br>
            <a:endParaRPr lang="en-US" sz="1400" b="0" i="0" dirty="0">
              <a:effectLst/>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208CE974-47AF-47AF-99E9-12A62538A846}" type="slidenum">
              <a:rPr lang="en-US" sz="1200">
                <a:solidFill>
                  <a:prstClr val="black">
                    <a:tint val="75000"/>
                  </a:prstClr>
                </a:solidFill>
                <a:latin typeface="Calibri" panose="020F0502020204030204"/>
              </a:rPr>
              <a:pPr>
                <a:spcAft>
                  <a:spcPts val="600"/>
                </a:spcAft>
                <a:defRPr/>
              </a:pPr>
              <a:t>9</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924686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1047</TotalTime>
  <Words>1482</Words>
  <Application>Microsoft Office PowerPoint</Application>
  <PresentationFormat>Custom</PresentationFormat>
  <Paragraphs>106</Paragraphs>
  <Slides>19</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Aptos Display</vt:lpstr>
      <vt:lpstr>Arial</vt:lpstr>
      <vt:lpstr>Calibri</vt:lpstr>
      <vt:lpstr>Liberation Sans</vt:lpstr>
      <vt:lpstr>Lucida Sans Unicode</vt:lpstr>
      <vt:lpstr>Times New Roman</vt:lpstr>
      <vt:lpstr>Wingdings</vt:lpstr>
      <vt:lpstr>Office Theme</vt:lpstr>
      <vt:lpstr>Boca da Valeria, Brazil Presented by Marc Silver</vt:lpstr>
      <vt:lpstr>What I Will Cover</vt:lpstr>
      <vt:lpstr>My Port Philosophy</vt:lpstr>
      <vt:lpstr>PowerPoint Presentation</vt:lpstr>
      <vt:lpstr>PowerPoint Presentation</vt:lpstr>
      <vt:lpstr>About Boca da Valeria, Brazil</vt:lpstr>
      <vt:lpstr>Area Map of Boca da Valeria, Brazil</vt:lpstr>
      <vt:lpstr>Weather in Boca da Valeria, Brazil</vt:lpstr>
      <vt:lpstr>Local Children</vt:lpstr>
      <vt:lpstr> Boca da Valeria, Brazil Transportation  </vt:lpstr>
      <vt:lpstr>PowerPoint Presentation</vt:lpstr>
      <vt:lpstr>PowerPoint Presentation</vt:lpstr>
      <vt:lpstr>Pink River Dolphins</vt:lpstr>
      <vt:lpstr>PowerPoint Presentation</vt:lpstr>
      <vt:lpstr>PowerPoint Presentation</vt:lpstr>
      <vt:lpstr>PowerPoint Presentation</vt:lpstr>
      <vt:lpstr>Shopping?</vt:lpstr>
      <vt:lpstr>PowerPoint Presentation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133</cp:revision>
  <dcterms:created xsi:type="dcterms:W3CDTF">2023-03-25T21:24:27Z</dcterms:created>
  <dcterms:modified xsi:type="dcterms:W3CDTF">2025-04-25T19:38:59Z</dcterms:modified>
</cp:coreProperties>
</file>