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73" r:id="rId3"/>
    <p:sldId id="257" r:id="rId4"/>
    <p:sldId id="274" r:id="rId5"/>
    <p:sldId id="258" r:id="rId6"/>
    <p:sldId id="276" r:id="rId7"/>
    <p:sldId id="280" r:id="rId8"/>
    <p:sldId id="281" r:id="rId9"/>
    <p:sldId id="260" r:id="rId10"/>
    <p:sldId id="261" r:id="rId11"/>
    <p:sldId id="279" r:id="rId12"/>
    <p:sldId id="264" r:id="rId13"/>
    <p:sldId id="265" r:id="rId14"/>
    <p:sldId id="266" r:id="rId15"/>
    <p:sldId id="278" r:id="rId16"/>
    <p:sldId id="268" r:id="rId17"/>
    <p:sldId id="271" r:id="rId18"/>
    <p:sldId id="272" r:id="rId19"/>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3"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2-21T20:37:30.428" idx="3">
    <p:pos x="10" y="10"/>
    <p:text>The US dollar is accepted eerywhere.</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14</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16</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07B20-D5E2-F909-455E-D925420CBF3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8268BE3-6247-6E8D-7F88-3CFF01AA6234}"/>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F3D55AA9-65C5-8AAD-3C93-5A2742FA839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23DBB12-E9D6-9AAA-8DE1-E501998F1099}"/>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396237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A82D2-9ADB-753F-C1FC-F33260C5D18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216E062-F9E2-02A8-C16D-7852DA16E4FB}"/>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44FA23FD-88A6-8CF9-9851-FAF1C58AFA8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763EC10-09E1-9293-F61A-B2315CBFAB95}"/>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620041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E972-CC55-369D-64CA-BF351365DF3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FF3BDDC-5E8A-9CF8-02BA-3DC4792F8C63}"/>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8546701D-9EA8-A189-9490-3424E9BC073E}"/>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ED6BB52-1D33-5787-1E6E-5066E7986777}"/>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4116815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5565775" cy="3606800"/>
          </a:xfrm>
          <a:prstGeom prst="rect">
            <a:avLst/>
          </a:prstGeom>
        </p:spPr>
        <p:txBody>
          <a:bodyPr vert="horz" lIns="91440" tIns="45720" rIns="91440" bIns="45720" rtlCol="0" anchor="ctr">
            <a:normAutofit/>
          </a:bodyPr>
          <a:lstStyle/>
          <a:p>
            <a:pPr lvl="0" algn="ctr" defTabSz="457200"/>
            <a:r>
              <a:rPr lang="en-US" sz="6000" b="1" i="0" kern="1200" dirty="0">
                <a:latin typeface="Times New Roman" panose="02020603050405020304" pitchFamily="18" charset="0"/>
                <a:ea typeface="Tahoma" panose="020B0604030504040204" pitchFamily="34" charset="0"/>
                <a:cs typeface="Times New Roman" panose="02020603050405020304" pitchFamily="18" charset="0"/>
              </a:rPr>
              <a:t>Bimini</a:t>
            </a:r>
            <a:br>
              <a:rPr lang="en-US" sz="6000" b="1" i="0" kern="1200" dirty="0">
                <a:latin typeface="Times New Roman" panose="02020603050405020304" pitchFamily="18" charset="0"/>
                <a:ea typeface="Tahoma" panose="020B0604030504040204" pitchFamily="34" charset="0"/>
                <a:cs typeface="Times New Roman" panose="02020603050405020304" pitchFamily="18" charset="0"/>
              </a:rPr>
            </a:br>
            <a:r>
              <a:rPr lang="en-US" sz="6000" b="1" i="0" kern="1200" dirty="0">
                <a:latin typeface="Times New Roman" panose="02020603050405020304" pitchFamily="18" charset="0"/>
                <a:ea typeface="Tahoma" panose="020B0604030504040204" pitchFamily="34" charset="0"/>
                <a:cs typeface="Times New Roman" panose="02020603050405020304" pitchFamily="18" charset="0"/>
              </a:rPr>
              <a:t>Bahamas</a:t>
            </a:r>
            <a:br>
              <a:rPr lang="en-US" sz="5400" b="1" i="0" kern="1200" dirty="0">
                <a:latin typeface="Times New Roman" panose="02020603050405020304" pitchFamily="18" charset="0"/>
                <a:ea typeface="Tahoma" panose="020B0604030504040204" pitchFamily="34" charset="0"/>
                <a:cs typeface="Times New Roman" panose="02020603050405020304" pitchFamily="18" charset="0"/>
              </a:rPr>
            </a:br>
            <a:r>
              <a:rPr lang="en-US" sz="2800" b="1" i="0" kern="1200" dirty="0">
                <a:latin typeface="Times New Roman" panose="02020603050405020304" pitchFamily="18" charset="0"/>
                <a:ea typeface="Tahoma" panose="020B0604030504040204" pitchFamily="34" charset="0"/>
                <a:cs typeface="Times New Roman" panose="02020603050405020304" pitchFamily="18" charset="0"/>
              </a:rPr>
              <a:t>Presented by</a:t>
            </a:r>
            <a:br>
              <a:rPr lang="en-US" sz="5400" b="1" i="0" kern="1200" dirty="0">
                <a:latin typeface="Times New Roman" panose="02020603050405020304" pitchFamily="18" charset="0"/>
                <a:ea typeface="Tahoma" panose="020B0604030504040204" pitchFamily="34" charset="0"/>
                <a:cs typeface="Times New Roman" panose="02020603050405020304" pitchFamily="18" charset="0"/>
              </a:rPr>
            </a:br>
            <a:r>
              <a:rPr lang="en-US" b="1" i="0" kern="1200" dirty="0">
                <a:latin typeface="Times New Roman" panose="02020603050405020304" pitchFamily="18" charset="0"/>
                <a:ea typeface="Tahoma" panose="020B0604030504040204" pitchFamily="34" charset="0"/>
                <a:cs typeface="Times New Roman" panose="02020603050405020304" pitchFamily="18" charset="0"/>
              </a:rPr>
              <a:t>Marc Silver</a:t>
            </a:r>
          </a:p>
        </p:txBody>
      </p:sp>
      <p:pic>
        <p:nvPicPr>
          <p:cNvPr id="4" name="Picture 3" descr="A blue and yellow flag&#10;&#10;Description automatically generated">
            <a:extLst>
              <a:ext uri="{FF2B5EF4-FFF2-40B4-BE49-F238E27FC236}">
                <a16:creationId xmlns:a16="http://schemas.microsoft.com/office/drawing/2014/main" id="{2DC271E8-8068-7BD2-BEDF-F822B308F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315" y="1306879"/>
            <a:ext cx="4514850" cy="27051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name="page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descr="A map of the islands&#10;&#10;Description automatically generated">
            <a:extLst>
              <a:ext uri="{FF2B5EF4-FFF2-40B4-BE49-F238E27FC236}">
                <a16:creationId xmlns:a16="http://schemas.microsoft.com/office/drawing/2014/main" id="{2C96BBDF-2991-A52C-8470-A742AA2A8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 y="0"/>
            <a:ext cx="3459608" cy="5670550"/>
          </a:xfrm>
          <a:prstGeom prst="rect">
            <a:avLst/>
          </a:prstGeom>
        </p:spPr>
      </p:pic>
      <p:pic>
        <p:nvPicPr>
          <p:cNvPr id="3" name="Picture 2" descr="A aerial view of a beach&#10;&#10;Description automatically generated">
            <a:extLst>
              <a:ext uri="{FF2B5EF4-FFF2-40B4-BE49-F238E27FC236}">
                <a16:creationId xmlns:a16="http://schemas.microsoft.com/office/drawing/2014/main" id="{741FCA44-5AF4-884C-3EA9-47E897673395}"/>
              </a:ext>
            </a:extLst>
          </p:cNvPr>
          <p:cNvPicPr>
            <a:picLocks noChangeAspect="1"/>
          </p:cNvPicPr>
          <p:nvPr/>
        </p:nvPicPr>
        <p:blipFill rotWithShape="1">
          <a:blip r:embed="rId4">
            <a:extLst>
              <a:ext uri="{28A0092B-C50C-407E-A947-70E740481C1C}">
                <a14:useLocalDpi xmlns:a14="http://schemas.microsoft.com/office/drawing/2010/main" val="0"/>
              </a:ext>
            </a:extLst>
          </a:blip>
          <a:srcRect l="45004"/>
          <a:stretch/>
        </p:blipFill>
        <p:spPr>
          <a:xfrm>
            <a:off x="3465683" y="0"/>
            <a:ext cx="6608867" cy="56705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C90EDCC-57DE-01CA-4600-3A4CFCF96F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4797CB-CAC2-3BEC-7E17-8A6F75D70637}"/>
              </a:ext>
            </a:extLst>
          </p:cNvPr>
          <p:cNvSpPr txBox="1">
            <a:spLocks noGrp="1"/>
          </p:cNvSpPr>
          <p:nvPr>
            <p:ph type="title" idx="4294967295"/>
          </p:nvPr>
        </p:nvSpPr>
        <p:spPr>
          <a:xfrm>
            <a:off x="-1" y="155100"/>
            <a:ext cx="10080625" cy="795338"/>
          </a:xfrm>
          <a:prstGeom prst="rect">
            <a:avLst/>
          </a:prstGeom>
        </p:spPr>
        <p:txBody>
          <a:bodyPr vert="horz"/>
          <a:lstStyle/>
          <a:p>
            <a:pPr algn="ctr" fontAlgn="base"/>
            <a:r>
              <a:rPr lang="en-US" b="1" i="0" dirty="0">
                <a:effectLst/>
                <a:latin typeface="Times New Roman" panose="02020603050405020304" pitchFamily="18" charset="0"/>
                <a:cs typeface="Times New Roman" panose="02020603050405020304" pitchFamily="18" charset="0"/>
              </a:rPr>
              <a:t>Getting Around Bimini</a:t>
            </a:r>
          </a:p>
        </p:txBody>
      </p:sp>
      <p:sp>
        <p:nvSpPr>
          <p:cNvPr id="5" name="TextBox 4">
            <a:extLst>
              <a:ext uri="{FF2B5EF4-FFF2-40B4-BE49-F238E27FC236}">
                <a16:creationId xmlns:a16="http://schemas.microsoft.com/office/drawing/2014/main" id="{570882D0-11F0-99B2-2BE0-44BBC4FAE4C8}"/>
              </a:ext>
            </a:extLst>
          </p:cNvPr>
          <p:cNvSpPr txBox="1"/>
          <p:nvPr/>
        </p:nvSpPr>
        <p:spPr>
          <a:xfrm>
            <a:off x="131975" y="857840"/>
            <a:ext cx="9768381" cy="3785652"/>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Our ship will dock at the pier, and you’ll be able to walk right into the port. It is a flat and wide pier, with plenty of room for all passengers.</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At the end of the pier, you’ll come to a parking lot that acts as a pickup station for the island tram, which is run by Resorts World. The tram is free and will take you to most of the Resorts World properties and activities.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You could also walk across the bridge into town for direct access to Kayak Beach, Fisherman’s Village, golf cart rentals, and taxis</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Bimini Shuttle Bus is a great way to get </a:t>
            </a:r>
            <a:br>
              <a:rPr lang="en-US" sz="2000" dirty="0">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around the island and to get to Bimini. The bus </a:t>
            </a:r>
            <a:br>
              <a:rPr lang="en-US" sz="2000" dirty="0">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runs every hour on hour from 7 am to 7 pm and </a:t>
            </a:r>
            <a:br>
              <a:rPr lang="en-US" sz="2000" dirty="0">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costs $1 per person. The bus can take you </a:t>
            </a:r>
            <a:br>
              <a:rPr lang="en-US" sz="2000" dirty="0">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anywhere on the island that you want to go.</a:t>
            </a:r>
            <a:endParaRPr lang="en-US" sz="2000" dirty="0">
              <a:latin typeface="Times New Roman" panose="02020603050405020304" pitchFamily="18" charset="0"/>
              <a:cs typeface="Times New Roman" panose="02020603050405020304" pitchFamily="18" charset="0"/>
            </a:endParaRPr>
          </a:p>
        </p:txBody>
      </p:sp>
      <p:pic>
        <p:nvPicPr>
          <p:cNvPr id="11" name="Picture 10" descr="A vehicle with many seats&#10;&#10;Description automatically generated">
            <a:extLst>
              <a:ext uri="{FF2B5EF4-FFF2-40B4-BE49-F238E27FC236}">
                <a16:creationId xmlns:a16="http://schemas.microsoft.com/office/drawing/2014/main" id="{39F006DB-4C9E-DC8B-FEF9-94B733EF5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5113" y="2835275"/>
            <a:ext cx="4605512" cy="2548536"/>
          </a:xfrm>
          <a:prstGeom prst="rect">
            <a:avLst/>
          </a:prstGeom>
        </p:spPr>
      </p:pic>
    </p:spTree>
    <p:extLst>
      <p:ext uri="{BB962C8B-B14F-4D97-AF65-F5344CB8AC3E}">
        <p14:creationId xmlns:p14="http://schemas.microsoft.com/office/powerpoint/2010/main" val="16730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name="page9">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174625"/>
            <a:ext cx="10080625" cy="1093788"/>
          </a:xfrm>
          <a:prstGeom prst="rect">
            <a:avLst/>
          </a:prstGeom>
        </p:spPr>
        <p:txBody>
          <a:bodyPr vert="horz"/>
          <a:lstStyle/>
          <a:p>
            <a:pPr algn="ctr"/>
            <a:r>
              <a:rPr lang="en-US" b="1" i="0" dirty="0">
                <a:solidFill>
                  <a:srgbClr val="000000"/>
                </a:solidFill>
                <a:effectLst/>
                <a:latin typeface="Times New Roman" panose="02020603050405020304" pitchFamily="18" charset="0"/>
                <a:cs typeface="Times New Roman" panose="02020603050405020304" pitchFamily="18" charset="0"/>
              </a:rPr>
              <a:t>Dolphin House Museum </a:t>
            </a:r>
            <a:br>
              <a:rPr lang="en-US" sz="2000" b="1" i="0" dirty="0">
                <a:solidFill>
                  <a:srgbClr val="000000"/>
                </a:solidFill>
                <a:effectLst/>
                <a:latin typeface="Trip Sans VF"/>
              </a:rPr>
            </a:br>
            <a:br>
              <a:rPr lang="en-US" sz="2800" b="1" dirty="0"/>
            </a:b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pic>
        <p:nvPicPr>
          <p:cNvPr id="4" name="Picture 3" descr="A building with a stone archway and two doors&#10;&#10;Description automatically generated with medium confidence">
            <a:extLst>
              <a:ext uri="{FF2B5EF4-FFF2-40B4-BE49-F238E27FC236}">
                <a16:creationId xmlns:a16="http://schemas.microsoft.com/office/drawing/2014/main" id="{C977FDB1-DD32-5307-7437-5F9CDC2F2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178756"/>
            <a:ext cx="6207634" cy="3491794"/>
          </a:xfrm>
          <a:prstGeom prst="rect">
            <a:avLst/>
          </a:prstGeom>
        </p:spPr>
      </p:pic>
      <p:sp>
        <p:nvSpPr>
          <p:cNvPr id="6" name="TextBox 5">
            <a:extLst>
              <a:ext uri="{FF2B5EF4-FFF2-40B4-BE49-F238E27FC236}">
                <a16:creationId xmlns:a16="http://schemas.microsoft.com/office/drawing/2014/main" id="{6BC64752-6EFD-4702-27B5-BC84C4A7F67F}"/>
              </a:ext>
            </a:extLst>
          </p:cNvPr>
          <p:cNvSpPr txBox="1"/>
          <p:nvPr/>
        </p:nvSpPr>
        <p:spPr>
          <a:xfrm>
            <a:off x="0" y="827394"/>
            <a:ext cx="9981397" cy="132343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Bahamian national treasure and landmark, established in 1993 and still under construction to complete the third floor, the Dolphin House Museum is a dolphin and ocean-inspired museum built over the last 27 years using recycled, salvaged, and donated materials by award-winning Bahamian author, historian and retired teacher Ashley Saunders. </a:t>
            </a:r>
          </a:p>
        </p:txBody>
      </p:sp>
      <p:sp>
        <p:nvSpPr>
          <p:cNvPr id="9" name="TextBox 8">
            <a:extLst>
              <a:ext uri="{FF2B5EF4-FFF2-40B4-BE49-F238E27FC236}">
                <a16:creationId xmlns:a16="http://schemas.microsoft.com/office/drawing/2014/main" id="{8EEEB5F4-3F4E-51F7-AF45-03DDCEC23D6A}"/>
              </a:ext>
            </a:extLst>
          </p:cNvPr>
          <p:cNvSpPr txBox="1"/>
          <p:nvPr/>
        </p:nvSpPr>
        <p:spPr>
          <a:xfrm>
            <a:off x="6207633" y="2178756"/>
            <a:ext cx="3773764"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popular attraction visited daily (Mon-Sat 10 am-6 pm) also offers a novel gift shop for souvenir purchases. Visitors to Dolphin House can enjoy daily walking tours conducted by Mr. Saunders, who has written two history books on the Bimini islands in the Bahamas he was born and raised.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name="page10">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60256" y="1056113"/>
            <a:ext cx="9709608" cy="1470269"/>
          </a:xfrm>
          <a:prstGeom prst="rect">
            <a:avLst/>
          </a:prstGeom>
        </p:spPr>
        <p:txBody>
          <a:bodyPr vert="horz"/>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Located across from the Bimini Craft Center, the museum was started by the Bimini Historical Society to preserve the history of the island.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There are pictures, stories, artifacts, and relics that commemorate those who contributed to the development of Bimini, in addition to memorabilia of Bimini’s most famous former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resident, Ernest Hemingway. </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0014FD0-B080-B034-8BD8-E9718E6D8F55}"/>
              </a:ext>
            </a:extLst>
          </p:cNvPr>
          <p:cNvSpPr txBox="1"/>
          <p:nvPr/>
        </p:nvSpPr>
        <p:spPr>
          <a:xfrm>
            <a:off x="0" y="267818"/>
            <a:ext cx="10080625" cy="769441"/>
          </a:xfrm>
          <a:prstGeom prst="rect">
            <a:avLst/>
          </a:prstGeom>
          <a:noFill/>
        </p:spPr>
        <p:txBody>
          <a:bodyPr wrap="square">
            <a:spAutoFit/>
          </a:bodyPr>
          <a:lstStyle/>
          <a:p>
            <a:pPr algn="ctr"/>
            <a:r>
              <a:rPr lang="en-US" sz="4400" b="1" i="0" dirty="0">
                <a:effectLst/>
                <a:latin typeface="Times New Roman" panose="02020603050405020304" pitchFamily="18" charset="0"/>
                <a:cs typeface="Times New Roman" panose="02020603050405020304" pitchFamily="18" charset="0"/>
              </a:rPr>
              <a:t>Bimini Museum</a:t>
            </a:r>
            <a:r>
              <a:rPr lang="en-US" sz="1800" b="1" i="0" dirty="0">
                <a:effectLst/>
                <a:latin typeface="Times New Roman" panose="02020603050405020304" pitchFamily="18" charset="0"/>
                <a:cs typeface="Times New Roman" panose="02020603050405020304" pitchFamily="18" charset="0"/>
              </a:rPr>
              <a:t> </a:t>
            </a:r>
            <a:endParaRPr lang="en-US" b="1" dirty="0"/>
          </a:p>
        </p:txBody>
      </p:sp>
      <p:pic>
        <p:nvPicPr>
          <p:cNvPr id="10" name="Picture 9" descr="A house with stairs and a white fence&#10;&#10;Description automatically generated">
            <a:extLst>
              <a:ext uri="{FF2B5EF4-FFF2-40B4-BE49-F238E27FC236}">
                <a16:creationId xmlns:a16="http://schemas.microsoft.com/office/drawing/2014/main" id="{5D9ACFB9-CA81-8CC2-8868-CE6A964AEBB8}"/>
              </a:ext>
            </a:extLst>
          </p:cNvPr>
          <p:cNvPicPr>
            <a:picLocks noChangeAspect="1"/>
          </p:cNvPicPr>
          <p:nvPr/>
        </p:nvPicPr>
        <p:blipFill rotWithShape="1">
          <a:blip r:embed="rId3">
            <a:extLst>
              <a:ext uri="{28A0092B-C50C-407E-A947-70E740481C1C}">
                <a14:useLocalDpi xmlns:a14="http://schemas.microsoft.com/office/drawing/2010/main" val="0"/>
              </a:ext>
            </a:extLst>
          </a:blip>
          <a:srcRect r="11327"/>
          <a:stretch/>
        </p:blipFill>
        <p:spPr>
          <a:xfrm>
            <a:off x="4790311" y="2318995"/>
            <a:ext cx="5290314" cy="3351556"/>
          </a:xfrm>
          <a:prstGeom prst="rect">
            <a:avLst/>
          </a:prstGeom>
        </p:spPr>
      </p:pic>
      <p:sp>
        <p:nvSpPr>
          <p:cNvPr id="12" name="TextBox 11">
            <a:extLst>
              <a:ext uri="{FF2B5EF4-FFF2-40B4-BE49-F238E27FC236}">
                <a16:creationId xmlns:a16="http://schemas.microsoft.com/office/drawing/2014/main" id="{F28E2E67-5DC2-42E2-D731-DD2FBBE21E99}"/>
              </a:ext>
            </a:extLst>
          </p:cNvPr>
          <p:cNvSpPr txBox="1"/>
          <p:nvPr/>
        </p:nvSpPr>
        <p:spPr>
          <a:xfrm>
            <a:off x="150829" y="2469820"/>
            <a:ext cx="4751109" cy="255454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building housing the Bimini Museum was built in 1921 as the Commissioner's Office and jail, but it was abandoned in 1974. In 1999, it was restored and now contains historical artifacts, such as old cannon balls, photographs of Ernest Hemingway, and artifacts from the old Rod &amp; Gun Club.</a:t>
            </a:r>
            <a:endParaRPr lang="en-US" dirty="0"/>
          </a:p>
        </p:txBody>
      </p:sp>
      <p:sp>
        <p:nvSpPr>
          <p:cNvPr id="14" name="TextBox 13">
            <a:extLst>
              <a:ext uri="{FF2B5EF4-FFF2-40B4-BE49-F238E27FC236}">
                <a16:creationId xmlns:a16="http://schemas.microsoft.com/office/drawing/2014/main" id="{F9A1E835-7CA9-0A9A-D470-8BC1C21EBA74}"/>
              </a:ext>
            </a:extLst>
          </p:cNvPr>
          <p:cNvSpPr txBox="1"/>
          <p:nvPr/>
        </p:nvSpPr>
        <p:spPr>
          <a:xfrm>
            <a:off x="1567207" y="5042821"/>
            <a:ext cx="2203515" cy="369332"/>
          </a:xfrm>
          <a:prstGeom prst="rect">
            <a:avLst/>
          </a:prstGeom>
          <a:noFill/>
        </p:spPr>
        <p:txBody>
          <a:bodyPr wrap="square">
            <a:spAutoFit/>
          </a:bodyPr>
          <a:lstStyle/>
          <a:p>
            <a:r>
              <a:rPr lang="en-US" sz="1800" b="1" i="0" dirty="0">
                <a:effectLst/>
                <a:latin typeface="Times New Roman" panose="02020603050405020304" pitchFamily="18" charset="0"/>
                <a:cs typeface="Times New Roman" panose="02020603050405020304" pitchFamily="18" charset="0"/>
              </a:rPr>
              <a:t>Admission: Free.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3">
            <a:extLst>
              <a:ext uri="{FF2B5EF4-FFF2-40B4-BE49-F238E27FC236}">
                <a16:creationId xmlns:a16="http://schemas.microsoft.com/office/drawing/2014/main" id="{659A5784-CD1D-99C0-7CB0-45AD2CB56A56}"/>
              </a:ext>
            </a:extLst>
          </p:cNvPr>
          <p:cNvSpPr>
            <a:spLocks noChangeArrowheads="1"/>
          </p:cNvSpPr>
          <p:nvPr/>
        </p:nvSpPr>
        <p:spPr bwMode="auto">
          <a:xfrm>
            <a:off x="4786489" y="301904"/>
            <a:ext cx="5291615" cy="106426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85000" lnSpcReduction="10000"/>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effectLst/>
                <a:latin typeface="Times New Roman" panose="02020603050405020304" pitchFamily="18" charset="0"/>
                <a:cs typeface="Times New Roman" panose="02020603050405020304" pitchFamily="18" charset="0"/>
              </a:rPr>
              <a:t>Walk the Spit at low-tide</a:t>
            </a:r>
          </a:p>
        </p:txBody>
      </p:sp>
      <p:pic>
        <p:nvPicPr>
          <p:cNvPr id="3076" name="Picture 4" descr="things to do in bimini bahamas">
            <a:extLst>
              <a:ext uri="{FF2B5EF4-FFF2-40B4-BE49-F238E27FC236}">
                <a16:creationId xmlns:a16="http://schemas.microsoft.com/office/drawing/2014/main" id="{B44A4569-AD68-355D-8A42-2E1A3397D5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00" r="15412" b="1"/>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756ABC4-F175-8C50-F569-DA653F276A51}"/>
              </a:ext>
            </a:extLst>
          </p:cNvPr>
          <p:cNvSpPr txBox="1"/>
          <p:nvPr/>
        </p:nvSpPr>
        <p:spPr>
          <a:xfrm>
            <a:off x="5057319" y="1490134"/>
            <a:ext cx="4910770" cy="36173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Heading north, you’ll stumble upon a little trail on the right-hand side, just as you reach the piney part of North Bimini. That leads to a rock path that is about ankle-deep at low tide. You can take that path to a small island, where the trail zigzags to the end and pops you right in the middle of one of Bimini’s major coves.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a neat place to watch the seaplanes come in and look back at the rest of the island.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1" y="287777"/>
            <a:ext cx="10080625"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Heroes Park</a:t>
            </a:r>
          </a:p>
        </p:txBody>
      </p:sp>
      <p:sp>
        <p:nvSpPr>
          <p:cNvPr id="4" name="TextBox 3">
            <a:extLst>
              <a:ext uri="{FF2B5EF4-FFF2-40B4-BE49-F238E27FC236}">
                <a16:creationId xmlns:a16="http://schemas.microsoft.com/office/drawing/2014/main" id="{A691696A-179B-5C94-D0B4-84DB2072116F}"/>
              </a:ext>
            </a:extLst>
          </p:cNvPr>
          <p:cNvSpPr txBox="1"/>
          <p:nvPr/>
        </p:nvSpPr>
        <p:spPr>
          <a:xfrm>
            <a:off x="135467" y="1057218"/>
            <a:ext cx="9595556"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Park honors Bimini's veterans of World Wars I &amp; II, numerous leaders of the community, and sports figures. It features plaques inscribed with the names of the deceased, including a portion dedicated to victims of the Chalk's Flight 101 crash in December 2005.</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Located off King’s Highway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(Bimini’s only main road), it’s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a good place to rest and take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the view.</a:t>
            </a:r>
          </a:p>
        </p:txBody>
      </p:sp>
      <p:pic>
        <p:nvPicPr>
          <p:cNvPr id="7" name="Picture 6" descr="A white tower next to a road&#10;&#10;Description automatically generated">
            <a:extLst>
              <a:ext uri="{FF2B5EF4-FFF2-40B4-BE49-F238E27FC236}">
                <a16:creationId xmlns:a16="http://schemas.microsoft.com/office/drawing/2014/main" id="{518D74FC-7552-4D35-7665-CB4363D67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6533" y="2671124"/>
            <a:ext cx="5666670" cy="2999426"/>
          </a:xfrm>
          <a:prstGeom prst="rect">
            <a:avLst/>
          </a:prstGeom>
        </p:spPr>
      </p:pic>
    </p:spTree>
    <p:extLst>
      <p:ext uri="{BB962C8B-B14F-4D97-AF65-F5344CB8AC3E}">
        <p14:creationId xmlns:p14="http://schemas.microsoft.com/office/powerpoint/2010/main" val="2196885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name="page13">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38982"/>
            <a:ext cx="5841271" cy="795338"/>
          </a:xfrm>
          <a:prstGeom prst="rect">
            <a:avLst/>
          </a:prstGeom>
        </p:spPr>
        <p:txBody>
          <a:bodyPr vert="horz"/>
          <a:lstStyle/>
          <a:p>
            <a:pPr algn="ctr"/>
            <a:r>
              <a:rPr lang="en-US" b="1" dirty="0">
                <a:latin typeface="Times New Roman" panose="02020603050405020304" pitchFamily="18" charset="0"/>
                <a:cs typeface="Times New Roman" panose="02020603050405020304" pitchFamily="18" charset="0"/>
              </a:rPr>
              <a:t>Snorkel</a:t>
            </a:r>
          </a:p>
        </p:txBody>
      </p:sp>
      <p:sp>
        <p:nvSpPr>
          <p:cNvPr id="4" name="TextBox 3">
            <a:extLst>
              <a:ext uri="{FF2B5EF4-FFF2-40B4-BE49-F238E27FC236}">
                <a16:creationId xmlns:a16="http://schemas.microsoft.com/office/drawing/2014/main" id="{592EDEF3-0D84-782B-938D-977A469C9D38}"/>
              </a:ext>
            </a:extLst>
          </p:cNvPr>
          <p:cNvSpPr txBox="1"/>
          <p:nvPr/>
        </p:nvSpPr>
        <p:spPr>
          <a:xfrm>
            <a:off x="476956" y="781880"/>
            <a:ext cx="5040488" cy="1938992"/>
          </a:xfrm>
          <a:prstGeom prst="rect">
            <a:avLst/>
          </a:prstGeom>
          <a:noFill/>
        </p:spPr>
        <p:txBody>
          <a:bodyPr wrap="square">
            <a:spAutoFit/>
          </a:bodyPr>
          <a:lstStyle/>
          <a:p>
            <a:r>
              <a:rPr lang="en-US" sz="2000" b="1" dirty="0"/>
              <a:t>Snorkel t</a:t>
            </a:r>
            <a:r>
              <a:rPr lang="en-US" sz="2000" b="1" dirty="0">
                <a:latin typeface="Times New Roman" panose="02020603050405020304" pitchFamily="18" charset="0"/>
                <a:cs typeface="Times New Roman" panose="02020603050405020304" pitchFamily="18" charset="0"/>
              </a:rPr>
              <a:t>he SS </a:t>
            </a:r>
            <a:r>
              <a:rPr lang="en-US" sz="2000" b="1" dirty="0" err="1">
                <a:latin typeface="Times New Roman" panose="02020603050405020304" pitchFamily="18" charset="0"/>
                <a:cs typeface="Times New Roman" panose="02020603050405020304" pitchFamily="18" charset="0"/>
              </a:rPr>
              <a:t>Sapona</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282-foot steamship made out of concrete, it carried cargo until it sank in 15 feet of water in a 1926 hurricane. Because the area is so shallow, it’s a popular snorkeling spot. Part of the wreck is below the water and the rest is above. </a:t>
            </a:r>
          </a:p>
        </p:txBody>
      </p:sp>
      <p:sp>
        <p:nvSpPr>
          <p:cNvPr id="6" name="TextBox 5">
            <a:extLst>
              <a:ext uri="{FF2B5EF4-FFF2-40B4-BE49-F238E27FC236}">
                <a16:creationId xmlns:a16="http://schemas.microsoft.com/office/drawing/2014/main" id="{627B0B46-74B5-1F37-C38D-15EFF5030F7F}"/>
              </a:ext>
            </a:extLst>
          </p:cNvPr>
          <p:cNvSpPr txBox="1"/>
          <p:nvPr/>
        </p:nvSpPr>
        <p:spPr>
          <a:xfrm>
            <a:off x="476956" y="2720872"/>
            <a:ext cx="4862688" cy="2862322"/>
          </a:xfrm>
          <a:prstGeom prst="rect">
            <a:avLst/>
          </a:prstGeom>
          <a:noFill/>
        </p:spPr>
        <p:txBody>
          <a:bodyPr wrap="square">
            <a:spAutoFit/>
          </a:bodyPr>
          <a:lstStyle/>
          <a:p>
            <a:r>
              <a:rPr lang="en-US" sz="2000" b="1" dirty="0"/>
              <a:t>Snorkel Bimini Road</a:t>
            </a:r>
          </a:p>
          <a:p>
            <a:r>
              <a:rPr lang="en-US" sz="2000" dirty="0">
                <a:latin typeface="Times New Roman" panose="02020603050405020304" pitchFamily="18" charset="0"/>
                <a:cs typeface="Times New Roman" panose="02020603050405020304" pitchFamily="18" charset="0"/>
              </a:rPr>
              <a:t>. While swimming above the “road,” it did really look like some sort of infrastructure from a past civilization. The shape of the stones and the way they were arranged, side by side, was too intentional to be a work of Mother Nature. Keep in mind that there is a lot of open water here, and it is about twenty feet deep. You can book an excursion here.</a:t>
            </a:r>
          </a:p>
        </p:txBody>
      </p:sp>
      <p:sp>
        <p:nvSpPr>
          <p:cNvPr id="8" name="TextBox 7">
            <a:extLst>
              <a:ext uri="{FF2B5EF4-FFF2-40B4-BE49-F238E27FC236}">
                <a16:creationId xmlns:a16="http://schemas.microsoft.com/office/drawing/2014/main" id="{E43FB419-C9AD-E748-A846-E4D2153FB033}"/>
              </a:ext>
            </a:extLst>
          </p:cNvPr>
          <p:cNvSpPr txBox="1"/>
          <p:nvPr/>
        </p:nvSpPr>
        <p:spPr>
          <a:xfrm>
            <a:off x="5645348" y="2700992"/>
            <a:ext cx="4086379" cy="2862322"/>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Snorkel the arch. </a:t>
            </a:r>
            <a:r>
              <a:rPr lang="en-US" sz="2000" dirty="0">
                <a:latin typeface="Times New Roman" panose="02020603050405020304" pitchFamily="18" charset="0"/>
                <a:cs typeface="Times New Roman" panose="02020603050405020304" pitchFamily="18" charset="0"/>
              </a:rPr>
              <a:t>There are three rocks off the coast of North Bimini with some pretty wildlife and unique structures. Go when the water is calm because the rocks are jagged. The biggest rock is the one that has the arch. If you don’t have your own boat, you can get here via the Bimini Road excursion</a:t>
            </a:r>
            <a:r>
              <a:rPr lang="en-US" dirty="0"/>
              <a:t>.</a:t>
            </a:r>
            <a:endParaRPr lang="en-US" b="1" dirty="0"/>
          </a:p>
        </p:txBody>
      </p:sp>
      <p:pic>
        <p:nvPicPr>
          <p:cNvPr id="10" name="Picture 9" descr="A pool with blue water&#10;&#10;Description automatically generated">
            <a:extLst>
              <a:ext uri="{FF2B5EF4-FFF2-40B4-BE49-F238E27FC236}">
                <a16:creationId xmlns:a16="http://schemas.microsoft.com/office/drawing/2014/main" id="{E728B838-FDEB-647D-D621-283DDCEAB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348" y="0"/>
            <a:ext cx="4435278" cy="24948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name="page16">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321997"/>
            <a:ext cx="10080625" cy="1005945"/>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74710" y="1327942"/>
            <a:ext cx="8331201" cy="2105025"/>
          </a:xfrm>
          <a:prstGeom prst="rect">
            <a:avLst/>
          </a:prstGeom>
        </p:spPr>
        <p:txBody>
          <a:bodyPr vert="horz"/>
          <a:lstStyle/>
          <a:p>
            <a:pPr lvl="0" rtl="0"/>
            <a:r>
              <a:rPr lang="en-US" sz="2800" b="1" i="0" kern="1200" dirty="0">
                <a:latin typeface="Times New Roman" panose="02020603050405020304" pitchFamily="18" charset="0"/>
                <a:ea typeface="Tahoma" panose="020B0604030504040204" pitchFamily="34" charset="0"/>
                <a:cs typeface="Times New Roman" panose="02020603050405020304" pitchFamily="18" charset="0"/>
              </a:rPr>
              <a:t>Bimini</a:t>
            </a:r>
            <a:r>
              <a:rPr lang="en-US" sz="2800" dirty="0">
                <a:solidFill>
                  <a:srgbClr val="000000"/>
                </a:solidFill>
                <a:latin typeface="Times New Roman" panose="02020603050405020304" pitchFamily="18" charset="0"/>
                <a:cs typeface="Times New Roman" panose="02020603050405020304" pitchFamily="18" charset="0"/>
              </a:rPr>
              <a:t> is a beautiful island with a rich history and great snorkeling. Regardless of what you're looking for, </a:t>
            </a:r>
            <a:r>
              <a:rPr lang="en-US" sz="2800" b="1" i="0" kern="1200" dirty="0">
                <a:latin typeface="Times New Roman" panose="02020603050405020304" pitchFamily="18" charset="0"/>
                <a:ea typeface="Tahoma" panose="020B0604030504040204" pitchFamily="34" charset="0"/>
                <a:cs typeface="Times New Roman" panose="02020603050405020304" pitchFamily="18" charset="0"/>
              </a:rPr>
              <a:t>Bimini</a:t>
            </a:r>
            <a:r>
              <a:rPr lang="en-US" sz="2800" dirty="0">
                <a:solidFill>
                  <a:srgbClr val="000000"/>
                </a:solidFill>
                <a:latin typeface="Times New Roman" panose="02020603050405020304" pitchFamily="18" charset="0"/>
                <a:cs typeface="Times New Roman" panose="02020603050405020304" pitchFamily="18" charset="0"/>
              </a:rPr>
              <a:t>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t>
            </a:r>
            <a:r>
              <a:rPr lang="en-US" sz="2800" b="1" i="0" kern="1200" dirty="0">
                <a:latin typeface="Times New Roman" panose="02020603050405020304" pitchFamily="18" charset="0"/>
                <a:ea typeface="Tahoma" panose="020B0604030504040204" pitchFamily="34" charset="0"/>
                <a:cs typeface="Times New Roman" panose="02020603050405020304" pitchFamily="18" charset="0"/>
              </a:rPr>
              <a:t>Bimini</a:t>
            </a:r>
            <a:r>
              <a:rPr lang="en-US" sz="2800" dirty="0">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95624"/>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i="0" kern="1200" dirty="0">
                <a:latin typeface="Times New Roman" panose="02020603050405020304" pitchFamily="18" charset="0"/>
                <a:ea typeface="Tahoma" panose="020B0604030504040204" pitchFamily="34" charset="0"/>
                <a:cs typeface="Times New Roman" panose="02020603050405020304" pitchFamily="18" charset="0"/>
              </a:rPr>
              <a:t>Bimini</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769849"/>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772998" y="958299"/>
            <a:ext cx="9083153" cy="5670949"/>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a:t>
            </a:r>
            <a:r>
              <a:rPr lang="en-US" sz="2400" b="1" i="0" kern="1200" dirty="0">
                <a:latin typeface="Times New Roman" panose="02020603050405020304" pitchFamily="18" charset="0"/>
                <a:ea typeface="Tahoma" panose="020B0604030504040204" pitchFamily="34" charset="0"/>
                <a:cs typeface="Times New Roman" panose="02020603050405020304" pitchFamily="18" charset="0"/>
              </a:rPr>
              <a:t>Bimini</a:t>
            </a:r>
            <a:endParaRPr lang="en-US" altLang="en-US"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400" b="1" i="0" kern="1200" dirty="0">
                <a:latin typeface="Times New Roman" panose="02020603050405020304" pitchFamily="18" charset="0"/>
                <a:ea typeface="Tahoma" panose="020B0604030504040204" pitchFamily="34" charset="0"/>
                <a:cs typeface="Times New Roman" panose="02020603050405020304" pitchFamily="18" charset="0"/>
              </a:rPr>
              <a:t>Bimini’s History</a:t>
            </a:r>
            <a:endParaRPr lang="en-US" altLang="en-US"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a:t>
            </a:r>
            <a:r>
              <a:rPr lang="en-US" sz="2400" b="1" i="0" kern="1200" dirty="0">
                <a:latin typeface="Times New Roman" panose="02020603050405020304" pitchFamily="18" charset="0"/>
                <a:ea typeface="Tahoma" panose="020B0604030504040204" pitchFamily="34" charset="0"/>
                <a:cs typeface="Times New Roman" panose="02020603050405020304" pitchFamily="18" charset="0"/>
              </a:rPr>
              <a:t>Bimini</a:t>
            </a:r>
            <a:endParaRPr lang="en-US" altLang="en-US"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a:t>
            </a:r>
            <a:r>
              <a:rPr lang="en-US" sz="2400" b="1" i="0" kern="1200" dirty="0">
                <a:latin typeface="Times New Roman" panose="02020603050405020304" pitchFamily="18" charset="0"/>
                <a:ea typeface="Tahoma" panose="020B0604030504040204" pitchFamily="34" charset="0"/>
                <a:cs typeface="Times New Roman" panose="02020603050405020304" pitchFamily="18" charset="0"/>
              </a:rPr>
              <a:t>Bimini</a:t>
            </a:r>
            <a:endParaRPr lang="en-US" altLang="en-US"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400" b="1" i="0" kern="1200" dirty="0">
                <a:latin typeface="Times New Roman" panose="02020603050405020304" pitchFamily="18" charset="0"/>
                <a:ea typeface="Tahoma" panose="020B0604030504040204" pitchFamily="34" charset="0"/>
                <a:cs typeface="Times New Roman" panose="02020603050405020304" pitchFamily="18" charset="0"/>
              </a:rPr>
              <a:t>Getting Around Bimini</a:t>
            </a:r>
            <a:endParaRPr lang="en-US"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456201"/>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248259"/>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I have been cruising for over 45 years and have taken </a:t>
            </a:r>
            <a:r>
              <a:rPr lang="en-US" altLang="en-US" sz="2400">
                <a:latin typeface="Times New Roman" panose="02020603050405020304" pitchFamily="18" charset="0"/>
                <a:cs typeface="Times New Roman" panose="02020603050405020304" pitchFamily="18" charset="0"/>
              </a:rPr>
              <a:t>over 100 </a:t>
            </a:r>
            <a:r>
              <a:rPr lang="en-US" altLang="en-US" sz="2400" dirty="0">
                <a:latin typeface="Times New Roman" panose="02020603050405020304" pitchFamily="18" charset="0"/>
                <a:cs typeface="Times New Roman" panose="02020603050405020304" pitchFamily="18" charset="0"/>
              </a:rPr>
              <a:t>cruises.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So, I consider myself an experienced cruiser.</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The information I will present is based on those many years of </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experience.</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When I am on a cruise where the city, I want to visit is not the port city, </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I always recommend taking a ship’s tour.</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But when I am in a port with multiple attractions nearby and easy to see </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on my own - I will do it on my own.</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This presentation is not like that.</a:t>
            </a:r>
            <a:endParaRPr lang="en-US" sz="2400" b="0" i="0" u="none" strike="noStrike" kern="1200" dirty="0">
              <a:ln>
                <a:noFill/>
              </a:ln>
              <a:solidFill>
                <a:srgbClr val="000000"/>
              </a:solidFill>
              <a:latin typeface="Times New Roman" panose="02020603050405020304" pitchFamily="18" charset="0"/>
              <a:ea typeface="Lucida Sans Unicode" pitchFamily="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01866"/>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ship will wait for you. If you are on your own</a:t>
            </a:r>
            <a:r>
              <a:rPr lang="en-US" altLang="en-US" dirty="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39995"/>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Shape 1">
            <a:extLst>
              <a:ext uri="{FF2B5EF4-FFF2-40B4-BE49-F238E27FC236}">
                <a16:creationId xmlns:a16="http://schemas.microsoft.com/office/drawing/2014/main" id="{4C793CDA-508D-A0D3-986B-3DE5B63351BC}"/>
              </a:ext>
            </a:extLst>
          </p:cNvPr>
          <p:cNvSpPr/>
          <p:nvPr/>
        </p:nvSpPr>
        <p:spPr>
          <a:xfrm>
            <a:off x="1" y="301905"/>
            <a:ext cx="5034952" cy="63135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lnSpcReduction="10000"/>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400" b="1" i="0" kern="1200" dirty="0">
                <a:latin typeface="Times New Roman" panose="02020603050405020304" pitchFamily="18" charset="0"/>
                <a:ea typeface="Tahoma" panose="020B0604030504040204" pitchFamily="34" charset="0"/>
                <a:cs typeface="Times New Roman" panose="02020603050405020304" pitchFamily="18" charset="0"/>
              </a:rPr>
              <a:t>Bahamian </a:t>
            </a:r>
            <a:r>
              <a:rPr lang="en-US" sz="4400" b="1" i="0" u="none" strike="noStrike" baseline="0" dirty="0">
                <a:ln>
                  <a:noFill/>
                </a:ln>
                <a:latin typeface="Times New Roman" panose="02020603050405020304" pitchFamily="18" charset="0"/>
                <a:ea typeface="+mj-ea"/>
                <a:cs typeface="Times New Roman" panose="02020603050405020304" pitchFamily="18" charset="0"/>
              </a:rPr>
              <a:t>Money</a:t>
            </a:r>
          </a:p>
        </p:txBody>
      </p:sp>
      <p:sp>
        <p:nvSpPr>
          <p:cNvPr id="10" name="Freeform: Shape 9">
            <a:extLst>
              <a:ext uri="{FF2B5EF4-FFF2-40B4-BE49-F238E27FC236}">
                <a16:creationId xmlns:a16="http://schemas.microsoft.com/office/drawing/2014/main" id="{9BB0423E-FB46-7E23-4BA8-6D74DFD8A5B5}"/>
              </a:ext>
            </a:extLst>
          </p:cNvPr>
          <p:cNvSpPr/>
          <p:nvPr/>
        </p:nvSpPr>
        <p:spPr>
          <a:xfrm>
            <a:off x="131976" y="1268468"/>
            <a:ext cx="5015960" cy="383896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0" compatLnSpc="0">
            <a:normAutofit/>
          </a:bodyPr>
          <a:lstStyle/>
          <a:p>
            <a:pPr algn="ctr">
              <a:lnSpc>
                <a:spcPct val="90000"/>
              </a:lnSpc>
            </a:pPr>
            <a:r>
              <a:rPr lang="en-US" sz="2200" dirty="0">
                <a:latin typeface="Times New Roman" panose="02020603050405020304" pitchFamily="18" charset="0"/>
                <a:cs typeface="Times New Roman" panose="02020603050405020304" pitchFamily="18" charset="0"/>
              </a:rPr>
              <a:t>1.00 US Dollar = 1.00 Bahamian Dollar</a:t>
            </a:r>
            <a:br>
              <a:rPr lang="en-US" sz="2200" dirty="0">
                <a:latin typeface="Times New Roman" panose="02020603050405020304" pitchFamily="18" charset="0"/>
                <a:cs typeface="Times New Roman" panose="02020603050405020304" pitchFamily="18" charset="0"/>
              </a:rPr>
            </a:br>
            <a:endParaRPr lang="en-US" sz="2200" dirty="0">
              <a:latin typeface="Times New Roman" panose="02020603050405020304" pitchFamily="18" charset="0"/>
              <a:cs typeface="Times New Roman" panose="02020603050405020304" pitchFamily="18" charset="0"/>
            </a:endParaRPr>
          </a:p>
          <a:p>
            <a:pPr indent="-228600">
              <a:lnSpc>
                <a:spcPct val="9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official currency of the Bahamas is the Bahamian dollar since the year 1966. </a:t>
            </a:r>
          </a:p>
          <a:p>
            <a:pPr indent="-228600">
              <a:lnSpc>
                <a:spcPct val="90000"/>
              </a:lnSpc>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currency is </a:t>
            </a:r>
            <a:r>
              <a:rPr lang="en-US" sz="2200" dirty="0">
                <a:effectLst/>
                <a:latin typeface="Times New Roman" panose="02020603050405020304" pitchFamily="18" charset="0"/>
                <a:cs typeface="Times New Roman" panose="02020603050405020304" pitchFamily="18" charset="0"/>
              </a:rPr>
              <a:t>issued and managed by the Central Bank of The Bahamas and is divided into 100 cents. </a:t>
            </a:r>
          </a:p>
          <a:p>
            <a:pPr indent="-228600">
              <a:lnSpc>
                <a:spcPct val="90000"/>
              </a:lnSpc>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Bank notes are available 50, 20,10,5, and $1. Coins are available in 25, 10, and 5-cent pieces. </a:t>
            </a:r>
          </a:p>
          <a:p>
            <a:pPr indent="-228600">
              <a:lnSpc>
                <a:spcPct val="90000"/>
              </a:lnSpc>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The symbol is B$.</a:t>
            </a:r>
            <a:endParaRPr lang="en-US" sz="2200" dirty="0">
              <a:latin typeface="Times New Roman" panose="02020603050405020304" pitchFamily="18" charset="0"/>
              <a:cs typeface="Times New Roman" panose="02020603050405020304" pitchFamily="18" charset="0"/>
            </a:endParaRPr>
          </a:p>
          <a:p>
            <a:pPr marL="0" marR="0" lvl="0" indent="-228600">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1600" b="0" i="0" u="none" strike="noStrike" baseline="0" dirty="0">
              <a:ln>
                <a:noFill/>
              </a:ln>
            </a:endParaRPr>
          </a:p>
        </p:txBody>
      </p:sp>
      <p:pic>
        <p:nvPicPr>
          <p:cNvPr id="4" name="Picture 3" descr="A pile of currency notes and coins&#10;&#10;Description automatically generated">
            <a:extLst>
              <a:ext uri="{FF2B5EF4-FFF2-40B4-BE49-F238E27FC236}">
                <a16:creationId xmlns:a16="http://schemas.microsoft.com/office/drawing/2014/main" id="{3278B1D7-D6C3-B960-A6FF-18A022612631}"/>
              </a:ext>
            </a:extLst>
          </p:cNvPr>
          <p:cNvPicPr>
            <a:picLocks noChangeAspect="1"/>
          </p:cNvPicPr>
          <p:nvPr/>
        </p:nvPicPr>
        <p:blipFill rotWithShape="1">
          <a:blip r:embed="rId3">
            <a:extLst>
              <a:ext uri="{28A0092B-C50C-407E-A947-70E740481C1C}">
                <a14:useLocalDpi xmlns:a14="http://schemas.microsoft.com/office/drawing/2010/main" val="0"/>
              </a:ext>
            </a:extLst>
          </a:blip>
          <a:srcRect l="24630" r="12337"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5057319" y="301905"/>
            <a:ext cx="4922059" cy="706764"/>
          </a:xfrm>
          <a:prstGeom prst="rect">
            <a:avLst/>
          </a:prstGeom>
        </p:spPr>
        <p:txBody>
          <a:bodyPr vert="horz" lIns="91440" tIns="45720" rIns="91440" bIns="45720" rtlCol="0" anchor="ctr">
            <a:normAutofit/>
          </a:bodyPr>
          <a:lstStyle/>
          <a:p>
            <a:pPr lvl="0" algn="ctr"/>
            <a:r>
              <a:rPr lang="en-US" dirty="0">
                <a:latin typeface="Times New Roman" panose="02020603050405020304" pitchFamily="18" charset="0"/>
                <a:cs typeface="Times New Roman" panose="02020603050405020304" pitchFamily="18" charset="0"/>
              </a:rPr>
              <a:t>About Bimini</a:t>
            </a:r>
          </a:p>
        </p:txBody>
      </p:sp>
      <p:pic>
        <p:nvPicPr>
          <p:cNvPr id="1026" name="Picture 2" descr="View from the condo">
            <a:extLst>
              <a:ext uri="{FF2B5EF4-FFF2-40B4-BE49-F238E27FC236}">
                <a16:creationId xmlns:a16="http://schemas.microsoft.com/office/drawing/2014/main" id="{7832A34B-22A8-6C53-2550-50420FC6EF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10" r="20037" b="1"/>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5057319" y="1008670"/>
            <a:ext cx="4922059" cy="4553144"/>
          </a:xfrm>
          <a:prstGeom prst="rect">
            <a:avLst/>
          </a:prstGeom>
        </p:spPr>
        <p:txBody>
          <a:bodyPr vert="horz" lIns="91440" tIns="45720" rIns="91440" bIns="45720" rtlCol="0">
            <a:normAutofit/>
          </a:bodyPr>
          <a:lstStyle/>
          <a:p>
            <a:pPr marL="342900"/>
            <a:r>
              <a:rPr lang="en-US" sz="2400" dirty="0">
                <a:latin typeface="Times New Roman" panose="02020603050405020304" pitchFamily="18" charset="0"/>
                <a:cs typeface="Times New Roman" panose="02020603050405020304" pitchFamily="18" charset="0"/>
              </a:rPr>
              <a:t>Bimini is the westernmost district of the Bahamas and comprises a chain of islands located about 50 mi due east of Miami. </a:t>
            </a:r>
          </a:p>
          <a:p>
            <a:pPr marL="342900"/>
            <a:r>
              <a:rPr lang="en-US" sz="2400" dirty="0">
                <a:latin typeface="Times New Roman" panose="02020603050405020304" pitchFamily="18" charset="0"/>
                <a:cs typeface="Times New Roman" panose="02020603050405020304" pitchFamily="18" charset="0"/>
              </a:rPr>
              <a:t>Bimini is the closest point in the Bahamas to the mainland United States and approximately 130 mi west-northwest of Nassau. The population is 2,417 as of the 2022 census.</a:t>
            </a:r>
          </a:p>
          <a:p>
            <a:pPr marL="342900"/>
            <a:endParaRPr lang="en-US" sz="1600" dirty="0"/>
          </a:p>
          <a:p>
            <a:pPr lvl="0"/>
            <a:endParaRPr lang="en-US" sz="1600" dirty="0"/>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DE519D54-FACD-24A2-0A4B-D7315A4549A5}"/>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B69031D-63BE-112F-564A-225FFA2F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57626-6087-BA64-99A2-DDCE160173CD}"/>
              </a:ext>
            </a:extLst>
          </p:cNvPr>
          <p:cNvSpPr txBox="1">
            <a:spLocks noGrp="1"/>
          </p:cNvSpPr>
          <p:nvPr>
            <p:ph type="title" idx="4294967295"/>
          </p:nvPr>
        </p:nvSpPr>
        <p:spPr>
          <a:xfrm>
            <a:off x="1" y="301905"/>
            <a:ext cx="10078104" cy="706764"/>
          </a:xfrm>
          <a:prstGeom prst="rect">
            <a:avLst/>
          </a:prstGeom>
        </p:spPr>
        <p:txBody>
          <a:bodyPr vert="horz" lIns="91440" tIns="45720" rIns="91440" bIns="45720" rtlCol="0" anchor="ctr">
            <a:normAutofit/>
          </a:bodyPr>
          <a:lstStyle/>
          <a:p>
            <a:pPr lvl="0" algn="ctr"/>
            <a:r>
              <a:rPr lang="en-US" dirty="0">
                <a:latin typeface="Times New Roman" panose="02020603050405020304" pitchFamily="18" charset="0"/>
                <a:cs typeface="Times New Roman" panose="02020603050405020304" pitchFamily="18" charset="0"/>
              </a:rPr>
              <a:t>Bimini’s History</a:t>
            </a:r>
          </a:p>
        </p:txBody>
      </p:sp>
      <p:pic>
        <p:nvPicPr>
          <p:cNvPr id="1026" name="Picture 2" descr="View from the condo">
            <a:extLst>
              <a:ext uri="{FF2B5EF4-FFF2-40B4-BE49-F238E27FC236}">
                <a16:creationId xmlns:a16="http://schemas.microsoft.com/office/drawing/2014/main" id="{97728861-5B8F-6241-6596-6C40BC8500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10" r="20037" b="1"/>
          <a:stretch/>
        </p:blipFill>
        <p:spPr bwMode="auto">
          <a:xfrm>
            <a:off x="21" y="1178351"/>
            <a:ext cx="3631962" cy="4496579"/>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441E592E-795C-7ADF-AFAF-508DE7CB4E80}"/>
              </a:ext>
            </a:extLst>
          </p:cNvPr>
          <p:cNvSpPr txBox="1">
            <a:spLocks noGrp="1"/>
          </p:cNvSpPr>
          <p:nvPr>
            <p:ph type="body" idx="4294967295"/>
          </p:nvPr>
        </p:nvSpPr>
        <p:spPr>
          <a:xfrm>
            <a:off x="3631983" y="1008669"/>
            <a:ext cx="6347395" cy="5260155"/>
          </a:xfrm>
          <a:prstGeom prst="rect">
            <a:avLst/>
          </a:prstGeom>
        </p:spPr>
        <p:txBody>
          <a:bodyPr vert="horz" lIns="91440" tIns="45720" rIns="91440" bIns="45720" rtlCol="0">
            <a:noAutofit/>
          </a:bodyPr>
          <a:lstStyle/>
          <a:p>
            <a:pPr algn="l">
              <a:lnSpc>
                <a:spcPct val="120000"/>
              </a:lnSpc>
            </a:pPr>
            <a:r>
              <a:rPr lang="en-US" sz="2000" i="0" dirty="0">
                <a:effectLst/>
                <a:latin typeface="Times New Roman" panose="02020603050405020304" pitchFamily="18" charset="0"/>
                <a:cs typeface="Times New Roman" panose="02020603050405020304" pitchFamily="18" charset="0"/>
              </a:rPr>
              <a:t>The first inhabitants on the island were the </a:t>
            </a:r>
            <a:r>
              <a:rPr lang="en-US" sz="2000" i="0" u="none" strike="noStrike" dirty="0">
                <a:effectLst/>
                <a:latin typeface="Times New Roman" panose="02020603050405020304" pitchFamily="18" charset="0"/>
                <a:cs typeface="Times New Roman" panose="02020603050405020304" pitchFamily="18" charset="0"/>
              </a:rPr>
              <a:t>Lucayans</a:t>
            </a:r>
            <a:r>
              <a:rPr lang="en-US" sz="2000" i="0" dirty="0">
                <a:effectLst/>
                <a:latin typeface="Times New Roman" panose="02020603050405020304" pitchFamily="18" charset="0"/>
                <a:cs typeface="Times New Roman" panose="02020603050405020304" pitchFamily="18" charset="0"/>
              </a:rPr>
              <a:t>, and the name </a:t>
            </a:r>
            <a:r>
              <a:rPr lang="en-US" sz="2000" i="1" dirty="0">
                <a:effectLst/>
                <a:latin typeface="Times New Roman" panose="02020603050405020304" pitchFamily="18" charset="0"/>
                <a:cs typeface="Times New Roman" panose="02020603050405020304" pitchFamily="18" charset="0"/>
              </a:rPr>
              <a:t>Bimini</a:t>
            </a:r>
            <a:r>
              <a:rPr lang="en-US" sz="2000" i="0" dirty="0">
                <a:effectLst/>
                <a:latin typeface="Times New Roman" panose="02020603050405020304" pitchFamily="18" charset="0"/>
                <a:cs typeface="Times New Roman" panose="02020603050405020304" pitchFamily="18" charset="0"/>
              </a:rPr>
              <a:t> means "two islands" in the </a:t>
            </a:r>
            <a:r>
              <a:rPr lang="en-US" sz="2000" i="0" u="none" strike="noStrike" dirty="0">
                <a:effectLst/>
                <a:latin typeface="Times New Roman" panose="02020603050405020304" pitchFamily="18" charset="0"/>
                <a:cs typeface="Times New Roman" panose="02020603050405020304" pitchFamily="18" charset="0"/>
              </a:rPr>
              <a:t>Lucayan</a:t>
            </a:r>
            <a:r>
              <a:rPr lang="en-US" sz="2000" i="0" dirty="0">
                <a:effectLst/>
                <a:latin typeface="Times New Roman" panose="02020603050405020304" pitchFamily="18" charset="0"/>
                <a:cs typeface="Times New Roman" panose="02020603050405020304" pitchFamily="18" charset="0"/>
              </a:rPr>
              <a:t> language.</a:t>
            </a:r>
          </a:p>
          <a:p>
            <a:pPr algn="l">
              <a:lnSpc>
                <a:spcPct val="120000"/>
              </a:lnSpc>
            </a:pPr>
            <a:r>
              <a:rPr lang="en-US" sz="2000" i="0" dirty="0">
                <a:effectLst/>
                <a:latin typeface="Times New Roman" panose="02020603050405020304" pitchFamily="18" charset="0"/>
                <a:cs typeface="Times New Roman" panose="02020603050405020304" pitchFamily="18" charset="0"/>
              </a:rPr>
              <a:t>The Bimini Road, sometimes called the Bimini Wall, is an underwater rock formation near North </a:t>
            </a:r>
            <a:r>
              <a:rPr lang="en-US" sz="2000" i="0" u="none" strike="noStrike" dirty="0">
                <a:effectLst/>
                <a:latin typeface="Times New Roman" panose="02020603050405020304" pitchFamily="18" charset="0"/>
                <a:cs typeface="Times New Roman" panose="02020603050405020304" pitchFamily="18" charset="0"/>
              </a:rPr>
              <a:t>Bimini</a:t>
            </a:r>
            <a:r>
              <a:rPr lang="en-US" sz="2000" i="0" dirty="0">
                <a:effectLst/>
                <a:latin typeface="Times New Roman" panose="02020603050405020304" pitchFamily="18" charset="0"/>
                <a:cs typeface="Times New Roman" panose="02020603050405020304" pitchFamily="18" charset="0"/>
              </a:rPr>
              <a:t> island in the </a:t>
            </a:r>
            <a:r>
              <a:rPr lang="en-US" sz="2000" i="0" u="none" strike="noStrike" dirty="0">
                <a:effectLst/>
                <a:latin typeface="Times New Roman" panose="02020603050405020304" pitchFamily="18" charset="0"/>
                <a:cs typeface="Times New Roman" panose="02020603050405020304" pitchFamily="18" charset="0"/>
              </a:rPr>
              <a:t>Bahamas</a:t>
            </a:r>
            <a:r>
              <a:rPr lang="en-US" sz="2000" i="0" dirty="0">
                <a:effectLst/>
                <a:latin typeface="Times New Roman" panose="02020603050405020304" pitchFamily="18" charset="0"/>
                <a:cs typeface="Times New Roman" panose="02020603050405020304" pitchFamily="18" charset="0"/>
              </a:rPr>
              <a:t>. The Road consists of a 0.8 km (0.50 mi)-long northeast-southwest linear feature composed of roughly rectangular </a:t>
            </a:r>
            <a:r>
              <a:rPr lang="en-US" sz="2000" i="0" u="none" strike="noStrike" dirty="0">
                <a:effectLst/>
                <a:latin typeface="Times New Roman" panose="02020603050405020304" pitchFamily="18" charset="0"/>
                <a:cs typeface="Times New Roman" panose="02020603050405020304" pitchFamily="18" charset="0"/>
              </a:rPr>
              <a:t>limestone</a:t>
            </a:r>
            <a:r>
              <a:rPr lang="en-US" sz="2000" i="0" dirty="0">
                <a:effectLst/>
                <a:latin typeface="Times New Roman" panose="02020603050405020304" pitchFamily="18" charset="0"/>
                <a:cs typeface="Times New Roman" panose="02020603050405020304" pitchFamily="18" charset="0"/>
              </a:rPr>
              <a:t> blocks. Various claims have been made for this feature being either a wall, road, pier, breakwater, or other man-made structure. However, credible evidence or arguments are lacking for such an origin.</a:t>
            </a:r>
            <a:endParaRPr lang="en-US" sz="2000" dirty="0"/>
          </a:p>
        </p:txBody>
      </p:sp>
    </p:spTree>
    <p:extLst>
      <p:ext uri="{BB962C8B-B14F-4D97-AF65-F5344CB8AC3E}">
        <p14:creationId xmlns:p14="http://schemas.microsoft.com/office/powerpoint/2010/main" val="82460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8665BC4A-8218-D20A-EE25-2DEC4E92905F}"/>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3F3CBEF-0CE4-9104-FA6B-D0791186C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078733-74CD-2128-2A0B-51E56BB042C7}"/>
              </a:ext>
            </a:extLst>
          </p:cNvPr>
          <p:cNvSpPr txBox="1">
            <a:spLocks noGrp="1"/>
          </p:cNvSpPr>
          <p:nvPr>
            <p:ph type="title" idx="4294967295"/>
          </p:nvPr>
        </p:nvSpPr>
        <p:spPr>
          <a:xfrm>
            <a:off x="3631983" y="301905"/>
            <a:ext cx="6446121" cy="706764"/>
          </a:xfrm>
          <a:prstGeom prst="rect">
            <a:avLst/>
          </a:prstGeom>
        </p:spPr>
        <p:txBody>
          <a:bodyPr vert="horz" lIns="91440" tIns="45720" rIns="91440" bIns="45720" rtlCol="0" anchor="ctr">
            <a:normAutofit/>
          </a:bodyPr>
          <a:lstStyle/>
          <a:p>
            <a:pPr lvl="0" algn="ctr"/>
            <a:r>
              <a:rPr lang="en-US" dirty="0">
                <a:latin typeface="Times New Roman" panose="02020603050405020304" pitchFamily="18" charset="0"/>
                <a:cs typeface="Times New Roman" panose="02020603050405020304" pitchFamily="18" charset="0"/>
              </a:rPr>
              <a:t>Bimini’s History</a:t>
            </a:r>
          </a:p>
        </p:txBody>
      </p:sp>
      <p:pic>
        <p:nvPicPr>
          <p:cNvPr id="1026" name="Picture 2" descr="View from the condo">
            <a:extLst>
              <a:ext uri="{FF2B5EF4-FFF2-40B4-BE49-F238E27FC236}">
                <a16:creationId xmlns:a16="http://schemas.microsoft.com/office/drawing/2014/main" id="{1C73862F-9768-D23B-0842-A0DC151AC6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10" r="20037" b="1"/>
          <a:stretch/>
        </p:blipFill>
        <p:spPr bwMode="auto">
          <a:xfrm>
            <a:off x="21" y="10"/>
            <a:ext cx="3646744" cy="3918571"/>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842D5301-B2F0-C255-9A6F-5EE42E8AA625}"/>
              </a:ext>
            </a:extLst>
          </p:cNvPr>
          <p:cNvSpPr txBox="1">
            <a:spLocks noGrp="1"/>
          </p:cNvSpPr>
          <p:nvPr>
            <p:ph type="body" idx="4294967295"/>
          </p:nvPr>
        </p:nvSpPr>
        <p:spPr>
          <a:xfrm>
            <a:off x="3631983" y="1008670"/>
            <a:ext cx="6347395" cy="2701314"/>
          </a:xfrm>
          <a:prstGeom prst="rect">
            <a:avLst/>
          </a:prstGeom>
        </p:spPr>
        <p:txBody>
          <a:bodyPr vert="horz" lIns="91440" tIns="45720" rIns="91440" bIns="45720" rtlCol="0">
            <a:noAutofit/>
          </a:bodyPr>
          <a:lstStyle/>
          <a:p>
            <a:pPr algn="l">
              <a:lnSpc>
                <a:spcPct val="120000"/>
              </a:lnSpc>
            </a:pPr>
            <a:r>
              <a:rPr lang="en-US" sz="2000" i="0" dirty="0">
                <a:effectLst/>
                <a:latin typeface="Times New Roman" panose="02020603050405020304" pitchFamily="18" charset="0"/>
                <a:cs typeface="Times New Roman" panose="02020603050405020304" pitchFamily="18" charset="0"/>
              </a:rPr>
              <a:t>During the period of </a:t>
            </a:r>
            <a:r>
              <a:rPr lang="en-US" sz="2000" i="0" u="none" strike="noStrike" dirty="0">
                <a:effectLst/>
                <a:latin typeface="Times New Roman" panose="02020603050405020304" pitchFamily="18" charset="0"/>
                <a:cs typeface="Times New Roman" panose="02020603050405020304" pitchFamily="18" charset="0"/>
              </a:rPr>
              <a:t>Prohibition in the United States</a:t>
            </a:r>
            <a:r>
              <a:rPr lang="en-US" sz="2000" i="0" dirty="0">
                <a:effectLst/>
                <a:latin typeface="Times New Roman" panose="02020603050405020304" pitchFamily="18" charset="0"/>
                <a:cs typeface="Times New Roman" panose="02020603050405020304" pitchFamily="18" charset="0"/>
              </a:rPr>
              <a:t>, Bimini was a favorite haven and supply point for the </a:t>
            </a:r>
            <a:r>
              <a:rPr lang="en-US" sz="2000" i="0" u="none" strike="noStrike" dirty="0">
                <a:effectLst/>
                <a:latin typeface="Times New Roman" panose="02020603050405020304" pitchFamily="18" charset="0"/>
                <a:cs typeface="Times New Roman" panose="02020603050405020304" pitchFamily="18" charset="0"/>
              </a:rPr>
              <a:t>rum-running</a:t>
            </a:r>
            <a:r>
              <a:rPr lang="en-US" sz="2000" i="0" dirty="0">
                <a:effectLst/>
                <a:latin typeface="Times New Roman" panose="02020603050405020304" pitchFamily="18" charset="0"/>
                <a:cs typeface="Times New Roman" panose="02020603050405020304" pitchFamily="18" charset="0"/>
              </a:rPr>
              <a:t> trade. Some claim that the term "</a:t>
            </a:r>
            <a:r>
              <a:rPr lang="en-US" sz="2000" i="0" u="none" strike="noStrike" dirty="0">
                <a:effectLst/>
                <a:latin typeface="Times New Roman" panose="02020603050405020304" pitchFamily="18" charset="0"/>
                <a:cs typeface="Times New Roman" panose="02020603050405020304" pitchFamily="18" charset="0"/>
              </a:rPr>
              <a:t>the real McCoy</a:t>
            </a:r>
            <a:r>
              <a:rPr lang="en-US" sz="2000" i="0" dirty="0">
                <a:effectLst/>
                <a:latin typeface="Times New Roman" panose="02020603050405020304" pitchFamily="18" charset="0"/>
                <a:cs typeface="Times New Roman" panose="02020603050405020304" pitchFamily="18" charset="0"/>
              </a:rPr>
              <a:t>" was applied to the </a:t>
            </a:r>
            <a:r>
              <a:rPr lang="en-US" sz="2000" i="0" u="none" strike="noStrike" dirty="0">
                <a:effectLst/>
                <a:latin typeface="Times New Roman" panose="02020603050405020304" pitchFamily="18" charset="0"/>
                <a:cs typeface="Times New Roman" panose="02020603050405020304" pitchFamily="18" charset="0"/>
              </a:rPr>
              <a:t>rum</a:t>
            </a:r>
            <a:r>
              <a:rPr lang="en-US" sz="2000" i="0" dirty="0">
                <a:effectLst/>
                <a:latin typeface="Times New Roman" panose="02020603050405020304" pitchFamily="18" charset="0"/>
                <a:cs typeface="Times New Roman" panose="02020603050405020304" pitchFamily="18" charset="0"/>
              </a:rPr>
              <a:t> provided by </a:t>
            </a:r>
            <a:r>
              <a:rPr lang="en-US" sz="2000" i="0" u="none" strike="noStrike" dirty="0">
                <a:effectLst/>
                <a:latin typeface="Times New Roman" panose="02020603050405020304" pitchFamily="18" charset="0"/>
                <a:cs typeface="Times New Roman" panose="02020603050405020304" pitchFamily="18" charset="0"/>
              </a:rPr>
              <a:t>William S. McCoy</a:t>
            </a:r>
            <a:r>
              <a:rPr lang="en-US" sz="2000" i="0" dirty="0">
                <a:effectLst/>
                <a:latin typeface="Times New Roman" panose="02020603050405020304" pitchFamily="18" charset="0"/>
                <a:cs typeface="Times New Roman" panose="02020603050405020304" pitchFamily="18" charset="0"/>
              </a:rPr>
              <a:t>, who used Bimini to transport whiskey to America during Prohibition, although the phrase pre-dates the Prohibition Era – it is first recorded in the US in 1908.</a:t>
            </a:r>
            <a:endParaRPr lang="en-US" sz="2000" b="0" i="0" dirty="0">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B7F28BC-FCE9-8CE4-1AB1-D98D931AA44E}"/>
              </a:ext>
            </a:extLst>
          </p:cNvPr>
          <p:cNvSpPr txBox="1"/>
          <p:nvPr/>
        </p:nvSpPr>
        <p:spPr>
          <a:xfrm>
            <a:off x="99987" y="3918581"/>
            <a:ext cx="9878130" cy="1543371"/>
          </a:xfrm>
          <a:prstGeom prst="rect">
            <a:avLst/>
          </a:prstGeom>
          <a:noFill/>
        </p:spPr>
        <p:txBody>
          <a:bodyPr wrap="square">
            <a:spAutoFit/>
          </a:bodyPr>
          <a:lstStyle/>
          <a:p>
            <a:pPr marL="342900" indent="-342900" algn="l">
              <a:lnSpc>
                <a:spcPct val="120000"/>
              </a:lnSpc>
              <a:buFont typeface="Arial" panose="020B0604020202020204" pitchFamily="34" charset="0"/>
              <a:buChar char="•"/>
            </a:pPr>
            <a:r>
              <a:rPr lang="en-US" sz="2000" b="0" i="0" u="none" strike="noStrike" dirty="0">
                <a:effectLst/>
                <a:latin typeface="Times New Roman" panose="02020603050405020304" pitchFamily="18" charset="0"/>
                <a:cs typeface="Times New Roman" panose="02020603050405020304" pitchFamily="18" charset="0"/>
              </a:rPr>
              <a:t>Chalk's International Airlines</a:t>
            </a:r>
            <a:r>
              <a:rPr lang="en-US" sz="2000" b="0" i="0" dirty="0">
                <a:effectLst/>
                <a:latin typeface="Times New Roman" panose="02020603050405020304" pitchFamily="18" charset="0"/>
                <a:cs typeface="Times New Roman" panose="02020603050405020304" pitchFamily="18" charset="0"/>
              </a:rPr>
              <a:t> operated seaplane flights between Miami Harbor and the Bahamas from 1917, so the company was an island institution for generations. As goods on the island were expensive because of shipping costs, many locals used Chalk's flights to buy cheaper goods in Florida and take the goods to Bimini.</a:t>
            </a:r>
            <a:endParaRPr lang="en-US" sz="2000" dirty="0"/>
          </a:p>
        </p:txBody>
      </p:sp>
    </p:spTree>
    <p:extLst>
      <p:ext uri="{BB962C8B-B14F-4D97-AF65-F5344CB8AC3E}">
        <p14:creationId xmlns:p14="http://schemas.microsoft.com/office/powerpoint/2010/main" val="63762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A map of the united states of america&#10;&#10;Description automatically generated">
            <a:extLst>
              <a:ext uri="{FF2B5EF4-FFF2-40B4-BE49-F238E27FC236}">
                <a16:creationId xmlns:a16="http://schemas.microsoft.com/office/drawing/2014/main" id="{28BC2CD0-3C7C-F2D7-B86A-A40765792C00}"/>
              </a:ext>
            </a:extLst>
          </p:cNvPr>
          <p:cNvPicPr>
            <a:picLocks noChangeAspect="1"/>
          </p:cNvPicPr>
          <p:nvPr/>
        </p:nvPicPr>
        <p:blipFill rotWithShape="1">
          <a:blip r:embed="rId3">
            <a:extLst>
              <a:ext uri="{28A0092B-C50C-407E-A947-70E740481C1C}">
                <a14:useLocalDpi xmlns:a14="http://schemas.microsoft.com/office/drawing/2010/main" val="0"/>
              </a:ext>
            </a:extLst>
          </a:blip>
          <a:srcRect r="1318" b="-1"/>
          <a:stretch/>
        </p:blipFill>
        <p:spPr>
          <a:xfrm>
            <a:off x="20" y="1060"/>
            <a:ext cx="10080605" cy="5669490"/>
          </a:xfrm>
          <a:prstGeom prst="rect">
            <a:avLst/>
          </a:prstGeom>
        </p:spPr>
      </p:pic>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908</TotalTime>
  <Words>1560</Words>
  <Application>Microsoft Office PowerPoint</Application>
  <PresentationFormat>Custom</PresentationFormat>
  <Paragraphs>93</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Liberation Sans</vt:lpstr>
      <vt:lpstr>Times New Roman</vt:lpstr>
      <vt:lpstr>Trip Sans VF</vt:lpstr>
      <vt:lpstr>Wingdings</vt:lpstr>
      <vt:lpstr>Default</vt:lpstr>
      <vt:lpstr>Bimini Bahamas Presented by Marc Silver</vt:lpstr>
      <vt:lpstr>What I Will Cover</vt:lpstr>
      <vt:lpstr>My Port Philosophy</vt:lpstr>
      <vt:lpstr>PowerPoint Presentation</vt:lpstr>
      <vt:lpstr>PowerPoint Presentation</vt:lpstr>
      <vt:lpstr>About Bimini</vt:lpstr>
      <vt:lpstr>Bimini’s History</vt:lpstr>
      <vt:lpstr>Bimini’s History</vt:lpstr>
      <vt:lpstr>PowerPoint Presentation</vt:lpstr>
      <vt:lpstr>PowerPoint Presentation</vt:lpstr>
      <vt:lpstr>Getting Around Bimini</vt:lpstr>
      <vt:lpstr>Dolphin House Museum   </vt:lpstr>
      <vt:lpstr>Located across from the Bimini Craft Center, the museum was started by the Bimini Historical Society to preserve the history of the island.  There are pictures, stories, artifacts, and relics that commemorate those who contributed to the development of Bimini, in addition to memorabilia of Bimini’s most famous former  resident, Ernest Hemingway. </vt:lpstr>
      <vt:lpstr>PowerPoint Presentation</vt:lpstr>
      <vt:lpstr>PowerPoint Presentation</vt:lpstr>
      <vt:lpstr>Snorkel</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120</cp:revision>
  <dcterms:created xsi:type="dcterms:W3CDTF">2023-03-25T21:24:27Z</dcterms:created>
  <dcterms:modified xsi:type="dcterms:W3CDTF">2024-08-22T00:51:09Z</dcterms:modified>
</cp:coreProperties>
</file>