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2"/>
  </p:notesMasterIdLst>
  <p:handoutMasterIdLst>
    <p:handoutMasterId r:id="rId23"/>
  </p:handoutMasterIdLst>
  <p:sldIdLst>
    <p:sldId id="256" r:id="rId2"/>
    <p:sldId id="402" r:id="rId3"/>
    <p:sldId id="257" r:id="rId4"/>
    <p:sldId id="274" r:id="rId5"/>
    <p:sldId id="258" r:id="rId6"/>
    <p:sldId id="276" r:id="rId7"/>
    <p:sldId id="398" r:id="rId8"/>
    <p:sldId id="260" r:id="rId9"/>
    <p:sldId id="277" r:id="rId10"/>
    <p:sldId id="261" r:id="rId11"/>
    <p:sldId id="404" r:id="rId12"/>
    <p:sldId id="264" r:id="rId13"/>
    <p:sldId id="403" r:id="rId14"/>
    <p:sldId id="405" r:id="rId15"/>
    <p:sldId id="406" r:id="rId16"/>
    <p:sldId id="407" r:id="rId17"/>
    <p:sldId id="408" r:id="rId18"/>
    <p:sldId id="275" r:id="rId19"/>
    <p:sldId id="271" r:id="rId20"/>
    <p:sldId id="272"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71" d="100"/>
          <a:sy n="71"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9-21T16:02:28.90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40456-E615-F826-842B-72143359460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2C1538-38F1-702B-357A-026DF7C14A58}"/>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227F3CF1-0D58-B0C3-9306-5A0E3A58600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C5A7436-9BCF-2170-FF54-EF95F1271C0B}"/>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74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72CE2-5E4A-5743-6000-F964328A502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F9869A-44FF-66AF-E430-775E17377F99}"/>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2D6F0834-F55A-9A3D-4DC4-4A3D68B8D97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5373226-A748-DC89-F867-1267C6557D4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51976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488C-39FD-A7B3-C646-8C5837CB9FD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E4681-BD48-9134-23E8-3BE06016BB98}"/>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DE9EE52C-E362-B22D-54D9-39F9B14BA4C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F1E7D94-8070-5247-A85F-DA99EB17405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050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0230C-0CE0-C725-A13F-ACD8EEE8CDE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AE63F0-276B-28D6-1957-1E8018F891F7}"/>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F452490B-3C66-D49D-5A97-BD74BF1542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5954BA2-A7B1-21D8-4322-636AB226572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2780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FDC8A-F455-78E7-ED86-7075397848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9192479-A0E8-40D7-DADB-03F80F479332}"/>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17</a:t>
            </a:fld>
            <a:endParaRPr lang="en-US"/>
          </a:p>
        </p:txBody>
      </p:sp>
      <p:sp>
        <p:nvSpPr>
          <p:cNvPr id="2" name="Slide Image Placeholder 1">
            <a:extLst>
              <a:ext uri="{FF2B5EF4-FFF2-40B4-BE49-F238E27FC236}">
                <a16:creationId xmlns:a16="http://schemas.microsoft.com/office/drawing/2014/main" id="{28F843C6-6AB5-B52F-318B-1AA20599113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3E281EB-4E39-C86F-9E25-92F972A48679}"/>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0690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B1FFB-B191-CCC0-397E-12758C4C28F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3E62B2-5932-7243-57A6-61B918EE727C}"/>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5016C1CD-E0FA-BA86-EA0E-B6AEE6C1B30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9AF5A6D-78FB-20A0-9803-DECDDBDBAB7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6653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5A30-96F5-E231-021F-04519B2CF65C}"/>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00EB64C-3A77-B894-FCFA-9CD303DDC447}"/>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3A7393EC-5824-074B-9F29-7CCF4EBDB6B3}"/>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7E9F668B-B765-FDBB-7220-D5B07484C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6540-BF90-94E2-610C-AA609C0F4EF2}"/>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69892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C470-5E7D-0805-6D53-6C86008560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B69E3B-6F23-55FF-1508-26EF211978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CF219-760A-8981-4C1D-6F4BAB9BBEBA}"/>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268E1835-C10C-AA24-F535-7B5F872EA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929C1-39CF-94BE-C559-E043300C99CE}"/>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140282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96DB17-B6B0-457A-27C2-2D5EA4DD8C96}"/>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B6891A-923A-FBD0-36EB-A13BD10E2DE4}"/>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C81CC-A232-DA38-A8FE-5953FD8CF004}"/>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9CB16517-1BD9-2636-D781-ABBC2348E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3C1EA-E048-E290-5B06-759394BAEBB1}"/>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02327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110260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36AF-B153-AAF8-1D63-B3F574DD0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C28C7-3A0C-2EAE-2B13-2FDFF0F4F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A9C2F-6043-AC1B-337C-0F8594BE050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832BBA8F-908E-6D0F-2BD2-9DA8E612D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025B2-E833-4CFF-3693-3F7887688A10}"/>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5258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F2F0-EEA3-887C-2402-90AACD6B0E67}"/>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9CD58B9D-CC1B-9A75-2872-C72E50E4488E}"/>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CE1E12-42CE-02C5-5031-01217EC3B798}"/>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7EF21C44-083B-F84F-9FD7-D5B95FC40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51D94-D2E6-E821-9CD0-B85F6ACDF733}"/>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47644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1185-24BA-BA35-D9FC-6E4EEF928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E8118-65FE-467B-84A8-2DA10646507F}"/>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0B2CF-9922-D857-A01E-06ABBECDBB3B}"/>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059A2A-6712-7D7A-80CE-0F7B0F1E6276}"/>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967F8B87-527B-2F1B-B3E5-9E0410E6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EE741-D32A-AAC4-A7A5-4D740D59D31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050255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0E5E-FEB6-E0AB-2358-D5C6C1C6EE16}"/>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DEB78A-2943-C946-FA58-90E35D965E01}"/>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9B291E59-2118-391A-5E4C-34710FA42DD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EDD124-1DE2-6859-6477-CBA8CB63E127}"/>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297EC668-BF8D-5F40-B828-0043DC0FAA9A}"/>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D40CCC-DAC9-A2F4-FF1D-1A658424747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8" name="Footer Placeholder 7">
            <a:extLst>
              <a:ext uri="{FF2B5EF4-FFF2-40B4-BE49-F238E27FC236}">
                <a16:creationId xmlns:a16="http://schemas.microsoft.com/office/drawing/2014/main" id="{6F014E77-3D4B-97B2-3EAA-C46C423266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D53B0B-DC43-AD6A-AE3D-642BE82EBBC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426471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EAF8-48EC-A523-4833-FBFFFF9F1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B3EF46-1C6E-EB70-3D06-9BE4064FFD46}"/>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4" name="Footer Placeholder 3">
            <a:extLst>
              <a:ext uri="{FF2B5EF4-FFF2-40B4-BE49-F238E27FC236}">
                <a16:creationId xmlns:a16="http://schemas.microsoft.com/office/drawing/2014/main" id="{04BCEE86-B711-851E-D82C-9AE4D422A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1C22CA-E931-F150-584E-69BDF49B657D}"/>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5983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7E064-A233-DEA4-BF56-89DD57489F80}"/>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3" name="Footer Placeholder 2">
            <a:extLst>
              <a:ext uri="{FF2B5EF4-FFF2-40B4-BE49-F238E27FC236}">
                <a16:creationId xmlns:a16="http://schemas.microsoft.com/office/drawing/2014/main" id="{CE59C757-1A9F-EA3C-4C86-98BB6F266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9724D7-1079-6BB5-095C-FF360BF124E2}"/>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24439253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2C33-D1E6-44C7-FB5A-FF00DCB6B9F3}"/>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520E3CEB-F756-9A50-3645-51E9C82792B1}"/>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BB29C7-AF9F-14F3-053C-363C5B14F67F}"/>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36FDE296-915D-CFEC-A8EC-554451F3917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BD8A6B04-4C40-4D9C-799C-FD32EE35C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4E109-39E2-EF16-4CEA-4417644931EA}"/>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323484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B6C9-723C-0403-7191-9BF5B172AA3D}"/>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67DEF980-4B9D-5211-20B6-8FCAD4ABD77D}"/>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p>
        </p:txBody>
      </p:sp>
      <p:sp>
        <p:nvSpPr>
          <p:cNvPr id="4" name="Text Placeholder 3">
            <a:extLst>
              <a:ext uri="{FF2B5EF4-FFF2-40B4-BE49-F238E27FC236}">
                <a16:creationId xmlns:a16="http://schemas.microsoft.com/office/drawing/2014/main" id="{DAFD5470-6E18-7465-2F7E-24F5F95F8CFA}"/>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3B018499-0302-6EF2-01AA-AA05E376704D}"/>
              </a:ext>
            </a:extLst>
          </p:cNvPr>
          <p:cNvSpPr>
            <a:spLocks noGrp="1"/>
          </p:cNvSpPr>
          <p:nvPr>
            <p:ph type="dt" sz="half" idx="10"/>
          </p:nvPr>
        </p:nvSpPr>
        <p:spPr/>
        <p:txBody>
          <a:bodyPr/>
          <a:lstStyle/>
          <a:p>
            <a:fld id="{05B1F052-3D90-4CE4-908C-6907064C71EA}" type="datetimeFigureOut">
              <a:rPr lang="en-US" smtClean="0"/>
              <a:t>1/23/2026</a:t>
            </a:fld>
            <a:endParaRPr lang="en-US"/>
          </a:p>
        </p:txBody>
      </p:sp>
      <p:sp>
        <p:nvSpPr>
          <p:cNvPr id="6" name="Footer Placeholder 5">
            <a:extLst>
              <a:ext uri="{FF2B5EF4-FFF2-40B4-BE49-F238E27FC236}">
                <a16:creationId xmlns:a16="http://schemas.microsoft.com/office/drawing/2014/main" id="{79AFE88F-73BC-D66A-DE5A-C033568C3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AA1EA-B565-CF1F-BCED-3B9244D1529C}"/>
              </a:ext>
            </a:extLst>
          </p:cNvPr>
          <p:cNvSpPr>
            <a:spLocks noGrp="1"/>
          </p:cNvSpPr>
          <p:nvPr>
            <p:ph type="sldNum" sz="quarter" idx="12"/>
          </p:nvPr>
        </p:nvSpPr>
        <p:spPr/>
        <p:txBody>
          <a:bodyPr/>
          <a:lstStyle/>
          <a:p>
            <a:fld id="{06DC029F-EFA3-47AA-9A42-913B9E8681B7}" type="slidenum">
              <a:rPr lang="en-US" smtClean="0"/>
              <a:t>‹#›</a:t>
            </a:fld>
            <a:endParaRPr lang="en-US"/>
          </a:p>
        </p:txBody>
      </p:sp>
    </p:spTree>
    <p:extLst>
      <p:ext uri="{BB962C8B-B14F-4D97-AF65-F5344CB8AC3E}">
        <p14:creationId xmlns:p14="http://schemas.microsoft.com/office/powerpoint/2010/main" val="14856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7E207-7AC0-9A97-65D6-4E6332446897}"/>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57112-CBB1-8605-521F-4B3CCA25AB59}"/>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82966-81AA-229C-2697-A5678D6C79F5}"/>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fld id="{05B1F052-3D90-4CE4-908C-6907064C71EA}" type="datetimeFigureOut">
              <a:rPr lang="en-US" smtClean="0"/>
              <a:t>1/23/2026</a:t>
            </a:fld>
            <a:endParaRPr lang="en-US"/>
          </a:p>
        </p:txBody>
      </p:sp>
      <p:sp>
        <p:nvSpPr>
          <p:cNvPr id="5" name="Footer Placeholder 4">
            <a:extLst>
              <a:ext uri="{FF2B5EF4-FFF2-40B4-BE49-F238E27FC236}">
                <a16:creationId xmlns:a16="http://schemas.microsoft.com/office/drawing/2014/main" id="{164E44C8-81D0-1B71-7924-0508067BADCD}"/>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D8312F-6915-7A3A-B664-4BB5ED46C87A}"/>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fld id="{06DC029F-EFA3-47AA-9A42-913B9E8681B7}" type="slidenum">
              <a:rPr lang="en-US" smtClean="0"/>
              <a:t>‹#›</a:t>
            </a:fld>
            <a:endParaRPr lang="en-US"/>
          </a:p>
        </p:txBody>
      </p:sp>
    </p:spTree>
    <p:extLst>
      <p:ext uri="{BB962C8B-B14F-4D97-AF65-F5344CB8AC3E}">
        <p14:creationId xmlns:p14="http://schemas.microsoft.com/office/powerpoint/2010/main" val="11603909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930411"/>
            <a:ext cx="5501771" cy="1809726"/>
          </a:xfrm>
          <a:prstGeom prst="rect">
            <a:avLst/>
          </a:prstGeom>
        </p:spPr>
        <p:txBody>
          <a:bodyPr vert="horz" wrap="square">
            <a:spAutoFit/>
          </a:bodyPr>
          <a:lstStyle/>
          <a:p>
            <a:pPr lvl="0" algn="ctr" rtl="0"/>
            <a:r>
              <a:rPr lang="en-US" sz="4800" b="1" dirty="0" err="1">
                <a:solidFill>
                  <a:srgbClr val="000000"/>
                </a:solidFill>
                <a:latin typeface="Times New Roman" panose="02020603050405020304" pitchFamily="18" charset="0"/>
                <a:cs typeface="Times New Roman" panose="02020603050405020304" pitchFamily="18" charset="0"/>
              </a:rPr>
              <a:t>Benoa</a:t>
            </a:r>
            <a:r>
              <a:rPr lang="en-US" sz="4800" b="1" dirty="0">
                <a:solidFill>
                  <a:srgbClr val="000000"/>
                </a:solidFill>
                <a:latin typeface="Times New Roman" panose="02020603050405020304" pitchFamily="18" charset="0"/>
                <a:cs typeface="Times New Roman" panose="02020603050405020304" pitchFamily="18" charset="0"/>
              </a:rPr>
              <a:t> Indonesia</a:t>
            </a:r>
            <a:br>
              <a:rPr lang="en-US" sz="4800" b="1" dirty="0">
                <a:solidFill>
                  <a:srgbClr val="000000"/>
                </a:solidFill>
                <a:latin typeface="Times New Roman" panose="02020603050405020304" pitchFamily="18" charset="0"/>
                <a:cs typeface="Times New Roman" panose="02020603050405020304" pitchFamily="18" charset="0"/>
              </a:rPr>
            </a:br>
            <a:r>
              <a:rPr lang="en-US" sz="2800" b="1">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a:extLst>
              <a:ext uri="{FF2B5EF4-FFF2-40B4-BE49-F238E27FC236}">
                <a16:creationId xmlns:a16="http://schemas.microsoft.com/office/drawing/2014/main" id="{E8703BC2-EAE1-66A1-AC08-744F28C198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9" r="19613"/>
          <a:stretch>
            <a:fillRect/>
          </a:stretch>
        </p:blipFill>
        <p:spPr bwMode="auto">
          <a:xfrm>
            <a:off x="5501771" y="1171271"/>
            <a:ext cx="4373749" cy="33280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Getting Around</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926F611-D044-C361-8A7D-F30EF3FEB9A0}"/>
              </a:ext>
            </a:extLst>
          </p:cNvPr>
          <p:cNvSpPr txBox="1"/>
          <p:nvPr/>
        </p:nvSpPr>
        <p:spPr>
          <a:xfrm>
            <a:off x="484094" y="1103970"/>
            <a:ext cx="3786823" cy="429321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a:t>
            </a:r>
            <a:r>
              <a:rPr lang="en-US" sz="2400" dirty="0" err="1">
                <a:latin typeface="Times New Roman" panose="02020603050405020304" pitchFamily="18" charset="0"/>
                <a:cs typeface="Times New Roman" panose="02020603050405020304" pitchFamily="18" charset="0"/>
              </a:rPr>
              <a:t>Benoa</a:t>
            </a:r>
            <a:r>
              <a:rPr lang="en-US" sz="2400" dirty="0">
                <a:latin typeface="Times New Roman" panose="02020603050405020304" pitchFamily="18" charset="0"/>
                <a:cs typeface="Times New Roman" panose="02020603050405020304" pitchFamily="18" charset="0"/>
              </a:rPr>
              <a:t>, taxis and organized tours are the best way to explore, as attractions are spread across the island.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Traffic can be heavy, so allow time for travel.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Shore excursions typically cover either cultural Bali (</a:t>
            </a:r>
            <a:r>
              <a:rPr lang="en-US" sz="2400"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and temples) or beach resorts in the south.</a:t>
            </a:r>
          </a:p>
        </p:txBody>
      </p:sp>
      <p:pic>
        <p:nvPicPr>
          <p:cNvPr id="3074" name="Picture 2">
            <a:extLst>
              <a:ext uri="{FF2B5EF4-FFF2-40B4-BE49-F238E27FC236}">
                <a16:creationId xmlns:a16="http://schemas.microsoft.com/office/drawing/2014/main" id="{9B7E38A6-8D63-D694-66F3-7387BC2BA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283" y="1103971"/>
            <a:ext cx="5562634" cy="4025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17F134E0-2878-4973-07A7-DC764BBC4C30}"/>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E9729C4-1EAC-3235-51F8-ACB6112C268F}"/>
              </a:ext>
            </a:extLst>
          </p:cNvPr>
          <p:cNvSpPr>
            <a:spLocks noGrp="1"/>
          </p:cNvSpPr>
          <p:nvPr>
            <p:ph type="sldNum" sz="quarter" idx="12"/>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6FC9080-1E8B-27CD-5CFF-E3A58460F0B5}"/>
              </a:ext>
            </a:extLst>
          </p:cNvPr>
          <p:cNvSpPr txBox="1">
            <a:spLocks noGrp="1"/>
          </p:cNvSpPr>
          <p:nvPr>
            <p:ph type="title" idx="4294967295"/>
          </p:nvPr>
        </p:nvSpPr>
        <p:spPr>
          <a:xfrm>
            <a:off x="-1" y="-42863"/>
            <a:ext cx="10080625" cy="1146834"/>
          </a:xfrm>
          <a:prstGeom prst="rect">
            <a:avLst/>
          </a:prstGeom>
        </p:spPr>
        <p:txBody>
          <a:bodyPr vert="horz"/>
          <a:lstStyle/>
          <a:p>
            <a:pPr algn="ctr"/>
            <a:r>
              <a:rPr lang="en-US" sz="4800" b="1" dirty="0">
                <a:latin typeface="Times New Roman" panose="02020603050405020304" pitchFamily="18" charset="0"/>
                <a:cs typeface="Times New Roman" panose="02020603050405020304" pitchFamily="18" charset="0"/>
              </a:rPr>
              <a:t>Getting Around</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FE24815-B97B-3A97-81EB-8C232869B152}"/>
              </a:ext>
            </a:extLst>
          </p:cNvPr>
          <p:cNvSpPr txBox="1"/>
          <p:nvPr/>
        </p:nvSpPr>
        <p:spPr>
          <a:xfrm>
            <a:off x="484094" y="1103971"/>
            <a:ext cx="9111727" cy="19389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Walking Tour Option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you’d like to stay nearby, Sanur Beach is a short taxi ride from the port and offers a pleasant seaside walk…”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Start along the beachfront promenade, explore small shops and cafés, and return along the same path for sea views and a relaxed pace.</a:t>
            </a:r>
          </a:p>
        </p:txBody>
      </p:sp>
      <p:pic>
        <p:nvPicPr>
          <p:cNvPr id="4098" name="Picture 2">
            <a:extLst>
              <a:ext uri="{FF2B5EF4-FFF2-40B4-BE49-F238E27FC236}">
                <a16:creationId xmlns:a16="http://schemas.microsoft.com/office/drawing/2014/main" id="{41BF04B6-BB5C-6963-8F59-63CEF5022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024" y="3042963"/>
            <a:ext cx="3941381" cy="26275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61220C4-7288-C386-CC8E-ACD715D70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404" y="3042963"/>
            <a:ext cx="3821945" cy="262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2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0"/>
            <a:ext cx="10080625" cy="1268413"/>
          </a:xfrm>
          <a:prstGeom prst="rect">
            <a:avLst/>
          </a:prstGeom>
        </p:spPr>
        <p:txBody>
          <a:bodyPr vert="horz">
            <a:normAutofit/>
          </a:bodyPr>
          <a:lstStyle/>
          <a:p>
            <a:pPr algn="ctr"/>
            <a:r>
              <a:rPr lang="en-US" sz="4800" b="1" dirty="0">
                <a:latin typeface="Times New Roman" panose="02020603050405020304" pitchFamily="18" charset="0"/>
                <a:cs typeface="Times New Roman" panose="02020603050405020304" pitchFamily="18" charset="0"/>
              </a:rPr>
              <a:t>What </a:t>
            </a:r>
            <a:r>
              <a:rPr lang="en-US" sz="4800" b="1" dirty="0" err="1">
                <a:latin typeface="Times New Roman" panose="02020603050405020304" pitchFamily="18" charset="0"/>
                <a:cs typeface="Times New Roman" panose="02020603050405020304" pitchFamily="18" charset="0"/>
              </a:rPr>
              <a:t>Benoa</a:t>
            </a:r>
            <a:r>
              <a:rPr lang="en-US" sz="4800" b="1" dirty="0">
                <a:latin typeface="Times New Roman" panose="02020603050405020304" pitchFamily="18" charset="0"/>
                <a:cs typeface="Times New Roman" panose="02020603050405020304" pitchFamily="18" charset="0"/>
              </a:rPr>
              <a:t> is Famous For</a:t>
            </a: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225910" y="990988"/>
            <a:ext cx="562624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Temples</a:t>
            </a:r>
            <a:r>
              <a:rPr lang="en-US" sz="2400" dirty="0">
                <a:latin typeface="Times New Roman" panose="02020603050405020304" pitchFamily="18" charset="0"/>
                <a:cs typeface="Times New Roman" panose="02020603050405020304" pitchFamily="18" charset="0"/>
              </a:rPr>
              <a:t>: Thousands of them, from coastal Tanah Lot to the towering Mother Temple at </a:t>
            </a:r>
            <a:r>
              <a:rPr lang="en-US" sz="2400" dirty="0" err="1">
                <a:latin typeface="Times New Roman" panose="02020603050405020304" pitchFamily="18" charset="0"/>
                <a:cs typeface="Times New Roman" panose="02020603050405020304" pitchFamily="18" charset="0"/>
              </a:rPr>
              <a:t>Besakih</a:t>
            </a:r>
            <a:r>
              <a:rPr lang="en-US" sz="2400" dirty="0">
                <a:latin typeface="Times New Roman" panose="02020603050405020304" pitchFamily="18" charset="0"/>
                <a:cs typeface="Times New Roman" panose="02020603050405020304" pitchFamily="18" charset="0"/>
              </a:rPr>
              <a:t>.</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Beaches</a:t>
            </a:r>
            <a:r>
              <a:rPr lang="en-US" sz="2400" dirty="0">
                <a:latin typeface="Times New Roman" panose="02020603050405020304" pitchFamily="18" charset="0"/>
                <a:cs typeface="Times New Roman" panose="02020603050405020304" pitchFamily="18" charset="0"/>
              </a:rPr>
              <a:t>: From lively Kuta to laid-back Sanur and upscale Nusa Dua.</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Culture &amp; Dance</a:t>
            </a:r>
            <a:r>
              <a:rPr lang="en-US" sz="2400" dirty="0">
                <a:latin typeface="Times New Roman" panose="02020603050405020304" pitchFamily="18" charset="0"/>
                <a:cs typeface="Times New Roman" panose="02020603050405020304" pitchFamily="18" charset="0"/>
              </a:rPr>
              <a:t>: Traditional gamelan music, Barong and Legong dances, and daily offerings seen at every doorstep.</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Scenery</a:t>
            </a:r>
            <a:r>
              <a:rPr lang="en-US" sz="2400" dirty="0">
                <a:latin typeface="Times New Roman" panose="02020603050405020304" pitchFamily="18" charset="0"/>
                <a:cs typeface="Times New Roman" panose="02020603050405020304" pitchFamily="18" charset="0"/>
              </a:rPr>
              <a:t>: Rice terraces, volcanoes, and tropical jungles.</a:t>
            </a:r>
          </a:p>
        </p:txBody>
      </p:sp>
      <p:pic>
        <p:nvPicPr>
          <p:cNvPr id="5122" name="Picture 2">
            <a:extLst>
              <a:ext uri="{FF2B5EF4-FFF2-40B4-BE49-F238E27FC236}">
                <a16:creationId xmlns:a16="http://schemas.microsoft.com/office/drawing/2014/main" id="{3FCE4351-4C79-BF6D-09DC-B4C485CF55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03"/>
          <a:stretch>
            <a:fillRect/>
          </a:stretch>
        </p:blipFill>
        <p:spPr bwMode="auto">
          <a:xfrm>
            <a:off x="6110683" y="1084318"/>
            <a:ext cx="3969942" cy="22931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DFE19BF-BDA9-4E2E-B157-F33D6E7054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095"/>
          <a:stretch>
            <a:fillRect/>
          </a:stretch>
        </p:blipFill>
        <p:spPr bwMode="auto">
          <a:xfrm>
            <a:off x="6110684" y="3377434"/>
            <a:ext cx="3969941" cy="2293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EBDF6AA-2993-4D56-3D60-CA993314DB5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E107A4F-1044-1908-6002-192D9CE489AB}"/>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13</a:t>
            </a:fld>
            <a:endParaRPr lang="en-US"/>
          </a:p>
        </p:txBody>
      </p:sp>
      <p:sp>
        <p:nvSpPr>
          <p:cNvPr id="2" name="Title 1">
            <a:extLst>
              <a:ext uri="{FF2B5EF4-FFF2-40B4-BE49-F238E27FC236}">
                <a16:creationId xmlns:a16="http://schemas.microsoft.com/office/drawing/2014/main" id="{385A4246-2E68-D27F-060E-CC0C43F80764}"/>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7CF9ACA9-0A86-638D-0DBD-BEC0840ACB6F}"/>
              </a:ext>
            </a:extLst>
          </p:cNvPr>
          <p:cNvSpPr>
            <a:spLocks noChangeArrowheads="1"/>
          </p:cNvSpPr>
          <p:nvPr/>
        </p:nvSpPr>
        <p:spPr bwMode="auto">
          <a:xfrm>
            <a:off x="6413650" y="1304295"/>
            <a:ext cx="34511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Tanah Lot Temple</a:t>
            </a:r>
            <a:r>
              <a:rPr lang="en-US" sz="2400" dirty="0">
                <a:latin typeface="Times New Roman" panose="02020603050405020304" pitchFamily="18" charset="0"/>
                <a:cs typeface="Times New Roman" panose="02020603050405020304" pitchFamily="18" charset="0"/>
              </a:rPr>
              <a:t>: A sea temple perched on a rocky outcrop, especially striking at sunset.</a:t>
            </a:r>
          </a:p>
        </p:txBody>
      </p:sp>
      <p:pic>
        <p:nvPicPr>
          <p:cNvPr id="1026" name="Picture 2">
            <a:extLst>
              <a:ext uri="{FF2B5EF4-FFF2-40B4-BE49-F238E27FC236}">
                <a16:creationId xmlns:a16="http://schemas.microsoft.com/office/drawing/2014/main" id="{A67F9CC6-1FCD-5C77-8993-3BD6D2A6C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04295"/>
            <a:ext cx="6413651" cy="427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18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19D2C17-CA21-6F76-B1C3-FB422381A982}"/>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F7D36E-6408-A4B8-4DA3-C51EA3BA708C}"/>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14</a:t>
            </a:fld>
            <a:endParaRPr lang="en-US"/>
          </a:p>
        </p:txBody>
      </p:sp>
      <p:sp>
        <p:nvSpPr>
          <p:cNvPr id="2" name="Title 1">
            <a:extLst>
              <a:ext uri="{FF2B5EF4-FFF2-40B4-BE49-F238E27FC236}">
                <a16:creationId xmlns:a16="http://schemas.microsoft.com/office/drawing/2014/main" id="{FE9D7C67-1844-CD68-2EB7-B2B0DA76947B}"/>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4D19726-196C-B381-EBDE-6A145A1CEE8A}"/>
              </a:ext>
            </a:extLst>
          </p:cNvPr>
          <p:cNvSpPr>
            <a:spLocks noChangeArrowheads="1"/>
          </p:cNvSpPr>
          <p:nvPr/>
        </p:nvSpPr>
        <p:spPr bwMode="auto">
          <a:xfrm>
            <a:off x="494852" y="1126227"/>
            <a:ext cx="262111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The cultural heart of Bali, known for arts, crafts, and rice terraces.</a:t>
            </a:r>
          </a:p>
        </p:txBody>
      </p:sp>
      <p:pic>
        <p:nvPicPr>
          <p:cNvPr id="9218" name="Picture 2">
            <a:extLst>
              <a:ext uri="{FF2B5EF4-FFF2-40B4-BE49-F238E27FC236}">
                <a16:creationId xmlns:a16="http://schemas.microsoft.com/office/drawing/2014/main" id="{EDB0A0F1-D3B8-3EB3-64C3-9CA2E53A9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969" y="1041474"/>
            <a:ext cx="6964655" cy="46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6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C02B852-38AE-41F7-44EE-1EACFA2A5FE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369610D-3D75-D61E-6719-E2040D50EA9C}"/>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15</a:t>
            </a:fld>
            <a:endParaRPr lang="en-US"/>
          </a:p>
        </p:txBody>
      </p:sp>
      <p:sp>
        <p:nvSpPr>
          <p:cNvPr id="2" name="Title 1">
            <a:extLst>
              <a:ext uri="{FF2B5EF4-FFF2-40B4-BE49-F238E27FC236}">
                <a16:creationId xmlns:a16="http://schemas.microsoft.com/office/drawing/2014/main" id="{68620308-726B-F261-3D16-FA3D1D1C0210}"/>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24953D36-D7B4-9E4B-3F6C-F3FAC57DF144}"/>
              </a:ext>
            </a:extLst>
          </p:cNvPr>
          <p:cNvSpPr>
            <a:spLocks noChangeArrowheads="1"/>
          </p:cNvSpPr>
          <p:nvPr/>
        </p:nvSpPr>
        <p:spPr bwMode="auto">
          <a:xfrm>
            <a:off x="6013523" y="1002745"/>
            <a:ext cx="391578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Besakih</a:t>
            </a:r>
            <a:r>
              <a:rPr lang="en-US" sz="2400" b="1" dirty="0">
                <a:latin typeface="Times New Roman" panose="02020603050405020304" pitchFamily="18" charset="0"/>
                <a:cs typeface="Times New Roman" panose="02020603050405020304" pitchFamily="18" charset="0"/>
              </a:rPr>
              <a:t> Temple</a:t>
            </a:r>
            <a:r>
              <a:rPr lang="en-US" sz="2400" dirty="0">
                <a:latin typeface="Times New Roman" panose="02020603050405020304" pitchFamily="18" charset="0"/>
                <a:cs typeface="Times New Roman" panose="02020603050405020304" pitchFamily="18" charset="0"/>
              </a:rPr>
              <a:t>: The island’s holiest temple, located on the slopes of Mount Agung.</a:t>
            </a:r>
          </a:p>
          <a:p>
            <a:pPr marL="342900" lvl="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Besakih</a:t>
            </a:r>
            <a:r>
              <a:rPr lang="en-US" sz="2400" dirty="0">
                <a:latin typeface="Times New Roman" panose="02020603050405020304" pitchFamily="18" charset="0"/>
                <a:cs typeface="Times New Roman" panose="02020603050405020304" pitchFamily="18" charset="0"/>
              </a:rPr>
              <a:t> is sometimes called the “Mother Temple,” but access can be restricted during ceremonies. Not an error, just a reality worth noting if you want to manage expectations.</a:t>
            </a:r>
          </a:p>
        </p:txBody>
      </p:sp>
      <p:pic>
        <p:nvPicPr>
          <p:cNvPr id="8194" name="Picture 2">
            <a:extLst>
              <a:ext uri="{FF2B5EF4-FFF2-40B4-BE49-F238E27FC236}">
                <a16:creationId xmlns:a16="http://schemas.microsoft.com/office/drawing/2014/main" id="{E2EF25C4-458E-529B-1B8D-767AD49EE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0673"/>
            <a:ext cx="6037144" cy="401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32EABE2-F4F2-2AD0-BC40-66687F18E44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2CAE719-9AAC-8857-8934-19F1C5AFDC03}"/>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16</a:t>
            </a:fld>
            <a:endParaRPr lang="en-US"/>
          </a:p>
        </p:txBody>
      </p:sp>
      <p:sp>
        <p:nvSpPr>
          <p:cNvPr id="2" name="Title 1">
            <a:extLst>
              <a:ext uri="{FF2B5EF4-FFF2-40B4-BE49-F238E27FC236}">
                <a16:creationId xmlns:a16="http://schemas.microsoft.com/office/drawing/2014/main" id="{CCF0A9A5-0F54-2B28-14F9-15BAC8D740A2}"/>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75F4DA27-B6F0-49B8-2070-1A916023FE11}"/>
              </a:ext>
            </a:extLst>
          </p:cNvPr>
          <p:cNvSpPr>
            <a:spLocks noChangeArrowheads="1"/>
          </p:cNvSpPr>
          <p:nvPr/>
        </p:nvSpPr>
        <p:spPr bwMode="auto">
          <a:xfrm>
            <a:off x="247426" y="1054249"/>
            <a:ext cx="288958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Kuta &amp; Nusa Dua Beaches</a:t>
            </a:r>
            <a:r>
              <a:rPr lang="en-US" sz="2400" dirty="0">
                <a:latin typeface="Times New Roman" panose="02020603050405020304" pitchFamily="18" charset="0"/>
                <a:cs typeface="Times New Roman" panose="02020603050405020304" pitchFamily="18" charset="0"/>
              </a:rPr>
              <a:t>: Sun, surf, and shopping at the southern resorts.</a:t>
            </a:r>
          </a:p>
        </p:txBody>
      </p:sp>
      <p:pic>
        <p:nvPicPr>
          <p:cNvPr id="7170" name="Picture 2">
            <a:extLst>
              <a:ext uri="{FF2B5EF4-FFF2-40B4-BE49-F238E27FC236}">
                <a16:creationId xmlns:a16="http://schemas.microsoft.com/office/drawing/2014/main" id="{099B99AF-D820-E7BB-33BD-F5779409F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011" y="1041474"/>
            <a:ext cx="6943614" cy="46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4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B12BD72-2FDF-5BE6-1130-F75207DBD97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F923B12-308C-2574-DC2C-9AA29B200232}"/>
              </a:ext>
            </a:extLst>
          </p:cNvPr>
          <p:cNvSpPr>
            <a:spLocks noGrp="1"/>
          </p:cNvSpPr>
          <p:nvPr>
            <p:ph type="sldNum" sz="quarter" idx="12"/>
          </p:nvPr>
        </p:nvSpPr>
        <p:spPr>
          <a:xfrm>
            <a:off x="7740650" y="5219700"/>
            <a:ext cx="2339975" cy="360363"/>
          </a:xfrm>
          <a:prstGeom prst="rect">
            <a:avLst/>
          </a:prstGeom>
        </p:spPr>
        <p:txBody>
          <a:bodyPr/>
          <a:lstStyle/>
          <a:p>
            <a:pPr lvl="0"/>
            <a:fld id="{E4969A48-D42D-46A9-B6C4-1B83C0ED4970}" type="slidenum">
              <a:rPr/>
              <a:t>17</a:t>
            </a:fld>
            <a:endParaRPr lang="en-US"/>
          </a:p>
        </p:txBody>
      </p:sp>
      <p:sp>
        <p:nvSpPr>
          <p:cNvPr id="2" name="Title 1">
            <a:extLst>
              <a:ext uri="{FF2B5EF4-FFF2-40B4-BE49-F238E27FC236}">
                <a16:creationId xmlns:a16="http://schemas.microsoft.com/office/drawing/2014/main" id="{B8B2DA4B-6AE5-89C4-2DAE-7174D80EB544}"/>
              </a:ext>
            </a:extLst>
          </p:cNvPr>
          <p:cNvSpPr txBox="1">
            <a:spLocks noGrp="1"/>
          </p:cNvSpPr>
          <p:nvPr>
            <p:ph type="title" idx="4294967295"/>
          </p:nvPr>
        </p:nvSpPr>
        <p:spPr>
          <a:xfrm>
            <a:off x="-1" y="0"/>
            <a:ext cx="10080625" cy="1054249"/>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Highlights for Visitors</a:t>
            </a:r>
            <a:endParaRPr lang="en-US" sz="4400" dirty="0">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37CEA6E9-1DD0-360A-63BE-4E13072B45B3}"/>
              </a:ext>
            </a:extLst>
          </p:cNvPr>
          <p:cNvSpPr>
            <a:spLocks noChangeArrowheads="1"/>
          </p:cNvSpPr>
          <p:nvPr/>
        </p:nvSpPr>
        <p:spPr bwMode="auto">
          <a:xfrm>
            <a:off x="6884894" y="1094487"/>
            <a:ext cx="289380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Barong Dance Performances</a:t>
            </a:r>
            <a:r>
              <a:rPr lang="en-US" sz="2400" dirty="0">
                <a:latin typeface="Times New Roman" panose="02020603050405020304" pitchFamily="18" charset="0"/>
                <a:cs typeface="Times New Roman" panose="02020603050405020304" pitchFamily="18" charset="0"/>
              </a:rPr>
              <a:t>: Traditional storytelling through dance and costume.</a:t>
            </a:r>
          </a:p>
        </p:txBody>
      </p:sp>
      <p:pic>
        <p:nvPicPr>
          <p:cNvPr id="6146" name="Picture 2">
            <a:extLst>
              <a:ext uri="{FF2B5EF4-FFF2-40B4-BE49-F238E27FC236}">
                <a16:creationId xmlns:a16="http://schemas.microsoft.com/office/drawing/2014/main" id="{02A88B12-97B7-D60D-CA08-4D77E8A72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94487"/>
            <a:ext cx="6884895" cy="457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4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Food and Drink</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374650" y="813554"/>
            <a:ext cx="5412964" cy="550920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Balinese cuisine is aromatic and colorful.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Try </a:t>
            </a:r>
            <a:r>
              <a:rPr lang="en-US" sz="2400" b="1" dirty="0" err="1">
                <a:latin typeface="Times New Roman" panose="02020603050405020304" pitchFamily="18" charset="0"/>
                <a:cs typeface="Times New Roman" panose="02020603050405020304" pitchFamily="18" charset="0"/>
              </a:rPr>
              <a:t>babi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guling</a:t>
            </a:r>
            <a:r>
              <a:rPr lang="en-US" sz="2400" dirty="0">
                <a:latin typeface="Times New Roman" panose="02020603050405020304" pitchFamily="18" charset="0"/>
                <a:cs typeface="Times New Roman" panose="02020603050405020304" pitchFamily="18" charset="0"/>
              </a:rPr>
              <a:t> (suckling pig), </a:t>
            </a:r>
            <a:r>
              <a:rPr lang="en-US" sz="2400" b="1" dirty="0">
                <a:latin typeface="Times New Roman" panose="02020603050405020304" pitchFamily="18" charset="0"/>
                <a:cs typeface="Times New Roman" panose="02020603050405020304" pitchFamily="18" charset="0"/>
              </a:rPr>
              <a:t>nasi </a:t>
            </a:r>
            <a:r>
              <a:rPr lang="en-US" sz="2400" b="1" dirty="0" err="1">
                <a:latin typeface="Times New Roman" panose="02020603050405020304" pitchFamily="18" charset="0"/>
                <a:cs typeface="Times New Roman" panose="02020603050405020304" pitchFamily="18" charset="0"/>
              </a:rPr>
              <a:t>campur</a:t>
            </a:r>
            <a:r>
              <a:rPr lang="en-US" sz="2400" dirty="0">
                <a:latin typeface="Times New Roman" panose="02020603050405020304" pitchFamily="18" charset="0"/>
                <a:cs typeface="Times New Roman" panose="02020603050405020304" pitchFamily="18" charset="0"/>
              </a:rPr>
              <a:t> (rice with assorted dishes), and </a:t>
            </a:r>
            <a:r>
              <a:rPr lang="en-US" sz="2400" b="1" dirty="0">
                <a:latin typeface="Times New Roman" panose="02020603050405020304" pitchFamily="18" charset="0"/>
                <a:cs typeface="Times New Roman" panose="02020603050405020304" pitchFamily="18" charset="0"/>
              </a:rPr>
              <a:t>satay </a:t>
            </a:r>
            <a:r>
              <a:rPr lang="en-US" sz="2400" b="1" dirty="0" err="1">
                <a:latin typeface="Times New Roman" panose="02020603050405020304" pitchFamily="18" charset="0"/>
                <a:cs typeface="Times New Roman" panose="02020603050405020304" pitchFamily="18" charset="0"/>
              </a:rPr>
              <a:t>lilit</a:t>
            </a:r>
            <a:r>
              <a:rPr lang="en-US" sz="2400" dirty="0">
                <a:latin typeface="Times New Roman" panose="02020603050405020304" pitchFamily="18" charset="0"/>
                <a:cs typeface="Times New Roman" panose="02020603050405020304" pitchFamily="18" charset="0"/>
              </a:rPr>
              <a:t> (minced seafood satay wrapped on sticks).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dessert, tropical fruits like snake fruit and rambutan abound.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Don’t miss a cup of </a:t>
            </a:r>
            <a:r>
              <a:rPr lang="en-US" sz="2400" b="1" dirty="0">
                <a:latin typeface="Times New Roman" panose="02020603050405020304" pitchFamily="18" charset="0"/>
                <a:cs typeface="Times New Roman" panose="02020603050405020304" pitchFamily="18" charset="0"/>
              </a:rPr>
              <a:t>kopi Bali</a:t>
            </a:r>
            <a:r>
              <a:rPr lang="en-US" sz="2400" dirty="0">
                <a:latin typeface="Times New Roman" panose="02020603050405020304" pitchFamily="18" charset="0"/>
                <a:cs typeface="Times New Roman" panose="02020603050405020304" pitchFamily="18" charset="0"/>
              </a:rPr>
              <a:t> (Balinese coffee).</a:t>
            </a:r>
          </a:p>
          <a:p>
            <a:endParaRPr lang="en-US" sz="20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37E4668-1667-7E36-E00F-069F0447F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168" y="903235"/>
            <a:ext cx="4169457" cy="3130883"/>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1/23/2026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19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6" cy="968188"/>
          </a:xfrm>
          <a:prstGeom prst="rect">
            <a:avLst/>
          </a:prstGeo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Reflection</a:t>
            </a:r>
            <a:endParaRPr lang="en-US" sz="4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72838" y="1079500"/>
            <a:ext cx="5976771" cy="4140200"/>
          </a:xfrm>
          <a:prstGeom prst="rect">
            <a:avLst/>
          </a:prstGeom>
        </p:spPr>
        <p:txBody>
          <a:bodyPr vert="horz">
            <a:normAutofit/>
          </a:bodyPr>
          <a:lstStyle/>
          <a:p>
            <a:r>
              <a:rPr lang="en-US" sz="2400" dirty="0">
                <a:latin typeface="Times New Roman" panose="02020603050405020304" pitchFamily="18" charset="0"/>
                <a:cs typeface="Times New Roman" panose="02020603050405020304" pitchFamily="18" charset="0"/>
              </a:rPr>
              <a:t>Bali is more than just a tropical island, it’s a living culture of rituals, temples, and art layered over breathtaking landscapes. </a:t>
            </a:r>
          </a:p>
          <a:p>
            <a:r>
              <a:rPr lang="en-US" sz="2400" dirty="0">
                <a:latin typeface="Times New Roman" panose="02020603050405020304" pitchFamily="18" charset="0"/>
                <a:cs typeface="Times New Roman" panose="02020603050405020304" pitchFamily="18" charset="0"/>
              </a:rPr>
              <a:t>Whether you’re watching dancers in </a:t>
            </a:r>
            <a:r>
              <a:rPr lang="en-US" sz="2400" dirty="0" err="1">
                <a:latin typeface="Times New Roman" panose="02020603050405020304" pitchFamily="18" charset="0"/>
                <a:cs typeface="Times New Roman" panose="02020603050405020304" pitchFamily="18" charset="0"/>
              </a:rPr>
              <a:t>Ubud</a:t>
            </a:r>
            <a:r>
              <a:rPr lang="en-US" sz="2400" dirty="0">
                <a:latin typeface="Times New Roman" panose="02020603050405020304" pitchFamily="18" charset="0"/>
                <a:cs typeface="Times New Roman" panose="02020603050405020304" pitchFamily="18" charset="0"/>
              </a:rPr>
              <a:t>, walking barefoot on the beach, or standing before a temple at sunset, </a:t>
            </a:r>
          </a:p>
          <a:p>
            <a:r>
              <a:rPr lang="en-US" sz="2400" dirty="0">
                <a:latin typeface="Times New Roman" panose="02020603050405020304" pitchFamily="18" charset="0"/>
                <a:cs typeface="Times New Roman" panose="02020603050405020304" pitchFamily="18" charset="0"/>
              </a:rPr>
              <a:t>Bali leaves an impression of harmony between the spiritual and the natural.</a:t>
            </a:r>
          </a:p>
          <a:p>
            <a:pPr lvl="0" rtl="0">
              <a:lnSpc>
                <a:spcPct val="115000"/>
              </a:lnSpc>
              <a:spcBef>
                <a:spcPts val="0"/>
              </a:spcBef>
              <a:spcAft>
                <a:spcPts val="1236"/>
              </a:spcAft>
            </a:pP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10242" name="Picture 2">
            <a:extLst>
              <a:ext uri="{FF2B5EF4-FFF2-40B4-BE49-F238E27FC236}">
                <a16:creationId xmlns:a16="http://schemas.microsoft.com/office/drawing/2014/main" id="{30381720-648E-4BBB-119B-4223E991C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9500"/>
            <a:ext cx="3672840" cy="459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796527" y="1237130"/>
            <a:ext cx="8025205" cy="5844606"/>
          </a:xfrm>
        </p:spPr>
        <p:txBody>
          <a:bodyPr/>
          <a:lstStyle/>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err="1">
                <a:solidFill>
                  <a:schemeClr val="tx1"/>
                </a:solidFill>
                <a:latin typeface="Times New Roman" panose="02020603050405020304" pitchFamily="18" charset="0"/>
                <a:cs typeface="Times New Roman" panose="02020603050405020304" pitchFamily="18" charset="0"/>
              </a:rPr>
              <a:t>Indonesiaese</a:t>
            </a:r>
            <a:r>
              <a:rPr lang="en-US" altLang="en-US" sz="2400" b="1" dirty="0">
                <a:solidFill>
                  <a:schemeClr val="tx1"/>
                </a:solidFill>
                <a:latin typeface="Times New Roman" panose="02020603050405020304" pitchFamily="18" charset="0"/>
                <a:cs typeface="Times New Roman" panose="02020603050405020304" pitchFamily="18" charset="0"/>
              </a:rPr>
              <a:t> Money</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a:t>
            </a:r>
            <a:r>
              <a:rPr lang="en-US" altLang="en-US" sz="2400" b="1" dirty="0" err="1">
                <a:solidFill>
                  <a:schemeClr val="tx1"/>
                </a:solidFill>
                <a:latin typeface="Times New Roman" panose="02020603050405020304" pitchFamily="18" charset="0"/>
                <a:cs typeface="Times New Roman" panose="02020603050405020304" pitchFamily="18" charset="0"/>
              </a:rPr>
              <a:t>Benoa</a:t>
            </a:r>
            <a:endParaRPr lang="en-US" altLang="en-US" sz="24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Getting Around </a:t>
            </a:r>
            <a:r>
              <a:rPr lang="en-US" sz="2400" b="1" dirty="0" err="1">
                <a:solidFill>
                  <a:schemeClr val="tx1"/>
                </a:solidFill>
                <a:latin typeface="Times New Roman" panose="02020603050405020304" pitchFamily="18" charset="0"/>
                <a:cs typeface="Times New Roman" panose="02020603050405020304" pitchFamily="18" charset="0"/>
              </a:rPr>
              <a:t>Benoa</a:t>
            </a:r>
            <a:endParaRPr lang="en-US" sz="24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3985982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err="1">
                <a:solidFill>
                  <a:srgbClr val="000000"/>
                </a:solidFill>
                <a:latin typeface="Times New Roman" panose="02020603050405020304" pitchFamily="18" charset="0"/>
                <a:cs typeface="Times New Roman" panose="02020603050405020304" pitchFamily="18" charset="0"/>
              </a:rPr>
              <a:t>Benoa</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a:t>
            </a:r>
            <a:r>
              <a:rPr lang="en-US" dirty="0"/>
              <a:t>but it is not guaranteed.</a:t>
            </a:r>
            <a:r>
              <a:rPr lang="en-US" altLang="en-US" sz="1800" dirty="0">
                <a:latin typeface="Times New Roman" panose="02020603050405020304" pitchFamily="18" charset="0"/>
                <a:cs typeface="Times New Roman" panose="02020603050405020304" pitchFamily="18" charset="0"/>
              </a:rPr>
              <a:t>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47631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As of January 2026, the exchange rate for USD to IDR is approximately </a:t>
            </a:r>
          </a:p>
          <a:p>
            <a:pPr lvl="0"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				$1 US dollar = </a:t>
            </a:r>
            <a:r>
              <a:rPr lang="en-US" sz="2400" b="1" dirty="0">
                <a:latin typeface="Times New Roman" panose="02020603050405020304" pitchFamily="18" charset="0"/>
                <a:ea typeface="Tahoma" panose="020B0604030504040204" pitchFamily="34" charset="0"/>
                <a:cs typeface="Times New Roman" panose="02020603050405020304" pitchFamily="18" charset="0"/>
              </a:rPr>
              <a:t>16,000 to 17,000 IDR</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rPr>
              <a:t>Don’t be misled, </a:t>
            </a:r>
            <a:r>
              <a:rPr lang="en-US" sz="2400" dirty="0">
                <a:latin typeface="Times New Roman" panose="02020603050405020304" pitchFamily="18" charset="0"/>
                <a:ea typeface="Tahoma" panose="020B0604030504040204" pitchFamily="34" charset="0"/>
                <a:cs typeface="Times New Roman" panose="02020603050405020304" pitchFamily="18" charset="0"/>
              </a:rPr>
              <a:t>The big numbers don't mean their money is worthless - Indonesia just never 'reset' their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currency.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Think of it like this: their smallest practical bill is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like our $1, it just says 1,000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instead of 1. </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ea typeface="Tahoma" panose="020B0604030504040204" pitchFamily="34" charset="0"/>
                <a:cs typeface="Times New Roman" panose="02020603050405020304" pitchFamily="18" charset="0"/>
              </a:rPr>
              <a:t>Indonesia's inflation is actually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lower than the US right now at </a:t>
            </a:r>
            <a:br>
              <a:rPr lang="en-US" sz="2400" dirty="0">
                <a:latin typeface="Times New Roman" panose="02020603050405020304" pitchFamily="18" charset="0"/>
                <a:ea typeface="Tahoma" panose="020B0604030504040204" pitchFamily="34" charset="0"/>
                <a:cs typeface="Times New Roman" panose="02020603050405020304" pitchFamily="18" charset="0"/>
              </a:rPr>
            </a:br>
            <a:r>
              <a:rPr lang="en-US" sz="2400" dirty="0">
                <a:latin typeface="Times New Roman" panose="02020603050405020304" pitchFamily="18" charset="0"/>
                <a:ea typeface="Tahoma" panose="020B0604030504040204" pitchFamily="34" charset="0"/>
                <a:cs typeface="Times New Roman" panose="02020603050405020304" pitchFamily="18" charset="0"/>
              </a:rPr>
              <a:t>around 3%.</a:t>
            </a:r>
          </a:p>
          <a:p>
            <a:pPr marL="342900" lvl="0" indent="-34290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latin typeface="Times New Roman" panose="02020603050405020304" pitchFamily="18" charset="0"/>
                <a:cs typeface="Times New Roman" panose="02020603050405020304" pitchFamily="18" charset="0"/>
              </a:rPr>
              <a:t>Coins technically exist, but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practice most transactions use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paper bills.</a:t>
            </a:r>
            <a:endParaRPr lang="en-US" sz="2400" b="0"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CA76ECB0-DDFD-6423-033A-11037588C2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1"/>
          <a:stretch>
            <a:fillRect/>
          </a:stretch>
        </p:blipFill>
        <p:spPr bwMode="auto">
          <a:xfrm>
            <a:off x="4647304" y="1873586"/>
            <a:ext cx="5433320" cy="3796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14457"/>
            <a:ext cx="10295069"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a:t>
            </a:r>
            <a:r>
              <a:rPr lang="en-US" sz="4800" dirty="0" err="1">
                <a:solidFill>
                  <a:srgbClr val="000000"/>
                </a:solidFill>
                <a:latin typeface="Times New Roman" panose="02020603050405020304" pitchFamily="18" charset="0"/>
                <a:cs typeface="Times New Roman" panose="02020603050405020304" pitchFamily="18" charset="0"/>
              </a:rPr>
              <a:t>Benoa</a:t>
            </a:r>
            <a:endParaRPr lang="en-US" sz="4800"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73336" y="971587"/>
            <a:ext cx="8886564" cy="4411626"/>
          </a:xfrm>
          <a:prstGeom prst="rect">
            <a:avLst/>
          </a:prstGeom>
        </p:spPr>
        <p:txBody>
          <a:bodyPr vert="horz"/>
          <a:lstStyle/>
          <a:p>
            <a:r>
              <a:rPr lang="en-US" sz="2400" dirty="0">
                <a:latin typeface="Times New Roman" panose="02020603050405020304" pitchFamily="18" charset="0"/>
                <a:cs typeface="Times New Roman" panose="02020603050405020304" pitchFamily="18" charset="0"/>
              </a:rPr>
              <a:t>Welcome to Bali, one of the world’s most famous islands. </a:t>
            </a:r>
          </a:p>
          <a:p>
            <a:r>
              <a:rPr lang="en-US" sz="2400" dirty="0">
                <a:latin typeface="Times New Roman" panose="02020603050405020304" pitchFamily="18" charset="0"/>
                <a:cs typeface="Times New Roman" panose="02020603050405020304" pitchFamily="18" charset="0"/>
              </a:rPr>
              <a:t>Your ship docks at </a:t>
            </a:r>
            <a:r>
              <a:rPr lang="en-US" sz="2400" b="1" dirty="0" err="1">
                <a:latin typeface="Times New Roman" panose="02020603050405020304" pitchFamily="18" charset="0"/>
                <a:cs typeface="Times New Roman" panose="02020603050405020304" pitchFamily="18" charset="0"/>
              </a:rPr>
              <a:t>Benoa</a:t>
            </a:r>
            <a:r>
              <a:rPr lang="en-US" sz="2400" b="1" dirty="0">
                <a:latin typeface="Times New Roman" panose="02020603050405020304" pitchFamily="18" charset="0"/>
                <a:cs typeface="Times New Roman" panose="02020603050405020304" pitchFamily="18" charset="0"/>
              </a:rPr>
              <a:t> Harbor</a:t>
            </a:r>
            <a:r>
              <a:rPr lang="en-US" sz="2400" dirty="0">
                <a:latin typeface="Times New Roman" panose="02020603050405020304" pitchFamily="18" charset="0"/>
                <a:cs typeface="Times New Roman" panose="02020603050405020304" pitchFamily="18" charset="0"/>
              </a:rPr>
              <a:t>, in the south of the island, close to some of Bali’s most popular beaches and resorts. </a:t>
            </a:r>
          </a:p>
          <a:p>
            <a:r>
              <a:rPr lang="en-US" sz="2400" dirty="0">
                <a:latin typeface="Times New Roman" panose="02020603050405020304" pitchFamily="18" charset="0"/>
                <a:cs typeface="Times New Roman" panose="02020603050405020304" pitchFamily="18" charset="0"/>
              </a:rPr>
              <a:t>From here, you can step into a place known for its temples, rice terraces, dances, and traditions that have earned it the nickname the </a:t>
            </a:r>
            <a:r>
              <a:rPr lang="en-US" sz="2400" b="1" dirty="0">
                <a:latin typeface="Times New Roman" panose="02020603050405020304" pitchFamily="18" charset="0"/>
                <a:cs typeface="Times New Roman" panose="02020603050405020304" pitchFamily="18" charset="0"/>
              </a:rPr>
              <a:t>Island of the Gods</a:t>
            </a:r>
            <a:r>
              <a:rPr lang="en-US" sz="2400" dirty="0">
                <a:latin typeface="Times New Roman" panose="02020603050405020304" pitchFamily="18" charset="0"/>
                <a:cs typeface="Times New Roman" panose="02020603050405020304" pitchFamily="18" charset="0"/>
              </a:rPr>
              <a:t>.</a:t>
            </a:r>
          </a:p>
          <a:p>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0" y="297272"/>
            <a:ext cx="10080625" cy="986998"/>
          </a:xfrm>
        </p:spPr>
        <p:txBody>
          <a:bodyPr vert="horz" lIns="75605" tIns="37802" rIns="75605" bIns="37802" rtlCol="0" anchor="ctr">
            <a:norm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A Port with a Story</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457554" y="1492633"/>
            <a:ext cx="9165515" cy="3456314"/>
          </a:xfrm>
        </p:spPr>
        <p:txBody>
          <a:bodyPr vert="horz" lIns="75605" tIns="37802" rIns="75605" bIns="37802" rtlCol="0" anchor="t">
            <a:normAutofit/>
          </a:bodyPr>
          <a:lstStyle/>
          <a:p>
            <a:pPr>
              <a:lnSpc>
                <a:spcPct val="100000"/>
              </a:lnSpc>
            </a:pPr>
            <a:r>
              <a:rPr lang="en-US" sz="2400" dirty="0" err="1">
                <a:latin typeface="Times New Roman" panose="02020603050405020304" pitchFamily="18" charset="0"/>
                <a:cs typeface="Times New Roman" panose="02020603050405020304" pitchFamily="18" charset="0"/>
              </a:rPr>
              <a:t>Benoa</a:t>
            </a:r>
            <a:r>
              <a:rPr lang="en-US" sz="2400" dirty="0">
                <a:latin typeface="Times New Roman" panose="02020603050405020304" pitchFamily="18" charset="0"/>
                <a:cs typeface="Times New Roman" panose="02020603050405020304" pitchFamily="18" charset="0"/>
              </a:rPr>
              <a:t> was once a small fishing harbor, but today it serves as the gateway for cruise ships and ferries. </a:t>
            </a:r>
          </a:p>
          <a:p>
            <a:pPr>
              <a:lnSpc>
                <a:spcPct val="100000"/>
              </a:lnSpc>
            </a:pPr>
            <a:r>
              <a:rPr lang="en-US" sz="2400" dirty="0">
                <a:latin typeface="Times New Roman" panose="02020603050405020304" pitchFamily="18" charset="0"/>
                <a:cs typeface="Times New Roman" panose="02020603050405020304" pitchFamily="18" charset="0"/>
              </a:rPr>
              <a:t>Beyond the port lies Bali’s unique culture, Hindu in a country that is mostly Muslim, and deeply spiritual in its daily rituals. </a:t>
            </a:r>
          </a:p>
          <a:p>
            <a:pPr>
              <a:lnSpc>
                <a:spcPct val="100000"/>
              </a:lnSpc>
            </a:pPr>
            <a:r>
              <a:rPr lang="en-US" sz="2400" dirty="0">
                <a:latin typeface="Times New Roman" panose="02020603050405020304" pitchFamily="18" charset="0"/>
                <a:cs typeface="Times New Roman" panose="02020603050405020304" pitchFamily="18" charset="0"/>
              </a:rPr>
              <a:t>Bali has long attracted artists, travelers, and seekers, becoming a crossroads of tradition and modern tourism.</a:t>
            </a:r>
          </a:p>
        </p:txBody>
      </p:sp>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840258" y="73025"/>
            <a:ext cx="8519641" cy="692150"/>
          </a:xfrm>
          <a:prstGeom prst="rect">
            <a:avLst/>
          </a:prstGeom>
        </p:spPr>
        <p:txBody>
          <a:bodyPr vert="horz">
            <a:normAutofit fontScale="90000"/>
          </a:bodyPr>
          <a:lstStyle/>
          <a:p>
            <a:pPr lvl="0" rtl="0"/>
            <a:r>
              <a:rPr lang="en-US" sz="4800" dirty="0" err="1">
                <a:solidFill>
                  <a:srgbClr val="000000"/>
                </a:solidFill>
                <a:latin typeface="Times New Roman" panose="02020603050405020304" pitchFamily="18" charset="0"/>
                <a:cs typeface="Times New Roman" panose="02020603050405020304" pitchFamily="18" charset="0"/>
              </a:rPr>
              <a:t>Benoa</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CF64280-341A-A3C8-0776-237972B3586D}"/>
              </a:ext>
            </a:extLst>
          </p:cNvPr>
          <p:cNvPicPr>
            <a:picLocks noChangeAspect="1"/>
          </p:cNvPicPr>
          <p:nvPr/>
        </p:nvPicPr>
        <p:blipFill>
          <a:blip r:embed="rId3">
            <a:extLst>
              <a:ext uri="{28A0092B-C50C-407E-A947-70E740481C1C}">
                <a14:useLocalDpi xmlns:a14="http://schemas.microsoft.com/office/drawing/2010/main" val="0"/>
              </a:ext>
            </a:extLst>
          </a:blip>
          <a:srcRect l="3357" r="5479"/>
          <a:stretch>
            <a:fillRect/>
          </a:stretch>
        </p:blipFill>
        <p:spPr>
          <a:xfrm>
            <a:off x="-688654" y="0"/>
            <a:ext cx="10769279" cy="5670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248261-04E7-E1B4-756F-2BC6487C95CD}"/>
              </a:ext>
            </a:extLst>
          </p:cNvPr>
          <p:cNvPicPr>
            <a:picLocks noChangeAspect="1"/>
          </p:cNvPicPr>
          <p:nvPr/>
        </p:nvPicPr>
        <p:blipFill>
          <a:blip r:embed="rId3">
            <a:extLst>
              <a:ext uri="{28A0092B-C50C-407E-A947-70E740481C1C}">
                <a14:useLocalDpi xmlns:a14="http://schemas.microsoft.com/office/drawing/2010/main" val="0"/>
              </a:ext>
            </a:extLst>
          </a:blip>
          <a:srcRect l="18259"/>
          <a:stretch>
            <a:fillRect/>
          </a:stretch>
        </p:blipFill>
        <p:spPr>
          <a:xfrm>
            <a:off x="-1" y="10758"/>
            <a:ext cx="10080626"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5496975" y="3711969"/>
            <a:ext cx="1678374" cy="481914"/>
          </a:xfrm>
          <a:prstGeom prst="rect">
            <a:avLst/>
          </a:prstGeom>
        </p:spPr>
        <p:txBody>
          <a:bodyPr vert="horz">
            <a:normAutofit/>
          </a:bodyPr>
          <a:lstStyle/>
          <a:p>
            <a:pPr lvl="0" rtl="0"/>
            <a:r>
              <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&lt;Cruise Port</a:t>
            </a:r>
          </a:p>
        </p:txBody>
      </p:sp>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Time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es Theme" id="{406E42D1-025B-4200-871B-C7D6A9657BB5}" vid="{2B007BFE-1199-4C6E-94FA-B59A4A98E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Times Theme</Template>
  <TotalTime>925</TotalTime>
  <Words>1068</Words>
  <Application>Microsoft Office PowerPoint</Application>
  <PresentationFormat>Custom</PresentationFormat>
  <Paragraphs>120</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Alef</vt:lpstr>
      <vt:lpstr>Arial</vt:lpstr>
      <vt:lpstr>Calibri</vt:lpstr>
      <vt:lpstr>Calibri Light</vt:lpstr>
      <vt:lpstr>Liberation Sans</vt:lpstr>
      <vt:lpstr>Times New Roman</vt:lpstr>
      <vt:lpstr>Wingdings</vt:lpstr>
      <vt:lpstr>Times Theme</vt:lpstr>
      <vt:lpstr>Benoa Indonesia Presented by Marc Silver</vt:lpstr>
      <vt:lpstr>What I Will Cover</vt:lpstr>
      <vt:lpstr>My Port Philosophy</vt:lpstr>
      <vt:lpstr>PowerPoint Presentation</vt:lpstr>
      <vt:lpstr>PowerPoint Presentation</vt:lpstr>
      <vt:lpstr>About Benoa</vt:lpstr>
      <vt:lpstr>A Port with a Story</vt:lpstr>
      <vt:lpstr>Benoa</vt:lpstr>
      <vt:lpstr>&lt;Cruise Port</vt:lpstr>
      <vt:lpstr>Getting Around</vt:lpstr>
      <vt:lpstr>Getting Around</vt:lpstr>
      <vt:lpstr>What Benoa is Famous For</vt:lpstr>
      <vt:lpstr>Highlights for Visitors</vt:lpstr>
      <vt:lpstr>Highlights for Visitors</vt:lpstr>
      <vt:lpstr>Highlights for Visitors</vt:lpstr>
      <vt:lpstr>Highlights for Visitors</vt:lpstr>
      <vt:lpstr>Highlights for Visitors</vt:lpstr>
      <vt:lpstr>PowerPoint Presentation</vt:lpstr>
      <vt:lpstr>Reflection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126</cp:revision>
  <dcterms:created xsi:type="dcterms:W3CDTF">2023-03-25T21:24:27Z</dcterms:created>
  <dcterms:modified xsi:type="dcterms:W3CDTF">2026-01-23T16:02:33Z</dcterms:modified>
</cp:coreProperties>
</file>