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3" r:id="rId3"/>
    <p:sldId id="257" r:id="rId4"/>
    <p:sldId id="274" r:id="rId5"/>
    <p:sldId id="258" r:id="rId6"/>
    <p:sldId id="276" r:id="rId7"/>
    <p:sldId id="279" r:id="rId8"/>
    <p:sldId id="260" r:id="rId9"/>
    <p:sldId id="277" r:id="rId10"/>
    <p:sldId id="282" r:id="rId11"/>
    <p:sldId id="261" r:id="rId12"/>
    <p:sldId id="280" r:id="rId13"/>
    <p:sldId id="264" r:id="rId14"/>
    <p:sldId id="265" r:id="rId15"/>
    <p:sldId id="266" r:id="rId16"/>
    <p:sldId id="267" r:id="rId17"/>
    <p:sldId id="278" r:id="rId18"/>
    <p:sldId id="268" r:id="rId19"/>
    <p:sldId id="281" r:id="rId20"/>
    <p:sldId id="275" r:id="rId21"/>
    <p:sldId id="271" r:id="rId22"/>
    <p:sldId id="272" r:id="rId23"/>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87332" autoAdjust="0"/>
  </p:normalViewPr>
  <p:slideViewPr>
    <p:cSldViewPr snapToGrid="0">
      <p:cViewPr varScale="1">
        <p:scale>
          <a:sx n="90" d="100"/>
          <a:sy n="90" d="100"/>
        </p:scale>
        <p:origin x="4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2375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16</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1848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21</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22</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40081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66563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393825"/>
            <a:ext cx="6011863" cy="169892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Belize City, Belize</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800" b="1" dirty="0">
              <a:solidFill>
                <a:srgbClr val="000000"/>
              </a:solidFill>
              <a:latin typeface="Times New Roman" panose="02020603050405020304" pitchFamily="18" charset="0"/>
              <a:cs typeface="Times New Roman" panose="02020603050405020304" pitchFamily="18" charset="0"/>
            </a:endParaRPr>
          </a:p>
        </p:txBody>
      </p:sp>
      <p:pic>
        <p:nvPicPr>
          <p:cNvPr id="4" name="Picture 3" descr="A flag with a red and blue border&#10;&#10;Description automatically generated">
            <a:extLst>
              <a:ext uri="{FF2B5EF4-FFF2-40B4-BE49-F238E27FC236}">
                <a16:creationId xmlns:a16="http://schemas.microsoft.com/office/drawing/2014/main" id="{A1A5D5AE-015D-E14B-ACC7-244AE5F02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366" y="1106312"/>
            <a:ext cx="4647258" cy="27883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7589838" y="563563"/>
            <a:ext cx="2490787" cy="3776662"/>
          </a:xfrm>
          <a:prstGeom prst="rect">
            <a:avLst/>
          </a:prstGeom>
        </p:spPr>
        <p:txBody>
          <a:bodyPr vert="horz" lIns="91440" tIns="45720" rIns="91440" bIns="45720" rtlCol="0" anchor="ctr">
            <a:no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Belize City Map</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10</a:t>
            </a:fld>
            <a:endParaRPr lang="en-US" sz="1200">
              <a:latin typeface="Calibri" panose="020F0502020204030204"/>
              <a:ea typeface="+mn-ea"/>
              <a:cs typeface="+mn-cs"/>
            </a:endParaRPr>
          </a:p>
        </p:txBody>
      </p:sp>
      <p:pic>
        <p:nvPicPr>
          <p:cNvPr id="5" name="Picture 4" descr="A map of a city&#10;&#10;Description automatically generated">
            <a:extLst>
              <a:ext uri="{FF2B5EF4-FFF2-40B4-BE49-F238E27FC236}">
                <a16:creationId xmlns:a16="http://schemas.microsoft.com/office/drawing/2014/main" id="{AA24D5B1-E9AE-D1AE-071A-D7634B677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3134"/>
            <a:ext cx="7586133" cy="5689600"/>
          </a:xfrm>
          <a:prstGeom prst="rect">
            <a:avLst/>
          </a:prstGeom>
        </p:spPr>
      </p:pic>
    </p:spTree>
    <p:extLst>
      <p:ext uri="{BB962C8B-B14F-4D97-AF65-F5344CB8AC3E}">
        <p14:creationId xmlns:p14="http://schemas.microsoft.com/office/powerpoint/2010/main" val="18609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182916"/>
            <a:ext cx="10080625" cy="1107129"/>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Belize City Buses </a:t>
            </a:r>
          </a:p>
        </p:txBody>
      </p:sp>
      <p:pic>
        <p:nvPicPr>
          <p:cNvPr id="5" name="Picture 4" descr="A colorful bus on the road&#10;&#10;Description automatically generated">
            <a:extLst>
              <a:ext uri="{FF2B5EF4-FFF2-40B4-BE49-F238E27FC236}">
                <a16:creationId xmlns:a16="http://schemas.microsoft.com/office/drawing/2014/main" id="{F8AFFF2F-D124-A449-5F93-4FAB2B7D5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79" y="1064266"/>
            <a:ext cx="5893291" cy="4515734"/>
          </a:xfrm>
          <a:prstGeom prst="rect">
            <a:avLst/>
          </a:prstGeom>
        </p:spPr>
      </p:pic>
      <p:sp>
        <p:nvSpPr>
          <p:cNvPr id="9" name="TextBox 8">
            <a:extLst>
              <a:ext uri="{FF2B5EF4-FFF2-40B4-BE49-F238E27FC236}">
                <a16:creationId xmlns:a16="http://schemas.microsoft.com/office/drawing/2014/main" id="{531632DD-4C5C-0FA3-B12C-B714D9E42402}"/>
              </a:ext>
            </a:extLst>
          </p:cNvPr>
          <p:cNvSpPr txBox="1"/>
          <p:nvPr/>
        </p:nvSpPr>
        <p:spPr>
          <a:xfrm>
            <a:off x="6325386" y="961534"/>
            <a:ext cx="3572758" cy="3416320"/>
          </a:xfrm>
          <a:prstGeom prst="rect">
            <a:avLst/>
          </a:prstGeom>
          <a:noFill/>
        </p:spPr>
        <p:txBody>
          <a:bodyPr wrap="square">
            <a:spAutoFit/>
          </a:bodyPr>
          <a:lstStyle/>
          <a:p>
            <a:pPr marL="342900" indent="-342900">
              <a:buFont typeface="Arial" panose="020B0604020202020204" pitchFamily="34" charset="0"/>
              <a:buChar char="•"/>
            </a:pPr>
            <a:r>
              <a:rPr lang="en-US" sz="2400" b="0" dirty="0">
                <a:effectLst/>
                <a:latin typeface="Times New Roman" panose="02020603050405020304" pitchFamily="18" charset="0"/>
                <a:cs typeface="Times New Roman" panose="02020603050405020304" pitchFamily="18" charset="0"/>
              </a:rPr>
              <a:t>Normally I suggest using local buses for getting around, but in Belize, I understand most buses only travel on major highways. </a:t>
            </a:r>
          </a:p>
          <a:p>
            <a:pPr marL="342900" indent="-3429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So, </a:t>
            </a:r>
            <a:r>
              <a:rPr lang="en-US" sz="2400" dirty="0">
                <a:latin typeface="Times New Roman" panose="02020603050405020304" pitchFamily="18" charset="0"/>
                <a:cs typeface="Times New Roman" panose="02020603050405020304" pitchFamily="18" charset="0"/>
              </a:rPr>
              <a:t>for </a:t>
            </a:r>
            <a:r>
              <a:rPr lang="en-US" sz="2400" dirty="0">
                <a:solidFill>
                  <a:schemeClr val="tx1"/>
                </a:solidFill>
                <a:latin typeface="Times New Roman" panose="02020603050405020304" pitchFamily="18" charset="0"/>
                <a:cs typeface="Times New Roman" panose="02020603050405020304" pitchFamily="18" charset="0"/>
              </a:rPr>
              <a:t>Belize City, I urge you to use your best judgment.</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12</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1220227"/>
          </a:xfrm>
          <a:prstGeom prst="rect">
            <a:avLst/>
          </a:prstGeom>
        </p:spPr>
        <p:txBody>
          <a:bodyPr vert="horz" anchor="ctr"/>
          <a:lstStyle/>
          <a:p>
            <a:pPr algn="ctr"/>
            <a:r>
              <a:rPr lang="en-US" sz="4800" b="1" dirty="0">
                <a:solidFill>
                  <a:schemeClr val="tx1"/>
                </a:solidFill>
                <a:latin typeface="Times New Roman" panose="02020603050405020304" pitchFamily="18" charset="0"/>
                <a:cs typeface="Times New Roman" panose="02020603050405020304" pitchFamily="18" charset="0"/>
              </a:rPr>
              <a:t>Belize City Taxis</a:t>
            </a:r>
          </a:p>
        </p:txBody>
      </p:sp>
      <p:sp>
        <p:nvSpPr>
          <p:cNvPr id="5" name="TextBox 4">
            <a:extLst>
              <a:ext uri="{FF2B5EF4-FFF2-40B4-BE49-F238E27FC236}">
                <a16:creationId xmlns:a16="http://schemas.microsoft.com/office/drawing/2014/main" id="{BDD869ED-A0C8-3238-000D-B6053BB24238}"/>
              </a:ext>
            </a:extLst>
          </p:cNvPr>
          <p:cNvSpPr txBox="1"/>
          <p:nvPr/>
        </p:nvSpPr>
        <p:spPr>
          <a:xfrm>
            <a:off x="199292" y="1220228"/>
            <a:ext cx="6276153" cy="4370427"/>
          </a:xfrm>
          <a:prstGeom prst="rect">
            <a:avLst/>
          </a:prstGeom>
          <a:noFill/>
        </p:spPr>
        <p:txBody>
          <a:bodyPr wrap="square">
            <a:spAutoFit/>
          </a:bodyPr>
          <a:lstStyle/>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Taxis don’t have meters in Belize, so you’ll need to discuss the fare with your driver before you set off. Regular trips have standard fares, but other journeys will be a matter of negotiation.</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Discuss whether you want to pay by the hour, distance, or the number of stops, as all are options. Also, agree with the driver in advance whether you are happy to share the ride. If you do not, the driver may pick up other passengers along the way. Paying a fare does not guarantee a private car.</a:t>
            </a:r>
          </a:p>
          <a:p>
            <a:pPr marL="342900" indent="-342900" algn="l">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Tipping taxi drivers for short distances isn’t necessary, but if the driver acts as a guide or provides excellent service, he’ll always be grateful to receive something.</a:t>
            </a:r>
          </a:p>
          <a:p>
            <a:pPr algn="l"/>
            <a:endParaRPr lang="en-US" b="1" dirty="0">
              <a:effectLst/>
            </a:endParaRPr>
          </a:p>
        </p:txBody>
      </p:sp>
      <p:pic>
        <p:nvPicPr>
          <p:cNvPr id="8" name="Picture 7" descr="A group of cars on a street&#10;&#10;Description automatically generated">
            <a:extLst>
              <a:ext uri="{FF2B5EF4-FFF2-40B4-BE49-F238E27FC236}">
                <a16:creationId xmlns:a16="http://schemas.microsoft.com/office/drawing/2014/main" id="{E9C461B3-018E-3FA2-3241-31493C60D1C8}"/>
              </a:ext>
            </a:extLst>
          </p:cNvPr>
          <p:cNvPicPr>
            <a:picLocks noChangeAspect="1"/>
          </p:cNvPicPr>
          <p:nvPr/>
        </p:nvPicPr>
        <p:blipFill rotWithShape="1">
          <a:blip r:embed="rId3">
            <a:extLst>
              <a:ext uri="{28A0092B-C50C-407E-A947-70E740481C1C}">
                <a14:useLocalDpi xmlns:a14="http://schemas.microsoft.com/office/drawing/2010/main" val="0"/>
              </a:ext>
            </a:extLst>
          </a:blip>
          <a:srcRect l="39627" r="21424"/>
          <a:stretch/>
        </p:blipFill>
        <p:spPr>
          <a:xfrm>
            <a:off x="6475444" y="1513304"/>
            <a:ext cx="3605181" cy="3261186"/>
          </a:xfrm>
          <a:prstGeom prst="rect">
            <a:avLst/>
          </a:prstGeom>
        </p:spPr>
      </p:pic>
    </p:spTree>
    <p:extLst>
      <p:ext uri="{BB962C8B-B14F-4D97-AF65-F5344CB8AC3E}">
        <p14:creationId xmlns:p14="http://schemas.microsoft.com/office/powerpoint/2010/main" val="322569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040311" y="0"/>
            <a:ext cx="5040311" cy="1104643"/>
          </a:xfrm>
          <a:prstGeom prst="rect">
            <a:avLst/>
          </a:prstGeom>
        </p:spPr>
        <p:txBody>
          <a:bodyPr vert="horz" lIns="91440" tIns="45720" rIns="91440" bIns="45720" rtlCol="0" anchor="ctr">
            <a:normAutofit/>
          </a:bodyPr>
          <a:lstStyle/>
          <a:p>
            <a:pPr algn="ctr"/>
            <a:r>
              <a:rPr lang="en-US" b="1" dirty="0"/>
              <a:t>Water Taxi</a:t>
            </a:r>
            <a:endParaRPr lang="en-US" b="1" i="0" u="none" strike="noStrike" dirty="0">
              <a:ln>
                <a:noFill/>
              </a:ln>
            </a:endParaRPr>
          </a:p>
        </p:txBody>
      </p:sp>
      <p:pic>
        <p:nvPicPr>
          <p:cNvPr id="4" name="Picture 3" descr="A boat on the water&#10;&#10;Description automatically generated">
            <a:extLst>
              <a:ext uri="{FF2B5EF4-FFF2-40B4-BE49-F238E27FC236}">
                <a16:creationId xmlns:a16="http://schemas.microsoft.com/office/drawing/2014/main" id="{157ACA23-CC67-4EB5-4836-9E131F694758}"/>
              </a:ext>
            </a:extLst>
          </p:cNvPr>
          <p:cNvPicPr>
            <a:picLocks noChangeAspect="1"/>
          </p:cNvPicPr>
          <p:nvPr/>
        </p:nvPicPr>
        <p:blipFill rotWithShape="1">
          <a:blip r:embed="rId3">
            <a:extLst>
              <a:ext uri="{28A0092B-C50C-407E-A947-70E740481C1C}">
                <a14:useLocalDpi xmlns:a14="http://schemas.microsoft.com/office/drawing/2010/main" val="0"/>
              </a:ext>
            </a:extLst>
          </a:blip>
          <a:srcRect l="12367" r="28383" b="-4"/>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397712" y="5255759"/>
            <a:ext cx="567035" cy="301905"/>
          </a:xfrm>
          <a:prstGeom prst="rect">
            <a:avLst/>
          </a:prstGeom>
        </p:spPr>
        <p:txBody>
          <a:bodyPr vert="horz" lIns="91440" tIns="45720" rIns="91440" bIns="45720" rtlCol="0" anchor="ctr">
            <a:normAutofit/>
          </a:bodyPr>
          <a:lstStyle/>
          <a:p>
            <a:pPr>
              <a:spcAft>
                <a:spcPts val="600"/>
              </a:spcAft>
              <a:defRPr/>
            </a:pPr>
            <a:fld id="{E4969A48-D42D-46A9-B6C4-1B83C0ED4970}" type="slidenum">
              <a:rPr lang="en-US" sz="1000">
                <a:solidFill>
                  <a:srgbClr val="FFFFFF"/>
                </a:solidFill>
                <a:latin typeface="Calibri" panose="020F0502020204030204"/>
              </a:rPr>
              <a:pPr>
                <a:spcAft>
                  <a:spcPts val="600"/>
                </a:spcAft>
                <a:defRPr/>
              </a:pPr>
              <a:t>13</a:t>
            </a:fld>
            <a:endParaRPr lang="en-US" sz="1000">
              <a:solidFill>
                <a:srgbClr val="FFFFFF"/>
              </a:solidFill>
              <a:latin typeface="Calibri" panose="020F0502020204030204"/>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040311" y="1104643"/>
            <a:ext cx="4927778" cy="47335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algn="ctr">
              <a:lnSpc>
                <a:spcPct val="90000"/>
              </a:lnSpc>
              <a:spcAft>
                <a:spcPts val="600"/>
              </a:spcAft>
            </a:pPr>
            <a:r>
              <a:rPr lang="en-US" sz="2200" b="1" dirty="0">
                <a:latin typeface="Times New Roman" panose="02020603050405020304" pitchFamily="18" charset="0"/>
                <a:cs typeface="Times New Roman" panose="02020603050405020304" pitchFamily="18" charset="0"/>
              </a:rPr>
              <a:t>Water Taxi from Belize City to San Pedro or </a:t>
            </a:r>
            <a:r>
              <a:rPr lang="en-US" sz="2200" b="1" dirty="0" err="1">
                <a:latin typeface="Times New Roman" panose="02020603050405020304" pitchFamily="18" charset="0"/>
                <a:cs typeface="Times New Roman" panose="02020603050405020304" pitchFamily="18" charset="0"/>
              </a:rPr>
              <a:t>Caye</a:t>
            </a:r>
            <a:r>
              <a:rPr lang="en-US" sz="2200" b="1" dirty="0">
                <a:latin typeface="Times New Roman" panose="02020603050405020304" pitchFamily="18" charset="0"/>
                <a:cs typeface="Times New Roman" panose="02020603050405020304" pitchFamily="18" charset="0"/>
              </a:rPr>
              <a:t> Caulker</a:t>
            </a:r>
          </a:p>
          <a:p>
            <a:pPr marL="342900" indent="-3429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Most travelers visit popular destinations, such as Ambergris </a:t>
            </a:r>
            <a:r>
              <a:rPr lang="en-US" sz="2200" dirty="0" err="1">
                <a:latin typeface="Times New Roman" panose="02020603050405020304" pitchFamily="18" charset="0"/>
                <a:cs typeface="Times New Roman" panose="02020603050405020304" pitchFamily="18" charset="0"/>
              </a:rPr>
              <a:t>Caye</a:t>
            </a:r>
            <a:r>
              <a:rPr lang="en-US" sz="2200" dirty="0">
                <a:latin typeface="Times New Roman" panose="02020603050405020304" pitchFamily="18" charset="0"/>
                <a:cs typeface="Times New Roman" panose="02020603050405020304" pitchFamily="18" charset="0"/>
              </a:rPr>
              <a:t> and </a:t>
            </a:r>
            <a:r>
              <a:rPr lang="en-US" sz="2200" dirty="0" err="1">
                <a:latin typeface="Times New Roman" panose="02020603050405020304" pitchFamily="18" charset="0"/>
                <a:cs typeface="Times New Roman" panose="02020603050405020304" pitchFamily="18" charset="0"/>
              </a:rPr>
              <a:t>Caye</a:t>
            </a:r>
            <a:r>
              <a:rPr lang="en-US" sz="2200" dirty="0">
                <a:latin typeface="Times New Roman" panose="02020603050405020304" pitchFamily="18" charset="0"/>
                <a:cs typeface="Times New Roman" panose="02020603050405020304" pitchFamily="18" charset="0"/>
              </a:rPr>
              <a:t> Caulker. The water taxi from Belize City to San Pedro and </a:t>
            </a:r>
            <a:r>
              <a:rPr lang="en-US" sz="2200" dirty="0" err="1">
                <a:latin typeface="Times New Roman" panose="02020603050405020304" pitchFamily="18" charset="0"/>
                <a:cs typeface="Times New Roman" panose="02020603050405020304" pitchFamily="18" charset="0"/>
              </a:rPr>
              <a:t>Caye</a:t>
            </a:r>
            <a:r>
              <a:rPr lang="en-US" sz="2200" dirty="0">
                <a:latin typeface="Times New Roman" panose="02020603050405020304" pitchFamily="18" charset="0"/>
                <a:cs typeface="Times New Roman" panose="02020603050405020304" pitchFamily="18" charset="0"/>
              </a:rPr>
              <a:t> Caulker is the most economical way to get to the northern islands. </a:t>
            </a:r>
          </a:p>
          <a:p>
            <a:pPr marL="342900" indent="-3429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Consider traveling with Belize Express. Their water taxi from Belize City to San Pedro runs 5-6 times a day, starting as early as 6 AM with the last one running at 5:30 PM. The trip is about 1.5 hours each way. The price is approximately $50 USD round trip.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226947"/>
          </a:xfrm>
          <a:prstGeom prst="rect">
            <a:avLst/>
          </a:prstGeom>
        </p:spPr>
        <p:txBody>
          <a:bodyPr vert="horz" anchor="ctr"/>
          <a:lstStyle/>
          <a:p>
            <a:pPr algn="ctr"/>
            <a:r>
              <a:rPr lang="en-US" sz="4000" b="1" dirty="0">
                <a:solidFill>
                  <a:schemeClr val="tx1"/>
                </a:solidFill>
                <a:latin typeface="Times New Roman" panose="02020603050405020304" pitchFamily="18" charset="0"/>
                <a:cs typeface="Times New Roman" panose="02020603050405020304" pitchFamily="18" charset="0"/>
              </a:rPr>
              <a:t>Ambergris </a:t>
            </a:r>
            <a:r>
              <a:rPr lang="en-US" sz="4000" b="1" dirty="0" err="1">
                <a:solidFill>
                  <a:schemeClr val="tx1"/>
                </a:solidFill>
                <a:latin typeface="Times New Roman" panose="02020603050405020304" pitchFamily="18" charset="0"/>
                <a:cs typeface="Times New Roman" panose="02020603050405020304" pitchFamily="18" charset="0"/>
              </a:rPr>
              <a:t>Caye</a:t>
            </a: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4C4EBE55-F43E-5A02-6137-B7A91049969F}"/>
              </a:ext>
            </a:extLst>
          </p:cNvPr>
          <p:cNvSpPr txBox="1"/>
          <p:nvPr/>
        </p:nvSpPr>
        <p:spPr>
          <a:xfrm>
            <a:off x="241738" y="1226947"/>
            <a:ext cx="5176929"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its plentiful outdoor activities, this 25-mile-long island off the coast of northern Belize caters to the snorkeling and diving set.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Today, Ambergris Caye welcomes thousands of visitors seeking easy access to the barrier reef that surrounds the island. Snorkelers and intrepid divers alike will want to explore Hol Chan Marine Reserve.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of the diving and snorkeling shops and instructors are found in San Pedro.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offer a variety of daily excursions. </a:t>
            </a:r>
          </a:p>
        </p:txBody>
      </p:sp>
      <p:pic>
        <p:nvPicPr>
          <p:cNvPr id="9" name="Picture 8" descr="An aerial view of a sea&#10;&#10;Description automatically generated">
            <a:extLst>
              <a:ext uri="{FF2B5EF4-FFF2-40B4-BE49-F238E27FC236}">
                <a16:creationId xmlns:a16="http://schemas.microsoft.com/office/drawing/2014/main" id="{0FF271F3-BEC2-75A7-2646-DD82D1B7F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387" y="1272196"/>
            <a:ext cx="4689237" cy="3126158"/>
          </a:xfrm>
          <a:prstGeom prst="rect">
            <a:avLst/>
          </a:prstGeom>
        </p:spPr>
      </p:pic>
      <p:sp>
        <p:nvSpPr>
          <p:cNvPr id="5" name="TextBox 4">
            <a:extLst>
              <a:ext uri="{FF2B5EF4-FFF2-40B4-BE49-F238E27FC236}">
                <a16:creationId xmlns:a16="http://schemas.microsoft.com/office/drawing/2014/main" id="{9A54EA5A-6E48-9C54-8505-933F49B6D843}"/>
              </a:ext>
            </a:extLst>
          </p:cNvPr>
          <p:cNvSpPr txBox="1"/>
          <p:nvPr/>
        </p:nvSpPr>
        <p:spPr>
          <a:xfrm>
            <a:off x="241737" y="4676491"/>
            <a:ext cx="9338197" cy="369332"/>
          </a:xfrm>
          <a:prstGeom prst="rect">
            <a:avLst/>
          </a:prstGeom>
          <a:noFill/>
        </p:spPr>
        <p:txBody>
          <a:bodyPr wrap="square">
            <a:spAutoFit/>
          </a:bodyPr>
          <a:lstStyle/>
          <a:p>
            <a:pPr marL="339725" indent="-339725">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Prices vary depending on the type and length of tours, plus any certification fees for diving.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5219700" y="109538"/>
            <a:ext cx="4860925" cy="1211262"/>
          </a:xfrm>
          <a:prstGeom prst="rect">
            <a:avLst/>
          </a:prstGeom>
        </p:spPr>
        <p:txBody>
          <a:bodyPr vert="horz" lIns="91440" tIns="45720" rIns="91440" bIns="45720" rtlCol="0" anchor="ctr">
            <a:normAutofit/>
          </a:bodyPr>
          <a:lstStyle/>
          <a:p>
            <a:pPr rtl="0" hangingPunct="1">
              <a:lnSpc>
                <a:spcPct val="90000"/>
              </a:lnSpc>
              <a:spcBef>
                <a:spcPct val="0"/>
              </a:spcBef>
              <a:spcAft>
                <a:spcPts val="1236"/>
              </a:spcAft>
            </a:pPr>
            <a:r>
              <a:rPr lang="en-US" sz="4000" dirty="0">
                <a:solidFill>
                  <a:schemeClr val="tx1"/>
                </a:solidFill>
                <a:latin typeface="Times New Roman" panose="02020603050405020304" pitchFamily="18" charset="0"/>
                <a:ea typeface="+mj-ea"/>
                <a:cs typeface="Times New Roman" panose="02020603050405020304" pitchFamily="18" charset="0"/>
              </a:rPr>
              <a:t>Hol Chan </a:t>
            </a:r>
            <a:br>
              <a:rPr lang="en-US" sz="4000" dirty="0">
                <a:solidFill>
                  <a:schemeClr val="tx1"/>
                </a:solidFill>
                <a:latin typeface="Times New Roman" panose="02020603050405020304" pitchFamily="18" charset="0"/>
                <a:ea typeface="+mj-ea"/>
                <a:cs typeface="Times New Roman" panose="02020603050405020304" pitchFamily="18" charset="0"/>
              </a:rPr>
            </a:br>
            <a:r>
              <a:rPr lang="en-US" sz="4000" dirty="0">
                <a:solidFill>
                  <a:schemeClr val="tx1"/>
                </a:solidFill>
                <a:latin typeface="Times New Roman" panose="02020603050405020304" pitchFamily="18" charset="0"/>
                <a:ea typeface="+mj-ea"/>
                <a:cs typeface="Times New Roman" panose="02020603050405020304" pitchFamily="18" charset="0"/>
              </a:rPr>
              <a:t>Marine Reserve</a:t>
            </a:r>
            <a:endParaRPr lang="en-US" sz="4000" b="1" dirty="0">
              <a:solidFill>
                <a:schemeClr val="tx1"/>
              </a:solidFill>
              <a:latin typeface="Times New Roman" panose="02020603050405020304" pitchFamily="18" charset="0"/>
              <a:ea typeface="+mj-ea"/>
              <a:cs typeface="Times New Roman" panose="02020603050405020304" pitchFamily="18" charset="0"/>
            </a:endParaRP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F1745E88-DE43-40A4-ABF6-C2CAAE0C8E93}" type="slidenum">
              <a:rPr lang="en-US" sz="1200">
                <a:solidFill>
                  <a:prstClr val="black">
                    <a:tint val="75000"/>
                  </a:prstClr>
                </a:solidFill>
                <a:latin typeface="Calibri" panose="020F0502020204030204"/>
                <a:ea typeface="+mn-ea"/>
                <a:cs typeface="+mn-cs"/>
              </a:rPr>
              <a:pPr hangingPunct="1">
                <a:spcAft>
                  <a:spcPts val="600"/>
                </a:spcAft>
                <a:defRPr/>
              </a:pPr>
              <a:t>15</a:t>
            </a:fld>
            <a:endParaRPr lang="en-US" sz="1200">
              <a:solidFill>
                <a:prstClr val="black">
                  <a:tint val="75000"/>
                </a:prstClr>
              </a:solidFill>
              <a:latin typeface="Calibri" panose="020F0502020204030204"/>
              <a:ea typeface="+mn-ea"/>
              <a:cs typeface="+mn-cs"/>
            </a:endParaRPr>
          </a:p>
        </p:txBody>
      </p:sp>
      <p:pic>
        <p:nvPicPr>
          <p:cNvPr id="9" name="Picture 8" descr="A coral reef with fish and corals&#10;&#10;Description automatically generated">
            <a:extLst>
              <a:ext uri="{FF2B5EF4-FFF2-40B4-BE49-F238E27FC236}">
                <a16:creationId xmlns:a16="http://schemas.microsoft.com/office/drawing/2014/main" id="{31C02D85-2F18-BB2E-32F7-6D0B41A3687D}"/>
              </a:ext>
            </a:extLst>
          </p:cNvPr>
          <p:cNvPicPr>
            <a:picLocks noChangeAspect="1"/>
          </p:cNvPicPr>
          <p:nvPr/>
        </p:nvPicPr>
        <p:blipFill rotWithShape="1">
          <a:blip r:embed="rId3">
            <a:extLst>
              <a:ext uri="{28A0092B-C50C-407E-A947-70E740481C1C}">
                <a14:useLocalDpi xmlns:a14="http://schemas.microsoft.com/office/drawing/2010/main" val="0"/>
              </a:ext>
            </a:extLst>
          </a:blip>
          <a:srcRect l="20306" r="23953"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F8BE99A1-48D6-4A62-F58A-FE7EC8086FF0}"/>
              </a:ext>
            </a:extLst>
          </p:cNvPr>
          <p:cNvSpPr txBox="1"/>
          <p:nvPr/>
        </p:nvSpPr>
        <p:spPr>
          <a:xfrm>
            <a:off x="5039053" y="1354884"/>
            <a:ext cx="4860042" cy="4304367"/>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Hol Chan Marine Reserve is probably the most popular dive destination of the cuts or channels. The reserve covers about five square miles and is located four miles southeast of San Pedro in the northern section of the Belize Reef. </a:t>
            </a:r>
          </a:p>
          <a:p>
            <a:pPr marL="34290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channel is about 30 feet deep, and since no fishing is permitted in the reserve, it is rich with sea life of every description. Divers can expect to see abundant angelfish, blue-striped grunts, schoolmaster snapper, and hundreds of other varieties. The areas for recreation are marked with buoys. </a:t>
            </a:r>
          </a:p>
          <a:p>
            <a:pPr marL="342900" indent="-2286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usual rule: take only photos! It is clearly spelled out: do not collect coral or fish whether with spear or handlines.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4294967295"/>
          </p:nvPr>
        </p:nvSpPr>
        <p:spPr>
          <a:xfrm>
            <a:off x="7740650" y="5219700"/>
            <a:ext cx="2339975" cy="360363"/>
          </a:xfrm>
          <a:prstGeom prst="rect">
            <a:avLst/>
          </a:prstGeom>
        </p:spPr>
        <p:txBody>
          <a:bodyPr/>
          <a:lstStyle/>
          <a:p>
            <a:pPr lvl="0"/>
            <a:fld id="{668CC87C-C6DF-43F2-841E-AFCE33E4256F}" type="slidenum">
              <a:rPr/>
              <a:t>16</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227728"/>
            <a:ext cx="10079308" cy="793751"/>
          </a:xfrm>
          <a:prstGeom prst="rect">
            <a:avLst/>
          </a:prstGeom>
        </p:spPr>
        <p:txBody>
          <a:bodyPr vert="horz"/>
          <a:lstStyle/>
          <a:p>
            <a:pPr algn="ctr"/>
            <a:r>
              <a:rPr lang="en-US" sz="4000" b="1" dirty="0">
                <a:solidFill>
                  <a:schemeClr val="tx1"/>
                </a:solidFill>
                <a:latin typeface="Times New Roman" panose="02020603050405020304" pitchFamily="18" charset="0"/>
                <a:cs typeface="Times New Roman" panose="02020603050405020304" pitchFamily="18" charset="0"/>
              </a:rPr>
              <a:t>Great Blue Hole</a:t>
            </a:r>
          </a:p>
        </p:txBody>
      </p:sp>
      <p:sp>
        <p:nvSpPr>
          <p:cNvPr id="5" name="TextBox 4">
            <a:extLst>
              <a:ext uri="{FF2B5EF4-FFF2-40B4-BE49-F238E27FC236}">
                <a16:creationId xmlns:a16="http://schemas.microsoft.com/office/drawing/2014/main" id="{CB556632-15F4-21BE-8FFC-2385A5DC2995}"/>
              </a:ext>
            </a:extLst>
          </p:cNvPr>
          <p:cNvSpPr txBox="1"/>
          <p:nvPr/>
        </p:nvSpPr>
        <p:spPr>
          <a:xfrm>
            <a:off x="246185" y="881401"/>
            <a:ext cx="9601200" cy="1754326"/>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Great Blue Hole is located about 43 miles off the coast of Belize along the Lighthouse Reef Atoll. You can visit the Great Blue Hole with a number of dive services that operate out of Belize City, San Pedro and Caye Caulker. In addition to operator fees, be prepared to pay an extra $40 to dive and snorkel at the Great Blue Hole.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Plunge into this deep blue hole and you'll discover imposing ancient stalactites (calcium deposits resembling icicles) and coral fringe. </a:t>
            </a:r>
          </a:p>
        </p:txBody>
      </p:sp>
      <p:pic>
        <p:nvPicPr>
          <p:cNvPr id="10" name="Picture 9" descr="A blue hole in the ocean with Great Blue Hole in the background&#10;&#10;Description automatically generated">
            <a:extLst>
              <a:ext uri="{FF2B5EF4-FFF2-40B4-BE49-F238E27FC236}">
                <a16:creationId xmlns:a16="http://schemas.microsoft.com/office/drawing/2014/main" id="{904182CF-28FE-1DE7-7B25-3230BA4DC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470" y="2473568"/>
            <a:ext cx="5681838" cy="3196981"/>
          </a:xfrm>
          <a:prstGeom prst="rect">
            <a:avLst/>
          </a:prstGeom>
        </p:spPr>
      </p:pic>
      <p:sp>
        <p:nvSpPr>
          <p:cNvPr id="12" name="TextBox 11">
            <a:extLst>
              <a:ext uri="{FF2B5EF4-FFF2-40B4-BE49-F238E27FC236}">
                <a16:creationId xmlns:a16="http://schemas.microsoft.com/office/drawing/2014/main" id="{DDC3B207-8323-64EC-E244-76B8205CC595}"/>
              </a:ext>
            </a:extLst>
          </p:cNvPr>
          <p:cNvSpPr txBox="1"/>
          <p:nvPr/>
        </p:nvSpPr>
        <p:spPr>
          <a:xfrm>
            <a:off x="246185" y="2571678"/>
            <a:ext cx="4151285"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Declared a UNESCO World Heritage Site in 1996 — along with six other areas surrounding Belize's barrier reef.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Great Blue Hole remains one of the world’s most distinguished scuba sites. Created approximately 10,000 years ago after a cave roof crumbled in, this blue channel contains underwater tunnels, caverns, and rock formations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187037"/>
            <a:ext cx="10080625" cy="769441"/>
          </a:xfrm>
          <a:prstGeom prst="rect">
            <a:avLst/>
          </a:prstGeom>
          <a:noFill/>
        </p:spPr>
        <p:txBody>
          <a:bodyPr wrap="square" anchor="ctr">
            <a:spAutoFit/>
          </a:bodyPr>
          <a:lstStyle/>
          <a:p>
            <a:pPr algn="ctr"/>
            <a:r>
              <a:rPr lang="en-US" sz="4400" b="1" dirty="0">
                <a:latin typeface="Times New Roman" panose="02020603050405020304" pitchFamily="18" charset="0"/>
                <a:cs typeface="Times New Roman" panose="02020603050405020304" pitchFamily="18" charset="0"/>
              </a:rPr>
              <a:t>Cayo District</a:t>
            </a:r>
          </a:p>
        </p:txBody>
      </p:sp>
      <p:sp>
        <p:nvSpPr>
          <p:cNvPr id="6" name="TextBox 5">
            <a:extLst>
              <a:ext uri="{FF2B5EF4-FFF2-40B4-BE49-F238E27FC236}">
                <a16:creationId xmlns:a16="http://schemas.microsoft.com/office/drawing/2014/main" id="{6A758A45-3E9F-9DF2-9727-E7E71EEFCBF8}"/>
              </a:ext>
            </a:extLst>
          </p:cNvPr>
          <p:cNvSpPr txBox="1"/>
          <p:nvPr/>
        </p:nvSpPr>
        <p:spPr>
          <a:xfrm>
            <a:off x="4349262" y="1242608"/>
            <a:ext cx="5729687"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Travel west of Belize City and you'll discover a cluster of ancient Mayan sites, rolling hills, gorgeous sunsets, tranquil butterfly gardens, and verdant jungles. In the heart of the Cayo District sits San Ignacio, a small town that boasts traditional culinary dishes and affordable hotels.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Start your tour just 6 miles south of the town at the ancient Mayan ruin Xunantunich. Set along the Mopan River and less than a mile from the Guatemalan border, the temple at Xunantunich was once a civic ceremonial center for the Mayan people.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Your best bet is to find a local tour company for a recommendation.</a:t>
            </a:r>
          </a:p>
        </p:txBody>
      </p:sp>
      <p:pic>
        <p:nvPicPr>
          <p:cNvPr id="8" name="Picture 7" descr="An ancient ruins in the jungle&#10;&#10;Description automatically generated">
            <a:extLst>
              <a:ext uri="{FF2B5EF4-FFF2-40B4-BE49-F238E27FC236}">
                <a16:creationId xmlns:a16="http://schemas.microsoft.com/office/drawing/2014/main" id="{94BBF519-5114-E898-D450-6C7FC5495765}"/>
              </a:ext>
            </a:extLst>
          </p:cNvPr>
          <p:cNvPicPr>
            <a:picLocks noChangeAspect="1"/>
          </p:cNvPicPr>
          <p:nvPr/>
        </p:nvPicPr>
        <p:blipFill rotWithShape="1">
          <a:blip r:embed="rId2">
            <a:extLst>
              <a:ext uri="{28A0092B-C50C-407E-A947-70E740481C1C}">
                <a14:useLocalDpi xmlns:a14="http://schemas.microsoft.com/office/drawing/2010/main" val="0"/>
              </a:ext>
            </a:extLst>
          </a:blip>
          <a:srcRect r="25051"/>
          <a:stretch/>
        </p:blipFill>
        <p:spPr>
          <a:xfrm>
            <a:off x="-1" y="1242608"/>
            <a:ext cx="4349263" cy="4346547"/>
          </a:xfrm>
          <a:prstGeom prst="rect">
            <a:avLst/>
          </a:prstGeom>
        </p:spPr>
      </p:pic>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4561367" cy="1424763"/>
          </a:xfrm>
          <a:prstGeom prst="rect">
            <a:avLst/>
          </a:prstGeom>
        </p:spPr>
        <p:txBody>
          <a:bodyPr vert="horz" lIns="91440" tIns="45720" rIns="91440" bIns="45720" rtlCol="0" anchor="b">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Placencia Peninsula</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9324975" y="5256213"/>
            <a:ext cx="7556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18</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E5D2D83C-85D1-E3BC-F306-D20535D59879}"/>
              </a:ext>
            </a:extLst>
          </p:cNvPr>
          <p:cNvSpPr txBox="1"/>
          <p:nvPr/>
        </p:nvSpPr>
        <p:spPr>
          <a:xfrm>
            <a:off x="225778" y="1499191"/>
            <a:ext cx="4164798" cy="4171359"/>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Imagine tranquil beaches topped with rustling palm trees and backed by pastel-colored beachfront villas and calm Caribbean waters.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Placencia, Belize's rapidly booming beach town. Stretching across a 16-mile-long peninsula, Placencia boasts a myriad of nature reserves and underwater sanctuaries along with postcard-perfect vistas.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area offers the only golden sands on mainland Belize.</a:t>
            </a:r>
          </a:p>
        </p:txBody>
      </p:sp>
      <p:pic>
        <p:nvPicPr>
          <p:cNvPr id="6" name="Picture 5" descr="An aerial view of a small island&#10;&#10;Description automatically generated">
            <a:extLst>
              <a:ext uri="{FF2B5EF4-FFF2-40B4-BE49-F238E27FC236}">
                <a16:creationId xmlns:a16="http://schemas.microsoft.com/office/drawing/2014/main" id="{E164AEBF-38FD-9E2B-606D-F11DE30E6DAB}"/>
              </a:ext>
            </a:extLst>
          </p:cNvPr>
          <p:cNvPicPr>
            <a:picLocks noChangeAspect="1"/>
          </p:cNvPicPr>
          <p:nvPr/>
        </p:nvPicPr>
        <p:blipFill rotWithShape="1">
          <a:blip r:embed="rId3">
            <a:extLst>
              <a:ext uri="{28A0092B-C50C-407E-A947-70E740481C1C}">
                <a14:useLocalDpi xmlns:a14="http://schemas.microsoft.com/office/drawing/2010/main" val="0"/>
              </a:ext>
            </a:extLst>
          </a:blip>
          <a:srcRect l="20956" r="12346" b="1"/>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103563"/>
            <a:ext cx="3300413" cy="2027237"/>
          </a:xfrm>
          <a:prstGeom prst="rect">
            <a:avLst/>
          </a:prstGeom>
        </p:spPr>
        <p:txBody>
          <a:bodyPr vert="horz" lIns="91440" tIns="45720" rIns="91440" bIns="45720" rtlCol="0" anchor="ctr">
            <a:no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Cockscomb Basin Wildlife Sanctuary</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2088" y="5256213"/>
            <a:ext cx="2268537"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000">
                <a:solidFill>
                  <a:schemeClr val="tx1">
                    <a:lumMod val="75000"/>
                    <a:lumOff val="25000"/>
                  </a:schemeClr>
                </a:solidFill>
                <a:latin typeface="Calibri" panose="020F0502020204030204"/>
                <a:ea typeface="+mn-ea"/>
                <a:cs typeface="+mn-cs"/>
              </a:rPr>
              <a:pPr hangingPunct="1">
                <a:spcAft>
                  <a:spcPts val="600"/>
                </a:spcAft>
                <a:defRPr/>
              </a:pPr>
              <a:t>19</a:t>
            </a:fld>
            <a:endParaRPr lang="en-US" sz="1000">
              <a:solidFill>
                <a:schemeClr val="tx1">
                  <a:lumMod val="75000"/>
                  <a:lumOff val="25000"/>
                </a:schemeClr>
              </a:solidFill>
              <a:latin typeface="Calibri" panose="020F0502020204030204"/>
              <a:ea typeface="+mn-ea"/>
              <a:cs typeface="+mn-cs"/>
            </a:endParaRPr>
          </a:p>
        </p:txBody>
      </p:sp>
      <p:pic>
        <p:nvPicPr>
          <p:cNvPr id="4" name="Picture 3" descr="A leopard drinking from a log&#10;&#10;Description automatically generated">
            <a:extLst>
              <a:ext uri="{FF2B5EF4-FFF2-40B4-BE49-F238E27FC236}">
                <a16:creationId xmlns:a16="http://schemas.microsoft.com/office/drawing/2014/main" id="{2B7B4EF9-CE5B-011C-2CF8-79728E9268F0}"/>
              </a:ext>
            </a:extLst>
          </p:cNvPr>
          <p:cNvPicPr>
            <a:picLocks noChangeAspect="1"/>
          </p:cNvPicPr>
          <p:nvPr/>
        </p:nvPicPr>
        <p:blipFill rotWithShape="1">
          <a:blip r:embed="rId3">
            <a:extLst>
              <a:ext uri="{28A0092B-C50C-407E-A947-70E740481C1C}">
                <a14:useLocalDpi xmlns:a14="http://schemas.microsoft.com/office/drawing/2010/main" val="0"/>
              </a:ext>
            </a:extLst>
          </a:blip>
          <a:srcRect t="8104" r="2" b="13857"/>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671B8A18-5C6F-ACA8-02D5-F02371E8C14B}"/>
              </a:ext>
            </a:extLst>
          </p:cNvPr>
          <p:cNvSpPr txBox="1"/>
          <p:nvPr/>
        </p:nvSpPr>
        <p:spPr>
          <a:xfrm>
            <a:off x="3492485" y="3103050"/>
            <a:ext cx="6189111" cy="2028009"/>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Cockscomb Basin Wildlife Sanctuary</a:t>
            </a:r>
            <a:r>
              <a:rPr lang="en-US" sz="2000" dirty="0">
                <a:latin typeface="Times New Roman" panose="02020603050405020304" pitchFamily="18" charset="0"/>
                <a:cs typeface="Times New Roman" panose="02020603050405020304" pitchFamily="18" charset="0"/>
              </a:rPr>
              <a:t> is a nature reserve in the Stann Creek District of south-central Belize.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was established to protect the forests, fauna, and watersheds of an approximately 150 sq mi area on the eastern slopes of the Maya Mountains</a:t>
            </a:r>
          </a:p>
        </p:txBody>
      </p:sp>
      <p:sp>
        <p:nvSpPr>
          <p:cNvPr id="9" name="TextBox 8">
            <a:extLst>
              <a:ext uri="{FF2B5EF4-FFF2-40B4-BE49-F238E27FC236}">
                <a16:creationId xmlns:a16="http://schemas.microsoft.com/office/drawing/2014/main" id="{EEA6D122-800E-74D7-4C71-CC6CD9B0F113}"/>
              </a:ext>
            </a:extLst>
          </p:cNvPr>
          <p:cNvSpPr txBox="1"/>
          <p:nvPr/>
        </p:nvSpPr>
        <p:spPr>
          <a:xfrm>
            <a:off x="3492483" y="5131058"/>
            <a:ext cx="6189111" cy="430887"/>
          </a:xfrm>
          <a:prstGeom prst="rect">
            <a:avLst/>
          </a:prstGeom>
          <a:noFill/>
        </p:spPr>
        <p:txBody>
          <a:bodyPr wrap="square">
            <a:spAutoFit/>
          </a:bodyPr>
          <a:lstStyle/>
          <a:p>
            <a:pPr algn="ctr"/>
            <a:r>
              <a:rPr lang="en-US" sz="2200" b="1" dirty="0">
                <a:latin typeface="Times New Roman" panose="02020603050405020304" pitchFamily="18" charset="0"/>
                <a:cs typeface="Times New Roman" panose="02020603050405020304" pitchFamily="18" charset="0"/>
              </a:rPr>
              <a:t>Entrance fee $10 BZD ($5 USD)</a:t>
            </a:r>
          </a:p>
        </p:txBody>
      </p:sp>
    </p:spTree>
    <p:extLst>
      <p:ext uri="{BB962C8B-B14F-4D97-AF65-F5344CB8AC3E}">
        <p14:creationId xmlns:p14="http://schemas.microsoft.com/office/powerpoint/2010/main" val="49822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382233" y="1149986"/>
            <a:ext cx="8473918" cy="4063039"/>
          </a:xfrm>
        </p:spPr>
        <p:txBody>
          <a:bodyPr>
            <a:normAutofit fontScale="92500" lnSpcReduction="10000"/>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Belize City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History of Belize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Belize</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Belize City </a:t>
            </a:r>
          </a:p>
          <a:p>
            <a:pPr algn="l">
              <a:buFont typeface="Wingdings" panose="05000000000000000000" pitchFamily="2" charset="2"/>
              <a:buChar char=""/>
            </a:pPr>
            <a:r>
              <a:rPr lang="en-US" sz="2200" b="1" dirty="0">
                <a:solidFill>
                  <a:schemeClr val="tx1"/>
                </a:solidFill>
                <a:latin typeface="Times New Roman" panose="02020603050405020304" pitchFamily="18" charset="0"/>
                <a:cs typeface="Times New Roman" panose="02020603050405020304" pitchFamily="18" charset="0"/>
              </a:rPr>
              <a:t>Belize City 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 Choices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84691"/>
            <a:ext cx="10091110" cy="3754874"/>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Belize City. Especially for seafood.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Restaurants in Belize City:</a:t>
            </a:r>
          </a:p>
          <a:p>
            <a:r>
              <a:rPr lang="en-US" b="1" dirty="0">
                <a:latin typeface="Times New Roman" panose="02020603050405020304" pitchFamily="18" charset="0"/>
                <a:cs typeface="Times New Roman" panose="02020603050405020304" pitchFamily="18" charset="0"/>
              </a:rPr>
              <a:t>Martha's Café </a:t>
            </a:r>
            <a:r>
              <a:rPr lang="en-US" dirty="0">
                <a:latin typeface="Times New Roman" panose="02020603050405020304" pitchFamily="18" charset="0"/>
                <a:cs typeface="Times New Roman" panose="02020603050405020304" pitchFamily="18" charset="0"/>
              </a:rPr>
              <a:t>$$ - $$$ Seafood, Healthy , Central American</a:t>
            </a:r>
          </a:p>
          <a:p>
            <a:r>
              <a:rPr lang="en-US" dirty="0">
                <a:latin typeface="Times New Roman" panose="02020603050405020304" pitchFamily="18" charset="0"/>
                <a:cs typeface="Times New Roman" panose="02020603050405020304" pitchFamily="18" charset="0"/>
              </a:rPr>
              <a:t>10 Fort Street, Belize City</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CELEBRITY RESTAURANT </a:t>
            </a:r>
            <a:r>
              <a:rPr lang="en-US" dirty="0">
                <a:latin typeface="Times New Roman" panose="02020603050405020304" pitchFamily="18" charset="0"/>
                <a:cs typeface="Times New Roman" panose="02020603050405020304" pitchFamily="18" charset="0"/>
              </a:rPr>
              <a:t>$$ - $$$ Caribbean , Seafood , Central American</a:t>
            </a:r>
          </a:p>
          <a:p>
            <a:r>
              <a:rPr lang="en-US" dirty="0">
                <a:latin typeface="Times New Roman" panose="02020603050405020304" pitchFamily="18" charset="0"/>
                <a:cs typeface="Times New Roman" panose="02020603050405020304" pitchFamily="18" charset="0"/>
              </a:rPr>
              <a:t>Marine Parade Volta Building, Belize City</a:t>
            </a:r>
          </a:p>
          <a:p>
            <a:r>
              <a:rPr lang="en-US" b="1" dirty="0">
                <a:latin typeface="Times New Roman" panose="02020603050405020304" pitchFamily="18" charset="0"/>
                <a:cs typeface="Times New Roman" panose="02020603050405020304" pitchFamily="18" charset="0"/>
              </a:rPr>
              <a:t>Bird's Isle </a:t>
            </a:r>
            <a:r>
              <a:rPr lang="en-US" dirty="0">
                <a:latin typeface="Times New Roman" panose="02020603050405020304" pitchFamily="18" charset="0"/>
                <a:cs typeface="Times New Roman" panose="02020603050405020304" pitchFamily="18" charset="0"/>
              </a:rPr>
              <a:t>$$ - $$$ Caribbean , Bar , Seafood</a:t>
            </a:r>
          </a:p>
          <a:p>
            <a:r>
              <a:rPr lang="en-US" dirty="0">
                <a:latin typeface="Times New Roman" panose="02020603050405020304" pitchFamily="18" charset="0"/>
                <a:cs typeface="Times New Roman" panose="02020603050405020304" pitchFamily="18" charset="0"/>
              </a:rPr>
              <a:t>90 Albert Street Bird's Isle, Belize City</a:t>
            </a:r>
          </a:p>
          <a:p>
            <a:r>
              <a:rPr lang="en-US" b="1" dirty="0">
                <a:latin typeface="Times New Roman" panose="02020603050405020304" pitchFamily="18" charset="0"/>
                <a:cs typeface="Times New Roman" panose="02020603050405020304" pitchFamily="18" charset="0"/>
              </a:rPr>
              <a:t>Friendship Chinese Restaurant </a:t>
            </a:r>
            <a:r>
              <a:rPr lang="en-US" dirty="0">
                <a:latin typeface="Times New Roman" panose="02020603050405020304" pitchFamily="18" charset="0"/>
                <a:cs typeface="Times New Roman" panose="02020603050405020304" pitchFamily="18" charset="0"/>
              </a:rPr>
              <a:t>$ Chinese , Asian</a:t>
            </a:r>
          </a:p>
          <a:p>
            <a:r>
              <a:rPr lang="en-US" dirty="0">
                <a:latin typeface="Times New Roman" panose="02020603050405020304" pitchFamily="18" charset="0"/>
                <a:cs typeface="Times New Roman" panose="02020603050405020304" pitchFamily="18" charset="0"/>
              </a:rPr>
              <a:t>Philip Goldson Hwy, Belize City</a:t>
            </a:r>
          </a:p>
          <a:p>
            <a:r>
              <a:rPr lang="en-US" b="1" dirty="0">
                <a:latin typeface="Times New Roman" panose="02020603050405020304" pitchFamily="18" charset="0"/>
                <a:cs typeface="Times New Roman" panose="02020603050405020304" pitchFamily="18" charset="0"/>
              </a:rPr>
              <a:t>The Sahara Grill </a:t>
            </a:r>
            <a:r>
              <a:rPr lang="en-US" dirty="0">
                <a:latin typeface="Times New Roman" panose="02020603050405020304" pitchFamily="18" charset="0"/>
                <a:cs typeface="Times New Roman" panose="02020603050405020304" pitchFamily="18" charset="0"/>
              </a:rPr>
              <a:t>$$ - $$$ Lebanese , Mediterranean , Middle Eastern</a:t>
            </a:r>
          </a:p>
          <a:p>
            <a:r>
              <a:rPr lang="en-US" dirty="0">
                <a:latin typeface="Times New Roman" panose="02020603050405020304" pitchFamily="18" charset="0"/>
                <a:cs typeface="Times New Roman" panose="02020603050405020304" pitchFamily="18" charset="0"/>
              </a:rPr>
              <a:t>Mile 3 Northern Highway Opposite Biltmore Plaza Hotel, Belize City</a:t>
            </a:r>
            <a:endParaRPr lang="en-US" altLang="en-US"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with a flower&#10;&#10;Description automatically generated">
            <a:extLst>
              <a:ext uri="{FF2B5EF4-FFF2-40B4-BE49-F238E27FC236}">
                <a16:creationId xmlns:a16="http://schemas.microsoft.com/office/drawing/2014/main" id="{3777FA35-2CF6-2257-A5A8-685A89010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977" y="2643672"/>
            <a:ext cx="3316827" cy="2723672"/>
          </a:xfrm>
          <a:prstGeom prst="rect">
            <a:avLst/>
          </a:prstGeom>
        </p:spPr>
      </p:pic>
      <p:sp>
        <p:nvSpPr>
          <p:cNvPr id="7" name="TextBox 6">
            <a:extLst>
              <a:ext uri="{FF2B5EF4-FFF2-40B4-BE49-F238E27FC236}">
                <a16:creationId xmlns:a16="http://schemas.microsoft.com/office/drawing/2014/main" id="{042BF5F8-569B-C79A-5A18-FD884DA19DA3}"/>
              </a:ext>
            </a:extLst>
          </p:cNvPr>
          <p:cNvSpPr txBox="1"/>
          <p:nvPr/>
        </p:nvSpPr>
        <p:spPr>
          <a:xfrm>
            <a:off x="0" y="4504250"/>
            <a:ext cx="10074804" cy="1015663"/>
          </a:xfrm>
          <a:prstGeom prst="rect">
            <a:avLst/>
          </a:prstGeom>
          <a:noFill/>
        </p:spPr>
        <p:txBody>
          <a:bodyPr wrap="square">
            <a:spAutoFit/>
          </a:bodyPr>
          <a:lstStyle/>
          <a:p>
            <a:pPr>
              <a:buClrTx/>
              <a:buFontTx/>
              <a:buNone/>
            </a:pPr>
            <a:r>
              <a:rPr lang="en-US" altLang="en-US" dirty="0">
                <a:latin typeface="Times New Roman" panose="02020603050405020304" pitchFamily="18" charset="0"/>
                <a:cs typeface="Times New Roman" panose="02020603050405020304" pitchFamily="18" charset="0"/>
              </a:rPr>
              <a:t>For those of you who just like good food, you can’t go wrong just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about anywhere you go in Belize City.</a:t>
            </a:r>
          </a:p>
          <a:p>
            <a:pPr algn="ctr">
              <a:buClrTx/>
              <a:buFontTx/>
              <a:buNone/>
            </a:pPr>
            <a:r>
              <a:rPr lang="en-US" altLang="en-US" sz="2400" b="1" dirty="0">
                <a:latin typeface="Times New Roman" panose="02020603050405020304" pitchFamily="18" charset="0"/>
                <a:cs typeface="Times New Roman" panose="02020603050405020304" pitchFamily="18" charset="0"/>
              </a:rPr>
              <a:t>GOOD EATING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926398"/>
          </a:xfrm>
          <a:prstGeom prst="rect">
            <a:avLst/>
          </a:prstGeom>
        </p:spPr>
        <p:txBody>
          <a:bodyPr vert="horz" anchor="ctr"/>
          <a:lstStyle/>
          <a:p>
            <a:pPr lvl="0" algn="ctr" rtl="0"/>
            <a:r>
              <a:rPr lang="en-US" dirty="0">
                <a:solidFill>
                  <a:srgbClr val="000000"/>
                </a:solidFill>
                <a:latin typeface="Times New Roman" panose="02020603050405020304" pitchFamily="18" charset="0"/>
                <a:cs typeface="Times New Roman" panose="02020603050405020304" pitchFamily="18" charset="0"/>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20622" y="1297709"/>
            <a:ext cx="7439378" cy="3616678"/>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Belize City is a beautiful City with a rich history and numerous attractions. </a:t>
            </a:r>
          </a:p>
          <a:p>
            <a:pPr lvl="0" rtl="0"/>
            <a:r>
              <a:rPr lang="en-US" sz="2800" dirty="0">
                <a:solidFill>
                  <a:srgbClr val="000000"/>
                </a:solidFill>
                <a:latin typeface="Times New Roman" panose="02020603050405020304" pitchFamily="18" charset="0"/>
                <a:cs typeface="Times New Roman" panose="02020603050405020304" pitchFamily="18" charset="0"/>
              </a:rPr>
              <a:t>Regardless of what you're looking for, Belize City has something for everyone.</a:t>
            </a:r>
          </a:p>
          <a:p>
            <a:pPr lvl="0" rtl="0"/>
            <a:endParaRPr lang="en-US" sz="2800" dirty="0">
              <a:solidFill>
                <a:srgbClr val="000000"/>
              </a:solidFill>
              <a:latin typeface="Times New Roman" panose="02020603050405020304" pitchFamily="18" charset="0"/>
              <a:cs typeface="Times New Roman" panose="02020603050405020304" pitchFamily="18" charset="0"/>
            </a:endParaRPr>
          </a:p>
          <a:p>
            <a:pPr lvl="0" algn="ctr"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Belize!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843480"/>
            <a:ext cx="10080625" cy="114494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2084905"/>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Belize City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3894D45F-49AD-9B10-9F1A-57D0E2CD0B3C}"/>
              </a:ext>
            </a:extLst>
          </p:cNvPr>
          <p:cNvSpPr txBox="1"/>
          <p:nvPr/>
        </p:nvSpPr>
        <p:spPr>
          <a:xfrm>
            <a:off x="349956" y="1391920"/>
            <a:ext cx="9369777" cy="3823547"/>
          </a:xfrm>
          <a:prstGeom prst="rect">
            <a:avLst/>
          </a:prstGeom>
          <a:noFill/>
        </p:spPr>
        <p:txBody>
          <a:bodyPr wrap="square">
            <a:sp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will wait for you. If you are on your own???</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ship port agent. </a:t>
            </a:r>
          </a:p>
          <a:p>
            <a:pPr marL="285750" indent="-285750" hangingPunct="0">
              <a:lnSpc>
                <a:spcPct val="93000"/>
              </a:lnSpc>
              <a:spcBef>
                <a:spcPts val="75"/>
              </a:spcBef>
              <a:spcAft>
                <a:spcPts val="75"/>
              </a:spcAft>
              <a:buClrTx/>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dirty="0">
                <a:solidFill>
                  <a:srgbClr val="000000"/>
                </a:solidFill>
                <a:latin typeface="Times New Roman" panose="02020603050405020304" pitchFamily="18" charset="0"/>
                <a:cs typeface="Times New Roman" panose="02020603050405020304" pitchFamily="18" charset="0"/>
              </a:rPr>
              <a:t>Belize </a:t>
            </a:r>
            <a:r>
              <a:rPr lang="en-US" sz="44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21933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a:r>
              <a:rPr lang="en-US" sz="3000" dirty="0">
                <a:latin typeface="Times New Roman" panose="02020603050405020304" pitchFamily="18" charset="0"/>
                <a:cs typeface="Times New Roman" panose="02020603050405020304" pitchFamily="18" charset="0"/>
              </a:rPr>
              <a:t>The Belize dollar (BZD)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fixed rate of exchange is BZ. $2.00 to US$1.00.</a:t>
            </a:r>
          </a:p>
          <a:p>
            <a:br>
              <a:rPr lang="en-US" sz="3000" dirty="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group of currency notes&#10;&#10;Description automatically generated">
            <a:extLst>
              <a:ext uri="{FF2B5EF4-FFF2-40B4-BE49-F238E27FC236}">
                <a16:creationId xmlns:a16="http://schemas.microsoft.com/office/drawing/2014/main" id="{880C52AC-0D19-52FB-9C4A-E4DE50759D4D}"/>
              </a:ext>
            </a:extLst>
          </p:cNvPr>
          <p:cNvPicPr>
            <a:picLocks noChangeAspect="1"/>
          </p:cNvPicPr>
          <p:nvPr/>
        </p:nvPicPr>
        <p:blipFill rotWithShape="1">
          <a:blip r:embed="rId3">
            <a:extLst>
              <a:ext uri="{28A0092B-C50C-407E-A947-70E740481C1C}">
                <a14:useLocalDpi xmlns:a14="http://schemas.microsoft.com/office/drawing/2010/main" val="0"/>
              </a:ext>
            </a:extLst>
          </a:blip>
          <a:srcRect l="3918" t="6968" r="7249" b="7627"/>
          <a:stretch/>
        </p:blipFill>
        <p:spPr>
          <a:xfrm>
            <a:off x="0" y="1983812"/>
            <a:ext cx="5723467" cy="3686738"/>
          </a:xfrm>
          <a:prstGeom prst="rect">
            <a:avLst/>
          </a:prstGeom>
        </p:spPr>
      </p:pic>
      <p:pic>
        <p:nvPicPr>
          <p:cNvPr id="6" name="Picture 5" descr="A group of coins on a table&#10;&#10;Description automatically generated">
            <a:extLst>
              <a:ext uri="{FF2B5EF4-FFF2-40B4-BE49-F238E27FC236}">
                <a16:creationId xmlns:a16="http://schemas.microsoft.com/office/drawing/2014/main" id="{A8F5CF67-D583-C0B0-45DF-1751C1614572}"/>
              </a:ext>
            </a:extLst>
          </p:cNvPr>
          <p:cNvPicPr>
            <a:picLocks noChangeAspect="1"/>
          </p:cNvPicPr>
          <p:nvPr/>
        </p:nvPicPr>
        <p:blipFill rotWithShape="1">
          <a:blip r:embed="rId4">
            <a:extLst>
              <a:ext uri="{28A0092B-C50C-407E-A947-70E740481C1C}">
                <a14:useLocalDpi xmlns:a14="http://schemas.microsoft.com/office/drawing/2010/main" val="0"/>
              </a:ext>
            </a:extLst>
          </a:blip>
          <a:srcRect l="1487" r="9179" b="2692"/>
          <a:stretch/>
        </p:blipFill>
        <p:spPr>
          <a:xfrm>
            <a:off x="5723467" y="1989190"/>
            <a:ext cx="4391382" cy="3681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625"/>
            <a:ext cx="5148263" cy="1149350"/>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Belize City </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1225550"/>
            <a:ext cx="5040312" cy="4332288"/>
          </a:xfrm>
          <a:prstGeom prst="rect">
            <a:avLst/>
          </a:prstGeom>
        </p:spPr>
        <p:txBody>
          <a:bodyPr vert="horz" lIns="91440" tIns="45720" rIns="91440" bIns="45720" rtlCol="0">
            <a:normAutofit fontScale="85000" lnSpcReduction="20000"/>
          </a:bodyPr>
          <a:lstStyle/>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Belize City is the largest city in the country and hosts an eclectic variety of ethnicities from all over the world. Our urban haven is characterized by the perfect balance of industry and natural resources which makes for a beautiful developing city filled with potential and opportunity. </a:t>
            </a:r>
          </a:p>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The City has a population of 66,083 residents and is Belize's central port as well as the financial and industrial hub of the country which garners the bulk of our tourism. </a:t>
            </a:r>
          </a:p>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The Belize City north side is considered the safest and most prosperous area of the city, with good hotels, casinos, and the Museum of Belize.</a:t>
            </a:r>
          </a:p>
          <a:p>
            <a:pPr indent="-228600" algn="l" rtl="0" hangingPunct="1">
              <a:lnSpc>
                <a:spcPct val="90000"/>
              </a:lnSpc>
              <a:buFont typeface="Arial" panose="020B0604020202020204" pitchFamily="34" charset="0"/>
              <a:buChar char="•"/>
            </a:pPr>
            <a:r>
              <a:rPr lang="en-US" sz="2200" dirty="0">
                <a:solidFill>
                  <a:schemeClr val="tx1"/>
                </a:solidFill>
                <a:latin typeface="Times New Roman" panose="02020603050405020304" pitchFamily="18" charset="0"/>
                <a:ea typeface="+mn-ea"/>
                <a:cs typeface="Times New Roman" panose="02020603050405020304" pitchFamily="18" charset="0"/>
              </a:rPr>
              <a:t>As a seaport, the city built itself from the east inwards so most of the older colonial structures are near the coast. </a:t>
            </a:r>
          </a:p>
          <a:p>
            <a:pPr lvl="0" indent="-228600" algn="l" rtl="0" hangingPunct="1">
              <a:lnSpc>
                <a:spcPct val="90000"/>
              </a:lnSpc>
              <a:buFont typeface="Arial" panose="020B0604020202020204" pitchFamily="34" charset="0"/>
              <a:buChar char="•"/>
            </a:pPr>
            <a:endParaRPr lang="en-US" sz="1200" dirty="0">
              <a:solidFill>
                <a:schemeClr val="tx1"/>
              </a:solidFill>
              <a:latin typeface="+mn-lt"/>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6</a:t>
            </a:fld>
            <a:endParaRPr lang="en-US" sz="1200">
              <a:latin typeface="Calibri" panose="020F0502020204030204"/>
              <a:ea typeface="+mn-ea"/>
              <a:cs typeface="+mn-cs"/>
            </a:endParaRPr>
          </a:p>
        </p:txBody>
      </p:sp>
      <p:pic>
        <p:nvPicPr>
          <p:cNvPr id="5" name="Picture 4" descr="An aerial view of a small island in the water&#10;&#10;Description automatically generated">
            <a:extLst>
              <a:ext uri="{FF2B5EF4-FFF2-40B4-BE49-F238E27FC236}">
                <a16:creationId xmlns:a16="http://schemas.microsoft.com/office/drawing/2014/main" id="{86894CB6-B8CC-34E5-B57B-CBCFEB055EE2}"/>
              </a:ext>
            </a:extLst>
          </p:cNvPr>
          <p:cNvPicPr>
            <a:picLocks noChangeAspect="1"/>
          </p:cNvPicPr>
          <p:nvPr/>
        </p:nvPicPr>
        <p:blipFill rotWithShape="1">
          <a:blip r:embed="rId3">
            <a:extLst>
              <a:ext uri="{28A0092B-C50C-407E-A947-70E740481C1C}">
                <a14:useLocalDpi xmlns:a14="http://schemas.microsoft.com/office/drawing/2010/main" val="0"/>
              </a:ext>
            </a:extLst>
          </a:blip>
          <a:srcRect l="29217" r="12966"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1191993"/>
          </a:xfrm>
          <a:prstGeom prst="rect">
            <a:avLst/>
          </a:prstGeom>
        </p:spPr>
        <p:txBody>
          <a:bodyPr vert="horz" anchor="ct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History of Belize</a:t>
            </a:r>
          </a:p>
        </p:txBody>
      </p:sp>
      <p:sp>
        <p:nvSpPr>
          <p:cNvPr id="4" name="TextBox 3">
            <a:extLst>
              <a:ext uri="{FF2B5EF4-FFF2-40B4-BE49-F238E27FC236}">
                <a16:creationId xmlns:a16="http://schemas.microsoft.com/office/drawing/2014/main" id="{DFAE0CC4-9B52-A873-5451-CF778526F6CD}"/>
              </a:ext>
            </a:extLst>
          </p:cNvPr>
          <p:cNvSpPr txBox="1"/>
          <p:nvPr/>
        </p:nvSpPr>
        <p:spPr>
          <a:xfrm>
            <a:off x="133625" y="1067412"/>
            <a:ext cx="7011598" cy="3693319"/>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history of Belize</a:t>
            </a:r>
            <a:r>
              <a:rPr lang="en-US" dirty="0">
                <a:latin typeface="Times New Roman" panose="02020603050405020304" pitchFamily="18" charset="0"/>
                <a:cs typeface="Times New Roman" panose="02020603050405020304" pitchFamily="18" charset="0"/>
              </a:rPr>
              <a:t> dates back thousands of years. The Maya civilization spread into the area of Belize between 1500 BC to 1200 BC and flourished until about 1000 AD.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Several Maya ruin sites, including Cahal Pech, Caracol, Lamanai, Lubaantun, Altun Ha, and Xunantunich reflect the advanced civilization and much denser population of that period.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first recorded European incursions in the region were made by Spanish conquistadors and missionaries in the 16th century. Many Mayans remained in Belize when the Europeans arrived in the 16th and 17th centuries. The political geography of that period did not coincide with current boundaries, so several Maya provinces lay across the frontiers of modern Belize.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7" name="Picture 6" descr="A map of british islands&#10;&#10;Description automatically generated">
            <a:extLst>
              <a:ext uri="{FF2B5EF4-FFF2-40B4-BE49-F238E27FC236}">
                <a16:creationId xmlns:a16="http://schemas.microsoft.com/office/drawing/2014/main" id="{C6792A9E-E7F4-A2C1-E8D7-D63F5D6AE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223" y="1067411"/>
            <a:ext cx="2840092" cy="2853001"/>
          </a:xfrm>
          <a:prstGeom prst="rect">
            <a:avLst/>
          </a:prstGeom>
        </p:spPr>
      </p:pic>
      <p:sp>
        <p:nvSpPr>
          <p:cNvPr id="9" name="TextBox 8">
            <a:extLst>
              <a:ext uri="{FF2B5EF4-FFF2-40B4-BE49-F238E27FC236}">
                <a16:creationId xmlns:a16="http://schemas.microsoft.com/office/drawing/2014/main" id="{84A03C65-2F38-EA51-4075-4D37591B75D2}"/>
              </a:ext>
            </a:extLst>
          </p:cNvPr>
          <p:cNvSpPr txBox="1"/>
          <p:nvPr/>
        </p:nvSpPr>
        <p:spPr>
          <a:xfrm>
            <a:off x="122992" y="4394899"/>
            <a:ext cx="9937022"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earliest reference to African slaves in the British settlement appeared in a 1724 Spanish missionary's account, which stated that the British recently had been importing them from Jamaica, Bermuda, and other Central American British Colonies. Due to Britain’s influence, Belize is the only  English-speaking country in Central and South America.</a:t>
            </a:r>
          </a:p>
        </p:txBody>
      </p:sp>
    </p:spTree>
    <p:extLst>
      <p:ext uri="{BB962C8B-B14F-4D97-AF65-F5344CB8AC3E}">
        <p14:creationId xmlns:p14="http://schemas.microsoft.com/office/powerpoint/2010/main" val="19799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0"/>
            <a:ext cx="10080624" cy="1174173"/>
          </a:xfrm>
          <a:prstGeom prst="rect">
            <a:avLst/>
          </a:prstGeom>
        </p:spPr>
        <p:txBody>
          <a:bodyPr vert="horz" anchor="ct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Area Map of Belize</a:t>
            </a:r>
          </a:p>
        </p:txBody>
      </p:sp>
      <p:pic>
        <p:nvPicPr>
          <p:cNvPr id="4" name="Picture 3" descr="A map of the world with red text&#10;&#10;Description automatically generated">
            <a:extLst>
              <a:ext uri="{FF2B5EF4-FFF2-40B4-BE49-F238E27FC236}">
                <a16:creationId xmlns:a16="http://schemas.microsoft.com/office/drawing/2014/main" id="{86EA181E-62B5-6E16-7F8B-6EC034F3D3F2}"/>
              </a:ext>
            </a:extLst>
          </p:cNvPr>
          <p:cNvPicPr>
            <a:picLocks noChangeAspect="1"/>
          </p:cNvPicPr>
          <p:nvPr/>
        </p:nvPicPr>
        <p:blipFill rotWithShape="1">
          <a:blip r:embed="rId3">
            <a:extLst>
              <a:ext uri="{28A0092B-C50C-407E-A947-70E740481C1C}">
                <a14:useLocalDpi xmlns:a14="http://schemas.microsoft.com/office/drawing/2010/main" val="0"/>
              </a:ext>
            </a:extLst>
          </a:blip>
          <a:srcRect l="2723" t="7627" r="2101" b="39281"/>
          <a:stretch/>
        </p:blipFill>
        <p:spPr>
          <a:xfrm>
            <a:off x="0" y="1174173"/>
            <a:ext cx="10080626" cy="44963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531813"/>
            <a:ext cx="4508500" cy="3776662"/>
          </a:xfrm>
          <a:prstGeom prst="rect">
            <a:avLst/>
          </a:prstGeom>
        </p:spPr>
        <p:txBody>
          <a:bodyPr vert="horz" lIns="91440" tIns="45720" rIns="91440" bIns="45720" rtlCol="0" anchor="ctr">
            <a:noAutofit/>
          </a:bodyPr>
          <a:lstStyle/>
          <a:p>
            <a:pPr lvl="0" algn="ct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Map of Belize</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A6BFD85-4870-4D28-95E8-EB6D313F6BEA}" type="slidenum">
              <a:rPr lang="en-US" sz="120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pic>
        <p:nvPicPr>
          <p:cNvPr id="4" name="Picture 3" descr="A map of belize with cities and roads&#10;&#10;Description automatically generated">
            <a:extLst>
              <a:ext uri="{FF2B5EF4-FFF2-40B4-BE49-F238E27FC236}">
                <a16:creationId xmlns:a16="http://schemas.microsoft.com/office/drawing/2014/main" id="{97378C06-6D12-216D-A34B-FEF2498B8B1F}"/>
              </a:ext>
            </a:extLst>
          </p:cNvPr>
          <p:cNvPicPr>
            <a:picLocks noChangeAspect="1"/>
          </p:cNvPicPr>
          <p:nvPr/>
        </p:nvPicPr>
        <p:blipFill rotWithShape="1">
          <a:blip r:embed="rId3">
            <a:extLst>
              <a:ext uri="{28A0092B-C50C-407E-A947-70E740481C1C}">
                <a14:useLocalDpi xmlns:a14="http://schemas.microsoft.com/office/drawing/2010/main" val="0"/>
              </a:ext>
            </a:extLst>
          </a:blip>
          <a:srcRect r="9901"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465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TotalTime>
  <Words>1840</Words>
  <Application>Microsoft Office PowerPoint</Application>
  <PresentationFormat>Custom</PresentationFormat>
  <Paragraphs>138</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Alef</vt:lpstr>
      <vt:lpstr>Arial</vt:lpstr>
      <vt:lpstr>Calibri</vt:lpstr>
      <vt:lpstr>Liberation Sans</vt:lpstr>
      <vt:lpstr>Times New Roman</vt:lpstr>
      <vt:lpstr>Wingdings</vt:lpstr>
      <vt:lpstr>Default</vt:lpstr>
      <vt:lpstr>Belize City, Belize Presented by Marc Silver</vt:lpstr>
      <vt:lpstr>What I Will Cover</vt:lpstr>
      <vt:lpstr>My Port Philosophy</vt:lpstr>
      <vt:lpstr>PowerPoint Presentation</vt:lpstr>
      <vt:lpstr>PowerPoint Presentation</vt:lpstr>
      <vt:lpstr>About Belize City </vt:lpstr>
      <vt:lpstr>History of Belize</vt:lpstr>
      <vt:lpstr>Area Map of Belize</vt:lpstr>
      <vt:lpstr>Map of Belize</vt:lpstr>
      <vt:lpstr>Belize City Map</vt:lpstr>
      <vt:lpstr>Belize City Buses </vt:lpstr>
      <vt:lpstr>Belize City Taxis</vt:lpstr>
      <vt:lpstr>Water Taxi</vt:lpstr>
      <vt:lpstr>Ambergris Caye</vt:lpstr>
      <vt:lpstr>Hol Chan  Marine Reserve</vt:lpstr>
      <vt:lpstr>Great Blue Hole</vt:lpstr>
      <vt:lpstr>PowerPoint Presentation</vt:lpstr>
      <vt:lpstr>Placencia Peninsula</vt:lpstr>
      <vt:lpstr>Cockscomb Basin Wildlife Sanctuary</vt:lpstr>
      <vt:lpstr>PowerPoint Presentation</vt:lpstr>
      <vt:lpstr>Final Thoughts</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123</cp:revision>
  <dcterms:created xsi:type="dcterms:W3CDTF">2023-03-25T21:24:27Z</dcterms:created>
  <dcterms:modified xsi:type="dcterms:W3CDTF">2025-04-22T01:04:31Z</dcterms:modified>
</cp:coreProperties>
</file>