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6"/>
  </p:notesMasterIdLst>
  <p:handoutMasterIdLst>
    <p:handoutMasterId r:id="rId27"/>
  </p:handoutMasterIdLst>
  <p:sldIdLst>
    <p:sldId id="256" r:id="rId4"/>
    <p:sldId id="273" r:id="rId5"/>
    <p:sldId id="257" r:id="rId6"/>
    <p:sldId id="274" r:id="rId7"/>
    <p:sldId id="258" r:id="rId8"/>
    <p:sldId id="276" r:id="rId9"/>
    <p:sldId id="279" r:id="rId10"/>
    <p:sldId id="260" r:id="rId11"/>
    <p:sldId id="277" r:id="rId12"/>
    <p:sldId id="282" r:id="rId13"/>
    <p:sldId id="261" r:id="rId14"/>
    <p:sldId id="280" r:id="rId15"/>
    <p:sldId id="264" r:id="rId16"/>
    <p:sldId id="265" r:id="rId17"/>
    <p:sldId id="266" r:id="rId18"/>
    <p:sldId id="267" r:id="rId19"/>
    <p:sldId id="278" r:id="rId20"/>
    <p:sldId id="268" r:id="rId21"/>
    <p:sldId id="281" r:id="rId22"/>
    <p:sldId id="275" r:id="rId23"/>
    <p:sldId id="271" r:id="rId24"/>
    <p:sldId id="272" r:id="rId25"/>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87332" autoAdjust="0"/>
  </p:normalViewPr>
  <p:slideViewPr>
    <p:cSldViewPr snapToGrid="0">
      <p:cViewPr varScale="1">
        <p:scale>
          <a:sx n="94" d="100"/>
          <a:sy n="94" d="100"/>
        </p:scale>
        <p:origin x="4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23751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13</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14</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15</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16</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081848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20</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21</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22</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7</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400819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665632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hangingPunct="0">
        <a:tabLst/>
        <a:defRPr lang="en-US" sz="3300" b="0" i="0" u="none" strike="noStrike" kern="1200">
          <a:ln>
            <a:noFill/>
          </a:ln>
          <a:solidFill>
            <a:srgbClr val="FFFFFF"/>
          </a:solidFill>
          <a:latin typeface="Liberation Sans" pitchFamily="18"/>
        </a:defRPr>
      </a:lvl1pPr>
    </p:titleStyle>
    <p:bodyStyle>
      <a:lvl1pPr marL="0" marR="0" indent="0" hangingPunct="0">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393526"/>
            <a:ext cx="6012058" cy="2197525"/>
          </a:xfr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Belize City, Belize</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2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Fellow Cruiser</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4" name="Picture 3" descr="A flag with a red and blue border&#10;&#10;Description automatically generated">
            <a:extLst>
              <a:ext uri="{FF2B5EF4-FFF2-40B4-BE49-F238E27FC236}">
                <a16:creationId xmlns:a16="http://schemas.microsoft.com/office/drawing/2014/main" id="{A1A5D5AE-015D-E14B-ACC7-244AE5F028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3366" y="1106312"/>
            <a:ext cx="4647258" cy="27883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7586128" y="563582"/>
            <a:ext cx="2491975" cy="3776346"/>
          </a:xfrm>
        </p:spPr>
        <p:txBody>
          <a:bodyPr vert="horz" lIns="91440" tIns="45720" rIns="91440" bIns="45720" rtlCol="0" anchor="ctr">
            <a:noAutofit/>
          </a:bodyPr>
          <a:lstStyle/>
          <a:p>
            <a:pPr lvl="0"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Belize City Map</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2A6BFD85-4870-4D28-95E8-EB6D313F6BEA}" type="slidenum">
              <a:rPr lang="en-US" sz="1200">
                <a:latin typeface="Calibri" panose="020F0502020204030204"/>
                <a:ea typeface="+mn-ea"/>
                <a:cs typeface="+mn-cs"/>
              </a:rPr>
              <a:pPr hangingPunct="1">
                <a:spcAft>
                  <a:spcPts val="600"/>
                </a:spcAft>
                <a:defRPr/>
              </a:pPr>
              <a:t>10</a:t>
            </a:fld>
            <a:endParaRPr lang="en-US" sz="1200">
              <a:latin typeface="Calibri" panose="020F0502020204030204"/>
              <a:ea typeface="+mn-ea"/>
              <a:cs typeface="+mn-cs"/>
            </a:endParaRPr>
          </a:p>
        </p:txBody>
      </p:sp>
      <p:pic>
        <p:nvPicPr>
          <p:cNvPr id="5" name="Picture 4" descr="A map of a city&#10;&#10;Description automatically generated">
            <a:extLst>
              <a:ext uri="{FF2B5EF4-FFF2-40B4-BE49-F238E27FC236}">
                <a16:creationId xmlns:a16="http://schemas.microsoft.com/office/drawing/2014/main" id="{AA24D5B1-E9AE-D1AE-071A-D7634B6778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 y="3134"/>
            <a:ext cx="7586133" cy="5689600"/>
          </a:xfrm>
          <a:prstGeom prst="rect">
            <a:avLst/>
          </a:prstGeom>
        </p:spPr>
      </p:pic>
    </p:spTree>
    <p:extLst>
      <p:ext uri="{BB962C8B-B14F-4D97-AF65-F5344CB8AC3E}">
        <p14:creationId xmlns:p14="http://schemas.microsoft.com/office/powerpoint/2010/main" val="186099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name="page6">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11</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360000" y="-42435"/>
            <a:ext cx="9360000" cy="794160"/>
          </a:xfrm>
        </p:spPr>
        <p:txBody>
          <a:bodyPr vert="horz"/>
          <a:lstStyle/>
          <a:p>
            <a:r>
              <a:rPr lang="en-US" sz="4800" b="1" dirty="0">
                <a:solidFill>
                  <a:schemeClr val="tx1"/>
                </a:solidFill>
                <a:latin typeface="Times New Roman" panose="02020603050405020304" pitchFamily="18" charset="0"/>
                <a:cs typeface="Times New Roman" panose="02020603050405020304" pitchFamily="18" charset="0"/>
              </a:rPr>
              <a:t>Belize City Buses </a:t>
            </a:r>
          </a:p>
        </p:txBody>
      </p:sp>
      <p:pic>
        <p:nvPicPr>
          <p:cNvPr id="5" name="Picture 4" descr="A colorful bus on the road&#10;&#10;Description automatically generated">
            <a:extLst>
              <a:ext uri="{FF2B5EF4-FFF2-40B4-BE49-F238E27FC236}">
                <a16:creationId xmlns:a16="http://schemas.microsoft.com/office/drawing/2014/main" id="{F8AFFF2F-D124-A449-5F93-4FAB2B7D59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979" y="1064266"/>
            <a:ext cx="5893291" cy="4515734"/>
          </a:xfrm>
          <a:prstGeom prst="rect">
            <a:avLst/>
          </a:prstGeom>
        </p:spPr>
      </p:pic>
      <p:sp>
        <p:nvSpPr>
          <p:cNvPr id="9" name="TextBox 8">
            <a:extLst>
              <a:ext uri="{FF2B5EF4-FFF2-40B4-BE49-F238E27FC236}">
                <a16:creationId xmlns:a16="http://schemas.microsoft.com/office/drawing/2014/main" id="{531632DD-4C5C-0FA3-B12C-B714D9E42402}"/>
              </a:ext>
            </a:extLst>
          </p:cNvPr>
          <p:cNvSpPr txBox="1"/>
          <p:nvPr/>
        </p:nvSpPr>
        <p:spPr>
          <a:xfrm>
            <a:off x="6325386" y="961534"/>
            <a:ext cx="3572758" cy="3046988"/>
          </a:xfrm>
          <a:prstGeom prst="rect">
            <a:avLst/>
          </a:prstGeom>
          <a:noFill/>
        </p:spPr>
        <p:txBody>
          <a:bodyPr wrap="square">
            <a:spAutoFit/>
          </a:bodyPr>
          <a:lstStyle/>
          <a:p>
            <a:r>
              <a:rPr lang="en-US" sz="2400" b="0" dirty="0">
                <a:effectLst/>
                <a:latin typeface="Times New Roman" panose="02020603050405020304" pitchFamily="18" charset="0"/>
                <a:cs typeface="Times New Roman" panose="02020603050405020304" pitchFamily="18" charset="0"/>
              </a:rPr>
              <a:t>Normally I taught using local buses for getting around, but in Belize, I understand most buses</a:t>
            </a:r>
          </a:p>
          <a:p>
            <a:r>
              <a:rPr lang="en-US" sz="2400" b="0" dirty="0">
                <a:effectLst/>
                <a:latin typeface="Times New Roman" panose="02020603050405020304" pitchFamily="18" charset="0"/>
                <a:cs typeface="Times New Roman" panose="02020603050405020304" pitchFamily="18" charset="0"/>
              </a:rPr>
              <a:t>only travel on major highways. </a:t>
            </a:r>
            <a:r>
              <a:rPr lang="en-US" sz="2400" dirty="0">
                <a:effectLst/>
                <a:latin typeface="Times New Roman" panose="02020603050405020304" pitchFamily="18" charset="0"/>
                <a:cs typeface="Times New Roman" panose="02020603050405020304" pitchFamily="18" charset="0"/>
              </a:rPr>
              <a:t>So, </a:t>
            </a:r>
            <a:r>
              <a:rPr lang="en-US" sz="2400" dirty="0">
                <a:latin typeface="Times New Roman" panose="02020603050405020304" pitchFamily="18" charset="0"/>
                <a:cs typeface="Times New Roman" panose="02020603050405020304" pitchFamily="18" charset="0"/>
              </a:rPr>
              <a:t>for </a:t>
            </a:r>
            <a:r>
              <a:rPr lang="en-US" sz="2400" dirty="0">
                <a:solidFill>
                  <a:schemeClr val="tx1"/>
                </a:solidFill>
                <a:latin typeface="Times New Roman" panose="02020603050405020304" pitchFamily="18" charset="0"/>
                <a:cs typeface="Times New Roman" panose="02020603050405020304" pitchFamily="18" charset="0"/>
              </a:rPr>
              <a:t>Belize City, I urge you to use your best judgment.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12</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360000" y="-42435"/>
            <a:ext cx="9360000" cy="794160"/>
          </a:xfrm>
        </p:spPr>
        <p:txBody>
          <a:bodyPr vert="horz"/>
          <a:lstStyle/>
          <a:p>
            <a:r>
              <a:rPr lang="en-US" sz="4800" b="1" dirty="0">
                <a:solidFill>
                  <a:schemeClr val="tx1"/>
                </a:solidFill>
                <a:latin typeface="Times New Roman" panose="02020603050405020304" pitchFamily="18" charset="0"/>
                <a:cs typeface="Times New Roman" panose="02020603050405020304" pitchFamily="18" charset="0"/>
              </a:rPr>
              <a:t>Belize City Taxis</a:t>
            </a:r>
          </a:p>
        </p:txBody>
      </p:sp>
      <p:sp>
        <p:nvSpPr>
          <p:cNvPr id="5" name="TextBox 4">
            <a:extLst>
              <a:ext uri="{FF2B5EF4-FFF2-40B4-BE49-F238E27FC236}">
                <a16:creationId xmlns:a16="http://schemas.microsoft.com/office/drawing/2014/main" id="{BDD869ED-A0C8-3238-000D-B6053BB24238}"/>
              </a:ext>
            </a:extLst>
          </p:cNvPr>
          <p:cNvSpPr txBox="1"/>
          <p:nvPr/>
        </p:nvSpPr>
        <p:spPr>
          <a:xfrm>
            <a:off x="199292" y="970844"/>
            <a:ext cx="6276153" cy="4370427"/>
          </a:xfrm>
          <a:prstGeom prst="rect">
            <a:avLst/>
          </a:prstGeom>
          <a:noFill/>
        </p:spPr>
        <p:txBody>
          <a:bodyPr wrap="square">
            <a:spAutoFit/>
          </a:bodyPr>
          <a:lstStyle/>
          <a:p>
            <a:pPr marL="342900" indent="-342900" algn="l">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Taxis don’t have meters in Belize, so you’ll need to discuss the fare with your driver before you set off. Regular trips have standard fares, but other journeys will be a matter of negotiation.</a:t>
            </a:r>
          </a:p>
          <a:p>
            <a:pPr marL="342900" indent="-342900" algn="l">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Discuss whether you want to pay by the hour, distance, or the number of stops, as all are options. Also, agree with the driver in advance whether you are happy to share the ride. If you do not, the driver may pick up other passengers along the way. Paying a fare does not guarantee a private car.</a:t>
            </a:r>
          </a:p>
          <a:p>
            <a:pPr marL="342900" indent="-342900" algn="l">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Tipping taxi drivers for short distances isn’t necessary, but if the driver acts as a guide or provides excellent service, he’ll always be grateful to receive something.</a:t>
            </a:r>
          </a:p>
          <a:p>
            <a:pPr algn="l"/>
            <a:endParaRPr lang="en-US" b="1" dirty="0">
              <a:effectLst/>
            </a:endParaRPr>
          </a:p>
        </p:txBody>
      </p:sp>
      <p:pic>
        <p:nvPicPr>
          <p:cNvPr id="8" name="Picture 7" descr="A group of cars on a street&#10;&#10;Description automatically generated">
            <a:extLst>
              <a:ext uri="{FF2B5EF4-FFF2-40B4-BE49-F238E27FC236}">
                <a16:creationId xmlns:a16="http://schemas.microsoft.com/office/drawing/2014/main" id="{E9C461B3-018E-3FA2-3241-31493C60D1C8}"/>
              </a:ext>
            </a:extLst>
          </p:cNvPr>
          <p:cNvPicPr>
            <a:picLocks noChangeAspect="1"/>
          </p:cNvPicPr>
          <p:nvPr/>
        </p:nvPicPr>
        <p:blipFill rotWithShape="1">
          <a:blip r:embed="rId4">
            <a:extLst>
              <a:ext uri="{28A0092B-C50C-407E-A947-70E740481C1C}">
                <a14:useLocalDpi xmlns:a14="http://schemas.microsoft.com/office/drawing/2010/main" val="0"/>
              </a:ext>
            </a:extLst>
          </a:blip>
          <a:srcRect l="39627" r="21424"/>
          <a:stretch/>
        </p:blipFill>
        <p:spPr>
          <a:xfrm>
            <a:off x="6475444" y="1263920"/>
            <a:ext cx="3605181" cy="3261186"/>
          </a:xfrm>
          <a:prstGeom prst="rect">
            <a:avLst/>
          </a:prstGeom>
        </p:spPr>
      </p:pic>
    </p:spTree>
    <p:extLst>
      <p:ext uri="{BB962C8B-B14F-4D97-AF65-F5344CB8AC3E}">
        <p14:creationId xmlns:p14="http://schemas.microsoft.com/office/powerpoint/2010/main" val="3225695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oat on the water&#10;&#10;Description automatically generated">
            <a:extLst>
              <a:ext uri="{FF2B5EF4-FFF2-40B4-BE49-F238E27FC236}">
                <a16:creationId xmlns:a16="http://schemas.microsoft.com/office/drawing/2014/main" id="{157ACA23-CC67-4EB5-4836-9E131F694758}"/>
              </a:ext>
            </a:extLst>
          </p:cNvPr>
          <p:cNvPicPr>
            <a:picLocks noChangeAspect="1"/>
          </p:cNvPicPr>
          <p:nvPr/>
        </p:nvPicPr>
        <p:blipFill rotWithShape="1">
          <a:blip r:embed="rId3">
            <a:extLst>
              <a:ext uri="{28A0092B-C50C-407E-A947-70E740481C1C}">
                <a14:useLocalDpi xmlns:a14="http://schemas.microsoft.com/office/drawing/2010/main" val="0"/>
              </a:ext>
            </a:extLst>
          </a:blip>
          <a:srcRect r="6045" b="4"/>
          <a:stretch/>
        </p:blipFill>
        <p:spPr>
          <a:xfrm>
            <a:off x="20" y="10"/>
            <a:ext cx="7995062" cy="567054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6227307" y="301904"/>
            <a:ext cx="3160274" cy="697573"/>
          </a:xfrm>
        </p:spPr>
        <p:txBody>
          <a:bodyPr vert="horz" lIns="91440" tIns="45720" rIns="91440" bIns="45720" rtlCol="0" anchor="ctr">
            <a:normAutofit/>
          </a:bodyPr>
          <a:lstStyle/>
          <a:p>
            <a:pPr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Water Taxi</a:t>
            </a:r>
            <a:endParaRPr lang="en-US" b="1" i="0" u="none" strike="noStrike" dirty="0">
              <a:ln>
                <a:noFill/>
              </a:ln>
              <a:solidFill>
                <a:schemeClr val="tx1"/>
              </a:solidFill>
              <a:latin typeface="+mj-lt"/>
              <a:ea typeface="+mj-ea"/>
              <a:cs typeface="+mj-cs"/>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6061435" y="961535"/>
            <a:ext cx="4016669" cy="446367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Water Taxi from Belize City to San Pedro or Caye Caulker</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Most travelers visit popular destinations, such as Ambergris Caye and Caye Caulker. The water taxi from Belize City to San Pedro and Caye Caulker is the most economical way to get to the northern islands. Consider traveling with Belize Express. Their water taxi from Belize City to San Pedro runs 5-6 times a day, starting as early as 6 AM with the last one running at 5:30 PM. The trip is about 1.5 hours each way. The price is approximately $50 USD round trip.</a:t>
            </a:r>
          </a:p>
        </p:txBody>
      </p:sp>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E4969A48-D42D-46A9-B6C4-1B83C0ED4970}" type="slidenum">
              <a:rPr lang="en-US" sz="1200">
                <a:solidFill>
                  <a:prstClr val="black">
                    <a:tint val="75000"/>
                  </a:prstClr>
                </a:solidFill>
                <a:latin typeface="Calibri" panose="020F0502020204030204"/>
                <a:ea typeface="+mn-ea"/>
                <a:cs typeface="+mn-cs"/>
              </a:rPr>
              <a:pPr hangingPunct="1">
                <a:spcAft>
                  <a:spcPts val="600"/>
                </a:spcAft>
                <a:defRPr/>
              </a:pPr>
              <a:t>13</a:t>
            </a:fld>
            <a:endParaRPr lang="en-US" sz="1200">
              <a:solidFill>
                <a:prstClr val="black">
                  <a:tint val="75000"/>
                </a:prstClr>
              </a:solidFill>
              <a:latin typeface="Calibri" panose="020F0502020204030204"/>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0">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p:txBody>
          <a:bodyPr/>
          <a:lstStyle/>
          <a:p>
            <a:pPr lvl="0"/>
            <a:fld id="{06F87E9A-0C7A-408B-83BF-C200F674FBCC}" type="slidenum">
              <a:rPr/>
              <a:t>14</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360000" y="494570"/>
            <a:ext cx="9360000" cy="347910"/>
          </a:xfrm>
        </p:spPr>
        <p:txBody>
          <a:bodyPr vert="horz"/>
          <a:lstStyle/>
          <a:p>
            <a:br>
              <a:rPr lang="en-US" sz="4000" dirty="0">
                <a:solidFill>
                  <a:schemeClr val="tx1"/>
                </a:solidFill>
                <a:latin typeface="Times New Roman" panose="02020603050405020304" pitchFamily="18" charset="0"/>
                <a:cs typeface="Times New Roman" panose="02020603050405020304" pitchFamily="18" charset="0"/>
              </a:rPr>
            </a:br>
            <a:r>
              <a:rPr lang="en-US" sz="4000" b="1" dirty="0">
                <a:solidFill>
                  <a:schemeClr val="tx1"/>
                </a:solidFill>
                <a:latin typeface="Times New Roman" panose="02020603050405020304" pitchFamily="18" charset="0"/>
                <a:cs typeface="Times New Roman" panose="02020603050405020304" pitchFamily="18" charset="0"/>
              </a:rPr>
              <a:t>Ambergris Caye</a:t>
            </a:r>
            <a:br>
              <a:rPr lang="en-US" sz="2800" b="1" dirty="0"/>
            </a:b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4C4EBE55-F43E-5A02-6137-B7A91049969F}"/>
              </a:ext>
            </a:extLst>
          </p:cNvPr>
          <p:cNvSpPr txBox="1"/>
          <p:nvPr/>
        </p:nvSpPr>
        <p:spPr>
          <a:xfrm>
            <a:off x="241738" y="842480"/>
            <a:ext cx="5176929" cy="4093428"/>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With its plentiful outdoor activities, this 25-mile-long island off the coast of northern Belize caters to the snorkeling and diving set.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Today, Ambergris Caye welcomes thousands of visitors seeking easy access to the barrier reef that surrounds the island. Snorkelers and intrepid divers alike will want to explore Hol Chan Marine Reserve. Most of the diving and snorkeling shops and instructors are found in San Pedro.  All offer a variety of daily excursions. Prices vary depending on the type and length of tours, plus any certification fees for diving.</a:t>
            </a:r>
          </a:p>
        </p:txBody>
      </p:sp>
      <p:pic>
        <p:nvPicPr>
          <p:cNvPr id="9" name="Picture 8" descr="An aerial view of a sea&#10;&#10;Description automatically generated">
            <a:extLst>
              <a:ext uri="{FF2B5EF4-FFF2-40B4-BE49-F238E27FC236}">
                <a16:creationId xmlns:a16="http://schemas.microsoft.com/office/drawing/2014/main" id="{0FF271F3-BEC2-75A7-2646-DD82D1B7F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7023" y="1272196"/>
            <a:ext cx="4689237" cy="312615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5039052" y="109431"/>
            <a:ext cx="4860043" cy="1211586"/>
          </a:xfrm>
        </p:spPr>
        <p:txBody>
          <a:bodyPr vert="horz" lIns="91440" tIns="45720" rIns="91440" bIns="45720" rtlCol="0" anchor="ctr">
            <a:normAutofit/>
          </a:bodyPr>
          <a:lstStyle/>
          <a:p>
            <a:pPr rtl="0" hangingPunct="1">
              <a:lnSpc>
                <a:spcPct val="90000"/>
              </a:lnSpc>
              <a:spcBef>
                <a:spcPct val="0"/>
              </a:spcBef>
              <a:spcAft>
                <a:spcPts val="1236"/>
              </a:spcAft>
            </a:pPr>
            <a:r>
              <a:rPr lang="en-US" sz="4000" dirty="0">
                <a:solidFill>
                  <a:schemeClr val="tx1"/>
                </a:solidFill>
                <a:latin typeface="Times New Roman" panose="02020603050405020304" pitchFamily="18" charset="0"/>
                <a:ea typeface="+mj-ea"/>
                <a:cs typeface="Times New Roman" panose="02020603050405020304" pitchFamily="18" charset="0"/>
              </a:rPr>
              <a:t>Hol Chan </a:t>
            </a:r>
            <a:br>
              <a:rPr lang="en-US" sz="4000" dirty="0">
                <a:solidFill>
                  <a:schemeClr val="tx1"/>
                </a:solidFill>
                <a:latin typeface="Times New Roman" panose="02020603050405020304" pitchFamily="18" charset="0"/>
                <a:ea typeface="+mj-ea"/>
                <a:cs typeface="Times New Roman" panose="02020603050405020304" pitchFamily="18" charset="0"/>
              </a:rPr>
            </a:br>
            <a:r>
              <a:rPr lang="en-US" sz="4000" dirty="0">
                <a:solidFill>
                  <a:schemeClr val="tx1"/>
                </a:solidFill>
                <a:latin typeface="Times New Roman" panose="02020603050405020304" pitchFamily="18" charset="0"/>
                <a:ea typeface="+mj-ea"/>
                <a:cs typeface="Times New Roman" panose="02020603050405020304" pitchFamily="18" charset="0"/>
              </a:rPr>
              <a:t>Marine Reserve</a:t>
            </a:r>
            <a:endParaRPr lang="en-US" sz="4000" b="1" dirty="0">
              <a:solidFill>
                <a:schemeClr val="tx1"/>
              </a:solidFill>
              <a:latin typeface="Times New Roman" panose="02020603050405020304" pitchFamily="18" charset="0"/>
              <a:ea typeface="+mj-ea"/>
              <a:cs typeface="Times New Roman" panose="02020603050405020304" pitchFamily="18" charset="0"/>
            </a:endParaRPr>
          </a:p>
        </p:txBody>
      </p:sp>
      <p:pic>
        <p:nvPicPr>
          <p:cNvPr id="9" name="Picture 8" descr="A coral reef with fish and corals&#10;&#10;Description automatically generated">
            <a:extLst>
              <a:ext uri="{FF2B5EF4-FFF2-40B4-BE49-F238E27FC236}">
                <a16:creationId xmlns:a16="http://schemas.microsoft.com/office/drawing/2014/main" id="{31C02D85-2F18-BB2E-32F7-6D0B41A3687D}"/>
              </a:ext>
            </a:extLst>
          </p:cNvPr>
          <p:cNvPicPr>
            <a:picLocks noChangeAspect="1"/>
          </p:cNvPicPr>
          <p:nvPr/>
        </p:nvPicPr>
        <p:blipFill rotWithShape="1">
          <a:blip r:embed="rId4">
            <a:extLst>
              <a:ext uri="{28A0092B-C50C-407E-A947-70E740481C1C}">
                <a14:useLocalDpi xmlns:a14="http://schemas.microsoft.com/office/drawing/2010/main" val="0"/>
              </a:ext>
            </a:extLst>
          </a:blip>
          <a:srcRect l="20306" r="23953"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Box 4">
            <a:extLst>
              <a:ext uri="{FF2B5EF4-FFF2-40B4-BE49-F238E27FC236}">
                <a16:creationId xmlns:a16="http://schemas.microsoft.com/office/drawing/2014/main" id="{F8BE99A1-48D6-4A62-F58A-FE7EC8086FF0}"/>
              </a:ext>
            </a:extLst>
          </p:cNvPr>
          <p:cNvSpPr txBox="1"/>
          <p:nvPr/>
        </p:nvSpPr>
        <p:spPr>
          <a:xfrm>
            <a:off x="5039053" y="1354884"/>
            <a:ext cx="4860042" cy="4304367"/>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dirty="0"/>
              <a:t>The Hol Chan Marine Reserve is probably the most popular dive destination of the cuts or channels. The reserve covers about five square miles and is located four miles southeast of San Pedro in the northern section of the Belize Reef. </a:t>
            </a:r>
          </a:p>
          <a:p>
            <a:pPr marL="342900" indent="-228600">
              <a:lnSpc>
                <a:spcPct val="90000"/>
              </a:lnSpc>
              <a:spcAft>
                <a:spcPts val="600"/>
              </a:spcAft>
              <a:buFont typeface="Arial" panose="020B0604020202020204" pitchFamily="34" charset="0"/>
              <a:buChar char="•"/>
            </a:pPr>
            <a:r>
              <a:rPr lang="en-US" dirty="0"/>
              <a:t>The channel is about 30 feet deep, and since no fishing is permitted in the reserve, it is rich with sea life of every description. Divers can expect to see abundant angelfish, blue-striped grunts, schoolmaster snapper, and hundreds of other varieties. The areas for recreation are marked with buoys. </a:t>
            </a:r>
          </a:p>
          <a:p>
            <a:pPr marL="342900" indent="-228600">
              <a:lnSpc>
                <a:spcPct val="90000"/>
              </a:lnSpc>
              <a:spcAft>
                <a:spcPts val="600"/>
              </a:spcAft>
              <a:buFont typeface="Arial" panose="020B0604020202020204" pitchFamily="34" charset="0"/>
              <a:buChar char="•"/>
            </a:pPr>
            <a:r>
              <a:rPr lang="en-US" dirty="0"/>
              <a:t>The usual rule: take only photos! It is clearly spelled out: do not collect coral or fish whether with spear or handlines. </a:t>
            </a:r>
          </a:p>
        </p:txBody>
      </p:sp>
      <p:sp>
        <p:nvSpPr>
          <p:cNvPr id="7" name="Slide Number Placeholder 3">
            <a:extLst>
              <a:ext uri="{FF2B5EF4-FFF2-40B4-BE49-F238E27FC236}">
                <a16:creationId xmlns:a16="http://schemas.microsoft.com/office/drawing/2014/main" id="{E9A2EEA9-13B3-4914-7B02-BDCC85AE18C3}"/>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F1745E88-DE43-40A4-ABF6-C2CAAE0C8E93}" type="slidenum">
              <a:rPr lang="en-US" sz="1200">
                <a:solidFill>
                  <a:prstClr val="black">
                    <a:tint val="75000"/>
                  </a:prstClr>
                </a:solidFill>
                <a:latin typeface="Calibri" panose="020F0502020204030204"/>
                <a:ea typeface="+mn-ea"/>
                <a:cs typeface="+mn-cs"/>
              </a:rPr>
              <a:pPr hangingPunct="1">
                <a:spcAft>
                  <a:spcPts val="600"/>
                </a:spcAft>
                <a:defRPr/>
              </a:pPr>
              <a:t>15</a:t>
            </a:fld>
            <a:endParaRPr lang="en-US" sz="1200">
              <a:solidFill>
                <a:prstClr val="black">
                  <a:tint val="75000"/>
                </a:prstClr>
              </a:solidFill>
              <a:latin typeface="Calibri" panose="020F0502020204030204"/>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92C2CEB5-61B8-CD95-CF58-D788D61CF1E0}"/>
              </a:ext>
            </a:extLst>
          </p:cNvPr>
          <p:cNvSpPr>
            <a:spLocks noGrp="1"/>
          </p:cNvSpPr>
          <p:nvPr>
            <p:ph type="sldNum" sz="quarter" idx="12"/>
          </p:nvPr>
        </p:nvSpPr>
        <p:spPr/>
        <p:txBody>
          <a:bodyPr/>
          <a:lstStyle/>
          <a:p>
            <a:pPr lvl="0"/>
            <a:fld id="{668CC87C-C6DF-43F2-841E-AFCE33E4256F}" type="slidenum">
              <a:rPr/>
              <a:t>16</a:t>
            </a:fld>
            <a:endParaRPr lang="en-US"/>
          </a:p>
        </p:txBody>
      </p:sp>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360000" y="-55314"/>
            <a:ext cx="9360000" cy="794160"/>
          </a:xfrm>
        </p:spPr>
        <p:txBody>
          <a:bodyPr vert="horz"/>
          <a:lstStyle/>
          <a:p>
            <a:r>
              <a:rPr lang="en-US" sz="4000" b="1" dirty="0">
                <a:solidFill>
                  <a:schemeClr val="tx1"/>
                </a:solidFill>
                <a:latin typeface="Times New Roman" panose="02020603050405020304" pitchFamily="18" charset="0"/>
                <a:cs typeface="Times New Roman" panose="02020603050405020304" pitchFamily="18" charset="0"/>
              </a:rPr>
              <a:t>Great Blue Hole</a:t>
            </a:r>
          </a:p>
        </p:txBody>
      </p:sp>
      <p:sp>
        <p:nvSpPr>
          <p:cNvPr id="5" name="TextBox 4">
            <a:extLst>
              <a:ext uri="{FF2B5EF4-FFF2-40B4-BE49-F238E27FC236}">
                <a16:creationId xmlns:a16="http://schemas.microsoft.com/office/drawing/2014/main" id="{CB556632-15F4-21BE-8FFC-2385A5DC2995}"/>
              </a:ext>
            </a:extLst>
          </p:cNvPr>
          <p:cNvSpPr txBox="1"/>
          <p:nvPr/>
        </p:nvSpPr>
        <p:spPr>
          <a:xfrm>
            <a:off x="246185" y="881401"/>
            <a:ext cx="9601200" cy="1477328"/>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Great Blue Hole is located about 43 miles off the coast of Belize along the Lighthouse Reef Atoll. You can visit the Great Blue Hole with a number of dive services that operate out of Belize City, San Pedro and Caye Caulker. In addition to operator fees, be prepared to pay an extra $40 to dive and snorkel at the Great Blue Hole.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Plunge into this deep blue hole and you'll discover imposing ancient stalactites (calcium deposits.</a:t>
            </a:r>
          </a:p>
        </p:txBody>
      </p:sp>
      <p:pic>
        <p:nvPicPr>
          <p:cNvPr id="10" name="Picture 9" descr="A blue hole in the ocean with Great Blue Hole in the background&#10;&#10;Description automatically generated">
            <a:extLst>
              <a:ext uri="{FF2B5EF4-FFF2-40B4-BE49-F238E27FC236}">
                <a16:creationId xmlns:a16="http://schemas.microsoft.com/office/drawing/2014/main" id="{904182CF-28FE-1DE7-7B25-3230BA4DCA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7470" y="2473568"/>
            <a:ext cx="5681838" cy="3196981"/>
          </a:xfrm>
          <a:prstGeom prst="rect">
            <a:avLst/>
          </a:prstGeom>
        </p:spPr>
      </p:pic>
      <p:sp>
        <p:nvSpPr>
          <p:cNvPr id="12" name="TextBox 11">
            <a:extLst>
              <a:ext uri="{FF2B5EF4-FFF2-40B4-BE49-F238E27FC236}">
                <a16:creationId xmlns:a16="http://schemas.microsoft.com/office/drawing/2014/main" id="{DDC3B207-8323-64EC-E244-76B8205CC595}"/>
              </a:ext>
            </a:extLst>
          </p:cNvPr>
          <p:cNvSpPr txBox="1"/>
          <p:nvPr/>
        </p:nvSpPr>
        <p:spPr>
          <a:xfrm>
            <a:off x="246185" y="2263337"/>
            <a:ext cx="4151285" cy="2862322"/>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resembling icicles) and coral fringe. Declared a UNESCO World Heritage Site in 1996 — along with six other areas surrounding Belize's barrier reef.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Great Blue Hole remains one of the world’s most distinguished scuba sites. Created approximately 10,000 years ago after a cave roof crumbled in, this blue channel contains underwater tunnels, caverns, and rock formations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2519737" y="-67165"/>
            <a:ext cx="5039474" cy="769441"/>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Cayo District</a:t>
            </a:r>
          </a:p>
        </p:txBody>
      </p:sp>
      <p:sp>
        <p:nvSpPr>
          <p:cNvPr id="6" name="TextBox 5">
            <a:extLst>
              <a:ext uri="{FF2B5EF4-FFF2-40B4-BE49-F238E27FC236}">
                <a16:creationId xmlns:a16="http://schemas.microsoft.com/office/drawing/2014/main" id="{6A758A45-3E9F-9DF2-9727-E7E71EEFCBF8}"/>
              </a:ext>
            </a:extLst>
          </p:cNvPr>
          <p:cNvSpPr txBox="1"/>
          <p:nvPr/>
        </p:nvSpPr>
        <p:spPr>
          <a:xfrm>
            <a:off x="4349262" y="702276"/>
            <a:ext cx="5729687" cy="440120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Travel west of Belize City and you'll discover a cluster of ancient Mayan sites, rolling hills, gorgeous sunsets, tranquil butterfly gardens, and verdant jungles. In the heart of the Cayo District sits San Ignacio, a small town that boasts traditional culinary dishes and affordable hotels.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Start your tour just 6 miles south of the town at the ancient Mayan ruin Xunantunich. Set along the Mopan River and less than a mile from the Guatemalan border, the temple at Xunantunich was once a civic ceremonial center for the Mayan people.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Your best bet is to find a local tour company for a recommendation.</a:t>
            </a:r>
          </a:p>
        </p:txBody>
      </p:sp>
      <p:pic>
        <p:nvPicPr>
          <p:cNvPr id="8" name="Picture 7" descr="An ancient ruins in the jungle&#10;&#10;Description automatically generated">
            <a:extLst>
              <a:ext uri="{FF2B5EF4-FFF2-40B4-BE49-F238E27FC236}">
                <a16:creationId xmlns:a16="http://schemas.microsoft.com/office/drawing/2014/main" id="{94BBF519-5114-E898-D450-6C7FC5495765}"/>
              </a:ext>
            </a:extLst>
          </p:cNvPr>
          <p:cNvPicPr>
            <a:picLocks noChangeAspect="1"/>
          </p:cNvPicPr>
          <p:nvPr/>
        </p:nvPicPr>
        <p:blipFill rotWithShape="1">
          <a:blip r:embed="rId3">
            <a:extLst>
              <a:ext uri="{28A0092B-C50C-407E-A947-70E740481C1C}">
                <a14:useLocalDpi xmlns:a14="http://schemas.microsoft.com/office/drawing/2010/main" val="0"/>
              </a:ext>
            </a:extLst>
          </a:blip>
          <a:srcRect r="25051"/>
          <a:stretch/>
        </p:blipFill>
        <p:spPr>
          <a:xfrm>
            <a:off x="-1" y="702276"/>
            <a:ext cx="4349263" cy="4346547"/>
          </a:xfrm>
          <a:prstGeom prst="rect">
            <a:avLst/>
          </a:prstGeom>
        </p:spPr>
      </p:pic>
    </p:spTree>
    <p:extLst>
      <p:ext uri="{BB962C8B-B14F-4D97-AF65-F5344CB8AC3E}">
        <p14:creationId xmlns:p14="http://schemas.microsoft.com/office/powerpoint/2010/main" val="2196885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529233" y="269031"/>
            <a:ext cx="2872978" cy="1618018"/>
          </a:xfrm>
        </p:spPr>
        <p:txBody>
          <a:bodyPr vert="horz" lIns="91440" tIns="45720" rIns="91440" bIns="45720" rtlCol="0" anchor="b">
            <a:normAutofit/>
          </a:bodyPr>
          <a:lstStyle/>
          <a:p>
            <a:pPr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Placencia Peninsula</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2" y="2139060"/>
            <a:ext cx="2872978" cy="15122"/>
          </a:xfrm>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 name="connsiteX0" fmla="*/ 0 w 2872978"/>
              <a:gd name="connsiteY0" fmla="*/ 0 h 15122"/>
              <a:gd name="connsiteX1" fmla="*/ 517136 w 2872978"/>
              <a:gd name="connsiteY1" fmla="*/ 0 h 15122"/>
              <a:gd name="connsiteX2" fmla="*/ 1149191 w 2872978"/>
              <a:gd name="connsiteY2" fmla="*/ 0 h 15122"/>
              <a:gd name="connsiteX3" fmla="*/ 1637597 w 2872978"/>
              <a:gd name="connsiteY3" fmla="*/ 0 h 15122"/>
              <a:gd name="connsiteX4" fmla="*/ 2126004 w 2872978"/>
              <a:gd name="connsiteY4" fmla="*/ 0 h 15122"/>
              <a:gd name="connsiteX5" fmla="*/ 2872978 w 2872978"/>
              <a:gd name="connsiteY5" fmla="*/ 0 h 15122"/>
              <a:gd name="connsiteX6" fmla="*/ 2872978 w 2872978"/>
              <a:gd name="connsiteY6" fmla="*/ 15122 h 15122"/>
              <a:gd name="connsiteX7" fmla="*/ 2327112 w 2872978"/>
              <a:gd name="connsiteY7" fmla="*/ 15122 h 15122"/>
              <a:gd name="connsiteX8" fmla="*/ 1781246 w 2872978"/>
              <a:gd name="connsiteY8" fmla="*/ 15122 h 15122"/>
              <a:gd name="connsiteX9" fmla="*/ 1235381 w 2872978"/>
              <a:gd name="connsiteY9" fmla="*/ 15122 h 15122"/>
              <a:gd name="connsiteX10" fmla="*/ 60332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87894" y="44230"/>
                  <a:pt x="450201" y="-6808"/>
                  <a:pt x="574596" y="0"/>
                </a:cubicBezTo>
                <a:cubicBezTo>
                  <a:pt x="682761" y="-14055"/>
                  <a:pt x="869093" y="-31744"/>
                  <a:pt x="1120461" y="0"/>
                </a:cubicBezTo>
                <a:cubicBezTo>
                  <a:pt x="1369445" y="10713"/>
                  <a:pt x="1564668" y="14387"/>
                  <a:pt x="1666327" y="0"/>
                </a:cubicBezTo>
                <a:cubicBezTo>
                  <a:pt x="1784797" y="-8086"/>
                  <a:pt x="2134644" y="-34705"/>
                  <a:pt x="2298382" y="0"/>
                </a:cubicBezTo>
                <a:cubicBezTo>
                  <a:pt x="2501725" y="14499"/>
                  <a:pt x="2727381" y="-8141"/>
                  <a:pt x="2872978" y="0"/>
                </a:cubicBezTo>
                <a:cubicBezTo>
                  <a:pt x="2873279" y="2771"/>
                  <a:pt x="2873098" y="8463"/>
                  <a:pt x="2872978" y="15122"/>
                </a:cubicBezTo>
                <a:cubicBezTo>
                  <a:pt x="2580485" y="-13998"/>
                  <a:pt x="2409818" y="11000"/>
                  <a:pt x="2298382" y="15122"/>
                </a:cubicBezTo>
                <a:cubicBezTo>
                  <a:pt x="2175217" y="64813"/>
                  <a:pt x="2030770" y="44801"/>
                  <a:pt x="1809976" y="15122"/>
                </a:cubicBezTo>
                <a:cubicBezTo>
                  <a:pt x="1627036" y="-4673"/>
                  <a:pt x="1520757" y="8877"/>
                  <a:pt x="1264110" y="15122"/>
                </a:cubicBezTo>
                <a:cubicBezTo>
                  <a:pt x="1012544" y="2843"/>
                  <a:pt x="908671" y="36073"/>
                  <a:pt x="718245" y="15122"/>
                </a:cubicBezTo>
                <a:cubicBezTo>
                  <a:pt x="496819" y="20916"/>
                  <a:pt x="185934" y="48658"/>
                  <a:pt x="0" y="15122"/>
                </a:cubicBezTo>
                <a:cubicBezTo>
                  <a:pt x="-206" y="10223"/>
                  <a:pt x="1257" y="5487"/>
                  <a:pt x="0" y="0"/>
                </a:cubicBezTo>
                <a:close/>
              </a:path>
              <a:path w="2872978" h="15122" stroke="0" extrusionOk="0">
                <a:moveTo>
                  <a:pt x="0" y="0"/>
                </a:moveTo>
                <a:cubicBezTo>
                  <a:pt x="245710" y="-1114"/>
                  <a:pt x="385682" y="-15399"/>
                  <a:pt x="517136" y="0"/>
                </a:cubicBezTo>
                <a:cubicBezTo>
                  <a:pt x="669378" y="20126"/>
                  <a:pt x="801950" y="11703"/>
                  <a:pt x="1149191" y="0"/>
                </a:cubicBezTo>
                <a:cubicBezTo>
                  <a:pt x="1456160" y="-31106"/>
                  <a:pt x="1544839" y="12188"/>
                  <a:pt x="1637597" y="0"/>
                </a:cubicBezTo>
                <a:cubicBezTo>
                  <a:pt x="1765162" y="-2582"/>
                  <a:pt x="1893608" y="-17414"/>
                  <a:pt x="2126004" y="0"/>
                </a:cubicBezTo>
                <a:cubicBezTo>
                  <a:pt x="2355419" y="20048"/>
                  <a:pt x="2725988" y="-60679"/>
                  <a:pt x="2872978" y="0"/>
                </a:cubicBezTo>
                <a:cubicBezTo>
                  <a:pt x="2873424" y="3707"/>
                  <a:pt x="2873914" y="9046"/>
                  <a:pt x="2872978" y="15122"/>
                </a:cubicBezTo>
                <a:cubicBezTo>
                  <a:pt x="2703749" y="52685"/>
                  <a:pt x="2592005" y="9401"/>
                  <a:pt x="2327112" y="15122"/>
                </a:cubicBezTo>
                <a:cubicBezTo>
                  <a:pt x="2073199" y="6749"/>
                  <a:pt x="2020090" y="1127"/>
                  <a:pt x="1781246" y="15122"/>
                </a:cubicBezTo>
                <a:cubicBezTo>
                  <a:pt x="1536104" y="32743"/>
                  <a:pt x="1510751" y="18179"/>
                  <a:pt x="1235381" y="15122"/>
                </a:cubicBezTo>
                <a:cubicBezTo>
                  <a:pt x="967672" y="-4740"/>
                  <a:pt x="871252" y="-12801"/>
                  <a:pt x="603325" y="15122"/>
                </a:cubicBezTo>
                <a:cubicBezTo>
                  <a:pt x="311662" y="15579"/>
                  <a:pt x="187976" y="6916"/>
                  <a:pt x="0" y="15122"/>
                </a:cubicBezTo>
                <a:cubicBezTo>
                  <a:pt x="261" y="10226"/>
                  <a:pt x="-524" y="6481"/>
                  <a:pt x="0" y="0"/>
                </a:cubicBezTo>
                <a:close/>
              </a:path>
              <a:path w="2872978" h="15122" fill="none" stroke="0" extrusionOk="0">
                <a:moveTo>
                  <a:pt x="0" y="0"/>
                </a:moveTo>
                <a:cubicBezTo>
                  <a:pt x="188515" y="1279"/>
                  <a:pt x="449183" y="18853"/>
                  <a:pt x="574596" y="0"/>
                </a:cubicBezTo>
                <a:cubicBezTo>
                  <a:pt x="705020" y="-11647"/>
                  <a:pt x="854373" y="-8770"/>
                  <a:pt x="1120461" y="0"/>
                </a:cubicBezTo>
                <a:cubicBezTo>
                  <a:pt x="1374716" y="4831"/>
                  <a:pt x="1537365" y="43390"/>
                  <a:pt x="1666327" y="0"/>
                </a:cubicBezTo>
                <a:cubicBezTo>
                  <a:pt x="1784377" y="22775"/>
                  <a:pt x="2054343" y="-7724"/>
                  <a:pt x="2298382" y="0"/>
                </a:cubicBezTo>
                <a:cubicBezTo>
                  <a:pt x="2480781" y="16631"/>
                  <a:pt x="2711167" y="20893"/>
                  <a:pt x="2872978" y="0"/>
                </a:cubicBezTo>
                <a:cubicBezTo>
                  <a:pt x="2873540" y="3877"/>
                  <a:pt x="2872523" y="8249"/>
                  <a:pt x="2872978" y="15122"/>
                </a:cubicBezTo>
                <a:cubicBezTo>
                  <a:pt x="2588961" y="9158"/>
                  <a:pt x="2411908" y="-3165"/>
                  <a:pt x="2298382" y="15122"/>
                </a:cubicBezTo>
                <a:cubicBezTo>
                  <a:pt x="2197475" y="54632"/>
                  <a:pt x="2016311" y="37148"/>
                  <a:pt x="1809976" y="15122"/>
                </a:cubicBezTo>
                <a:cubicBezTo>
                  <a:pt x="1631011" y="-12526"/>
                  <a:pt x="1514607" y="8979"/>
                  <a:pt x="1264110" y="15122"/>
                </a:cubicBezTo>
                <a:cubicBezTo>
                  <a:pt x="1010807" y="34200"/>
                  <a:pt x="904891" y="34352"/>
                  <a:pt x="718245" y="15122"/>
                </a:cubicBezTo>
                <a:cubicBezTo>
                  <a:pt x="531594" y="-28726"/>
                  <a:pt x="136574" y="63355"/>
                  <a:pt x="0" y="15122"/>
                </a:cubicBezTo>
                <a:cubicBezTo>
                  <a:pt x="633" y="10085"/>
                  <a:pt x="422" y="5649"/>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72719" y="24730"/>
                          <a:pt x="453930" y="-2711"/>
                          <a:pt x="574596" y="0"/>
                        </a:cubicBezTo>
                        <a:cubicBezTo>
                          <a:pt x="695262" y="2711"/>
                          <a:pt x="865623" y="-7967"/>
                          <a:pt x="1120461" y="0"/>
                        </a:cubicBezTo>
                        <a:cubicBezTo>
                          <a:pt x="1375299" y="7967"/>
                          <a:pt x="1550624" y="18063"/>
                          <a:pt x="1666327" y="0"/>
                        </a:cubicBezTo>
                        <a:cubicBezTo>
                          <a:pt x="1782030" y="-18063"/>
                          <a:pt x="2095408" y="-11159"/>
                          <a:pt x="2298382" y="0"/>
                        </a:cubicBezTo>
                        <a:cubicBezTo>
                          <a:pt x="2501357" y="11159"/>
                          <a:pt x="2725122" y="-5565"/>
                          <a:pt x="2872978" y="0"/>
                        </a:cubicBezTo>
                        <a:cubicBezTo>
                          <a:pt x="2873303" y="3899"/>
                          <a:pt x="2873522" y="8667"/>
                          <a:pt x="2872978" y="15122"/>
                        </a:cubicBezTo>
                        <a:cubicBezTo>
                          <a:pt x="2601857" y="-3645"/>
                          <a:pt x="2424161" y="-10278"/>
                          <a:pt x="2298382" y="15122"/>
                        </a:cubicBezTo>
                        <a:cubicBezTo>
                          <a:pt x="2172603" y="40522"/>
                          <a:pt x="1996400" y="38185"/>
                          <a:pt x="1809976" y="15122"/>
                        </a:cubicBezTo>
                        <a:cubicBezTo>
                          <a:pt x="1623552" y="-7941"/>
                          <a:pt x="1525733" y="8992"/>
                          <a:pt x="1264110" y="15122"/>
                        </a:cubicBezTo>
                        <a:cubicBezTo>
                          <a:pt x="1002487" y="21252"/>
                          <a:pt x="908261" y="27721"/>
                          <a:pt x="718245" y="15122"/>
                        </a:cubicBezTo>
                        <a:cubicBezTo>
                          <a:pt x="528229" y="2523"/>
                          <a:pt x="176399" y="47852"/>
                          <a:pt x="0" y="15122"/>
                        </a:cubicBezTo>
                        <a:cubicBezTo>
                          <a:pt x="684" y="10247"/>
                          <a:pt x="701" y="5846"/>
                          <a:pt x="0" y="0"/>
                        </a:cubicBezTo>
                        <a:close/>
                      </a:path>
                      <a:path w="2872978" h="15122" stroke="0" extrusionOk="0">
                        <a:moveTo>
                          <a:pt x="0" y="0"/>
                        </a:moveTo>
                        <a:cubicBezTo>
                          <a:pt x="246331" y="2114"/>
                          <a:pt x="364990" y="-5865"/>
                          <a:pt x="517136" y="0"/>
                        </a:cubicBezTo>
                        <a:cubicBezTo>
                          <a:pt x="669282" y="5865"/>
                          <a:pt x="842769" y="11362"/>
                          <a:pt x="1149191" y="0"/>
                        </a:cubicBezTo>
                        <a:cubicBezTo>
                          <a:pt x="1455613" y="-11362"/>
                          <a:pt x="1529783" y="19802"/>
                          <a:pt x="1637597" y="0"/>
                        </a:cubicBezTo>
                        <a:cubicBezTo>
                          <a:pt x="1745411" y="-19802"/>
                          <a:pt x="1889711" y="-2153"/>
                          <a:pt x="2126004" y="0"/>
                        </a:cubicBezTo>
                        <a:cubicBezTo>
                          <a:pt x="2362297" y="2153"/>
                          <a:pt x="2713040" y="-27867"/>
                          <a:pt x="2872978" y="0"/>
                        </a:cubicBezTo>
                        <a:cubicBezTo>
                          <a:pt x="2873369" y="4515"/>
                          <a:pt x="2873005" y="9009"/>
                          <a:pt x="2872978" y="15122"/>
                        </a:cubicBezTo>
                        <a:cubicBezTo>
                          <a:pt x="2703040" y="37871"/>
                          <a:pt x="2574829" y="13353"/>
                          <a:pt x="2327112" y="15122"/>
                        </a:cubicBezTo>
                        <a:cubicBezTo>
                          <a:pt x="2079395" y="16891"/>
                          <a:pt x="2026258" y="-3474"/>
                          <a:pt x="1781246" y="15122"/>
                        </a:cubicBezTo>
                        <a:cubicBezTo>
                          <a:pt x="1536234" y="33718"/>
                          <a:pt x="1507455" y="17130"/>
                          <a:pt x="1235381" y="15122"/>
                        </a:cubicBezTo>
                        <a:cubicBezTo>
                          <a:pt x="963308" y="13114"/>
                          <a:pt x="884834" y="-13851"/>
                          <a:pt x="603325" y="15122"/>
                        </a:cubicBezTo>
                        <a:cubicBezTo>
                          <a:pt x="321816" y="44095"/>
                          <a:pt x="204416" y="6262"/>
                          <a:pt x="0" y="15122"/>
                        </a:cubicBezTo>
                        <a:cubicBezTo>
                          <a:pt x="402" y="9777"/>
                          <a:pt x="-270" y="634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5D2D83C-85D1-E3BC-F306-D20535D59879}"/>
              </a:ext>
            </a:extLst>
          </p:cNvPr>
          <p:cNvSpPr txBox="1"/>
          <p:nvPr/>
        </p:nvSpPr>
        <p:spPr>
          <a:xfrm>
            <a:off x="225778" y="2184426"/>
            <a:ext cx="4164797" cy="3486124"/>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Imagine tranquil beaches topped with rustling palm trees and backed by pastel-colored beachfront villas and calm Caribbean waters. This is Placencia, Belize's rapidly booming beach town. Stretching across a 16-mile-long peninsula, Placencia boasts a myriad of nature reserves and underwater sanctuaries along with postcard-perfect vistas. The area offers the only golden sands on mainland Belize.</a:t>
            </a:r>
          </a:p>
        </p:txBody>
      </p:sp>
      <p:pic>
        <p:nvPicPr>
          <p:cNvPr id="6" name="Picture 5" descr="An aerial view of a small island&#10;&#10;Description automatically generated">
            <a:extLst>
              <a:ext uri="{FF2B5EF4-FFF2-40B4-BE49-F238E27FC236}">
                <a16:creationId xmlns:a16="http://schemas.microsoft.com/office/drawing/2014/main" id="{E164AEBF-38FD-9E2B-606D-F11DE30E6DAB}"/>
              </a:ext>
            </a:extLst>
          </p:cNvPr>
          <p:cNvPicPr>
            <a:picLocks noChangeAspect="1"/>
          </p:cNvPicPr>
          <p:nvPr/>
        </p:nvPicPr>
        <p:blipFill rotWithShape="1">
          <a:blip r:embed="rId4">
            <a:extLst>
              <a:ext uri="{28A0092B-C50C-407E-A947-70E740481C1C}">
                <a14:useLocalDpi xmlns:a14="http://schemas.microsoft.com/office/drawing/2010/main" val="0"/>
              </a:ext>
            </a:extLst>
          </a:blip>
          <a:srcRect l="20956" r="12346" b="1"/>
          <a:stretch/>
        </p:blipFill>
        <p:spPr>
          <a:xfrm>
            <a:off x="4391836" y="10"/>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a:xfrm>
            <a:off x="8631535" y="5255759"/>
            <a:ext cx="756047" cy="301905"/>
          </a:xfrm>
        </p:spPr>
        <p:txBody>
          <a:bodyPr vert="horz" lIns="91440" tIns="45720" rIns="91440" bIns="45720" rtlCol="0" anchor="ctr">
            <a:normAutofit/>
          </a:bodyPr>
          <a:lstStyle/>
          <a:p>
            <a:pPr hangingPunct="1">
              <a:spcAft>
                <a:spcPts val="600"/>
              </a:spcAft>
              <a:defRPr/>
            </a:pPr>
            <a:fld id="{208CE974-47AF-47AF-99E9-12A62538A846}" type="slidenum">
              <a:rPr lang="en-US" sz="1200">
                <a:latin typeface="Calibri" panose="020F0502020204030204"/>
                <a:ea typeface="+mn-ea"/>
                <a:cs typeface="+mn-cs"/>
              </a:rPr>
              <a:pPr hangingPunct="1">
                <a:spcAft>
                  <a:spcPts val="600"/>
                </a:spcAft>
                <a:defRPr/>
              </a:pPr>
              <a:t>18</a:t>
            </a:fld>
            <a:endParaRPr lang="en-US" sz="1200">
              <a:latin typeface="Calibri" panose="020F0502020204030204"/>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91911" y="3103050"/>
            <a:ext cx="3300573" cy="2028008"/>
          </a:xfrm>
        </p:spPr>
        <p:txBody>
          <a:bodyPr vert="horz" lIns="91440" tIns="45720" rIns="91440" bIns="45720" rtlCol="0" anchor="ctr">
            <a:noAutofit/>
          </a:bodyPr>
          <a:lstStyle/>
          <a:p>
            <a:pPr algn="l" rtl="0" hangingPunct="1">
              <a:lnSpc>
                <a:spcPct val="90000"/>
              </a:lnSpc>
              <a:spcBef>
                <a:spcPct val="0"/>
              </a:spcBef>
            </a:pPr>
            <a:r>
              <a:rPr lang="en-US" sz="4000" b="1" dirty="0">
                <a:solidFill>
                  <a:schemeClr val="tx1"/>
                </a:solidFill>
                <a:latin typeface="Times New Roman" panose="02020603050405020304" pitchFamily="18" charset="0"/>
                <a:ea typeface="+mj-ea"/>
                <a:cs typeface="Times New Roman" panose="02020603050405020304" pitchFamily="18" charset="0"/>
              </a:rPr>
              <a:t>Cockscomb Basin Wildlife Sanctuary</a:t>
            </a:r>
          </a:p>
        </p:txBody>
      </p:sp>
      <p:pic>
        <p:nvPicPr>
          <p:cNvPr id="4" name="Picture 3" descr="A leopard drinking from a log&#10;&#10;Description automatically generated">
            <a:extLst>
              <a:ext uri="{FF2B5EF4-FFF2-40B4-BE49-F238E27FC236}">
                <a16:creationId xmlns:a16="http://schemas.microsoft.com/office/drawing/2014/main" id="{2B7B4EF9-CE5B-011C-2CF8-79728E9268F0}"/>
              </a:ext>
            </a:extLst>
          </p:cNvPr>
          <p:cNvPicPr>
            <a:picLocks noChangeAspect="1"/>
          </p:cNvPicPr>
          <p:nvPr/>
        </p:nvPicPr>
        <p:blipFill rotWithShape="1">
          <a:blip r:embed="rId4">
            <a:extLst>
              <a:ext uri="{28A0092B-C50C-407E-A947-70E740481C1C}">
                <a14:useLocalDpi xmlns:a14="http://schemas.microsoft.com/office/drawing/2010/main" val="0"/>
              </a:ext>
            </a:extLst>
          </a:blip>
          <a:srcRect t="8104" r="2" b="13857"/>
          <a:stretch/>
        </p:blipFill>
        <p:spPr>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Box 5">
            <a:extLst>
              <a:ext uri="{FF2B5EF4-FFF2-40B4-BE49-F238E27FC236}">
                <a16:creationId xmlns:a16="http://schemas.microsoft.com/office/drawing/2014/main" id="{671B8A18-5C6F-ACA8-02D5-F02371E8C14B}"/>
              </a:ext>
            </a:extLst>
          </p:cNvPr>
          <p:cNvSpPr txBox="1"/>
          <p:nvPr/>
        </p:nvSpPr>
        <p:spPr>
          <a:xfrm>
            <a:off x="3492485" y="3103050"/>
            <a:ext cx="6189111" cy="202800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Cockscomb Basin Wildlife Sanctuary</a:t>
            </a:r>
            <a:r>
              <a:rPr lang="en-US" sz="2000" dirty="0">
                <a:latin typeface="Times New Roman" panose="02020603050405020304" pitchFamily="18" charset="0"/>
                <a:cs typeface="Times New Roman" panose="02020603050405020304" pitchFamily="18" charset="0"/>
              </a:rPr>
              <a:t> is a nature reserve in the Stann Creek District of south-central Belize. It was established to protect the forests, fauna, and watersheds of an approximately 150 sq mi area on the eastern slopes of the Maya Mountains</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a:xfrm>
            <a:off x="7329454" y="5255759"/>
            <a:ext cx="2268141" cy="301905"/>
          </a:xfrm>
        </p:spPr>
        <p:txBody>
          <a:bodyPr vert="horz" lIns="91440" tIns="45720" rIns="91440" bIns="45720" rtlCol="0" anchor="ctr">
            <a:normAutofit/>
          </a:bodyPr>
          <a:lstStyle/>
          <a:p>
            <a:pPr hangingPunct="1">
              <a:spcAft>
                <a:spcPts val="600"/>
              </a:spcAft>
              <a:defRPr/>
            </a:pPr>
            <a:fld id="{208CE974-47AF-47AF-99E9-12A62538A846}" type="slidenum">
              <a:rPr lang="en-US" sz="1000">
                <a:solidFill>
                  <a:schemeClr val="tx1">
                    <a:lumMod val="75000"/>
                    <a:lumOff val="25000"/>
                  </a:schemeClr>
                </a:solidFill>
                <a:latin typeface="Calibri" panose="020F0502020204030204"/>
                <a:ea typeface="+mn-ea"/>
                <a:cs typeface="+mn-cs"/>
              </a:rPr>
              <a:pPr hangingPunct="1">
                <a:spcAft>
                  <a:spcPts val="600"/>
                </a:spcAft>
                <a:defRPr/>
              </a:pPr>
              <a:t>19</a:t>
            </a:fld>
            <a:endParaRPr lang="en-US" sz="1000">
              <a:solidFill>
                <a:schemeClr val="tx1">
                  <a:lumMod val="75000"/>
                  <a:lumOff val="25000"/>
                </a:schemeClr>
              </a:solidFill>
              <a:latin typeface="Calibri" panose="020F0502020204030204"/>
              <a:ea typeface="+mn-ea"/>
              <a:cs typeface="+mn-cs"/>
            </a:endParaRPr>
          </a:p>
        </p:txBody>
      </p:sp>
      <p:sp>
        <p:nvSpPr>
          <p:cNvPr id="9" name="TextBox 8">
            <a:extLst>
              <a:ext uri="{FF2B5EF4-FFF2-40B4-BE49-F238E27FC236}">
                <a16:creationId xmlns:a16="http://schemas.microsoft.com/office/drawing/2014/main" id="{EEA6D122-800E-74D7-4C71-CC6CD9B0F113}"/>
              </a:ext>
            </a:extLst>
          </p:cNvPr>
          <p:cNvSpPr txBox="1"/>
          <p:nvPr/>
        </p:nvSpPr>
        <p:spPr>
          <a:xfrm>
            <a:off x="3492483" y="5131058"/>
            <a:ext cx="6189111" cy="430887"/>
          </a:xfrm>
          <a:prstGeom prst="rect">
            <a:avLst/>
          </a:prstGeom>
          <a:noFill/>
        </p:spPr>
        <p:txBody>
          <a:bodyPr wrap="square">
            <a:spAutoFit/>
          </a:bodyPr>
          <a:lstStyle/>
          <a:p>
            <a:pPr algn="ctr"/>
            <a:r>
              <a:rPr lang="en-US" sz="2200" b="1" dirty="0">
                <a:latin typeface="Times New Roman" panose="02020603050405020304" pitchFamily="18" charset="0"/>
                <a:cs typeface="Times New Roman" panose="02020603050405020304" pitchFamily="18" charset="0"/>
              </a:rPr>
              <a:t>Entrance fee $10 BZD ($5 USD)</a:t>
            </a:r>
          </a:p>
        </p:txBody>
      </p:sp>
    </p:spTree>
    <p:extLst>
      <p:ext uri="{BB962C8B-B14F-4D97-AF65-F5344CB8AC3E}">
        <p14:creationId xmlns:p14="http://schemas.microsoft.com/office/powerpoint/2010/main" val="498222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829559" y="1149986"/>
            <a:ext cx="9026592" cy="4063039"/>
          </a:xfrm>
        </p:spPr>
        <p:txBody>
          <a:bodyPr>
            <a:normAutofit lnSpcReduction="10000"/>
          </a:bodyPr>
          <a:lstStyle/>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My Port Philosophy</a:t>
            </a:r>
            <a:endParaRPr lang="en-US" altLang="en-US" sz="22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About Belize City </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History of Belize </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Area Map of Belize</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Map of Belize City </a:t>
            </a:r>
          </a:p>
          <a:p>
            <a:pPr algn="l">
              <a:buFont typeface="Wingdings" panose="05000000000000000000" pitchFamily="2" charset="2"/>
              <a:buChar char=""/>
            </a:pPr>
            <a:r>
              <a:rPr lang="en-US" sz="2200" b="1" dirty="0">
                <a:solidFill>
                  <a:schemeClr val="tx1"/>
                </a:solidFill>
                <a:latin typeface="Times New Roman" panose="02020603050405020304" pitchFamily="18" charset="0"/>
                <a:cs typeface="Times New Roman" panose="02020603050405020304" pitchFamily="18" charset="0"/>
              </a:rPr>
              <a:t>Belize City Transportation </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Conclusion</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Restaurant Choices</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0" y="711954"/>
            <a:ext cx="10091110" cy="3754874"/>
          </a:xfrm>
          <a:prstGeom prst="rect">
            <a:avLst/>
          </a:prstGeom>
          <a:noFill/>
        </p:spPr>
        <p:txBody>
          <a:bodyPr wrap="square">
            <a:spAutoFit/>
          </a:bodyPr>
          <a:lstStyle/>
          <a:p>
            <a:pPr>
              <a:buClrTx/>
              <a:buFontTx/>
              <a:buNone/>
            </a:pPr>
            <a:r>
              <a:rPr lang="en-US" altLang="en-US" sz="2000" dirty="0">
                <a:latin typeface="Times New Roman" panose="02020603050405020304" pitchFamily="18" charset="0"/>
                <a:cs typeface="Times New Roman" panose="02020603050405020304" pitchFamily="18" charset="0"/>
              </a:rPr>
              <a:t>There are a lot of excellent restaurants in Belize City. Especially for seafood. </a:t>
            </a:r>
          </a:p>
          <a:p>
            <a:pPr>
              <a:buClrTx/>
              <a:buFontTx/>
              <a:buNone/>
            </a:pPr>
            <a:r>
              <a:rPr lang="en-US" altLang="en-US" sz="2000" dirty="0">
                <a:latin typeface="Times New Roman" panose="02020603050405020304" pitchFamily="18" charset="0"/>
                <a:cs typeface="Times New Roman" panose="02020603050405020304" pitchFamily="18" charset="0"/>
              </a:rPr>
              <a:t>Here are some recommendations: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Restaurants in Belize City:</a:t>
            </a:r>
          </a:p>
          <a:p>
            <a:r>
              <a:rPr lang="en-US" b="1" dirty="0">
                <a:latin typeface="Times New Roman" panose="02020603050405020304" pitchFamily="18" charset="0"/>
                <a:cs typeface="Times New Roman" panose="02020603050405020304" pitchFamily="18" charset="0"/>
              </a:rPr>
              <a:t>Martha's Café </a:t>
            </a:r>
            <a:r>
              <a:rPr lang="en-US" dirty="0">
                <a:latin typeface="Times New Roman" panose="02020603050405020304" pitchFamily="18" charset="0"/>
                <a:cs typeface="Times New Roman" panose="02020603050405020304" pitchFamily="18" charset="0"/>
              </a:rPr>
              <a:t>$$ - $$$ Seafood, Healthy , Central American</a:t>
            </a:r>
          </a:p>
          <a:p>
            <a:r>
              <a:rPr lang="en-US" dirty="0">
                <a:latin typeface="Times New Roman" panose="02020603050405020304" pitchFamily="18" charset="0"/>
                <a:cs typeface="Times New Roman" panose="02020603050405020304" pitchFamily="18" charset="0"/>
              </a:rPr>
              <a:t>10 Fort Street, Belize City</a:t>
            </a: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CELEBRITY RESTAURANT </a:t>
            </a:r>
            <a:r>
              <a:rPr lang="en-US" dirty="0">
                <a:latin typeface="Times New Roman" panose="02020603050405020304" pitchFamily="18" charset="0"/>
                <a:cs typeface="Times New Roman" panose="02020603050405020304" pitchFamily="18" charset="0"/>
              </a:rPr>
              <a:t>$$ - $$$ Caribbean , Seafood , Central American</a:t>
            </a:r>
          </a:p>
          <a:p>
            <a:r>
              <a:rPr lang="en-US" dirty="0">
                <a:latin typeface="Times New Roman" panose="02020603050405020304" pitchFamily="18" charset="0"/>
                <a:cs typeface="Times New Roman" panose="02020603050405020304" pitchFamily="18" charset="0"/>
              </a:rPr>
              <a:t>Marine Parade Volta Building, Belize City</a:t>
            </a:r>
          </a:p>
          <a:p>
            <a:r>
              <a:rPr lang="en-US" b="1" dirty="0">
                <a:latin typeface="Times New Roman" panose="02020603050405020304" pitchFamily="18" charset="0"/>
                <a:cs typeface="Times New Roman" panose="02020603050405020304" pitchFamily="18" charset="0"/>
              </a:rPr>
              <a:t>Bird's Isle </a:t>
            </a:r>
            <a:r>
              <a:rPr lang="en-US" dirty="0">
                <a:latin typeface="Times New Roman" panose="02020603050405020304" pitchFamily="18" charset="0"/>
                <a:cs typeface="Times New Roman" panose="02020603050405020304" pitchFamily="18" charset="0"/>
              </a:rPr>
              <a:t>$$ - $$$ Caribbean , Bar , Seafood</a:t>
            </a:r>
          </a:p>
          <a:p>
            <a:r>
              <a:rPr lang="en-US" dirty="0">
                <a:latin typeface="Times New Roman" panose="02020603050405020304" pitchFamily="18" charset="0"/>
                <a:cs typeface="Times New Roman" panose="02020603050405020304" pitchFamily="18" charset="0"/>
              </a:rPr>
              <a:t>90 Albert Street Bird's Isle, Belize City</a:t>
            </a:r>
          </a:p>
          <a:p>
            <a:r>
              <a:rPr lang="en-US" b="1" dirty="0">
                <a:latin typeface="Times New Roman" panose="02020603050405020304" pitchFamily="18" charset="0"/>
                <a:cs typeface="Times New Roman" panose="02020603050405020304" pitchFamily="18" charset="0"/>
              </a:rPr>
              <a:t>Friendship Chinese Restaurant </a:t>
            </a:r>
            <a:r>
              <a:rPr lang="en-US" dirty="0">
                <a:latin typeface="Times New Roman" panose="02020603050405020304" pitchFamily="18" charset="0"/>
                <a:cs typeface="Times New Roman" panose="02020603050405020304" pitchFamily="18" charset="0"/>
              </a:rPr>
              <a:t>$ Chinese , Asian</a:t>
            </a:r>
          </a:p>
          <a:p>
            <a:r>
              <a:rPr lang="en-US" dirty="0">
                <a:latin typeface="Times New Roman" panose="02020603050405020304" pitchFamily="18" charset="0"/>
                <a:cs typeface="Times New Roman" panose="02020603050405020304" pitchFamily="18" charset="0"/>
              </a:rPr>
              <a:t>Philip Goldson Hwy, Belize City</a:t>
            </a:r>
          </a:p>
          <a:p>
            <a:r>
              <a:rPr lang="en-US" b="1" dirty="0">
                <a:latin typeface="Times New Roman" panose="02020603050405020304" pitchFamily="18" charset="0"/>
                <a:cs typeface="Times New Roman" panose="02020603050405020304" pitchFamily="18" charset="0"/>
              </a:rPr>
              <a:t>The Sahara Grill </a:t>
            </a:r>
            <a:r>
              <a:rPr lang="en-US" dirty="0">
                <a:latin typeface="Times New Roman" panose="02020603050405020304" pitchFamily="18" charset="0"/>
                <a:cs typeface="Times New Roman" panose="02020603050405020304" pitchFamily="18" charset="0"/>
              </a:rPr>
              <a:t>$$ - $$$ Lebanese , Mediterranean , Middle Eastern</a:t>
            </a:r>
          </a:p>
          <a:p>
            <a:r>
              <a:rPr lang="en-US" dirty="0">
                <a:latin typeface="Times New Roman" panose="02020603050405020304" pitchFamily="18" charset="0"/>
                <a:cs typeface="Times New Roman" panose="02020603050405020304" pitchFamily="18" charset="0"/>
              </a:rPr>
              <a:t>Mile 3 Northern Highway Opposite Biltmore Plaza Hotel, Belize City</a:t>
            </a:r>
            <a:endParaRPr lang="en-US" altLang="en-US" dirty="0">
              <a:latin typeface="Times New Roman" panose="02020603050405020304" pitchFamily="18"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late of food with a flower&#10;&#10;Description automatically generated">
            <a:extLst>
              <a:ext uri="{FF2B5EF4-FFF2-40B4-BE49-F238E27FC236}">
                <a16:creationId xmlns:a16="http://schemas.microsoft.com/office/drawing/2014/main" id="{3777FA35-2CF6-2257-A5A8-685A89010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711" y="2581326"/>
            <a:ext cx="2974093" cy="2442230"/>
          </a:xfrm>
          <a:prstGeom prst="rect">
            <a:avLst/>
          </a:prstGeom>
        </p:spPr>
      </p:pic>
      <p:sp>
        <p:nvSpPr>
          <p:cNvPr id="7" name="TextBox 6">
            <a:extLst>
              <a:ext uri="{FF2B5EF4-FFF2-40B4-BE49-F238E27FC236}">
                <a16:creationId xmlns:a16="http://schemas.microsoft.com/office/drawing/2014/main" id="{042BF5F8-569B-C79A-5A18-FD884DA19DA3}"/>
              </a:ext>
            </a:extLst>
          </p:cNvPr>
          <p:cNvSpPr txBox="1"/>
          <p:nvPr/>
        </p:nvSpPr>
        <p:spPr>
          <a:xfrm>
            <a:off x="0" y="4431513"/>
            <a:ext cx="10074804" cy="1015663"/>
          </a:xfrm>
          <a:prstGeom prst="rect">
            <a:avLst/>
          </a:prstGeom>
          <a:noFill/>
        </p:spPr>
        <p:txBody>
          <a:bodyPr wrap="square">
            <a:spAutoFit/>
          </a:bodyPr>
          <a:lstStyle/>
          <a:p>
            <a:pPr>
              <a:buClrTx/>
              <a:buFontTx/>
              <a:buNone/>
            </a:pPr>
            <a:r>
              <a:rPr lang="en-US" altLang="en-US" dirty="0">
                <a:latin typeface="Times New Roman" panose="02020603050405020304" pitchFamily="18" charset="0"/>
                <a:cs typeface="Times New Roman" panose="02020603050405020304" pitchFamily="18" charset="0"/>
              </a:rPr>
              <a:t>For those of you who just like good food, you can’t go wrong just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about anywhere you go in Belize City.</a:t>
            </a:r>
          </a:p>
          <a:p>
            <a:pPr algn="ctr">
              <a:buClrTx/>
              <a:buFontTx/>
              <a:buNone/>
            </a:pPr>
            <a:r>
              <a:rPr lang="en-US" altLang="en-US" sz="2400" b="1" dirty="0">
                <a:latin typeface="Times New Roman" panose="02020603050405020304" pitchFamily="18" charset="0"/>
                <a:cs typeface="Times New Roman" panose="02020603050405020304" pitchFamily="18" charset="0"/>
              </a:rPr>
              <a:t>GOOD EATING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3441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6">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9/30/2023</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21</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360000" y="1080000"/>
            <a:ext cx="9360000" cy="2104989"/>
          </a:xfr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Belize City is a beautiful City with a rich history and numerous attractions. Regardless of what you're looking for, Belize City has something for everyone.</a:t>
            </a:r>
          </a:p>
          <a:p>
            <a:pPr lvl="0" rtl="0"/>
            <a:endParaRPr lang="en-US" sz="2800" dirty="0">
              <a:solidFill>
                <a:srgbClr val="000000"/>
              </a:solidFill>
              <a:latin typeface="Times New Roman" panose="02020603050405020304" pitchFamily="18" charset="0"/>
              <a:cs typeface="Times New Roman" panose="02020603050405020304" pitchFamily="18" charset="0"/>
            </a:endParaRPr>
          </a:p>
          <a:p>
            <a:pPr lvl="0" algn="ctr"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Belize City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7">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dirty="0">
                <a:solidFill>
                  <a:srgbClr val="000000"/>
                </a:solidFill>
                <a:latin typeface="Times New Roman" panose="02020603050405020304" pitchFamily="18" charset="0"/>
                <a:cs typeface="Times New Roman" panose="02020603050405020304" pitchFamily="18" charset="0"/>
              </a:rPr>
              <a:t>Belize City  </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13345"/>
            <a:ext cx="10080625" cy="757130"/>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44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3">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400" b="1" dirty="0">
                <a:solidFill>
                  <a:srgbClr val="000000"/>
                </a:solidFill>
                <a:latin typeface="Times New Roman" panose="02020603050405020304" pitchFamily="18" charset="0"/>
                <a:cs typeface="Times New Roman" panose="02020603050405020304" pitchFamily="18" charset="0"/>
              </a:rPr>
              <a:t>Belize </a:t>
            </a:r>
            <a:r>
              <a:rPr lang="en-US" sz="44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830295"/>
            <a:ext cx="10080625" cy="21933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algn="ctr"/>
            <a:r>
              <a:rPr lang="en-US" sz="3000" dirty="0">
                <a:latin typeface="Times New Roman" panose="02020603050405020304" pitchFamily="18" charset="0"/>
                <a:cs typeface="Times New Roman" panose="02020603050405020304" pitchFamily="18" charset="0"/>
              </a:rPr>
              <a:t>The Belize dollar (BZD)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fixed rate of exchange is BZ. $2.00 to US$1.00.</a:t>
            </a:r>
          </a:p>
          <a:p>
            <a:br>
              <a:rPr lang="en-US" sz="3000" dirty="0">
                <a:latin typeface="Times New Roman" panose="02020603050405020304" pitchFamily="18" charset="0"/>
                <a:cs typeface="Times New Roman" panose="02020603050405020304" pitchFamily="18" charset="0"/>
              </a:rPr>
            </a:br>
            <a:endParaRPr lang="en-US" sz="3000" dirty="0">
              <a:latin typeface="Times New Roman" panose="02020603050405020304" pitchFamily="18" charset="0"/>
              <a:cs typeface="Times New Roman" panose="02020603050405020304" pitchFamily="18" charset="0"/>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4" name="Picture 3" descr="A group of currency notes&#10;&#10;Description automatically generated">
            <a:extLst>
              <a:ext uri="{FF2B5EF4-FFF2-40B4-BE49-F238E27FC236}">
                <a16:creationId xmlns:a16="http://schemas.microsoft.com/office/drawing/2014/main" id="{880C52AC-0D19-52FB-9C4A-E4DE50759D4D}"/>
              </a:ext>
            </a:extLst>
          </p:cNvPr>
          <p:cNvPicPr>
            <a:picLocks noChangeAspect="1"/>
          </p:cNvPicPr>
          <p:nvPr/>
        </p:nvPicPr>
        <p:blipFill rotWithShape="1">
          <a:blip r:embed="rId4">
            <a:extLst>
              <a:ext uri="{28A0092B-C50C-407E-A947-70E740481C1C}">
                <a14:useLocalDpi xmlns:a14="http://schemas.microsoft.com/office/drawing/2010/main" val="0"/>
              </a:ext>
            </a:extLst>
          </a:blip>
          <a:srcRect l="3918" t="6968" r="7249" b="7627"/>
          <a:stretch/>
        </p:blipFill>
        <p:spPr>
          <a:xfrm>
            <a:off x="0" y="1983812"/>
            <a:ext cx="5723467" cy="3686738"/>
          </a:xfrm>
          <a:prstGeom prst="rect">
            <a:avLst/>
          </a:prstGeom>
        </p:spPr>
      </p:pic>
      <p:pic>
        <p:nvPicPr>
          <p:cNvPr id="6" name="Picture 5" descr="A group of coins on a table&#10;&#10;Description automatically generated">
            <a:extLst>
              <a:ext uri="{FF2B5EF4-FFF2-40B4-BE49-F238E27FC236}">
                <a16:creationId xmlns:a16="http://schemas.microsoft.com/office/drawing/2014/main" id="{A8F5CF67-D583-C0B0-45DF-1751C1614572}"/>
              </a:ext>
            </a:extLst>
          </p:cNvPr>
          <p:cNvPicPr>
            <a:picLocks noChangeAspect="1"/>
          </p:cNvPicPr>
          <p:nvPr/>
        </p:nvPicPr>
        <p:blipFill rotWithShape="1">
          <a:blip r:embed="rId5">
            <a:extLst>
              <a:ext uri="{28A0092B-C50C-407E-A947-70E740481C1C}">
                <a14:useLocalDpi xmlns:a14="http://schemas.microsoft.com/office/drawing/2010/main" val="0"/>
              </a:ext>
            </a:extLst>
          </a:blip>
          <a:srcRect l="1487" r="9179" b="2692"/>
          <a:stretch/>
        </p:blipFill>
        <p:spPr>
          <a:xfrm>
            <a:off x="5723467" y="1989190"/>
            <a:ext cx="4391382" cy="36813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301905"/>
            <a:ext cx="5147935" cy="1149824"/>
          </a:xfrm>
        </p:spPr>
        <p:txBody>
          <a:bodyPr vert="horz" lIns="91440" tIns="45720" rIns="91440" bIns="45720" rtlCol="0" anchor="ctr">
            <a:normAutofit/>
          </a:bodyPr>
          <a:lstStyle/>
          <a:p>
            <a:pPr lvl="0"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About Belize City </a:t>
            </a: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169682" y="1225485"/>
            <a:ext cx="4870630" cy="4030273"/>
          </a:xfrm>
        </p:spPr>
        <p:txBody>
          <a:bodyPr vert="horz" lIns="91440" tIns="45720" rIns="91440" bIns="45720" rtlCol="0">
            <a:normAutofit fontScale="85000" lnSpcReduction="20000"/>
          </a:bodyPr>
          <a:lstStyle/>
          <a:p>
            <a:pPr indent="-228600" algn="l" rtl="0" hangingPunct="1">
              <a:lnSpc>
                <a:spcPct val="90000"/>
              </a:lnSpc>
              <a:buFont typeface="Arial" panose="020B0604020202020204" pitchFamily="34" charset="0"/>
              <a:buChar char="•"/>
            </a:pPr>
            <a:r>
              <a:rPr lang="en-US" sz="2200" dirty="0">
                <a:solidFill>
                  <a:schemeClr val="tx1"/>
                </a:solidFill>
                <a:latin typeface="Times New Roman" panose="02020603050405020304" pitchFamily="18" charset="0"/>
                <a:ea typeface="+mn-ea"/>
                <a:cs typeface="Times New Roman" panose="02020603050405020304" pitchFamily="18" charset="0"/>
              </a:rPr>
              <a:t>Belize City is the largest city in the country and hosts an eclectic variety of ethnicities from all over the world. Our urban haven is characterized by the perfect balance of industry and natural resources which makes for a beautiful developing city filled with potential and opportunity. </a:t>
            </a:r>
          </a:p>
          <a:p>
            <a:pPr indent="-228600" algn="l" rtl="0" hangingPunct="1">
              <a:lnSpc>
                <a:spcPct val="90000"/>
              </a:lnSpc>
              <a:buFont typeface="Arial" panose="020B0604020202020204" pitchFamily="34" charset="0"/>
              <a:buChar char="•"/>
            </a:pPr>
            <a:r>
              <a:rPr lang="en-US" sz="2200" dirty="0">
                <a:solidFill>
                  <a:schemeClr val="tx1"/>
                </a:solidFill>
                <a:latin typeface="Times New Roman" panose="02020603050405020304" pitchFamily="18" charset="0"/>
                <a:ea typeface="+mn-ea"/>
                <a:cs typeface="Times New Roman" panose="02020603050405020304" pitchFamily="18" charset="0"/>
              </a:rPr>
              <a:t>The City has a population of 66,083 residents and is Belize's central port as well as the financial and industrial hub of the country which garners the bulk of our tourism. </a:t>
            </a:r>
          </a:p>
          <a:p>
            <a:pPr indent="-228600" algn="l" rtl="0" hangingPunct="1">
              <a:lnSpc>
                <a:spcPct val="90000"/>
              </a:lnSpc>
              <a:buFont typeface="Arial" panose="020B0604020202020204" pitchFamily="34" charset="0"/>
              <a:buChar char="•"/>
            </a:pPr>
            <a:r>
              <a:rPr lang="en-US" sz="2200" dirty="0">
                <a:solidFill>
                  <a:schemeClr val="tx1"/>
                </a:solidFill>
                <a:latin typeface="Times New Roman" panose="02020603050405020304" pitchFamily="18" charset="0"/>
                <a:ea typeface="+mn-ea"/>
                <a:cs typeface="Times New Roman" panose="02020603050405020304" pitchFamily="18" charset="0"/>
              </a:rPr>
              <a:t>The Belize City north side is considered the safest and most prosperous area of the city, with good hotels, casinos, and the Museum of Belize.</a:t>
            </a:r>
          </a:p>
          <a:p>
            <a:pPr indent="-228600" algn="l" rtl="0" hangingPunct="1">
              <a:lnSpc>
                <a:spcPct val="90000"/>
              </a:lnSpc>
              <a:buFont typeface="Arial" panose="020B0604020202020204" pitchFamily="34" charset="0"/>
              <a:buChar char="•"/>
            </a:pPr>
            <a:r>
              <a:rPr lang="en-US" sz="2200" dirty="0">
                <a:solidFill>
                  <a:schemeClr val="tx1"/>
                </a:solidFill>
                <a:latin typeface="Times New Roman" panose="02020603050405020304" pitchFamily="18" charset="0"/>
                <a:ea typeface="+mn-ea"/>
                <a:cs typeface="Times New Roman" panose="02020603050405020304" pitchFamily="18" charset="0"/>
              </a:rPr>
              <a:t>As a seaport, the city built itself from the east inwards so most of the older colonial structures are near the coast. </a:t>
            </a:r>
          </a:p>
          <a:p>
            <a:pPr lvl="0" indent="-228600" algn="l" rtl="0" hangingPunct="1">
              <a:lnSpc>
                <a:spcPct val="90000"/>
              </a:lnSpc>
              <a:buFont typeface="Arial" panose="020B0604020202020204" pitchFamily="34" charset="0"/>
              <a:buChar char="•"/>
            </a:pPr>
            <a:endParaRPr lang="en-US" sz="1200" dirty="0">
              <a:solidFill>
                <a:schemeClr val="tx1"/>
              </a:solidFill>
              <a:latin typeface="+mn-lt"/>
              <a:ea typeface="+mn-ea"/>
              <a:cs typeface="+mn-cs"/>
            </a:endParaRPr>
          </a:p>
        </p:txBody>
      </p:sp>
      <p:pic>
        <p:nvPicPr>
          <p:cNvPr id="5" name="Picture 4" descr="An aerial view of a small island in the water&#10;&#10;Description automatically generated">
            <a:extLst>
              <a:ext uri="{FF2B5EF4-FFF2-40B4-BE49-F238E27FC236}">
                <a16:creationId xmlns:a16="http://schemas.microsoft.com/office/drawing/2014/main" id="{86894CB6-B8CC-34E5-B57B-CBCFEB055EE2}"/>
              </a:ext>
            </a:extLst>
          </p:cNvPr>
          <p:cNvPicPr>
            <a:picLocks noChangeAspect="1"/>
          </p:cNvPicPr>
          <p:nvPr/>
        </p:nvPicPr>
        <p:blipFill rotWithShape="1">
          <a:blip r:embed="rId4">
            <a:extLst>
              <a:ext uri="{28A0092B-C50C-407E-A947-70E740481C1C}">
                <a14:useLocalDpi xmlns:a14="http://schemas.microsoft.com/office/drawing/2010/main" val="0"/>
              </a:ext>
            </a:extLst>
          </a:blip>
          <a:srcRect l="29217" r="12966"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76B031AB-4808-4E5A-B41A-FC677859455F}" type="slidenum">
              <a:rPr lang="en-US" sz="1200">
                <a:latin typeface="Calibri" panose="020F0502020204030204"/>
                <a:ea typeface="+mn-ea"/>
                <a:cs typeface="+mn-cs"/>
              </a:rPr>
              <a:pPr hangingPunct="1">
                <a:spcAft>
                  <a:spcPts val="600"/>
                </a:spcAft>
                <a:defRPr/>
              </a:pPr>
              <a:t>6</a:t>
            </a:fld>
            <a:endParaRPr lang="en-US" sz="1200">
              <a:latin typeface="Calibri" panose="020F0502020204030204"/>
              <a:ea typeface="+mn-ea"/>
              <a:cs typeface="+mn-cs"/>
            </a:endParaRPr>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7</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1"/>
            <a:ext cx="9360000" cy="586076"/>
          </a:xfrm>
        </p:spPr>
        <p:txBody>
          <a:bodyPr vert="horz"/>
          <a:lstStyle/>
          <a:p>
            <a:pPr lvl="0" rtl="0"/>
            <a:r>
              <a:rPr lang="en-US" sz="4800" b="1" dirty="0">
                <a:solidFill>
                  <a:srgbClr val="000000"/>
                </a:solidFill>
                <a:latin typeface="Times New Roman" panose="02020603050405020304" pitchFamily="18" charset="0"/>
                <a:cs typeface="Times New Roman" panose="02020603050405020304" pitchFamily="18" charset="0"/>
              </a:rPr>
              <a:t>History of Belize</a:t>
            </a:r>
          </a:p>
        </p:txBody>
      </p:sp>
      <p:sp>
        <p:nvSpPr>
          <p:cNvPr id="4" name="TextBox 3">
            <a:extLst>
              <a:ext uri="{FF2B5EF4-FFF2-40B4-BE49-F238E27FC236}">
                <a16:creationId xmlns:a16="http://schemas.microsoft.com/office/drawing/2014/main" id="{DFAE0CC4-9B52-A873-5451-CF778526F6CD}"/>
              </a:ext>
            </a:extLst>
          </p:cNvPr>
          <p:cNvSpPr txBox="1"/>
          <p:nvPr/>
        </p:nvSpPr>
        <p:spPr>
          <a:xfrm>
            <a:off x="141402" y="810706"/>
            <a:ext cx="7011598" cy="2862322"/>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history of Belize</a:t>
            </a:r>
            <a:r>
              <a:rPr lang="en-US" dirty="0">
                <a:latin typeface="Times New Roman" panose="02020603050405020304" pitchFamily="18" charset="0"/>
                <a:cs typeface="Times New Roman" panose="02020603050405020304" pitchFamily="18" charset="0"/>
              </a:rPr>
              <a:t> dates back thousands of years. The Maya civilization spread into the area of Belize between 1500 BC to 1200 BC and flourished until about 1000 AD.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Several Maya ruin sites, including Cahal Pech, Caracol, Lamanai, Lubaantun, Altun Ha, and Xunantunich reflect the advanced civilization and much denser population of that period.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first recorded European incursions in the region were made by Spanish conquistadors and missionaries in the 16th century. Many Mayans remained in Belize when the Europeans arrived in the 16th and 17th centuries. The political geography of that period did not</a:t>
            </a:r>
          </a:p>
        </p:txBody>
      </p:sp>
      <p:pic>
        <p:nvPicPr>
          <p:cNvPr id="7" name="Picture 6" descr="A map of british islands&#10;&#10;Description automatically generated">
            <a:extLst>
              <a:ext uri="{FF2B5EF4-FFF2-40B4-BE49-F238E27FC236}">
                <a16:creationId xmlns:a16="http://schemas.microsoft.com/office/drawing/2014/main" id="{C6792A9E-E7F4-A2C1-E8D7-D63F5D6AE0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0534" y="838987"/>
            <a:ext cx="2706466" cy="2718768"/>
          </a:xfrm>
          <a:prstGeom prst="rect">
            <a:avLst/>
          </a:prstGeom>
        </p:spPr>
      </p:pic>
      <p:sp>
        <p:nvSpPr>
          <p:cNvPr id="9" name="TextBox 8">
            <a:extLst>
              <a:ext uri="{FF2B5EF4-FFF2-40B4-BE49-F238E27FC236}">
                <a16:creationId xmlns:a16="http://schemas.microsoft.com/office/drawing/2014/main" id="{84A03C65-2F38-EA51-4075-4D37591B75D2}"/>
              </a:ext>
            </a:extLst>
          </p:cNvPr>
          <p:cNvSpPr txBox="1"/>
          <p:nvPr/>
        </p:nvSpPr>
        <p:spPr>
          <a:xfrm>
            <a:off x="143603" y="3557755"/>
            <a:ext cx="9937022" cy="1477328"/>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coincide with current boundaries, so several Maya provinces lay across the frontiers of modern Belize.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earliest reference to African slaves in the British settlement appeared in a 1724 Spanish missionary's account, which stated that the British recently had been importing them from Jamaica, Bermuda, and other Central American British Colonies. Due to Britain’s influence, Belize is the only  English-speaking country in Central and South America.</a:t>
            </a:r>
          </a:p>
        </p:txBody>
      </p:sp>
    </p:spTree>
    <p:extLst>
      <p:ext uri="{BB962C8B-B14F-4D97-AF65-F5344CB8AC3E}">
        <p14:creationId xmlns:p14="http://schemas.microsoft.com/office/powerpoint/2010/main" val="1979957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5">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4800" b="1" dirty="0">
                <a:solidFill>
                  <a:srgbClr val="000000"/>
                </a:solidFill>
                <a:latin typeface="Times New Roman" panose="02020603050405020304" pitchFamily="18" charset="0"/>
                <a:cs typeface="Times New Roman" panose="02020603050405020304" pitchFamily="18" charset="0"/>
              </a:rPr>
              <a:t>Area Map of Belize</a:t>
            </a:r>
          </a:p>
        </p:txBody>
      </p:sp>
      <p:pic>
        <p:nvPicPr>
          <p:cNvPr id="4" name="Picture 3" descr="A map of the world with red text&#10;&#10;Description automatically generated">
            <a:extLst>
              <a:ext uri="{FF2B5EF4-FFF2-40B4-BE49-F238E27FC236}">
                <a16:creationId xmlns:a16="http://schemas.microsoft.com/office/drawing/2014/main" id="{86EA181E-62B5-6E16-7F8B-6EC034F3D3F2}"/>
              </a:ext>
            </a:extLst>
          </p:cNvPr>
          <p:cNvPicPr>
            <a:picLocks noChangeAspect="1"/>
          </p:cNvPicPr>
          <p:nvPr/>
        </p:nvPicPr>
        <p:blipFill rotWithShape="1">
          <a:blip r:embed="rId4">
            <a:extLst>
              <a:ext uri="{28A0092B-C50C-407E-A947-70E740481C1C}">
                <a14:useLocalDpi xmlns:a14="http://schemas.microsoft.com/office/drawing/2010/main" val="0"/>
              </a:ext>
            </a:extLst>
          </a:blip>
          <a:srcRect l="2723" t="7627" r="2101" b="39281"/>
          <a:stretch/>
        </p:blipFill>
        <p:spPr>
          <a:xfrm>
            <a:off x="1" y="732269"/>
            <a:ext cx="10080626" cy="431812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532034" y="532051"/>
            <a:ext cx="4508278" cy="3776346"/>
          </a:xfrm>
        </p:spPr>
        <p:txBody>
          <a:bodyPr vert="horz" lIns="91440" tIns="45720" rIns="91440" bIns="45720" rtlCol="0" anchor="ctr">
            <a:noAutofit/>
          </a:bodyPr>
          <a:lstStyle/>
          <a:p>
            <a:pPr lvl="0"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Map of Belize</a:t>
            </a:r>
          </a:p>
        </p:txBody>
      </p:sp>
      <p:pic>
        <p:nvPicPr>
          <p:cNvPr id="4" name="Picture 3" descr="A map of belize with cities and roads&#10;&#10;Description automatically generated">
            <a:extLst>
              <a:ext uri="{FF2B5EF4-FFF2-40B4-BE49-F238E27FC236}">
                <a16:creationId xmlns:a16="http://schemas.microsoft.com/office/drawing/2014/main" id="{97378C06-6D12-216D-A34B-FEF2498B8B1F}"/>
              </a:ext>
            </a:extLst>
          </p:cNvPr>
          <p:cNvPicPr>
            <a:picLocks noChangeAspect="1"/>
          </p:cNvPicPr>
          <p:nvPr/>
        </p:nvPicPr>
        <p:blipFill rotWithShape="1">
          <a:blip r:embed="rId4">
            <a:extLst>
              <a:ext uri="{28A0092B-C50C-407E-A947-70E740481C1C}">
                <a14:useLocalDpi xmlns:a14="http://schemas.microsoft.com/office/drawing/2010/main" val="0"/>
              </a:ext>
            </a:extLst>
          </a:blip>
          <a:srcRect r="9901" b="-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2A6BFD85-4870-4D28-95E8-EB6D313F6BEA}" type="slidenum">
              <a:rPr lang="en-US" sz="1200">
                <a:latin typeface="Calibri" panose="020F0502020204030204"/>
                <a:ea typeface="+mn-ea"/>
                <a:cs typeface="+mn-cs"/>
              </a:rPr>
              <a:pPr hangingPunct="1">
                <a:spcAft>
                  <a:spcPts val="600"/>
                </a:spcAft>
                <a:defRPr/>
              </a:pPr>
              <a:t>9</a:t>
            </a:fld>
            <a:endParaRPr lang="en-US" sz="1200">
              <a:latin typeface="Calibri" panose="020F0502020204030204"/>
              <a:ea typeface="+mn-ea"/>
              <a:cs typeface="+mn-cs"/>
            </a:endParaRPr>
          </a:p>
        </p:txBody>
      </p:sp>
    </p:spTree>
    <p:extLst>
      <p:ext uri="{BB962C8B-B14F-4D97-AF65-F5344CB8AC3E}">
        <p14:creationId xmlns:p14="http://schemas.microsoft.com/office/powerpoint/2010/main" val="374658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909</TotalTime>
  <Words>1849</Words>
  <Application>Microsoft Office PowerPoint</Application>
  <PresentationFormat>Custom</PresentationFormat>
  <Paragraphs>138</Paragraphs>
  <Slides>22</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Alef</vt:lpstr>
      <vt:lpstr>Arial</vt:lpstr>
      <vt:lpstr>Calibri</vt:lpstr>
      <vt:lpstr>Calibri Light</vt:lpstr>
      <vt:lpstr>Liberation Sans</vt:lpstr>
      <vt:lpstr>Times New Roman</vt:lpstr>
      <vt:lpstr>Wingdings</vt:lpstr>
      <vt:lpstr>Blue_Curve1</vt:lpstr>
      <vt:lpstr>Default</vt:lpstr>
      <vt:lpstr>Office Theme</vt:lpstr>
      <vt:lpstr>Belize City, Belize Presented by Fellow Cruiser Marc Silver</vt:lpstr>
      <vt:lpstr>What I Will Cover</vt:lpstr>
      <vt:lpstr>My Port Philosophy</vt:lpstr>
      <vt:lpstr>PowerPoint Presentation</vt:lpstr>
      <vt:lpstr>PowerPoint Presentation</vt:lpstr>
      <vt:lpstr>About Belize City </vt:lpstr>
      <vt:lpstr>History of Belize</vt:lpstr>
      <vt:lpstr>Area Map of Belize</vt:lpstr>
      <vt:lpstr>Map of Belize</vt:lpstr>
      <vt:lpstr>Belize City Map</vt:lpstr>
      <vt:lpstr>Belize City Buses </vt:lpstr>
      <vt:lpstr>Belize City Taxis</vt:lpstr>
      <vt:lpstr>Water Taxi</vt:lpstr>
      <vt:lpstr> Ambergris Caye  </vt:lpstr>
      <vt:lpstr>Hol Chan  Marine Reserve</vt:lpstr>
      <vt:lpstr>Great Blue Hole</vt:lpstr>
      <vt:lpstr>PowerPoint Presentation</vt:lpstr>
      <vt:lpstr>Placencia Peninsula</vt:lpstr>
      <vt:lpstr>Cockscomb Basin Wildlife Sanctuary</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118</cp:revision>
  <dcterms:created xsi:type="dcterms:W3CDTF">2023-03-25T21:24:27Z</dcterms:created>
  <dcterms:modified xsi:type="dcterms:W3CDTF">2023-09-30T20:06:10Z</dcterms:modified>
</cp:coreProperties>
</file>