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82" r:id="rId3"/>
    <p:sldId id="257" r:id="rId4"/>
    <p:sldId id="274" r:id="rId5"/>
    <p:sldId id="258" r:id="rId6"/>
    <p:sldId id="279" r:id="rId7"/>
    <p:sldId id="276" r:id="rId8"/>
    <p:sldId id="260" r:id="rId9"/>
    <p:sldId id="283" r:id="rId10"/>
    <p:sldId id="261" r:id="rId11"/>
    <p:sldId id="265" r:id="rId12"/>
    <p:sldId id="284" r:id="rId13"/>
    <p:sldId id="285" r:id="rId14"/>
    <p:sldId id="286" r:id="rId15"/>
    <p:sldId id="275" r:id="rId16"/>
    <p:sldId id="271" r:id="rId17"/>
    <p:sldId id="272" r:id="rId18"/>
    <p:sldId id="287" r:id="rId19"/>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BBC3-1696-7DA6-D1A8-1671CD16350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5CB2A0-55D6-9D44-3417-D7430DFBF47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1A81AAB1-C356-C10F-D229-A9FA06130CD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1CA9300-3247-32F1-11FC-C67F21EC916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6407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746-CA50-A59C-8EDE-B7869D773A3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8BDF15-4788-3C39-43AF-3C9720B1F410}"/>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CCB41CFE-5654-1303-F1CA-F5242885783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50EDF02-E755-B5E8-C4ED-DA7F46F386E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64303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9059-373A-C1D4-0AB5-0AEA7C1E590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9D77B17-1739-062A-FC0C-160093DABC8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7090E322-4332-662A-A940-2C035E3E71B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93AAE15-97BF-764E-1031-8E66FEA4688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29332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8FF8-617E-44FD-1E37-8F1FA8FDA91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F3B8F4-45BA-46BD-952E-FB6B65C894A9}"/>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FC80C2EB-FB20-293F-EB1B-02C02F3DE032}"/>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C78F7B96-00BE-14A2-1174-3450348881C0}"/>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extLst>
      <p:ext uri="{BB962C8B-B14F-4D97-AF65-F5344CB8AC3E}">
        <p14:creationId xmlns:p14="http://schemas.microsoft.com/office/powerpoint/2010/main" val="382721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4B77-7E55-B1A5-F0F2-1AE9523BA11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447F635-D578-5131-450D-BD4F76F27419}"/>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85C3F64D-52DD-5E87-70ED-E7D80D44BB8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8D9603C-EDB9-DDA6-0E90-727700D67244}"/>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62163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97738"/>
            <a:ext cx="10080625" cy="2197525"/>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Belfast, Northern Ireland</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Presented by</a:t>
            </a:r>
            <a:br>
              <a:rPr lang="en-US" sz="3600" b="1" dirty="0">
                <a:solidFill>
                  <a:srgbClr val="000000"/>
                </a:solidFill>
                <a:latin typeface="Times New Roman" panose="02020603050405020304" pitchFamily="18" charset="0"/>
                <a:cs typeface="Times New Roman" panose="02020603050405020304" pitchFamily="18" charset="0"/>
              </a:rPr>
            </a:br>
            <a:r>
              <a:rPr lang="en-US" sz="36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FAC2EAC-DE7B-39BC-6384-736755F49B9F}"/>
              </a:ext>
            </a:extLst>
          </p:cNvPr>
          <p:cNvGraphicFramePr>
            <a:graphicFrameLocks noGrp="1"/>
          </p:cNvGraphicFramePr>
          <p:nvPr>
            <p:extLst>
              <p:ext uri="{D42A27DB-BD31-4B8C-83A1-F6EECF244321}">
                <p14:modId xmlns:p14="http://schemas.microsoft.com/office/powerpoint/2010/main" val="1434193341"/>
              </p:ext>
            </p:extLst>
          </p:nvPr>
        </p:nvGraphicFramePr>
        <p:xfrm>
          <a:off x="693738" y="3149251"/>
          <a:ext cx="8693150" cy="318199"/>
        </p:xfrm>
        <a:graphic>
          <a:graphicData uri="http://schemas.openxmlformats.org/drawingml/2006/table">
            <a:tbl>
              <a:tblPr/>
              <a:tblGrid>
                <a:gridCol w="4346575">
                  <a:extLst>
                    <a:ext uri="{9D8B030D-6E8A-4147-A177-3AD203B41FA5}">
                      <a16:colId xmlns:a16="http://schemas.microsoft.com/office/drawing/2014/main" val="1280729695"/>
                    </a:ext>
                  </a:extLst>
                </a:gridCol>
                <a:gridCol w="4346575">
                  <a:extLst>
                    <a:ext uri="{9D8B030D-6E8A-4147-A177-3AD203B41FA5}">
                      <a16:colId xmlns:a16="http://schemas.microsoft.com/office/drawing/2014/main" val="2055603056"/>
                    </a:ext>
                  </a:extLst>
                </a:gridCol>
              </a:tblGrid>
              <a:tr h="0">
                <a:tc>
                  <a:txBody>
                    <a:bodyPr/>
                    <a:lstStyle/>
                    <a:p>
                      <a:endParaRPr lang="en-US"/>
                    </a:p>
                  </a:txBody>
                  <a:tcPr anchor="ctr">
                    <a:lnL>
                      <a:noFill/>
                    </a:lnL>
                    <a:lnR>
                      <a:noFill/>
                    </a:lnR>
                    <a:lnT>
                      <a:noFill/>
                    </a:lnT>
                    <a:lnB>
                      <a:noFill/>
                    </a:lnB>
                    <a:noFill/>
                  </a:tcPr>
                </a:tc>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3025778799"/>
                  </a:ext>
                </a:extLst>
              </a:tr>
            </a:tbl>
          </a:graphicData>
        </a:graphic>
      </p:graphicFrame>
      <p:pic>
        <p:nvPicPr>
          <p:cNvPr id="1026" name="Picture 2">
            <a:extLst>
              <a:ext uri="{FF2B5EF4-FFF2-40B4-BE49-F238E27FC236}">
                <a16:creationId xmlns:a16="http://schemas.microsoft.com/office/drawing/2014/main" id="{75F432A8-290B-95E8-D4C4-AB5E72743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162" y="2695263"/>
            <a:ext cx="4752300" cy="2848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8" y="1024932"/>
            <a:ext cx="5328856"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Getting Around Belfast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Cruise ships dock near the Titanic Quarter. From the port, shuttle buses, taxis, and walking paths make it easy to reach key areas.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plentiful and reasonably priced. Ride times into the city center are short.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transportation includes buses and light rail, but most visitors find taxis or walking more convenient for a short port stay.</a:t>
            </a:r>
          </a:p>
        </p:txBody>
      </p:sp>
      <p:pic>
        <p:nvPicPr>
          <p:cNvPr id="5122" name="Picture 2">
            <a:extLst>
              <a:ext uri="{FF2B5EF4-FFF2-40B4-BE49-F238E27FC236}">
                <a16:creationId xmlns:a16="http://schemas.microsoft.com/office/drawing/2014/main" id="{D0D5989D-8C36-C4CA-5E41-9FC3B6B23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83" y="1174682"/>
            <a:ext cx="4309641" cy="3747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6254884" y="1034978"/>
            <a:ext cx="3647873" cy="3416320"/>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Titanic Belfast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world-class museum built on the exact site where Titanic was designed and constructed.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 non-museum lovers usually find this excellent.</a:t>
            </a:r>
          </a:p>
        </p:txBody>
      </p:sp>
      <p:pic>
        <p:nvPicPr>
          <p:cNvPr id="6146" name="Picture 2">
            <a:extLst>
              <a:ext uri="{FF2B5EF4-FFF2-40B4-BE49-F238E27FC236}">
                <a16:creationId xmlns:a16="http://schemas.microsoft.com/office/drawing/2014/main" id="{DE846973-50B0-EFB8-04FC-715A2F02A6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7" r="5567"/>
          <a:stretch>
            <a:fillRect/>
          </a:stretch>
        </p:blipFill>
        <p:spPr bwMode="auto">
          <a:xfrm>
            <a:off x="-1" y="1034978"/>
            <a:ext cx="6254885" cy="4635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1329345-E2BF-6B4D-0312-5AD6B1CD925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B1D5708-6487-763E-5D43-F5308CFD504F}"/>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912B384F-553C-944B-B0A1-3D25A8B8067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916D779B-B6B7-AC6B-5AD4-47FF2567319F}"/>
              </a:ext>
            </a:extLst>
          </p:cNvPr>
          <p:cNvSpPr txBox="1"/>
          <p:nvPr/>
        </p:nvSpPr>
        <p:spPr>
          <a:xfrm>
            <a:off x="331595" y="1034979"/>
            <a:ext cx="9375113"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Belfast City Hall is a stunning Edwardian architectural masterpiece situated in the heart of Belfast's city center. This impressive building offers free admission to visitors and features beautiful interiors, ornate marble staircases, and grand ceremonial spaces.</a:t>
            </a:r>
          </a:p>
        </p:txBody>
      </p:sp>
      <p:pic>
        <p:nvPicPr>
          <p:cNvPr id="9218" name="Picture 2">
            <a:extLst>
              <a:ext uri="{FF2B5EF4-FFF2-40B4-BE49-F238E27FC236}">
                <a16:creationId xmlns:a16="http://schemas.microsoft.com/office/drawing/2014/main" id="{5E4B4007-84C1-1A0C-0857-ECDF9228EC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62"/>
          <a:stretch>
            <a:fillRect/>
          </a:stretch>
        </p:blipFill>
        <p:spPr bwMode="auto">
          <a:xfrm>
            <a:off x="0" y="2050642"/>
            <a:ext cx="6737973" cy="3619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42DF4C-1BAA-1F9D-841F-46E126BAF289}"/>
              </a:ext>
            </a:extLst>
          </p:cNvPr>
          <p:cNvSpPr txBox="1"/>
          <p:nvPr/>
        </p:nvSpPr>
        <p:spPr>
          <a:xfrm>
            <a:off x="6745524" y="2050642"/>
            <a:ext cx="3292779"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grounds include lovely gardens and memorials.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an essential stop for anyone exploring Belfast, offering both historical significance and architectural beauty in a convenient, accessible location that's well worth dedicating time to explore.</a:t>
            </a:r>
          </a:p>
        </p:txBody>
      </p:sp>
    </p:spTree>
    <p:extLst>
      <p:ext uri="{BB962C8B-B14F-4D97-AF65-F5344CB8AC3E}">
        <p14:creationId xmlns:p14="http://schemas.microsoft.com/office/powerpoint/2010/main" val="126685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0A70DE6-6A77-8105-2CE9-2BD8156DFCC1}"/>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EE9D531-B799-A503-1A0F-7D0B6B50E754}"/>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9020C208-67E7-F164-77F3-66B394DEF5D4}"/>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1D4829DC-3F9A-9C47-2939-05A5F66BE801}"/>
              </a:ext>
            </a:extLst>
          </p:cNvPr>
          <p:cNvSpPr txBox="1"/>
          <p:nvPr/>
        </p:nvSpPr>
        <p:spPr>
          <a:xfrm>
            <a:off x="331596" y="1034979"/>
            <a:ext cx="3124494"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Cathedral Quarter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lively historic area filled with pubs, restaurants, street art, and music venues.</a:t>
            </a:r>
          </a:p>
        </p:txBody>
      </p:sp>
      <p:pic>
        <p:nvPicPr>
          <p:cNvPr id="8194" name="Picture 2">
            <a:extLst>
              <a:ext uri="{FF2B5EF4-FFF2-40B4-BE49-F238E27FC236}">
                <a16:creationId xmlns:a16="http://schemas.microsoft.com/office/drawing/2014/main" id="{95D62DE4-B388-13BB-6CB6-CEB91D08F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4" r="14416"/>
          <a:stretch>
            <a:fillRect/>
          </a:stretch>
        </p:blipFill>
        <p:spPr bwMode="auto">
          <a:xfrm>
            <a:off x="3456089" y="1034979"/>
            <a:ext cx="6624536" cy="463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0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2408040-CBF0-AF54-7B4F-06C0427681C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A6B785D-C761-379C-2196-F9E0870EA1C5}"/>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2803B9BF-CCE6-47F4-2E90-E90C0450BE6C}"/>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89FFD54-D6C5-7DB6-AD54-FE0D0BE11ED4}"/>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Peace Walls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Guided taxi tours explain the city’s political history clearly and respectfully. This is one of the most educational experiences in Belfast</a:t>
            </a:r>
          </a:p>
        </p:txBody>
      </p:sp>
      <p:pic>
        <p:nvPicPr>
          <p:cNvPr id="7170" name="Picture 2">
            <a:extLst>
              <a:ext uri="{FF2B5EF4-FFF2-40B4-BE49-F238E27FC236}">
                <a16:creationId xmlns:a16="http://schemas.microsoft.com/office/drawing/2014/main" id="{56978F34-E334-7DF9-5FA2-4FAADC7ED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896"/>
          <a:stretch>
            <a:fillRect/>
          </a:stretch>
        </p:blipFill>
        <p:spPr bwMode="auto">
          <a:xfrm>
            <a:off x="-2" y="2280999"/>
            <a:ext cx="10080625" cy="338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5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4" y="904352"/>
            <a:ext cx="5384100" cy="452368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Belfast food is hearty and comforting.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Look for traditional dishes like Irish stew, soda bread, and seafood chowder. Fresh seafood is excellent here.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Cathedral Quarter offers a wide range of casual pubs and sit-down restaurants. Portions are generous, and prices are generally fair.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Tipping is appreciated but not expected. Rounding up or leaving about 10 percent for good service is perfectly acceptable.</a:t>
            </a:r>
          </a:p>
        </p:txBody>
      </p:sp>
      <p:pic>
        <p:nvPicPr>
          <p:cNvPr id="10242" name="Picture 2">
            <a:extLst>
              <a:ext uri="{FF2B5EF4-FFF2-40B4-BE49-F238E27FC236}">
                <a16:creationId xmlns:a16="http://schemas.microsoft.com/office/drawing/2014/main" id="{DE1DC8A4-5DBA-78A9-4BD8-44EE30F59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651" y="1057951"/>
            <a:ext cx="4239953" cy="285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269900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Dress for changing weather. Belfast weather can shift quickly, even on sunny days.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Walking shoes are important. Many areas are best explored on foot.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Belfast is generally safe and friendly. As in any city, stay aware in crowded areas, but violent crime affecting tourists is rare.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attractions can be comfortably visited in a half day without rushing</a:t>
            </a:r>
            <a:r>
              <a:rPr lang="en-US" sz="2400" dirty="0"/>
              <a: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357323"/>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Final Thoughts</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463448" y="1576387"/>
            <a:ext cx="9153728" cy="3590925"/>
          </a:xfrm>
          <a:prstGeom prst="rect">
            <a:avLst/>
          </a:prstGeom>
          <a:noFill/>
          <a:ln>
            <a:noFill/>
          </a:ln>
        </p:spPr>
        <p:txBody>
          <a:bodyPr vert="horz" wrap="square" lIns="90000" tIns="46800" rIns="90000" bIns="46800" anchor="t" anchorCtr="0" compatLnSpc="0">
            <a:normAutofit/>
          </a:bodyPr>
          <a:lstStyle/>
          <a:p>
            <a:pPr defTabSz="914400" eaLnBrk="0" fontAlgn="base" hangingPunct="0">
              <a:lnSpc>
                <a:spcPct val="10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Belfast is one of those ports that often surprises people. It is walkable, approachable, and filled with stories that matter.</a:t>
            </a:r>
          </a:p>
          <a:p>
            <a:pPr defTabSz="914400" eaLnBrk="0" fontAlgn="base" hangingPunct="0">
              <a:lnSpc>
                <a:spcPct val="10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Whether you focus on Titanic history, political history, or simply enjoy the city’s energy, this is a port that leaves an impression.</a:t>
            </a:r>
          </a:p>
          <a:p>
            <a:pPr defTabSz="914400" eaLnBrk="0" fontAlgn="base" hangingPunct="0">
              <a:lnSpc>
                <a:spcPct val="10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Thanks for coming today. If you have questions, I’m happy to help. Enjoy your time in Belfast, and most importantly, enjoy your day ashore.</a:t>
            </a:r>
          </a:p>
          <a:p>
            <a:pPr defTabSz="914400" eaLnBrk="0" fontAlgn="base" hangingPunct="0">
              <a:lnSpc>
                <a:spcPct val="10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Is this conversation helpful so far?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954CB51-7CE7-EF8D-DE96-80C1FF934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D5FF6-E7AB-45F2-8CB8-6A58748716D9}"/>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6206544C-8FCA-6178-90C4-3894D7E14740}"/>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Belfast!</a:t>
            </a:r>
          </a:p>
        </p:txBody>
      </p:sp>
    </p:spTree>
    <p:extLst>
      <p:ext uri="{BB962C8B-B14F-4D97-AF65-F5344CB8AC3E}">
        <p14:creationId xmlns:p14="http://schemas.microsoft.com/office/powerpoint/2010/main" val="214969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1DA7D4-1220-2A41-45AF-89E9080C7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48" r="9192" b="8270"/>
          <a:stretch>
            <a:fillRect/>
          </a:stretch>
        </p:blipFill>
        <p:spPr bwMode="auto">
          <a:xfrm>
            <a:off x="5877458" y="1223976"/>
            <a:ext cx="4203167" cy="2768511"/>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4C793CDA-508D-A0D3-986B-3DE5B63351BC}"/>
              </a:ext>
            </a:extLst>
          </p:cNvPr>
          <p:cNvSpPr/>
          <p:nvPr/>
        </p:nvSpPr>
        <p:spPr>
          <a:xfrm>
            <a:off x="-1" y="0"/>
            <a:ext cx="10080625" cy="11972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9" y="1197204"/>
            <a:ext cx="9975116" cy="39871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Northern Ireland uses the </a:t>
            </a:r>
            <a:r>
              <a:rPr lang="en-US" sz="2400" b="1" dirty="0">
                <a:latin typeface="Times New Roman" panose="02020603050405020304" pitchFamily="18" charset="0"/>
                <a:cs typeface="Times New Roman" panose="02020603050405020304" pitchFamily="18" charset="0"/>
              </a:rPr>
              <a:t>British Pound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Sterling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rough guide, one British Pound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slightly stronger than the U.S. dollar.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Prices in Belfast tend to be reasonable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compared to London or Dublin, especially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for food and local transportation.</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latin typeface="Times New Roman" panose="02020603050405020304" pitchFamily="18" charset="0"/>
                <a:ea typeface="Aptos" panose="020B0004020202020204" pitchFamily="34" charset="0"/>
                <a:cs typeface="Times New Roman" panose="02020603050405020304" pitchFamily="18" charset="0"/>
              </a:rPr>
              <a:t>1 EUR = 1.05 USD.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Currency exchange tips</a:t>
            </a:r>
            <a:r>
              <a:rPr lang="en-US" sz="2400" dirty="0">
                <a:latin typeface="Times New Roman" panose="02020603050405020304" pitchFamily="18" charset="0"/>
                <a:cs typeface="Times New Roman" panose="02020603050405020304" pitchFamily="18" charset="0"/>
              </a:rPr>
              <a:t>: Avoid airport/port kiosks due to high fees and poor rates. Use ATMs for better rates when withdrawing cash. Credit and debit cards are widely accepted, but keep some cash for small purchases and tips.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9" y="1001949"/>
            <a:ext cx="9975116" cy="39487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doing so at the port  exchange kiosks, as they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tend to have higher fees and less favorable rates. </a:t>
            </a:r>
          </a:p>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Money directly, as they often offer better rates. </a:t>
            </a:r>
          </a:p>
          <a:p>
            <a:pPr marL="283544" indent="-283544">
              <a:lnSpc>
                <a:spcPct val="115000"/>
              </a:lnSpc>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Additionally, credit and debit cards are widely accepted throughout Northern Ireland though having some cash on hand is always a good idea for smaller purchases.</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2050" name="Picture 2">
            <a:extLst>
              <a:ext uri="{FF2B5EF4-FFF2-40B4-BE49-F238E27FC236}">
                <a16:creationId xmlns:a16="http://schemas.microsoft.com/office/drawing/2014/main" id="{3860238C-6C96-79AE-28A2-B707D77BB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40" t="10326" r="13791" b="12149"/>
          <a:stretch>
            <a:fillRect/>
          </a:stretch>
        </p:blipFill>
        <p:spPr bwMode="auto">
          <a:xfrm>
            <a:off x="6498864" y="1001949"/>
            <a:ext cx="3581760" cy="209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6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40545"/>
            <a:ext cx="10080626" cy="808619"/>
          </a:xfrm>
        </p:spPr>
        <p:txBody>
          <a:bodyPr vert="horz" wrap="square">
            <a:spAutoFit/>
          </a:bodyPr>
          <a:lstStyle/>
          <a:p>
            <a:pPr marL="0" marR="0" algn="ctr">
              <a:lnSpc>
                <a:spcPct val="115000"/>
              </a:lnSpc>
              <a:spcBef>
                <a:spcPts val="0"/>
              </a:spcBef>
              <a:spcAft>
                <a:spcPts val="800"/>
              </a:spcAft>
            </a:pPr>
            <a:r>
              <a:rPr lang="en-US" sz="4400" b="1" dirty="0">
                <a:latin typeface="Times New Roman" panose="02020603050405020304" pitchFamily="18" charset="0"/>
                <a:cs typeface="Times New Roman" panose="02020603050405020304" pitchFamily="18" charset="0"/>
              </a:rPr>
              <a:t>A Brief History of Belfast</a:t>
            </a:r>
            <a:endParaRPr lang="en-US" sz="44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82902" y="1127716"/>
            <a:ext cx="9114818" cy="4508500"/>
          </a:xfrm>
        </p:spPr>
        <p:txBody>
          <a:bodyPr vert="horz"/>
          <a:lstStyle/>
          <a:p>
            <a:r>
              <a:rPr lang="en-US" sz="2400" dirty="0">
                <a:latin typeface="Times New Roman" panose="02020603050405020304" pitchFamily="18" charset="0"/>
                <a:cs typeface="Times New Roman" panose="02020603050405020304" pitchFamily="18" charset="0"/>
              </a:rPr>
              <a:t>Belfast grew rapidly during the Industrial Revolution, becoming a major center for shipbuilding, linen production, and engineering.</a:t>
            </a:r>
          </a:p>
          <a:p>
            <a:r>
              <a:rPr lang="en-US" sz="2400" dirty="0">
                <a:latin typeface="Times New Roman" panose="02020603050405020304" pitchFamily="18" charset="0"/>
                <a:cs typeface="Times New Roman" panose="02020603050405020304" pitchFamily="18" charset="0"/>
              </a:rPr>
              <a:t>The city is best known internationally as the birthplace of the </a:t>
            </a:r>
            <a:r>
              <a:rPr lang="en-US" sz="2400" b="1" dirty="0">
                <a:latin typeface="Times New Roman" panose="02020603050405020304" pitchFamily="18" charset="0"/>
                <a:cs typeface="Times New Roman" panose="02020603050405020304" pitchFamily="18" charset="0"/>
              </a:rPr>
              <a:t>RMS Titanic</a:t>
            </a:r>
            <a:r>
              <a:rPr lang="en-US" sz="2400" dirty="0">
                <a:latin typeface="Times New Roman" panose="02020603050405020304" pitchFamily="18" charset="0"/>
                <a:cs typeface="Times New Roman" panose="02020603050405020304" pitchFamily="18" charset="0"/>
              </a:rPr>
              <a:t>, built here in the early 1900s. At the same time, Belfast has a complex political history shaped by decades of conflict known as “The Troubles.”</a:t>
            </a:r>
          </a:p>
          <a:p>
            <a:r>
              <a:rPr lang="en-US" sz="2400" dirty="0">
                <a:latin typeface="Times New Roman" panose="02020603050405020304" pitchFamily="18" charset="0"/>
                <a:cs typeface="Times New Roman" panose="02020603050405020304" pitchFamily="18" charset="0"/>
              </a:rPr>
              <a:t>Today, Belfast is a transformed city. It is modern,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energetic, and welcoming, while still deeply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connected to its past. You will see history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acknowledged openly rather than hidden, which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makes visiting here especially meaningful.</a:t>
            </a:r>
          </a:p>
          <a:p>
            <a:pPr lvl="0" rtl="0"/>
            <a:endParaRPr lang="en-US" dirty="0">
              <a:solidFill>
                <a:srgbClr val="000000"/>
              </a:solidFill>
              <a:latin typeface="Alef" pitchFamily="18"/>
              <a:cs typeface="Alef" pitchFamily="2"/>
            </a:endParaRPr>
          </a:p>
        </p:txBody>
      </p:sp>
      <p:pic>
        <p:nvPicPr>
          <p:cNvPr id="3074" name="Picture 2">
            <a:extLst>
              <a:ext uri="{FF2B5EF4-FFF2-40B4-BE49-F238E27FC236}">
                <a16:creationId xmlns:a16="http://schemas.microsoft.com/office/drawing/2014/main" id="{D4754D9A-D247-C288-83A4-A6A01EC6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408" y="3239652"/>
            <a:ext cx="3171217" cy="243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16CA75-34B3-0ECF-BC91-CF5B06720370}"/>
              </a:ext>
            </a:extLst>
          </p:cNvPr>
          <p:cNvPicPr>
            <a:picLocks noChangeAspect="1"/>
          </p:cNvPicPr>
          <p:nvPr/>
        </p:nvPicPr>
        <p:blipFill>
          <a:blip r:embed="rId3">
            <a:extLst>
              <a:ext uri="{28A0092B-C50C-407E-A947-70E740481C1C}">
                <a14:useLocalDpi xmlns:a14="http://schemas.microsoft.com/office/drawing/2010/main" val="0"/>
              </a:ext>
            </a:extLst>
          </a:blip>
          <a:srcRect l="4877" r="3281"/>
          <a:stretch>
            <a:fillRect/>
          </a:stretch>
        </p:blipFill>
        <p:spPr>
          <a:xfrm>
            <a:off x="0" y="0"/>
            <a:ext cx="10080625"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4810539"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Northern Ireland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D8DB7BD-E86D-9659-6EDA-02066E248C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A0E0F3B-D4EC-FF71-38EA-70CE08E3265F}"/>
              </a:ext>
            </a:extLst>
          </p:cNvPr>
          <p:cNvPicPr>
            <a:picLocks noChangeAspect="1"/>
          </p:cNvPicPr>
          <p:nvPr/>
        </p:nvPicPr>
        <p:blipFill>
          <a:blip r:embed="rId3">
            <a:extLst>
              <a:ext uri="{28A0092B-C50C-407E-A947-70E740481C1C}">
                <a14:useLocalDpi xmlns:a14="http://schemas.microsoft.com/office/drawing/2010/main" val="0"/>
              </a:ext>
            </a:extLst>
          </a:blip>
          <a:srcRect l="14986"/>
          <a:stretch>
            <a:fillRect/>
          </a:stretch>
        </p:blipFill>
        <p:spPr>
          <a:xfrm>
            <a:off x="-1" y="0"/>
            <a:ext cx="10080625" cy="5670550"/>
          </a:xfrm>
          <a:prstGeom prst="rect">
            <a:avLst/>
          </a:prstGeom>
        </p:spPr>
      </p:pic>
      <p:sp>
        <p:nvSpPr>
          <p:cNvPr id="6" name="Slide Number Placeholder 3">
            <a:extLst>
              <a:ext uri="{FF2B5EF4-FFF2-40B4-BE49-F238E27FC236}">
                <a16:creationId xmlns:a16="http://schemas.microsoft.com/office/drawing/2014/main" id="{F2A4FA2D-CC2F-75F7-A072-DEB9C89E4E1C}"/>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AC07269C-AC61-6C93-1E10-2AB5B3221D29}"/>
              </a:ext>
            </a:extLst>
          </p:cNvPr>
          <p:cNvSpPr txBox="1">
            <a:spLocks noGrp="1"/>
          </p:cNvSpPr>
          <p:nvPr>
            <p:ph type="title" idx="4294967295"/>
          </p:nvPr>
        </p:nvSpPr>
        <p:spPr>
          <a:xfrm>
            <a:off x="-1" y="73024"/>
            <a:ext cx="10080625" cy="1181843"/>
          </a:xfrm>
        </p:spPr>
        <p:txBody>
          <a:bodyPr vert="horz">
            <a:norm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Belfast</a:t>
            </a:r>
          </a:p>
        </p:txBody>
      </p:sp>
    </p:spTree>
    <p:extLst>
      <p:ext uri="{BB962C8B-B14F-4D97-AF65-F5344CB8AC3E}">
        <p14:creationId xmlns:p14="http://schemas.microsoft.com/office/powerpoint/2010/main" val="208422677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871</TotalTime>
  <Words>1179</Words>
  <Application>Microsoft Office PowerPoint</Application>
  <PresentationFormat>Custom</PresentationFormat>
  <Paragraphs>111</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Alef</vt:lpstr>
      <vt:lpstr>Arial</vt:lpstr>
      <vt:lpstr>Calibri</vt:lpstr>
      <vt:lpstr>Calibri Light</vt:lpstr>
      <vt:lpstr>Liberation Sans</vt:lpstr>
      <vt:lpstr>Times New Roman</vt:lpstr>
      <vt:lpstr>Wingdings</vt:lpstr>
      <vt:lpstr>Office 2013 - 2022 Theme</vt:lpstr>
      <vt:lpstr>Belfast, Northern Ireland Port Guide Presented by Marc Silver</vt:lpstr>
      <vt:lpstr>What I Will Cover</vt:lpstr>
      <vt:lpstr>My Port Philosophy</vt:lpstr>
      <vt:lpstr>PowerPoint Presentation</vt:lpstr>
      <vt:lpstr>PowerPoint Presentation</vt:lpstr>
      <vt:lpstr>PowerPoint Presentation</vt:lpstr>
      <vt:lpstr>A Brief History of Belfast</vt:lpstr>
      <vt:lpstr>Northern Ireland</vt:lpstr>
      <vt:lpstr>Belfast</vt:lpstr>
      <vt:lpstr>Transportation </vt:lpstr>
      <vt:lpstr> Top Attractions &amp; Points of Interest </vt:lpstr>
      <vt:lpstr> Top Attractions &amp; Points of Interest </vt:lpstr>
      <vt:lpstr> Top Attractions &amp; Points of Interest </vt:lpstr>
      <vt:lpstr> Top Attractions &amp; Points of Interest </vt:lpstr>
      <vt:lpstr>PowerPoint Presentation</vt:lpstr>
      <vt:lpstr>Important Tips &amp; Practical Advice</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121</cp:revision>
  <dcterms:created xsi:type="dcterms:W3CDTF">2023-03-25T21:24:27Z</dcterms:created>
  <dcterms:modified xsi:type="dcterms:W3CDTF">2025-12-28T21:04:51Z</dcterms:modified>
</cp:coreProperties>
</file>