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256" r:id="rId2"/>
    <p:sldId id="257" r:id="rId3"/>
    <p:sldId id="279" r:id="rId4"/>
    <p:sldId id="258" r:id="rId5"/>
    <p:sldId id="259" r:id="rId6"/>
    <p:sldId id="278" r:id="rId7"/>
    <p:sldId id="261" r:id="rId8"/>
    <p:sldId id="262" r:id="rId9"/>
    <p:sldId id="263" r:id="rId10"/>
    <p:sldId id="264" r:id="rId11"/>
    <p:sldId id="272" r:id="rId12"/>
    <p:sldId id="273" r:id="rId13"/>
    <p:sldId id="274" r:id="rId14"/>
    <p:sldId id="275" r:id="rId15"/>
    <p:sldId id="276" r:id="rId16"/>
    <p:sldId id="265" r:id="rId17"/>
    <p:sldId id="266" r:id="rId18"/>
    <p:sldId id="267" r:id="rId19"/>
    <p:sldId id="268" r:id="rId20"/>
    <p:sldId id="269" r:id="rId21"/>
    <p:sldId id="270" r:id="rId22"/>
    <p:sldId id="271" r:id="rId23"/>
    <p:sldId id="277" r:id="rId24"/>
  </p:sldIdLst>
  <p:sldSz cx="9144000" cy="6858000" type="screen4x3"/>
  <p:notesSz cx="6858000" cy="9144000"/>
  <p:defaultTextStyle>
    <a:defPPr>
      <a:defRPr lang="en-GB"/>
    </a:defPPr>
    <a:lvl1pPr algn="l" defTabSz="457200" rtl="0" fontAlgn="base">
      <a:spcBef>
        <a:spcPts val="25"/>
      </a:spcBef>
      <a:spcAft>
        <a:spcPts val="25"/>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25"/>
      </a:spcBef>
      <a:spcAft>
        <a:spcPts val="25"/>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25"/>
      </a:spcBef>
      <a:spcAft>
        <a:spcPts val="25"/>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25"/>
      </a:spcBef>
      <a:spcAft>
        <a:spcPts val="25"/>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25"/>
      </a:spcBef>
      <a:spcAft>
        <a:spcPts val="25"/>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28" autoAdjust="0"/>
    <p:restoredTop sz="94660"/>
  </p:normalViewPr>
  <p:slideViewPr>
    <p:cSldViewPr>
      <p:cViewPr varScale="1">
        <p:scale>
          <a:sx n="82" d="100"/>
          <a:sy n="82" d="100"/>
        </p:scale>
        <p:origin x="1014"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31993819-AB8A-91BA-3AA3-AFD93203527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BE3AF840-9009-9433-3DC0-741AABDA44F4}"/>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Rectangle 3">
            <a:extLst>
              <a:ext uri="{FF2B5EF4-FFF2-40B4-BE49-F238E27FC236}">
                <a16:creationId xmlns:a16="http://schemas.microsoft.com/office/drawing/2014/main" id="{4DE45C79-31CA-B475-9E1A-137416AE7118}"/>
              </a:ext>
            </a:extLst>
          </p:cNvPr>
          <p:cNvSpPr>
            <a:spLocks noGrp="1" noRot="1" noChangeAspect="1" noChangeArrowheads="1"/>
          </p:cNvSpPr>
          <p:nvPr>
            <p:ph type="sldImg"/>
          </p:nvPr>
        </p:nvSpPr>
        <p:spPr bwMode="auto">
          <a:xfrm>
            <a:off x="-11798300" y="-11796713"/>
            <a:ext cx="11795125" cy="1248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2" name="Rectangle 4">
            <a:extLst>
              <a:ext uri="{FF2B5EF4-FFF2-40B4-BE49-F238E27FC236}">
                <a16:creationId xmlns:a16="http://schemas.microsoft.com/office/drawing/2014/main" id="{A708333C-739F-23F0-DDDE-188117EA083D}"/>
              </a:ext>
            </a:extLst>
          </p:cNvPr>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93133D34-2E35-525B-9F09-9FAE8E897CFC}"/>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8B573C0F-E42F-30A9-5F8B-427E36865A2A}"/>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AC93AC26-5649-4A32-805A-82D9E97F1032}"/>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A4ECE883-A31B-614D-89B3-56353800F41A}"/>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F3454A90-C747-53B7-1F85-F84BFD0A02BB}"/>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174340BC-0C40-B099-EF4C-52363FC0C333}"/>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14168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CBE2257C-2ECD-A6E8-144C-B231475016D9}"/>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3EEFB84C-137B-36EC-5DA8-FA8FAAB387C9}"/>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85229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CFFA61ED-6A07-16A3-2FD2-543E2DA3C262}"/>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76D64964-024D-216E-30CE-226014323C77}"/>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7237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344246C6-DC6B-68AB-34C0-EA908B0093E2}"/>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01C47D1F-A9B3-C494-28B8-2F25C3DABABC}"/>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0553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9D230480-6F4D-62AA-99CC-9CAC89B6162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A5ECDA7D-967D-339C-FA3C-CD03A70CF477}"/>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36310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77D14BE7-DE14-E9F2-D7ED-1FC579912903}"/>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18885EE0-3088-3876-27F0-0627E7AC0961}"/>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E1FA231B-EA74-91E8-185A-368C774D5FDC}"/>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AD7517F0-2FB3-3CFC-3A23-56A2E390E94D}"/>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850CCD0C-53BA-AA5B-1393-3CC3FBD299A8}"/>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14933781-B2D1-7009-59C0-A3BE79A7108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68ACD42B-2918-036F-7935-DD499D3AE80C}"/>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1D404CF4-96D4-A31B-30F8-A01F0F03AA89}"/>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83C32445-3FCF-5022-FC52-0FE26DBC459E}"/>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18EFBC4D-A431-3E19-8014-A20C1C0BF952}"/>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17FEE8D1-61C8-FA5F-EA5D-8CA660521569}"/>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4388DDA2-0F50-CF53-F7F6-F433BBAE0AD7}"/>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239BB6E5-214C-5D45-A070-E1E25DABA384}"/>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34535C58-DA59-803E-21DC-1F8F9972D09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74531DB3-6934-C4F4-469E-5BE6BB835734}"/>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38551A14-3AD3-7AAB-417F-F182B3DCAF7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04FB6A66-0B2F-7BC1-0D40-681B77AD784F}"/>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D9E75AF-D7A4-BF70-9A90-600D0725012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93133D34-2E35-525B-9F09-9FAE8E897CFC}"/>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8B573C0F-E42F-30A9-5F8B-427E36865A2A}"/>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7421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F52E2D91-F334-D183-6955-E47F126CE33F}"/>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4D8B5116-B0D2-EB2F-C500-E420AA39870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8DB89E5-1054-65CD-F68D-4A8A78EFB77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8C498E31-09CF-1BBB-4BB2-716CFCE8E53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D31FA7F3-78EA-AF3B-3978-6EB6A71DCE7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44B13FC3-BAB8-21D5-4A66-C3ABF68A6C7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907DCEAF-E5D5-D90F-2028-BC973266E299}"/>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BA361E86-8922-A7D2-807C-6AEA7FFB41EB}"/>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5F0FF630-57B7-7546-220E-468C9DE1696B}"/>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5EA605F0-0DA2-6FC3-E21E-873B1C74BC44}"/>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F1E004E1-6FF0-2BA1-02CA-9BCF2A33BAF2}"/>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20287394-7FF5-5642-78B1-E501D9BE40E2}"/>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53D4-20EB-8886-018C-278DD65056A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C9F5EE-2F30-E8D0-2BD1-417644851C3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3380C-EB5D-4F0D-5906-EF6E3D06C3D4}"/>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E8629D-8A34-117C-72D0-3790D18E938D}"/>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5F1208D-F9F3-EF20-F31C-5D3A7EDB7D97}"/>
              </a:ext>
            </a:extLst>
          </p:cNvPr>
          <p:cNvSpPr>
            <a:spLocks noGrp="1"/>
          </p:cNvSpPr>
          <p:nvPr>
            <p:ph type="sldNum" idx="12"/>
          </p:nvPr>
        </p:nvSpPr>
        <p:spPr/>
        <p:txBody>
          <a:bodyPr/>
          <a:lstStyle>
            <a:lvl1pPr>
              <a:defRPr/>
            </a:lvl1pPr>
          </a:lstStyle>
          <a:p>
            <a:fld id="{1D5C445A-D3C9-4D5C-9BBE-053CF6304397}" type="slidenum">
              <a:rPr lang="en-US" altLang="en-US"/>
              <a:pPr/>
              <a:t>‹#›</a:t>
            </a:fld>
            <a:endParaRPr lang="en-US" altLang="en-US"/>
          </a:p>
        </p:txBody>
      </p:sp>
    </p:spTree>
    <p:extLst>
      <p:ext uri="{BB962C8B-B14F-4D97-AF65-F5344CB8AC3E}">
        <p14:creationId xmlns:p14="http://schemas.microsoft.com/office/powerpoint/2010/main" val="199152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CC70-20C3-B268-B446-82D073CE7C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8D1081-CCA8-49A6-B15F-8EB372C64E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8015D-98B7-1D42-0628-2E5C86AFF1A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72830C0-B24B-589C-0921-885FB55DFD3D}"/>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D47C6D-1F10-F507-1A6F-434AFE231950}"/>
              </a:ext>
            </a:extLst>
          </p:cNvPr>
          <p:cNvSpPr>
            <a:spLocks noGrp="1"/>
          </p:cNvSpPr>
          <p:nvPr>
            <p:ph type="sldNum" idx="12"/>
          </p:nvPr>
        </p:nvSpPr>
        <p:spPr/>
        <p:txBody>
          <a:bodyPr/>
          <a:lstStyle>
            <a:lvl1pPr>
              <a:defRPr/>
            </a:lvl1pPr>
          </a:lstStyle>
          <a:p>
            <a:fld id="{2279F813-0AF4-45E0-B50E-5C479AA9FB1B}" type="slidenum">
              <a:rPr lang="en-US" altLang="en-US"/>
              <a:pPr/>
              <a:t>‹#›</a:t>
            </a:fld>
            <a:endParaRPr lang="en-US" altLang="en-US"/>
          </a:p>
        </p:txBody>
      </p:sp>
    </p:spTree>
    <p:extLst>
      <p:ext uri="{BB962C8B-B14F-4D97-AF65-F5344CB8AC3E}">
        <p14:creationId xmlns:p14="http://schemas.microsoft.com/office/powerpoint/2010/main" val="24106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2DEAD-090C-E4D1-6223-CC382806AF51}"/>
              </a:ext>
            </a:extLst>
          </p:cNvPr>
          <p:cNvSpPr>
            <a:spLocks noGrp="1"/>
          </p:cNvSpPr>
          <p:nvPr>
            <p:ph type="title" orient="vert"/>
          </p:nvPr>
        </p:nvSpPr>
        <p:spPr>
          <a:xfrm>
            <a:off x="6511925" y="609600"/>
            <a:ext cx="1941513" cy="54816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6BCCD9-7DB3-B397-994E-39A6D0F94477}"/>
              </a:ext>
            </a:extLst>
          </p:cNvPr>
          <p:cNvSpPr>
            <a:spLocks noGrp="1"/>
          </p:cNvSpPr>
          <p:nvPr>
            <p:ph type="body" orient="vert" idx="1"/>
          </p:nvPr>
        </p:nvSpPr>
        <p:spPr>
          <a:xfrm>
            <a:off x="685800" y="609600"/>
            <a:ext cx="5673725" cy="5481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364D5-2D42-0EA6-0A03-234D285A1C7E}"/>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54193E-A160-65EC-F729-283718CFF1C0}"/>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CE57299-FC68-C231-9BC7-5E586F7C101B}"/>
              </a:ext>
            </a:extLst>
          </p:cNvPr>
          <p:cNvSpPr>
            <a:spLocks noGrp="1"/>
          </p:cNvSpPr>
          <p:nvPr>
            <p:ph type="sldNum" idx="12"/>
          </p:nvPr>
        </p:nvSpPr>
        <p:spPr/>
        <p:txBody>
          <a:bodyPr/>
          <a:lstStyle>
            <a:lvl1pPr>
              <a:defRPr/>
            </a:lvl1pPr>
          </a:lstStyle>
          <a:p>
            <a:fld id="{7AE2F7F7-6468-4CF2-8645-39A89D70FBA8}" type="slidenum">
              <a:rPr lang="en-US" altLang="en-US"/>
              <a:pPr/>
              <a:t>‹#›</a:t>
            </a:fld>
            <a:endParaRPr lang="en-US" altLang="en-US"/>
          </a:p>
        </p:txBody>
      </p:sp>
    </p:spTree>
    <p:extLst>
      <p:ext uri="{BB962C8B-B14F-4D97-AF65-F5344CB8AC3E}">
        <p14:creationId xmlns:p14="http://schemas.microsoft.com/office/powerpoint/2010/main" val="33771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FCD2-D745-D044-3EB3-B316184F8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D0E90-0EC6-70AD-9B56-878CB0C980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73CAA-D563-249D-806C-BE60E84C22D8}"/>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4670DA0-8089-656A-4783-28C1E37E91FC}"/>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565012-1D8E-269B-E9DA-4F9204073E4A}"/>
              </a:ext>
            </a:extLst>
          </p:cNvPr>
          <p:cNvSpPr>
            <a:spLocks noGrp="1"/>
          </p:cNvSpPr>
          <p:nvPr>
            <p:ph type="sldNum" idx="12"/>
          </p:nvPr>
        </p:nvSpPr>
        <p:spPr/>
        <p:txBody>
          <a:bodyPr/>
          <a:lstStyle>
            <a:lvl1pPr>
              <a:defRPr/>
            </a:lvl1pPr>
          </a:lstStyle>
          <a:p>
            <a:fld id="{79D3831C-F530-493A-AD92-3E2D6A5CB678}" type="slidenum">
              <a:rPr lang="en-US" altLang="en-US"/>
              <a:pPr/>
              <a:t>‹#›</a:t>
            </a:fld>
            <a:endParaRPr lang="en-US" altLang="en-US"/>
          </a:p>
        </p:txBody>
      </p:sp>
    </p:spTree>
    <p:extLst>
      <p:ext uri="{BB962C8B-B14F-4D97-AF65-F5344CB8AC3E}">
        <p14:creationId xmlns:p14="http://schemas.microsoft.com/office/powerpoint/2010/main" val="364999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75BA-57BE-5A6E-E276-54E06DB0F92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D1F36F-83C0-BF11-939E-A2DC5DC861E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2B0093E-ADCE-017B-B457-91335B74DCEA}"/>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8FC3AC1-E810-0686-BA83-9124EB92D09F}"/>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F41D993-7073-92E9-2DB1-3B19EB332C31}"/>
              </a:ext>
            </a:extLst>
          </p:cNvPr>
          <p:cNvSpPr>
            <a:spLocks noGrp="1"/>
          </p:cNvSpPr>
          <p:nvPr>
            <p:ph type="sldNum" idx="12"/>
          </p:nvPr>
        </p:nvSpPr>
        <p:spPr/>
        <p:txBody>
          <a:bodyPr/>
          <a:lstStyle>
            <a:lvl1pPr>
              <a:defRPr/>
            </a:lvl1pPr>
          </a:lstStyle>
          <a:p>
            <a:fld id="{F675275D-4EAC-479E-98C1-B8E2213C128C}" type="slidenum">
              <a:rPr lang="en-US" altLang="en-US"/>
              <a:pPr/>
              <a:t>‹#›</a:t>
            </a:fld>
            <a:endParaRPr lang="en-US" altLang="en-US"/>
          </a:p>
        </p:txBody>
      </p:sp>
    </p:spTree>
    <p:extLst>
      <p:ext uri="{BB962C8B-B14F-4D97-AF65-F5344CB8AC3E}">
        <p14:creationId xmlns:p14="http://schemas.microsoft.com/office/powerpoint/2010/main" val="366864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22AA-4AB4-6635-81C7-2E9062D059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0AFD85-DCC3-CBC8-E9DC-F48E97CEC9A6}"/>
              </a:ext>
            </a:extLst>
          </p:cNvPr>
          <p:cNvSpPr>
            <a:spLocks noGrp="1"/>
          </p:cNvSpPr>
          <p:nvPr>
            <p:ph sz="half" idx="1"/>
          </p:nvPr>
        </p:nvSpPr>
        <p:spPr>
          <a:xfrm>
            <a:off x="685800" y="1981200"/>
            <a:ext cx="3806825"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B81AE9-B62C-A3FF-9618-1465AC58CD48}"/>
              </a:ext>
            </a:extLst>
          </p:cNvPr>
          <p:cNvSpPr>
            <a:spLocks noGrp="1"/>
          </p:cNvSpPr>
          <p:nvPr>
            <p:ph sz="half" idx="2"/>
          </p:nvPr>
        </p:nvSpPr>
        <p:spPr>
          <a:xfrm>
            <a:off x="4645025" y="1981200"/>
            <a:ext cx="3808413" cy="4110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47C15F-198B-E57D-0DBA-A8EFC91E67D8}"/>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51D1A6-DF4D-0532-3336-804F39D34F60}"/>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DB98374-EA27-76DC-4B67-9F60E3F42354}"/>
              </a:ext>
            </a:extLst>
          </p:cNvPr>
          <p:cNvSpPr>
            <a:spLocks noGrp="1"/>
          </p:cNvSpPr>
          <p:nvPr>
            <p:ph type="sldNum" idx="12"/>
          </p:nvPr>
        </p:nvSpPr>
        <p:spPr/>
        <p:txBody>
          <a:bodyPr/>
          <a:lstStyle>
            <a:lvl1pPr>
              <a:defRPr/>
            </a:lvl1pPr>
          </a:lstStyle>
          <a:p>
            <a:fld id="{16A990C5-A5BD-4721-A9B3-20EDBA4775B4}" type="slidenum">
              <a:rPr lang="en-US" altLang="en-US"/>
              <a:pPr/>
              <a:t>‹#›</a:t>
            </a:fld>
            <a:endParaRPr lang="en-US" altLang="en-US"/>
          </a:p>
        </p:txBody>
      </p:sp>
    </p:spTree>
    <p:extLst>
      <p:ext uri="{BB962C8B-B14F-4D97-AF65-F5344CB8AC3E}">
        <p14:creationId xmlns:p14="http://schemas.microsoft.com/office/powerpoint/2010/main" val="389790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7BA6-1113-E4B1-1710-489FC302369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7DEA08-D23F-4454-BC06-9AF126BEA48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64281B-DFF3-74A5-2FE4-84AB2634E35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EB8AD5-AD1A-57E0-6C42-DCE36C91B5F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EDE04-B34B-1733-5688-F357AC3DE37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E7FC0-D010-88B2-4AAA-315D2F470208}"/>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C0B4351-7E7C-EC5B-5C51-07D4913F152D}"/>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C9FED22-7B52-3E1A-0004-5F02FF477EFD}"/>
              </a:ext>
            </a:extLst>
          </p:cNvPr>
          <p:cNvSpPr>
            <a:spLocks noGrp="1"/>
          </p:cNvSpPr>
          <p:nvPr>
            <p:ph type="sldNum" idx="12"/>
          </p:nvPr>
        </p:nvSpPr>
        <p:spPr/>
        <p:txBody>
          <a:bodyPr/>
          <a:lstStyle>
            <a:lvl1pPr>
              <a:defRPr/>
            </a:lvl1pPr>
          </a:lstStyle>
          <a:p>
            <a:fld id="{6461AD9F-98C6-4602-B1BE-E1DEC9D7EDAA}" type="slidenum">
              <a:rPr lang="en-US" altLang="en-US"/>
              <a:pPr/>
              <a:t>‹#›</a:t>
            </a:fld>
            <a:endParaRPr lang="en-US" altLang="en-US"/>
          </a:p>
        </p:txBody>
      </p:sp>
    </p:spTree>
    <p:extLst>
      <p:ext uri="{BB962C8B-B14F-4D97-AF65-F5344CB8AC3E}">
        <p14:creationId xmlns:p14="http://schemas.microsoft.com/office/powerpoint/2010/main" val="315607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73A7-61C0-D969-16E1-2656E22970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48567E-00BE-FAF3-A18B-07FF790520B2}"/>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95F9435-6924-C790-C1C5-16A957D3FB66}"/>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40801C9-FF8E-3FDE-779E-80A8529AAF45}"/>
              </a:ext>
            </a:extLst>
          </p:cNvPr>
          <p:cNvSpPr>
            <a:spLocks noGrp="1"/>
          </p:cNvSpPr>
          <p:nvPr>
            <p:ph type="sldNum" idx="12"/>
          </p:nvPr>
        </p:nvSpPr>
        <p:spPr/>
        <p:txBody>
          <a:bodyPr/>
          <a:lstStyle>
            <a:lvl1pPr>
              <a:defRPr/>
            </a:lvl1pPr>
          </a:lstStyle>
          <a:p>
            <a:fld id="{C39B58E9-8558-433C-8615-2C7A893D799A}" type="slidenum">
              <a:rPr lang="en-US" altLang="en-US"/>
              <a:pPr/>
              <a:t>‹#›</a:t>
            </a:fld>
            <a:endParaRPr lang="en-US" altLang="en-US"/>
          </a:p>
        </p:txBody>
      </p:sp>
    </p:spTree>
    <p:extLst>
      <p:ext uri="{BB962C8B-B14F-4D97-AF65-F5344CB8AC3E}">
        <p14:creationId xmlns:p14="http://schemas.microsoft.com/office/powerpoint/2010/main" val="298994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52E15-C9FF-ACF6-D8DA-6951C2E2B316}"/>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C748EF7-745E-0FD9-DC00-46AB0A98635F}"/>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0431055-CE16-7CB6-E8E1-891E0688EFCA}"/>
              </a:ext>
            </a:extLst>
          </p:cNvPr>
          <p:cNvSpPr>
            <a:spLocks noGrp="1"/>
          </p:cNvSpPr>
          <p:nvPr>
            <p:ph type="sldNum" idx="12"/>
          </p:nvPr>
        </p:nvSpPr>
        <p:spPr/>
        <p:txBody>
          <a:bodyPr/>
          <a:lstStyle>
            <a:lvl1pPr>
              <a:defRPr/>
            </a:lvl1pPr>
          </a:lstStyle>
          <a:p>
            <a:fld id="{B989478D-AD88-4ECB-B16D-B7A67757E05A}" type="slidenum">
              <a:rPr lang="en-US" altLang="en-US"/>
              <a:pPr/>
              <a:t>‹#›</a:t>
            </a:fld>
            <a:endParaRPr lang="en-US" altLang="en-US"/>
          </a:p>
        </p:txBody>
      </p:sp>
    </p:spTree>
    <p:extLst>
      <p:ext uri="{BB962C8B-B14F-4D97-AF65-F5344CB8AC3E}">
        <p14:creationId xmlns:p14="http://schemas.microsoft.com/office/powerpoint/2010/main" val="349818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616B-0B2F-DD80-0BB2-3313387C69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7DF704-6F57-252A-8809-64FA058C2DB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A116D0-0C43-5E9B-6DC6-3AD1255B67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EAB60-3B76-7403-D49A-D3B4827048F0}"/>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23D96F-1212-B159-38A5-FE6E57A1B31F}"/>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10E56D0-A9B7-D1B5-E9C3-649D32DFD136}"/>
              </a:ext>
            </a:extLst>
          </p:cNvPr>
          <p:cNvSpPr>
            <a:spLocks noGrp="1"/>
          </p:cNvSpPr>
          <p:nvPr>
            <p:ph type="sldNum" idx="12"/>
          </p:nvPr>
        </p:nvSpPr>
        <p:spPr/>
        <p:txBody>
          <a:bodyPr/>
          <a:lstStyle>
            <a:lvl1pPr>
              <a:defRPr/>
            </a:lvl1pPr>
          </a:lstStyle>
          <a:p>
            <a:fld id="{42B84335-47B2-4211-8CA0-275F9243C4C2}" type="slidenum">
              <a:rPr lang="en-US" altLang="en-US"/>
              <a:pPr/>
              <a:t>‹#›</a:t>
            </a:fld>
            <a:endParaRPr lang="en-US" altLang="en-US"/>
          </a:p>
        </p:txBody>
      </p:sp>
    </p:spTree>
    <p:extLst>
      <p:ext uri="{BB962C8B-B14F-4D97-AF65-F5344CB8AC3E}">
        <p14:creationId xmlns:p14="http://schemas.microsoft.com/office/powerpoint/2010/main" val="359158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8E4F-29B0-AF9F-5CC5-3C1775BF3A1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7DA7EF-2DCF-31FF-7307-DE9FBA7AB6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2A16F0-1202-05A4-37FD-E667C83873A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79E6FB-1F19-027F-9324-F69AF76CA9AE}"/>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854B47F-5038-7013-B6E2-898C4462465B}"/>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D3AE21-EEA6-69F2-7209-9999C2B07029}"/>
              </a:ext>
            </a:extLst>
          </p:cNvPr>
          <p:cNvSpPr>
            <a:spLocks noGrp="1"/>
          </p:cNvSpPr>
          <p:nvPr>
            <p:ph type="sldNum" idx="12"/>
          </p:nvPr>
        </p:nvSpPr>
        <p:spPr/>
        <p:txBody>
          <a:bodyPr/>
          <a:lstStyle>
            <a:lvl1pPr>
              <a:defRPr/>
            </a:lvl1pPr>
          </a:lstStyle>
          <a:p>
            <a:fld id="{824657B9-FB32-4355-BC38-21702EBBFC82}" type="slidenum">
              <a:rPr lang="en-US" altLang="en-US"/>
              <a:pPr/>
              <a:t>‹#›</a:t>
            </a:fld>
            <a:endParaRPr lang="en-US" altLang="en-US"/>
          </a:p>
        </p:txBody>
      </p:sp>
    </p:spTree>
    <p:extLst>
      <p:ext uri="{BB962C8B-B14F-4D97-AF65-F5344CB8AC3E}">
        <p14:creationId xmlns:p14="http://schemas.microsoft.com/office/powerpoint/2010/main" val="400051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0632D62C-3624-543C-B0A9-4FFC2B2903DB}"/>
              </a:ext>
            </a:extLst>
          </p:cNvPr>
          <p:cNvSpPr>
            <a:spLocks noGrp="1" noChangeArrowheads="1"/>
          </p:cNvSpPr>
          <p:nvPr>
            <p:ph type="title"/>
          </p:nvPr>
        </p:nvSpPr>
        <p:spPr bwMode="auto">
          <a:xfrm>
            <a:off x="685800" y="609600"/>
            <a:ext cx="7767638"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95839BE7-DA1A-4DAD-883A-148FAEECC23C}"/>
              </a:ext>
            </a:extLst>
          </p:cNvPr>
          <p:cNvSpPr>
            <a:spLocks noGrp="1" noChangeArrowheads="1"/>
          </p:cNvSpPr>
          <p:nvPr>
            <p:ph type="body" idx="1"/>
          </p:nvPr>
        </p:nvSpPr>
        <p:spPr bwMode="auto">
          <a:xfrm>
            <a:off x="685800" y="1981200"/>
            <a:ext cx="7767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DE3CE55E-6A87-9231-4278-54864F23BE85}"/>
              </a:ext>
            </a:extLst>
          </p:cNvPr>
          <p:cNvSpPr>
            <a:spLocks noGrp="1" noChangeArrowheads="1"/>
          </p:cNvSpPr>
          <p:nvPr>
            <p:ph type="dt"/>
          </p:nvPr>
        </p:nvSpPr>
        <p:spPr bwMode="auto">
          <a:xfrm>
            <a:off x="6858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D9AAE870-34FC-93F2-BC8F-7B126074A60C}"/>
              </a:ext>
            </a:extLst>
          </p:cNvPr>
          <p:cNvSpPr>
            <a:spLocks noGrp="1" noChangeArrowheads="1"/>
          </p:cNvSpPr>
          <p:nvPr>
            <p:ph type="ftr"/>
          </p:nvPr>
        </p:nvSpPr>
        <p:spPr bwMode="auto">
          <a:xfrm>
            <a:off x="3124200" y="6248400"/>
            <a:ext cx="28908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D7F61F5E-D8B4-C245-63FA-AB07D9D8C3D3}"/>
              </a:ext>
            </a:extLst>
          </p:cNvPr>
          <p:cNvSpPr>
            <a:spLocks noGrp="1" noChangeArrowheads="1"/>
          </p:cNvSpPr>
          <p:nvPr>
            <p:ph type="sldNum"/>
          </p:nvPr>
        </p:nvSpPr>
        <p:spPr bwMode="auto">
          <a:xfrm>
            <a:off x="6553200" y="6248400"/>
            <a:ext cx="19002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a:solidFill>
                  <a:srgbClr val="000000"/>
                </a:solidFill>
              </a:defRPr>
            </a:lvl1pPr>
          </a:lstStyle>
          <a:p>
            <a:fld id="{551FC7CF-6362-4796-8083-FC0ACBF012E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25"/>
        </a:spcBef>
        <a:spcAft>
          <a:spcPts val="25"/>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25"/>
        </a:spcBef>
        <a:spcAft>
          <a:spcPts val="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25"/>
        </a:spcBef>
        <a:spcAft>
          <a:spcPts val="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25"/>
        </a:spcBef>
        <a:spcAft>
          <a:spcPts val="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25"/>
        </a:spcBef>
        <a:spcAft>
          <a:spcPts val="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25"/>
        </a:spcBef>
        <a:spcAft>
          <a:spcPts val="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25"/>
        </a:spcBef>
        <a:spcAft>
          <a:spcPts val="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25"/>
        </a:spcBef>
        <a:spcAft>
          <a:spcPts val="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25"/>
        </a:spcBef>
        <a:spcAft>
          <a:spcPts val="25"/>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825"/>
        </a:spcBef>
        <a:spcAft>
          <a:spcPts val="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25"/>
        </a:spcBef>
        <a:spcAft>
          <a:spcPts val="25"/>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25"/>
        </a:spcBef>
        <a:spcAft>
          <a:spcPts val="25"/>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25"/>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25"/>
        </a:spcBef>
        <a:spcAft>
          <a:spcPts val="25"/>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2DE356B0-08F3-9F69-F7CB-650E7731D35B}"/>
              </a:ext>
            </a:extLst>
          </p:cNvPr>
          <p:cNvSpPr>
            <a:spLocks noGrp="1" noChangeArrowheads="1"/>
          </p:cNvSpPr>
          <p:nvPr>
            <p:ph type="title"/>
          </p:nvPr>
        </p:nvSpPr>
        <p:spPr>
          <a:xfrm>
            <a:off x="685800" y="381000"/>
            <a:ext cx="7770813" cy="2590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t>Barcelona</a:t>
            </a:r>
            <a:br>
              <a:rPr lang="en-US" altLang="en-US" sz="4800" b="1" dirty="0"/>
            </a:br>
            <a:r>
              <a:rPr lang="en-US" altLang="en-US" sz="4800" b="1" dirty="0"/>
              <a:t>Port Presentation</a:t>
            </a:r>
            <a:br>
              <a:rPr lang="en-US" altLang="en-US" sz="4800" b="1" dirty="0"/>
            </a:br>
            <a:r>
              <a:rPr lang="en-US" sz="2400" b="1" dirty="0">
                <a:solidFill>
                  <a:srgbClr val="000000"/>
                </a:solidFill>
                <a:cs typeface="Tahoma" pitchFamily="2"/>
              </a:rPr>
              <a:t>Presented by</a:t>
            </a:r>
            <a:br>
              <a:rPr lang="en-US" sz="4800" b="1" dirty="0">
                <a:solidFill>
                  <a:srgbClr val="000000"/>
                </a:solidFill>
                <a:cs typeface="Tahoma" pitchFamily="2"/>
              </a:rPr>
            </a:br>
            <a:r>
              <a:rPr lang="en-US" sz="4000" b="1" dirty="0">
                <a:solidFill>
                  <a:srgbClr val="000000"/>
                </a:solidFill>
                <a:cs typeface="Tahoma" pitchFamily="2"/>
              </a:rPr>
              <a:t>Marc Silver</a:t>
            </a:r>
            <a:endParaRPr lang="en-US" altLang="en-US" sz="4000" b="1" dirty="0"/>
          </a:p>
        </p:txBody>
      </p:sp>
      <p:pic>
        <p:nvPicPr>
          <p:cNvPr id="5" name="Picture 4">
            <a:extLst>
              <a:ext uri="{FF2B5EF4-FFF2-40B4-BE49-F238E27FC236}">
                <a16:creationId xmlns:a16="http://schemas.microsoft.com/office/drawing/2014/main" id="{1B864A99-81E6-B403-F2AF-EE15539E8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514600"/>
            <a:ext cx="4031421" cy="4092051"/>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23268D8A-C25F-836C-7D5E-AA8198CDCF0B}"/>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Official Barcelona Tourist Offices</a:t>
            </a:r>
          </a:p>
        </p:txBody>
      </p:sp>
      <p:sp>
        <p:nvSpPr>
          <p:cNvPr id="11266" name="Rectangle 2">
            <a:extLst>
              <a:ext uri="{FF2B5EF4-FFF2-40B4-BE49-F238E27FC236}">
                <a16:creationId xmlns:a16="http://schemas.microsoft.com/office/drawing/2014/main" id="{42688E1C-AD9E-4755-54FB-2AE629769EC2}"/>
              </a:ext>
            </a:extLst>
          </p:cNvPr>
          <p:cNvSpPr>
            <a:spLocks noGrp="1" noChangeArrowheads="1"/>
          </p:cNvSpPr>
          <p:nvPr>
            <p:ph type="body" idx="1"/>
          </p:nvPr>
        </p:nvSpPr>
        <p:spPr>
          <a:xfrm>
            <a:off x="152400" y="1981200"/>
            <a:ext cx="3352800"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The Tourist information is located near the Columbus Monument about 1000ft North East of the Cruise Port Bus Stop.</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Located at the Black Dot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It’s a little out of the way but a good place to get information</a:t>
            </a:r>
          </a:p>
        </p:txBody>
      </p:sp>
      <p:pic>
        <p:nvPicPr>
          <p:cNvPr id="11267" name="Picture 3">
            <a:extLst>
              <a:ext uri="{FF2B5EF4-FFF2-40B4-BE49-F238E27FC236}">
                <a16:creationId xmlns:a16="http://schemas.microsoft.com/office/drawing/2014/main" id="{568E0806-39C4-EC35-952A-5F93BCD9C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5715000" cy="372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7ECB52DA-A45A-3AF5-3773-FE51D3EE6097}"/>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Getting Around Barcelona</a:t>
            </a:r>
          </a:p>
        </p:txBody>
      </p:sp>
      <p:sp>
        <p:nvSpPr>
          <p:cNvPr id="19458" name="Rectangle 2">
            <a:extLst>
              <a:ext uri="{FF2B5EF4-FFF2-40B4-BE49-F238E27FC236}">
                <a16:creationId xmlns:a16="http://schemas.microsoft.com/office/drawing/2014/main" id="{0D8658B3-31A7-269D-07FC-6754771B6E1C}"/>
              </a:ext>
            </a:extLst>
          </p:cNvPr>
          <p:cNvSpPr>
            <a:spLocks noGrp="1" noChangeArrowheads="1"/>
          </p:cNvSpPr>
          <p:nvPr>
            <p:ph type="body" idx="1"/>
          </p:nvPr>
        </p:nvSpPr>
        <p:spPr>
          <a:xfrm>
            <a:off x="685800" y="1404938"/>
            <a:ext cx="7770813" cy="411321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br>
              <a:rPr lang="en-US" altLang="en-US"/>
            </a:br>
            <a:r>
              <a:rPr lang="en-US" altLang="en-US"/>
              <a:t>Like most large European cities, the cities mass transit system has both buses and subways. Getting around is not difficult. Barcelona has an excellent Subway for those interested in getting beyond the core of the city. You can choose from the different ticket types and travel cards.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a:p>
        </p:txBody>
      </p:sp>
    </p:spTree>
    <p:extLst>
      <p:ext uri="{BB962C8B-B14F-4D97-AF65-F5344CB8AC3E}">
        <p14:creationId xmlns:p14="http://schemas.microsoft.com/office/powerpoint/2010/main" val="268296954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D7FD93BC-36EA-9467-1684-3F5752835388}"/>
              </a:ext>
            </a:extLst>
          </p:cNvPr>
          <p:cNvSpPr>
            <a:spLocks noGrp="1" noChangeArrowheads="1"/>
          </p:cNvSpPr>
          <p:nvPr>
            <p:ph type="title"/>
          </p:nvPr>
        </p:nvSpPr>
        <p:spPr>
          <a:xfrm>
            <a:off x="685800" y="1524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Cruise Terminal Bus</a:t>
            </a:r>
          </a:p>
        </p:txBody>
      </p:sp>
      <p:sp>
        <p:nvSpPr>
          <p:cNvPr id="20482" name="Rectangle 2">
            <a:extLst>
              <a:ext uri="{FF2B5EF4-FFF2-40B4-BE49-F238E27FC236}">
                <a16:creationId xmlns:a16="http://schemas.microsoft.com/office/drawing/2014/main" id="{B413A2A8-57E8-3FB3-A5DC-1BF809C9E1ED}"/>
              </a:ext>
            </a:extLst>
          </p:cNvPr>
          <p:cNvSpPr>
            <a:spLocks noGrp="1" noChangeArrowheads="1"/>
          </p:cNvSpPr>
          <p:nvPr>
            <p:ph type="body" idx="1"/>
          </p:nvPr>
        </p:nvSpPr>
        <p:spPr>
          <a:xfrm>
            <a:off x="152400" y="1295400"/>
            <a:ext cx="4114800" cy="4419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a:t>Cruise Bus Route</a:t>
            </a:r>
            <a:br>
              <a:rPr lang="en-US" altLang="en-US" sz="2000" b="1"/>
            </a:br>
            <a:r>
              <a:rPr lang="en-US" altLang="en-US" sz="2000"/>
              <a:t>The Cruise Bus runs from all 7 of the cruise port terminals to the Christopher Columbus Monument and back. </a:t>
            </a:r>
            <a:br>
              <a:rPr lang="en-US" altLang="en-US" sz="2000"/>
            </a:br>
            <a:r>
              <a:rPr lang="en-US" altLang="en-US" sz="2000"/>
              <a:t>The bus is wheelchair accessible.</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b="1"/>
              <a:t>Cruise Bus Tickets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a:t>	The tickets for the Cruise Bus can only be purchased with cash on the bus itself. Alternatively you can book your tickets online in advance. Follow the link below to book in advance.</a:t>
            </a:r>
          </a:p>
        </p:txBody>
      </p:sp>
      <p:pic>
        <p:nvPicPr>
          <p:cNvPr id="20483" name="Picture 3">
            <a:extLst>
              <a:ext uri="{FF2B5EF4-FFF2-40B4-BE49-F238E27FC236}">
                <a16:creationId xmlns:a16="http://schemas.microsoft.com/office/drawing/2014/main" id="{3C669B91-0334-9D81-D11E-6C803CCCC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538"/>
          <a:stretch>
            <a:fillRect/>
          </a:stretch>
        </p:blipFill>
        <p:spPr bwMode="auto">
          <a:xfrm>
            <a:off x="4343400" y="1452563"/>
            <a:ext cx="4648200" cy="3908425"/>
          </a:xfrm>
          <a:prstGeom prst="rect">
            <a:avLst/>
          </a:prstGeom>
          <a:noFill/>
          <a:ln>
            <a:noFill/>
          </a:ln>
          <a:effectLst/>
          <a:extLst>
            <a:ext uri="{909E8E84-426E-40DD-AFC4-6F175D3DCCD1}">
              <a14:hiddenFill xmlns:a14="http://schemas.microsoft.com/office/drawing/2010/main">
                <a:blipFill dpi="0" rotWithShape="0">
                  <a:blip/>
                  <a:srcRect l="13538"/>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4">
            <a:extLst>
              <a:ext uri="{FF2B5EF4-FFF2-40B4-BE49-F238E27FC236}">
                <a16:creationId xmlns:a16="http://schemas.microsoft.com/office/drawing/2014/main" id="{381AFE3C-E7F8-E425-EBC5-6EDF5DC2A048}"/>
              </a:ext>
            </a:extLst>
          </p:cNvPr>
          <p:cNvSpPr>
            <a:spLocks noChangeArrowheads="1"/>
          </p:cNvSpPr>
          <p:nvPr/>
        </p:nvSpPr>
        <p:spPr bwMode="auto">
          <a:xfrm>
            <a:off x="1066800" y="5638800"/>
            <a:ext cx="65532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800"/>
              <a:t>The walking time from the Christopher Columbus monument to La Ramba is about 1 minute, and the nearest </a:t>
            </a:r>
            <a:r>
              <a:rPr lang="en-US" altLang="en-US" sz="1800" b="1"/>
              <a:t>Metro</a:t>
            </a:r>
            <a:r>
              <a:rPr lang="en-US" altLang="en-US" sz="1800"/>
              <a:t> is Drassanes (Green Line, L3), which is only about 5 minutes walk from the monument. </a:t>
            </a:r>
          </a:p>
        </p:txBody>
      </p:sp>
    </p:spTree>
    <p:extLst>
      <p:ext uri="{BB962C8B-B14F-4D97-AF65-F5344CB8AC3E}">
        <p14:creationId xmlns:p14="http://schemas.microsoft.com/office/powerpoint/2010/main" val="341384883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65649B5B-3E02-E957-2720-FAC8AFC4EE84}"/>
              </a:ext>
            </a:extLst>
          </p:cNvPr>
          <p:cNvSpPr>
            <a:spLocks noGrp="1" noChangeArrowheads="1"/>
          </p:cNvSpPr>
          <p:nvPr>
            <p:ph type="title"/>
          </p:nvPr>
        </p:nvSpPr>
        <p:spPr>
          <a:xfrm>
            <a:off x="685800" y="3048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Barcelona Card</a:t>
            </a:r>
          </a:p>
        </p:txBody>
      </p:sp>
      <p:sp>
        <p:nvSpPr>
          <p:cNvPr id="21506" name="Rectangle 2">
            <a:extLst>
              <a:ext uri="{FF2B5EF4-FFF2-40B4-BE49-F238E27FC236}">
                <a16:creationId xmlns:a16="http://schemas.microsoft.com/office/drawing/2014/main" id="{E8D494F9-6560-DDFE-6310-50F4E37CC2BB}"/>
              </a:ext>
            </a:extLst>
          </p:cNvPr>
          <p:cNvSpPr>
            <a:spLocks noGrp="1" noChangeArrowheads="1"/>
          </p:cNvSpPr>
          <p:nvPr>
            <p:ph type="body" idx="1"/>
          </p:nvPr>
        </p:nvSpPr>
        <p:spPr>
          <a:xfrm>
            <a:off x="152400" y="1447800"/>
            <a:ext cx="8077200" cy="4876800"/>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b="1"/>
              <a:t>Pre-paid travel on public </a:t>
            </a:r>
            <a:br>
              <a:rPr lang="en-US" altLang="en-US" sz="2400" b="1"/>
            </a:br>
            <a:r>
              <a:rPr lang="en-US" altLang="en-US" sz="2400" b="1"/>
              <a:t>transport + discount </a:t>
            </a:r>
            <a:br>
              <a:rPr lang="en-US" altLang="en-US" sz="2400" b="1"/>
            </a:br>
            <a:r>
              <a:rPr lang="en-US" altLang="en-US" sz="2400" b="1"/>
              <a:t>card for sightseeing.</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b="1"/>
              <a:t>advantages:</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b="1"/>
              <a:t>Free or reduced </a:t>
            </a:r>
            <a:br>
              <a:rPr lang="en-US" altLang="en-US" sz="2400" b="1"/>
            </a:br>
            <a:r>
              <a:rPr lang="en-US" altLang="en-US" sz="2400" b="1"/>
              <a:t>admission for museums, </a:t>
            </a:r>
            <a:br>
              <a:rPr lang="en-US" altLang="en-US" sz="2400" b="1"/>
            </a:br>
            <a:r>
              <a:rPr lang="en-US" altLang="en-US" sz="2400" b="1"/>
              <a:t>aquarium, zoo…</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b="1"/>
              <a:t>Skip the line entry for </a:t>
            </a:r>
            <a:br>
              <a:rPr lang="en-US" altLang="en-US" sz="2400" b="1"/>
            </a:br>
            <a:r>
              <a:rPr lang="en-US" altLang="en-US" sz="2400" b="1"/>
              <a:t>some attractions</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b="1"/>
              <a:t>Free or reduced admiss-</a:t>
            </a:r>
            <a:br>
              <a:rPr lang="en-US" altLang="en-US" sz="2400" b="1"/>
            </a:br>
            <a:r>
              <a:rPr lang="en-US" altLang="en-US" sz="2400" b="1"/>
              <a:t>ion for events or tours (with guide) through the city</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b="1"/>
              <a:t>Unlimited and free travel on public transport: city bus, metro (also airport route), tram, Renfe – trains</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400" b="1"/>
          </a:p>
        </p:txBody>
      </p:sp>
      <p:pic>
        <p:nvPicPr>
          <p:cNvPr id="21507" name="Picture 3">
            <a:extLst>
              <a:ext uri="{FF2B5EF4-FFF2-40B4-BE49-F238E27FC236}">
                <a16:creationId xmlns:a16="http://schemas.microsoft.com/office/drawing/2014/main" id="{17C30006-7521-CE09-9BDA-D4F6825AB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188" y="1676400"/>
            <a:ext cx="5484812" cy="2855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433469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3C88BEE5-D49E-4D18-600C-507ADF576363}"/>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City Bus Pass</a:t>
            </a:r>
          </a:p>
        </p:txBody>
      </p:sp>
      <p:sp>
        <p:nvSpPr>
          <p:cNvPr id="22530" name="Rectangle 2">
            <a:extLst>
              <a:ext uri="{FF2B5EF4-FFF2-40B4-BE49-F238E27FC236}">
                <a16:creationId xmlns:a16="http://schemas.microsoft.com/office/drawing/2014/main" id="{92E6CE66-F71C-8E1E-D466-09DC96487164}"/>
              </a:ext>
            </a:extLst>
          </p:cNvPr>
          <p:cNvSpPr>
            <a:spLocks noGrp="1" noChangeArrowheads="1"/>
          </p:cNvSpPr>
          <p:nvPr>
            <p:ph type="body" idx="1"/>
          </p:nvPr>
        </p:nvSpPr>
        <p:spPr>
          <a:xfrm>
            <a:off x="304800" y="1828800"/>
            <a:ext cx="3886200" cy="4113213"/>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a:t>10 journey ticket “T-Casual” former “ATM T-10” for one zone </a:t>
            </a:r>
            <a:r>
              <a:rPr lang="en-US" altLang="en-US" sz="2000"/>
              <a:t>€</a:t>
            </a:r>
            <a:r>
              <a:rPr lang="en-US" altLang="en-US" sz="2800"/>
              <a:t> 11.35. Barcelona does not offer 1 day pass, like some other cities.</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a:t>With luck you can ask the bus driver for details. </a:t>
            </a:r>
          </a:p>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b="1"/>
              <a:t> </a:t>
            </a:r>
          </a:p>
        </p:txBody>
      </p:sp>
      <p:pic>
        <p:nvPicPr>
          <p:cNvPr id="22531" name="Picture 3">
            <a:extLst>
              <a:ext uri="{FF2B5EF4-FFF2-40B4-BE49-F238E27FC236}">
                <a16:creationId xmlns:a16="http://schemas.microsoft.com/office/drawing/2014/main" id="{1B06ED86-F7F4-70AA-3BFA-4E281568F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1905000"/>
            <a:ext cx="4591050" cy="2905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585573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CB5E73E8-476F-12C4-04D9-07FFE4253FAE}"/>
              </a:ext>
            </a:extLst>
          </p:cNvPr>
          <p:cNvSpPr>
            <a:spLocks noGrp="1" noChangeArrowheads="1"/>
          </p:cNvSpPr>
          <p:nvPr>
            <p:ph type="title"/>
          </p:nvPr>
        </p:nvSpPr>
        <p:spPr>
          <a:xfrm>
            <a:off x="685800" y="1524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Hop-On Hop-Off Bus Tour</a:t>
            </a:r>
          </a:p>
        </p:txBody>
      </p:sp>
      <p:sp>
        <p:nvSpPr>
          <p:cNvPr id="23554" name="Rectangle 2">
            <a:extLst>
              <a:ext uri="{FF2B5EF4-FFF2-40B4-BE49-F238E27FC236}">
                <a16:creationId xmlns:a16="http://schemas.microsoft.com/office/drawing/2014/main" id="{35360374-A7E8-EB4C-6897-69520D1351A5}"/>
              </a:ext>
            </a:extLst>
          </p:cNvPr>
          <p:cNvSpPr>
            <a:spLocks noGrp="1" noChangeArrowheads="1"/>
          </p:cNvSpPr>
          <p:nvPr>
            <p:ph type="body" idx="1"/>
          </p:nvPr>
        </p:nvSpPr>
        <p:spPr>
          <a:xfrm>
            <a:off x="381000" y="1525588"/>
            <a:ext cx="3810000" cy="4646612"/>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a:t>Highlights</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a:t>See some of Barcelona’s city highlights from a convenient open-topped bus</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a:t>Determine your own itinerary with a hop-on hop-off sightseeing bus ticket </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a:t>Enjoy unlimited travel for one or two days, depending on your schedule </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a:t>Receive a complimentary coupon book with discounts to many top attractions</a:t>
            </a:r>
          </a:p>
          <a:p>
            <a:pPr>
              <a:lnSpc>
                <a:spcPct val="90000"/>
              </a:lnSpc>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000"/>
              <a:t>Ticket Price: €30,00 </a:t>
            </a:r>
            <a:br>
              <a:rPr lang="en-US" altLang="en-US" sz="2000"/>
            </a:br>
            <a:r>
              <a:rPr lang="en-US" altLang="en-US" sz="2000"/>
              <a:t>Children (4-12y)</a:t>
            </a:r>
            <a:r>
              <a:rPr lang="en-US" altLang="en-US" sz="2000" b="1"/>
              <a:t> </a:t>
            </a:r>
            <a:r>
              <a:rPr lang="en-US" altLang="en-US" sz="2000"/>
              <a:t>€16,00</a:t>
            </a:r>
          </a:p>
        </p:txBody>
      </p:sp>
      <p:pic>
        <p:nvPicPr>
          <p:cNvPr id="23555" name="Picture 3">
            <a:extLst>
              <a:ext uri="{FF2B5EF4-FFF2-40B4-BE49-F238E27FC236}">
                <a16:creationId xmlns:a16="http://schemas.microsoft.com/office/drawing/2014/main" id="{C810B5CE-F92F-B831-CD45-A0D75EEEE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811" r="21622"/>
          <a:stretch>
            <a:fillRect/>
          </a:stretch>
        </p:blipFill>
        <p:spPr bwMode="auto">
          <a:xfrm>
            <a:off x="4343400" y="1504950"/>
            <a:ext cx="4343400" cy="4286250"/>
          </a:xfrm>
          <a:prstGeom prst="rect">
            <a:avLst/>
          </a:prstGeom>
          <a:noFill/>
          <a:ln>
            <a:noFill/>
          </a:ln>
          <a:effectLst/>
          <a:extLst>
            <a:ext uri="{909E8E84-426E-40DD-AFC4-6F175D3DCCD1}">
              <a14:hiddenFill xmlns:a14="http://schemas.microsoft.com/office/drawing/2010/main">
                <a:blipFill dpi="0" rotWithShape="0">
                  <a:blip/>
                  <a:srcRect l="10811" r="21622"/>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8467379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32929D44-5AAA-0EF8-0ABE-F12E4511BC69}"/>
              </a:ext>
            </a:extLst>
          </p:cNvPr>
          <p:cNvSpPr>
            <a:spLocks noGrp="1" noChangeArrowheads="1"/>
          </p:cNvSpPr>
          <p:nvPr>
            <p:ph type="title"/>
          </p:nvPr>
        </p:nvSpPr>
        <p:spPr>
          <a:xfrm>
            <a:off x="685800" y="465138"/>
            <a:ext cx="7770813" cy="114141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Gaudi</a:t>
            </a:r>
          </a:p>
        </p:txBody>
      </p:sp>
      <p:sp>
        <p:nvSpPr>
          <p:cNvPr id="12290" name="Rectangle 2">
            <a:extLst>
              <a:ext uri="{FF2B5EF4-FFF2-40B4-BE49-F238E27FC236}">
                <a16:creationId xmlns:a16="http://schemas.microsoft.com/office/drawing/2014/main" id="{FAD8A397-4AF3-B6CD-B797-783C747F9B2B}"/>
              </a:ext>
            </a:extLst>
          </p:cNvPr>
          <p:cNvSpPr>
            <a:spLocks noGrp="1" noChangeArrowheads="1"/>
          </p:cNvSpPr>
          <p:nvPr>
            <p:ph type="body" idx="1"/>
          </p:nvPr>
        </p:nvSpPr>
        <p:spPr>
          <a:xfrm>
            <a:off x="685800" y="1549400"/>
            <a:ext cx="7770813" cy="4113213"/>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br>
              <a:rPr lang="en-US" altLang="en-US" b="1"/>
            </a:br>
            <a:r>
              <a:rPr lang="en-US" altLang="en-US" b="1"/>
              <a:t>Antoni Gaudi</a:t>
            </a:r>
            <a:r>
              <a:rPr lang="en-US" altLang="en-US"/>
              <a:t> is considered one of the great architects who vastly influenced buildings in the city. His </a:t>
            </a:r>
            <a:r>
              <a:rPr lang="en-US" altLang="en-US" b="1"/>
              <a:t>La Sagrada Familia</a:t>
            </a:r>
            <a:r>
              <a:rPr lang="en-US" altLang="en-US"/>
              <a:t>, a Roman Catholic Church was begun in 1882 and is still under construction many years after his death. He chose to take the donkey of a woman selling sand as a model for the main entrance to this church. You will see his influence throughout the city.</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FFD5A26E-30C7-14F2-118E-13389372DBD2}"/>
              </a:ext>
            </a:extLst>
          </p:cNvPr>
          <p:cNvSpPr>
            <a:spLocks noGrp="1" noChangeArrowheads="1"/>
          </p:cNvSpPr>
          <p:nvPr>
            <p:ph type="title"/>
          </p:nvPr>
        </p:nvSpPr>
        <p:spPr>
          <a:xfrm>
            <a:off x="685800" y="76200"/>
            <a:ext cx="7770813" cy="1066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a:t>Gaudi’s Sagrada Familia</a:t>
            </a:r>
          </a:p>
        </p:txBody>
      </p:sp>
      <p:pic>
        <p:nvPicPr>
          <p:cNvPr id="13314" name="Picture 2">
            <a:extLst>
              <a:ext uri="{FF2B5EF4-FFF2-40B4-BE49-F238E27FC236}">
                <a16:creationId xmlns:a16="http://schemas.microsoft.com/office/drawing/2014/main" id="{D5426D7F-EF8E-5E67-418F-DB7706127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686800" cy="488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a:extLst>
              <a:ext uri="{FF2B5EF4-FFF2-40B4-BE49-F238E27FC236}">
                <a16:creationId xmlns:a16="http://schemas.microsoft.com/office/drawing/2014/main" id="{6CA7305B-FA1C-43F0-F720-44E2C0CA8571}"/>
              </a:ext>
            </a:extLst>
          </p:cNvPr>
          <p:cNvSpPr>
            <a:spLocks noChangeArrowheads="1"/>
          </p:cNvSpPr>
          <p:nvPr/>
        </p:nvSpPr>
        <p:spPr bwMode="auto">
          <a:xfrm>
            <a:off x="3044825" y="6096000"/>
            <a:ext cx="3065463"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3200" b="1"/>
              <a:t>Sagrada Familia</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7C119B5E-C25A-341E-247C-AB853D0B5F0D}"/>
              </a:ext>
            </a:extLst>
          </p:cNvPr>
          <p:cNvSpPr>
            <a:spLocks noGrp="1" noChangeArrowheads="1"/>
          </p:cNvSpPr>
          <p:nvPr>
            <p:ph type="title"/>
          </p:nvPr>
        </p:nvSpPr>
        <p:spPr>
          <a:xfrm>
            <a:off x="685800" y="4572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Las Ramblas</a:t>
            </a:r>
          </a:p>
        </p:txBody>
      </p:sp>
      <p:sp>
        <p:nvSpPr>
          <p:cNvPr id="14338" name="Rectangle 2">
            <a:extLst>
              <a:ext uri="{FF2B5EF4-FFF2-40B4-BE49-F238E27FC236}">
                <a16:creationId xmlns:a16="http://schemas.microsoft.com/office/drawing/2014/main" id="{BB467386-CA3F-A981-9E2F-DBAE710D3527}"/>
              </a:ext>
            </a:extLst>
          </p:cNvPr>
          <p:cNvSpPr>
            <a:spLocks noGrp="1" noChangeArrowheads="1"/>
          </p:cNvSpPr>
          <p:nvPr>
            <p:ph type="body" idx="1"/>
          </p:nvPr>
        </p:nvSpPr>
        <p:spPr>
          <a:xfrm>
            <a:off x="304800" y="1428750"/>
            <a:ext cx="3962400" cy="4113213"/>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br>
              <a:rPr lang="en-US" altLang="en-US" sz="2800" b="1"/>
            </a:br>
            <a:r>
              <a:rPr lang="en-US" altLang="en-US" sz="2800" b="1"/>
              <a:t>Las Ramblas</a:t>
            </a:r>
            <a:r>
              <a:rPr lang="en-US" altLang="en-US" sz="2800"/>
              <a:t> is a 2 kilometer long boulevard where it is customary to walk and take in the sights of the street artists, enjoy a cup of coffee or buy flowers. This street is busy throughout the day and night and is a famous meeting point for tourists. </a:t>
            </a:r>
          </a:p>
        </p:txBody>
      </p:sp>
      <p:pic>
        <p:nvPicPr>
          <p:cNvPr id="14339" name="Picture 3">
            <a:extLst>
              <a:ext uri="{FF2B5EF4-FFF2-40B4-BE49-F238E27FC236}">
                <a16:creationId xmlns:a16="http://schemas.microsoft.com/office/drawing/2014/main" id="{088E5ADD-D72F-73D1-7C1B-E2D7AE30A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82763"/>
            <a:ext cx="4724400" cy="4252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12E65628-75AA-4E86-4290-68AF1FA1220D}"/>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The Most Walked Street in Spain</a:t>
            </a:r>
          </a:p>
        </p:txBody>
      </p:sp>
      <p:sp>
        <p:nvSpPr>
          <p:cNvPr id="15362" name="Rectangle 2">
            <a:extLst>
              <a:ext uri="{FF2B5EF4-FFF2-40B4-BE49-F238E27FC236}">
                <a16:creationId xmlns:a16="http://schemas.microsoft.com/office/drawing/2014/main" id="{ECB57EB2-C416-A7B6-CB93-275CA4DBF22C}"/>
              </a:ext>
            </a:extLst>
          </p:cNvPr>
          <p:cNvSpPr>
            <a:spLocks noGrp="1" noChangeArrowheads="1"/>
          </p:cNvSpPr>
          <p:nvPr>
            <p:ph type="body" idx="1"/>
          </p:nvPr>
        </p:nvSpPr>
        <p:spPr>
          <a:xfrm>
            <a:off x="685800" y="1728788"/>
            <a:ext cx="3886200" cy="411321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br>
              <a:rPr lang="en-US" altLang="en-US" sz="2000" b="1"/>
            </a:br>
            <a:r>
              <a:rPr lang="en-US" altLang="en-US" sz="2000" b="1"/>
              <a:t>Portal de l’Angel</a:t>
            </a:r>
            <a:r>
              <a:rPr lang="en-US" altLang="en-US" sz="2000"/>
              <a:t> is one of the most popular and expensive shopping streets in Barcelona, Spain, with a wide variety of goods available and a specialty in textiles. Much sought after and exclusive clothing brands represented on Portal de l’Angel from around the world include Zara, Benetton and Massimo Dutti. Also, The street is a pedestrian zone, meaning most vehicle use is prohibited.</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000"/>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000"/>
          </a:p>
        </p:txBody>
      </p:sp>
      <p:pic>
        <p:nvPicPr>
          <p:cNvPr id="15363" name="Picture 3">
            <a:extLst>
              <a:ext uri="{FF2B5EF4-FFF2-40B4-BE49-F238E27FC236}">
                <a16:creationId xmlns:a16="http://schemas.microsoft.com/office/drawing/2014/main" id="{338F3E5C-F158-B53A-14FD-C6CC24737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63" b="10947"/>
          <a:stretch>
            <a:fillRect/>
          </a:stretch>
        </p:blipFill>
        <p:spPr bwMode="auto">
          <a:xfrm>
            <a:off x="4572000" y="2133600"/>
            <a:ext cx="4572000" cy="3448050"/>
          </a:xfrm>
          <a:prstGeom prst="rect">
            <a:avLst/>
          </a:prstGeom>
          <a:noFill/>
          <a:ln>
            <a:noFill/>
          </a:ln>
          <a:effectLst/>
          <a:extLst>
            <a:ext uri="{909E8E84-426E-40DD-AFC4-6F175D3DCCD1}">
              <a14:hiddenFill xmlns:a14="http://schemas.microsoft.com/office/drawing/2010/main">
                <a:blipFill dpi="0" rotWithShape="0">
                  <a:blip/>
                  <a:srcRect l="11763" b="1094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a:extLst>
              <a:ext uri="{FF2B5EF4-FFF2-40B4-BE49-F238E27FC236}">
                <a16:creationId xmlns:a16="http://schemas.microsoft.com/office/drawing/2014/main" id="{D051DFB5-40F5-F247-B830-768B05665F42}"/>
              </a:ext>
            </a:extLst>
          </p:cNvPr>
          <p:cNvSpPr>
            <a:spLocks noChangeArrowheads="1"/>
          </p:cNvSpPr>
          <p:nvPr/>
        </p:nvSpPr>
        <p:spPr bwMode="auto">
          <a:xfrm>
            <a:off x="4724400" y="5662613"/>
            <a:ext cx="17589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800"/>
              <a:t>Portal de l’Angel</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1D8DD657-8546-11E4-96F5-18973F7EFE04}"/>
              </a:ext>
            </a:extLst>
          </p:cNvPr>
          <p:cNvSpPr>
            <a:spLocks noChangeArrowheads="1"/>
          </p:cNvSpPr>
          <p:nvPr/>
        </p:nvSpPr>
        <p:spPr bwMode="auto">
          <a:xfrm>
            <a:off x="685800" y="381000"/>
            <a:ext cx="77724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spcBef>
                <a:spcPts val="63"/>
              </a:spcBef>
              <a:spcAft>
                <a:spcPts val="63"/>
              </a:spcAft>
              <a:buClrTx/>
              <a:buFontTx/>
              <a:buNone/>
            </a:pPr>
            <a:r>
              <a:rPr lang="en-US" altLang="en-US" sz="4800" b="1" dirty="0"/>
              <a:t>What I Will Cover</a:t>
            </a:r>
          </a:p>
        </p:txBody>
      </p:sp>
      <p:sp>
        <p:nvSpPr>
          <p:cNvPr id="4098" name="Rectangle 2">
            <a:extLst>
              <a:ext uri="{FF2B5EF4-FFF2-40B4-BE49-F238E27FC236}">
                <a16:creationId xmlns:a16="http://schemas.microsoft.com/office/drawing/2014/main" id="{9CE94C7F-1C27-CF91-9F17-5CBF162EB19C}"/>
              </a:ext>
            </a:extLst>
          </p:cNvPr>
          <p:cNvSpPr>
            <a:spLocks noChangeArrowheads="1"/>
          </p:cNvSpPr>
          <p:nvPr/>
        </p:nvSpPr>
        <p:spPr bwMode="auto">
          <a:xfrm>
            <a:off x="914400" y="1219200"/>
            <a:ext cx="7772400" cy="6285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63"/>
              </a:spcBef>
              <a:spcAft>
                <a:spcPts val="63"/>
              </a:spcAft>
              <a:buFont typeface="Wingdings" panose="05000000000000000000" pitchFamily="2" charset="2"/>
              <a:buChar char=""/>
            </a:pPr>
            <a:r>
              <a:rPr lang="en-US" altLang="en-US" sz="3200" b="1" dirty="0"/>
              <a:t>Barcelona</a:t>
            </a:r>
          </a:p>
          <a:p>
            <a:pPr>
              <a:spcBef>
                <a:spcPts val="63"/>
              </a:spcBef>
              <a:spcAft>
                <a:spcPts val="63"/>
              </a:spcAft>
              <a:buFont typeface="Wingdings" panose="05000000000000000000" pitchFamily="2" charset="2"/>
              <a:buChar char=""/>
            </a:pPr>
            <a:r>
              <a:rPr lang="en-US" altLang="en-US" sz="3200" b="1" dirty="0"/>
              <a:t>My Port Philosophy</a:t>
            </a:r>
          </a:p>
          <a:p>
            <a:pPr>
              <a:spcBef>
                <a:spcPts val="63"/>
              </a:spcBef>
              <a:spcAft>
                <a:spcPts val="63"/>
              </a:spcAft>
              <a:buFont typeface="Wingdings" panose="05000000000000000000" pitchFamily="2" charset="2"/>
              <a:buChar char=""/>
            </a:pPr>
            <a:r>
              <a:rPr lang="en-US" altLang="en-US" sz="3200" b="1" dirty="0"/>
              <a:t>Money</a:t>
            </a:r>
          </a:p>
          <a:p>
            <a:pPr>
              <a:spcBef>
                <a:spcPts val="63"/>
              </a:spcBef>
              <a:spcAft>
                <a:spcPts val="63"/>
              </a:spcAft>
              <a:buFont typeface="Wingdings" panose="05000000000000000000" pitchFamily="2" charset="2"/>
              <a:buChar char=""/>
            </a:pPr>
            <a:r>
              <a:rPr lang="en-US" altLang="en-US" sz="3200" b="1" dirty="0"/>
              <a:t>Don’t Miss the Ship</a:t>
            </a:r>
          </a:p>
          <a:p>
            <a:pPr>
              <a:spcBef>
                <a:spcPts val="63"/>
              </a:spcBef>
              <a:spcAft>
                <a:spcPts val="63"/>
              </a:spcAft>
              <a:buFont typeface="Wingdings" panose="05000000000000000000" pitchFamily="2" charset="2"/>
              <a:buChar char=""/>
            </a:pPr>
            <a:r>
              <a:rPr lang="en-US" altLang="en-US" sz="3200" b="1" dirty="0"/>
              <a:t>Traffic In Barcelona</a:t>
            </a:r>
          </a:p>
          <a:p>
            <a:pPr>
              <a:spcBef>
                <a:spcPts val="63"/>
              </a:spcBef>
              <a:spcAft>
                <a:spcPts val="63"/>
              </a:spcAft>
              <a:buClrTx/>
              <a:buSzTx/>
              <a:buFontTx/>
              <a:buNone/>
            </a:pPr>
            <a:r>
              <a:rPr lang="en-US" altLang="en-US" sz="3200" b="1" dirty="0"/>
              <a:t>A few interesting facts about Barcelona</a:t>
            </a:r>
          </a:p>
          <a:p>
            <a:pPr>
              <a:spcBef>
                <a:spcPts val="63"/>
              </a:spcBef>
              <a:spcAft>
                <a:spcPts val="63"/>
              </a:spcAft>
              <a:buFont typeface="Wingdings" panose="05000000000000000000" pitchFamily="2" charset="2"/>
              <a:buChar char=""/>
            </a:pPr>
            <a:r>
              <a:rPr lang="en-US" altLang="en-US" sz="3200" b="1" dirty="0"/>
              <a:t>Where is the Tourist Office?</a:t>
            </a:r>
          </a:p>
          <a:p>
            <a:pPr>
              <a:spcBef>
                <a:spcPts val="63"/>
              </a:spcBef>
              <a:spcAft>
                <a:spcPts val="63"/>
              </a:spcAft>
              <a:buFont typeface="Wingdings" panose="05000000000000000000" pitchFamily="2" charset="2"/>
              <a:buChar char=""/>
            </a:pPr>
            <a:r>
              <a:rPr lang="en-US" altLang="en-US" sz="3200" b="1" dirty="0"/>
              <a:t>Getting around Barcelona</a:t>
            </a:r>
          </a:p>
          <a:p>
            <a:pPr>
              <a:spcBef>
                <a:spcPts val="63"/>
              </a:spcBef>
              <a:spcAft>
                <a:spcPts val="63"/>
              </a:spcAft>
              <a:buFont typeface="Wingdings" panose="05000000000000000000" pitchFamily="2" charset="2"/>
              <a:buChar char=""/>
            </a:pPr>
            <a:r>
              <a:rPr lang="en-US" altLang="en-US" sz="3200" b="1" dirty="0"/>
              <a:t>Places to see or at least consider</a:t>
            </a:r>
          </a:p>
          <a:p>
            <a:pPr>
              <a:spcBef>
                <a:spcPts val="63"/>
              </a:spcBef>
              <a:spcAft>
                <a:spcPts val="63"/>
              </a:spcAft>
              <a:buFont typeface="Wingdings" panose="05000000000000000000" pitchFamily="2" charset="2"/>
              <a:buChar char=""/>
            </a:pPr>
            <a:r>
              <a:rPr lang="en-US" altLang="en-US" sz="3200" b="1" dirty="0"/>
              <a:t>A few restaurant recommendations</a:t>
            </a:r>
          </a:p>
          <a:p>
            <a:pPr>
              <a:spcBef>
                <a:spcPts val="63"/>
              </a:spcBef>
              <a:spcAft>
                <a:spcPts val="63"/>
              </a:spcAft>
              <a:buClrTx/>
              <a:buFontTx/>
              <a:buNone/>
            </a:pPr>
            <a:endParaRPr lang="en-US" altLang="en-US" sz="3200" b="1" dirty="0"/>
          </a:p>
          <a:p>
            <a:pPr>
              <a:spcBef>
                <a:spcPts val="63"/>
              </a:spcBef>
              <a:spcAft>
                <a:spcPts val="63"/>
              </a:spcAft>
              <a:buClrTx/>
              <a:buFontTx/>
              <a:buNone/>
            </a:pPr>
            <a:endParaRPr lang="en-US" altLang="en-US" sz="3200" b="1"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AAE34F8-489E-C2F7-C958-DFC69F23BEC5}"/>
              </a:ext>
            </a:extLst>
          </p:cNvPr>
          <p:cNvSpPr>
            <a:spLocks noGrp="1" noChangeArrowheads="1"/>
          </p:cNvSpPr>
          <p:nvPr>
            <p:ph type="title"/>
          </p:nvPr>
        </p:nvSpPr>
        <p:spPr>
          <a:xfrm>
            <a:off x="685800" y="304800"/>
            <a:ext cx="7770813" cy="1066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GB" altLang="en-US" b="1"/>
              <a:t>Barri Gotic</a:t>
            </a:r>
          </a:p>
        </p:txBody>
      </p:sp>
      <p:sp>
        <p:nvSpPr>
          <p:cNvPr id="16386" name="Rectangle 2">
            <a:extLst>
              <a:ext uri="{FF2B5EF4-FFF2-40B4-BE49-F238E27FC236}">
                <a16:creationId xmlns:a16="http://schemas.microsoft.com/office/drawing/2014/main" id="{F77C1589-9187-F6DD-5663-A6D7CA7BB4EB}"/>
              </a:ext>
            </a:extLst>
          </p:cNvPr>
          <p:cNvSpPr>
            <a:spLocks noChangeArrowheads="1"/>
          </p:cNvSpPr>
          <p:nvPr/>
        </p:nvSpPr>
        <p:spPr bwMode="auto">
          <a:xfrm>
            <a:off x="381000" y="1444625"/>
            <a:ext cx="3505200"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GB" altLang="en-US"/>
              <a:t>The </a:t>
            </a:r>
            <a:r>
              <a:rPr lang="en-GB" altLang="en-US" b="1"/>
              <a:t>Barri Gotic </a:t>
            </a:r>
            <a:r>
              <a:rPr lang="en-GB" altLang="en-US"/>
              <a:t>is the center of </a:t>
            </a:r>
            <a:r>
              <a:rPr lang="en-GB" altLang="en-US" b="1"/>
              <a:t>old Barcelona</a:t>
            </a:r>
            <a:r>
              <a:rPr lang="en-GB" altLang="en-US"/>
              <a:t> and some of the buildings go back even to the Roman era. Medieval architecture is quite common here and the attraction of these buildings brings in over a million tourists to Barcelona every week. </a:t>
            </a:r>
          </a:p>
        </p:txBody>
      </p:sp>
      <p:pic>
        <p:nvPicPr>
          <p:cNvPr id="16387" name="Picture 3">
            <a:extLst>
              <a:ext uri="{FF2B5EF4-FFF2-40B4-BE49-F238E27FC236}">
                <a16:creationId xmlns:a16="http://schemas.microsoft.com/office/drawing/2014/main" id="{6AADF806-7E67-5E7A-050E-2DA78F2FF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1524000"/>
            <a:ext cx="5105400"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1C81F22-EFD1-0DAA-3CB9-1B4D912CE51B}"/>
              </a:ext>
            </a:extLst>
          </p:cNvPr>
          <p:cNvSpPr>
            <a:spLocks noGrp="1" noChangeArrowheads="1"/>
          </p:cNvSpPr>
          <p:nvPr>
            <p:ph type="title"/>
          </p:nvPr>
        </p:nvSpPr>
        <p:spPr>
          <a:xfrm>
            <a:off x="685800" y="228600"/>
            <a:ext cx="7770813" cy="1446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The Jewish Quarter</a:t>
            </a:r>
          </a:p>
        </p:txBody>
      </p:sp>
      <p:sp>
        <p:nvSpPr>
          <p:cNvPr id="17410" name="Rectangle 2">
            <a:extLst>
              <a:ext uri="{FF2B5EF4-FFF2-40B4-BE49-F238E27FC236}">
                <a16:creationId xmlns:a16="http://schemas.microsoft.com/office/drawing/2014/main" id="{7C130AC6-44E0-A645-8F0D-697F3DD9CA00}"/>
              </a:ext>
            </a:extLst>
          </p:cNvPr>
          <p:cNvSpPr>
            <a:spLocks noGrp="1" noChangeArrowheads="1"/>
          </p:cNvSpPr>
          <p:nvPr>
            <p:ph type="body" idx="1"/>
          </p:nvPr>
        </p:nvSpPr>
        <p:spPr>
          <a:xfrm>
            <a:off x="381000" y="1192213"/>
            <a:ext cx="3962400" cy="4113212"/>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br>
              <a:rPr lang="en-US" altLang="en-US" sz="2400"/>
            </a:br>
            <a:r>
              <a:rPr lang="en-US" altLang="en-US" sz="2400"/>
              <a:t>The Jewish Quarter (El Call) established in the Middle Ages, was one of the largest and most important of all the self-governing communities, or Aljamas, in the countries under the rule of the Crown of Aragon. </a:t>
            </a:r>
            <a:br>
              <a:rPr lang="en-US" altLang="en-US" sz="2400"/>
            </a:br>
            <a:br>
              <a:rPr lang="en-US" altLang="en-US" sz="2400"/>
            </a:br>
            <a:r>
              <a:rPr lang="en-US" altLang="en-US" sz="2400"/>
              <a:t>Today Jews represented 10% of the overall population of Barcelona. </a:t>
            </a:r>
          </a:p>
        </p:txBody>
      </p:sp>
      <p:pic>
        <p:nvPicPr>
          <p:cNvPr id="17411" name="Picture 3">
            <a:extLst>
              <a:ext uri="{FF2B5EF4-FFF2-40B4-BE49-F238E27FC236}">
                <a16:creationId xmlns:a16="http://schemas.microsoft.com/office/drawing/2014/main" id="{3BF91EC1-FE06-35A3-EBFC-469FD609A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82" r="14883"/>
          <a:stretch>
            <a:fillRect/>
          </a:stretch>
        </p:blipFill>
        <p:spPr bwMode="auto">
          <a:xfrm>
            <a:off x="4572000" y="1524000"/>
            <a:ext cx="4267200" cy="3575050"/>
          </a:xfrm>
          <a:prstGeom prst="rect">
            <a:avLst/>
          </a:prstGeom>
          <a:noFill/>
          <a:ln>
            <a:noFill/>
          </a:ln>
          <a:effectLst/>
          <a:extLst>
            <a:ext uri="{909E8E84-426E-40DD-AFC4-6F175D3DCCD1}">
              <a14:hiddenFill xmlns:a14="http://schemas.microsoft.com/office/drawing/2010/main">
                <a:blipFill dpi="0" rotWithShape="0">
                  <a:blip/>
                  <a:srcRect l="17982" r="14883"/>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a:extLst>
              <a:ext uri="{FF2B5EF4-FFF2-40B4-BE49-F238E27FC236}">
                <a16:creationId xmlns:a16="http://schemas.microsoft.com/office/drawing/2014/main" id="{16D8CB81-31E7-4F05-A5A2-EF2F10EE9CD4}"/>
              </a:ext>
            </a:extLst>
          </p:cNvPr>
          <p:cNvSpPr>
            <a:spLocks noChangeArrowheads="1"/>
          </p:cNvSpPr>
          <p:nvPr/>
        </p:nvSpPr>
        <p:spPr bwMode="auto">
          <a:xfrm>
            <a:off x="4800600" y="5334000"/>
            <a:ext cx="3557588"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lnSpc>
                <a:spcPct val="90000"/>
              </a:lnSpc>
              <a:spcBef>
                <a:spcPts val="825"/>
              </a:spcBef>
              <a:buClrTx/>
              <a:buFontTx/>
              <a:buNone/>
            </a:pPr>
            <a:r>
              <a:rPr lang="en-US" altLang="en-US"/>
              <a:t>Dónde está el barrio judío? Or</a:t>
            </a:r>
            <a:br>
              <a:rPr lang="en-US" altLang="en-US"/>
            </a:br>
            <a:r>
              <a:rPr lang="en-US" altLang="en-US"/>
              <a:t> Dónde está El Call</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7FC9C185-A6E5-2493-01AE-F17E23BF6932}"/>
              </a:ext>
            </a:extLst>
          </p:cNvPr>
          <p:cNvSpPr txBox="1">
            <a:spLocks noChangeArrowheads="1"/>
          </p:cNvSpPr>
          <p:nvPr/>
        </p:nvSpPr>
        <p:spPr bwMode="auto">
          <a:xfrm>
            <a:off x="685800" y="142875"/>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spcBef>
                <a:spcPts val="113"/>
              </a:spcBef>
              <a:spcAft>
                <a:spcPts val="113"/>
              </a:spcAft>
              <a:buClrTx/>
              <a:buFontTx/>
              <a:buNone/>
            </a:pPr>
            <a:r>
              <a:rPr lang="en-US" altLang="en-US" sz="4000" b="1"/>
              <a:t>Many Amazing Restaurants</a:t>
            </a:r>
          </a:p>
        </p:txBody>
      </p:sp>
      <p:sp>
        <p:nvSpPr>
          <p:cNvPr id="18434" name="Rectangle 2">
            <a:extLst>
              <a:ext uri="{FF2B5EF4-FFF2-40B4-BE49-F238E27FC236}">
                <a16:creationId xmlns:a16="http://schemas.microsoft.com/office/drawing/2014/main" id="{A9E64B2E-189F-1505-0B4E-B2004AF19BE9}"/>
              </a:ext>
            </a:extLst>
          </p:cNvPr>
          <p:cNvSpPr>
            <a:spLocks noChangeArrowheads="1"/>
          </p:cNvSpPr>
          <p:nvPr/>
        </p:nvSpPr>
        <p:spPr bwMode="auto">
          <a:xfrm>
            <a:off x="457200" y="3441700"/>
            <a:ext cx="8229600" cy="375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941A0DF5-07E5-0E45-48C4-E191A6196121}"/>
              </a:ext>
            </a:extLst>
          </p:cNvPr>
          <p:cNvSpPr txBox="1">
            <a:spLocks noChangeArrowheads="1"/>
          </p:cNvSpPr>
          <p:nvPr/>
        </p:nvSpPr>
        <p:spPr bwMode="auto">
          <a:xfrm>
            <a:off x="201613" y="1273175"/>
            <a:ext cx="8763000" cy="574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113"/>
              </a:spcBef>
              <a:spcAft>
                <a:spcPts val="113"/>
              </a:spcAft>
              <a:buClrTx/>
              <a:buFontTx/>
              <a:buNone/>
            </a:pPr>
            <a:r>
              <a:rPr lang="en-US" altLang="en-US"/>
              <a:t>Barcelona has nearly 40 Michelin star restaurants. Many of us on the ship are foodies, so naturally we’re always on the hunt to eat at the most exclusive spots anytime we travel.</a:t>
            </a:r>
          </a:p>
          <a:p>
            <a:pPr>
              <a:spcBef>
                <a:spcPts val="113"/>
              </a:spcBef>
              <a:spcAft>
                <a:spcPts val="113"/>
              </a:spcAft>
              <a:buClrTx/>
              <a:buFontTx/>
              <a:buNone/>
            </a:pPr>
            <a:r>
              <a:rPr lang="en-US" altLang="en-US"/>
              <a:t>Here are just a few of the Michelin Star Restaurants in Barcelona. </a:t>
            </a:r>
          </a:p>
          <a:p>
            <a:pPr>
              <a:spcBef>
                <a:spcPts val="113"/>
              </a:spcBef>
              <a:spcAft>
                <a:spcPts val="113"/>
              </a:spcAft>
              <a:buClrTx/>
              <a:buFontTx/>
              <a:buNone/>
            </a:pPr>
            <a:r>
              <a:rPr lang="en-US" altLang="en-US" b="1"/>
              <a:t>Estimar - </a:t>
            </a:r>
            <a:r>
              <a:rPr lang="en-US" altLang="en-US"/>
              <a:t>Sant Antoni dels Sombrerers 3, €€€€ · Seafood</a:t>
            </a:r>
          </a:p>
          <a:p>
            <a:pPr>
              <a:spcBef>
                <a:spcPts val="113"/>
              </a:spcBef>
              <a:spcAft>
                <a:spcPts val="113"/>
              </a:spcAft>
              <a:buClrTx/>
              <a:buFontTx/>
              <a:buNone/>
            </a:pPr>
            <a:r>
              <a:rPr lang="en-US" altLang="en-US" b="1"/>
              <a:t>Aürt - </a:t>
            </a:r>
            <a:r>
              <a:rPr lang="en-US" altLang="en-US"/>
              <a:t>Paseo del Taulat 262-264, €€€€ · Modern </a:t>
            </a:r>
          </a:p>
          <a:p>
            <a:pPr>
              <a:spcBef>
                <a:spcPts val="113"/>
              </a:spcBef>
              <a:spcAft>
                <a:spcPts val="113"/>
              </a:spcAft>
              <a:buClrTx/>
              <a:buFontTx/>
              <a:buNone/>
            </a:pPr>
            <a:r>
              <a:rPr lang="en-US" altLang="en-US" b="1"/>
              <a:t>Tram-Tram - </a:t>
            </a:r>
            <a:r>
              <a:rPr lang="en-US" altLang="en-US"/>
              <a:t>Major de Sarrià 121, €€€ · Contemporary</a:t>
            </a:r>
          </a:p>
          <a:p>
            <a:pPr>
              <a:spcBef>
                <a:spcPts val="113"/>
              </a:spcBef>
              <a:spcAft>
                <a:spcPts val="113"/>
              </a:spcAft>
              <a:buClrTx/>
              <a:buFontTx/>
              <a:buNone/>
            </a:pPr>
            <a:r>
              <a:rPr lang="en-US" altLang="en-US" b="1"/>
              <a:t>Windsor - </a:t>
            </a:r>
            <a:r>
              <a:rPr lang="en-US" altLang="en-US"/>
              <a:t>Còrsega 286, €€€ · Modern </a:t>
            </a:r>
          </a:p>
          <a:p>
            <a:pPr>
              <a:spcBef>
                <a:spcPts val="113"/>
              </a:spcBef>
              <a:spcAft>
                <a:spcPts val="113"/>
              </a:spcAft>
              <a:buClrTx/>
              <a:buFontTx/>
              <a:buNone/>
            </a:pPr>
            <a:r>
              <a:rPr lang="en-US" altLang="en-US" b="1"/>
              <a:t>BaLó - </a:t>
            </a:r>
            <a:r>
              <a:rPr lang="en-US" altLang="en-US"/>
              <a:t>Déu I Mata 141, €€ · Contemporar</a:t>
            </a:r>
          </a:p>
          <a:p>
            <a:pPr>
              <a:spcBef>
                <a:spcPts val="113"/>
              </a:spcBef>
              <a:spcAft>
                <a:spcPts val="113"/>
              </a:spcAft>
              <a:buClrTx/>
              <a:buFontTx/>
              <a:buNone/>
            </a:pPr>
            <a:r>
              <a:rPr lang="en-US" altLang="en-US" b="1"/>
              <a:t>Paco Meralgo</a:t>
            </a:r>
            <a:r>
              <a:rPr lang="en-US" altLang="en-US"/>
              <a:t> - Muntaner 171, € · Traditiona</a:t>
            </a:r>
          </a:p>
          <a:p>
            <a:pPr>
              <a:spcBef>
                <a:spcPts val="113"/>
              </a:spcBef>
              <a:spcAft>
                <a:spcPts val="113"/>
              </a:spcAft>
              <a:buClrTx/>
              <a:buFontTx/>
              <a:buNone/>
            </a:pPr>
            <a:r>
              <a:rPr lang="en-US" altLang="en-US" b="1"/>
              <a:t>La Mundana</a:t>
            </a:r>
            <a:r>
              <a:rPr lang="en-US" altLang="en-US"/>
              <a:t> - Vallespir 93, € · Fusion</a:t>
            </a:r>
          </a:p>
          <a:p>
            <a:pPr>
              <a:spcBef>
                <a:spcPts val="113"/>
              </a:spcBef>
              <a:spcAft>
                <a:spcPts val="113"/>
              </a:spcAft>
              <a:buClrTx/>
              <a:buFontTx/>
              <a:buNone/>
            </a:pPr>
            <a:endParaRPr lang="en-US" altLang="en-US"/>
          </a:p>
          <a:p>
            <a:pPr>
              <a:spcBef>
                <a:spcPts val="113"/>
              </a:spcBef>
              <a:spcAft>
                <a:spcPts val="113"/>
              </a:spcAft>
              <a:buClrTx/>
              <a:buFontTx/>
              <a:buNone/>
            </a:pPr>
            <a:r>
              <a:rPr lang="en-US" altLang="en-US"/>
              <a:t>For those of you that just like good food, you can’t go wrong just about anywhere you go in Cannes. After all this is Spain!</a:t>
            </a:r>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endParaRPr lang="en-US" altLang="en-US" sz="1400"/>
          </a:p>
          <a:p>
            <a:pPr>
              <a:spcBef>
                <a:spcPts val="113"/>
              </a:spcBef>
              <a:spcAft>
                <a:spcPts val="113"/>
              </a:spcAft>
              <a:buClrTx/>
              <a:buFontTx/>
              <a:buNone/>
            </a:pPr>
            <a:r>
              <a:rPr lang="en-US" altLang="en-US" sz="1400"/>
              <a:t>				   </a:t>
            </a:r>
          </a:p>
        </p:txBody>
      </p:sp>
      <p:pic>
        <p:nvPicPr>
          <p:cNvPr id="18436" name="Picture 4">
            <a:extLst>
              <a:ext uri="{FF2B5EF4-FFF2-40B4-BE49-F238E27FC236}">
                <a16:creationId xmlns:a16="http://schemas.microsoft.com/office/drawing/2014/main" id="{CCBA7BF0-6654-C292-DC57-4E578AC92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425" y="3981450"/>
            <a:ext cx="2136775" cy="2043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6862FBC9-4A94-193D-FAAC-FC1FB67C6801}"/>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Thanks For Coming</a:t>
            </a:r>
          </a:p>
        </p:txBody>
      </p:sp>
      <p:sp>
        <p:nvSpPr>
          <p:cNvPr id="24578" name="Rectangle 2">
            <a:extLst>
              <a:ext uri="{FF2B5EF4-FFF2-40B4-BE49-F238E27FC236}">
                <a16:creationId xmlns:a16="http://schemas.microsoft.com/office/drawing/2014/main" id="{8A5047BE-11E1-D1F4-0064-B2F59ECAB9D5}"/>
              </a:ext>
            </a:extLst>
          </p:cNvPr>
          <p:cNvSpPr>
            <a:spLocks noGrp="1" noChangeArrowheads="1"/>
          </p:cNvSpPr>
          <p:nvPr>
            <p:ph type="body" idx="1"/>
          </p:nvPr>
        </p:nvSpPr>
        <p:spPr>
          <a:xfrm>
            <a:off x="685800" y="1752600"/>
            <a:ext cx="7770813" cy="4341813"/>
          </a:xfrm>
          <a:ln/>
        </p:spPr>
        <p:txBody>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If you have any more questions, Please ask.</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I will do my best to answer them for you.</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Have a great visit in Barcelona!</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2DE356B0-08F3-9F69-F7CB-650E7731D35B}"/>
              </a:ext>
            </a:extLst>
          </p:cNvPr>
          <p:cNvSpPr>
            <a:spLocks noGrp="1" noChangeArrowheads="1"/>
          </p:cNvSpPr>
          <p:nvPr>
            <p:ph type="title"/>
          </p:nvPr>
        </p:nvSpPr>
        <p:spPr>
          <a:xfrm>
            <a:off x="685800" y="3810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Barcelona</a:t>
            </a:r>
          </a:p>
        </p:txBody>
      </p:sp>
      <p:sp>
        <p:nvSpPr>
          <p:cNvPr id="3074" name="Rectangle 2">
            <a:extLst>
              <a:ext uri="{FF2B5EF4-FFF2-40B4-BE49-F238E27FC236}">
                <a16:creationId xmlns:a16="http://schemas.microsoft.com/office/drawing/2014/main" id="{D955AB85-423D-D570-9E45-30A14AE0AE16}"/>
              </a:ext>
            </a:extLst>
          </p:cNvPr>
          <p:cNvSpPr>
            <a:spLocks noGrp="1" noChangeArrowheads="1"/>
          </p:cNvSpPr>
          <p:nvPr>
            <p:ph type="body" idx="1"/>
          </p:nvPr>
        </p:nvSpPr>
        <p:spPr>
          <a:xfrm>
            <a:off x="685800" y="1524000"/>
            <a:ext cx="7924800"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dirty="0"/>
              <a:t>	Overlooking the Mediterranean Sea, and famous for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dirty="0"/>
              <a:t>Gaudí and other Art Nouveau architecture, Barcelona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dirty="0"/>
              <a:t>is </a:t>
            </a:r>
            <a:r>
              <a:rPr lang="en-US" altLang="en-US" sz="2800" b="1" dirty="0"/>
              <a:t>one of Europe's trendiest cities.</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dirty="0"/>
              <a:t>It's a hub of new trends in the world of culture,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dirty="0"/>
              <a:t>fashion and cuisine. It combines the creativity of its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dirty="0"/>
              <a:t>artists and designers with respect and care for local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dirty="0"/>
              <a:t>traditions. </a:t>
            </a:r>
            <a:br>
              <a:rPr lang="en-US" altLang="en-US" sz="2800" dirty="0"/>
            </a:br>
            <a:endParaRPr lang="en-US" altLang="en-US" sz="2800" dirty="0"/>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800" dirty="0"/>
              <a:t>If you didn’t know it, Spanish is the native language.</a:t>
            </a:r>
          </a:p>
        </p:txBody>
      </p:sp>
    </p:spTree>
    <p:extLst>
      <p:ext uri="{BB962C8B-B14F-4D97-AF65-F5344CB8AC3E}">
        <p14:creationId xmlns:p14="http://schemas.microsoft.com/office/powerpoint/2010/main" val="378658029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08AAD116-1150-1E33-306D-26710EF17FE7}"/>
              </a:ext>
            </a:extLst>
          </p:cNvPr>
          <p:cNvSpPr>
            <a:spLocks noChangeArrowheads="1"/>
          </p:cNvSpPr>
          <p:nvPr/>
        </p:nvSpPr>
        <p:spPr bwMode="auto">
          <a:xfrm>
            <a:off x="0" y="381000"/>
            <a:ext cx="9144000"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lnSpc>
                <a:spcPct val="113000"/>
              </a:lnSpc>
              <a:buClrTx/>
              <a:buFontTx/>
              <a:buNone/>
            </a:pPr>
            <a:r>
              <a:rPr lang="en-US" altLang="en-US" sz="5200" b="1"/>
              <a:t>My Port Philosophy</a:t>
            </a:r>
          </a:p>
        </p:txBody>
      </p:sp>
      <p:sp>
        <p:nvSpPr>
          <p:cNvPr id="5122" name="Rectangle 2">
            <a:extLst>
              <a:ext uri="{FF2B5EF4-FFF2-40B4-BE49-F238E27FC236}">
                <a16:creationId xmlns:a16="http://schemas.microsoft.com/office/drawing/2014/main" id="{AF6535D9-90C1-2FCD-D0E2-455405F6A0F7}"/>
              </a:ext>
            </a:extLst>
          </p:cNvPr>
          <p:cNvSpPr>
            <a:spLocks noChangeArrowheads="1"/>
          </p:cNvSpPr>
          <p:nvPr/>
        </p:nvSpPr>
        <p:spPr bwMode="auto">
          <a:xfrm>
            <a:off x="457200" y="1428750"/>
            <a:ext cx="8229600" cy="520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0213" indent="-32385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63"/>
              </a:spcBef>
              <a:spcAft>
                <a:spcPts val="63"/>
              </a:spcAft>
              <a:buFont typeface="Wingdings" panose="05000000000000000000" pitchFamily="2" charset="2"/>
              <a:buChar char=""/>
            </a:pPr>
            <a:r>
              <a:rPr lang="en-US" altLang="en-US" b="1" dirty="0">
                <a:solidFill>
                  <a:srgbClr val="000000"/>
                </a:solidFill>
                <a:latin typeface="Times New Roman" panose="02020603050405020304" pitchFamily="18" charset="0"/>
              </a:rPr>
              <a:t>I have been cruising for over 46 years and have taken over 100 cruises. So I consider myself an experienced cruiser.</a:t>
            </a:r>
          </a:p>
          <a:p>
            <a:pPr>
              <a:spcBef>
                <a:spcPts val="63"/>
              </a:spcBef>
              <a:spcAft>
                <a:spcPts val="63"/>
              </a:spcAft>
              <a:buFont typeface="Wingdings" panose="05000000000000000000" pitchFamily="2" charset="2"/>
              <a:buChar char=""/>
            </a:pPr>
            <a:endParaRPr lang="en-US" altLang="en-US" sz="2400" b="1" dirty="0"/>
          </a:p>
          <a:p>
            <a:pPr>
              <a:spcBef>
                <a:spcPts val="63"/>
              </a:spcBef>
              <a:spcAft>
                <a:spcPts val="63"/>
              </a:spcAft>
              <a:buFont typeface="Wingdings" panose="05000000000000000000" pitchFamily="2" charset="2"/>
              <a:buChar char=""/>
            </a:pPr>
            <a:r>
              <a:rPr lang="en-US" altLang="en-US" sz="2400" b="1" dirty="0"/>
              <a:t>Don’t </a:t>
            </a:r>
            <a:r>
              <a:rPr lang="en-US" altLang="en-US" b="1" dirty="0">
                <a:solidFill>
                  <a:srgbClr val="000000"/>
                </a:solidFill>
                <a:latin typeface="Times New Roman" panose="02020603050405020304" pitchFamily="18" charset="0"/>
              </a:rPr>
              <a:t>The information I will present is based on those many years of experience. </a:t>
            </a:r>
          </a:p>
          <a:p>
            <a:pPr>
              <a:spcBef>
                <a:spcPts val="63"/>
              </a:spcBef>
              <a:spcAft>
                <a:spcPts val="63"/>
              </a:spcAft>
              <a:buFont typeface="Wingdings" panose="05000000000000000000" pitchFamily="2" charset="2"/>
              <a:buChar char=""/>
            </a:pPr>
            <a:r>
              <a:rPr lang="en-US" altLang="en-US" b="1" dirty="0">
                <a:solidFill>
                  <a:srgbClr val="000000"/>
                </a:solidFill>
                <a:latin typeface="Times New Roman" panose="02020603050405020304" pitchFamily="18" charset="0"/>
              </a:rPr>
              <a:t>When I am on a cruise where the city I want to visit is not the port city, I always recommend taking a ship’s tour.</a:t>
            </a:r>
          </a:p>
          <a:p>
            <a:pPr>
              <a:spcBef>
                <a:spcPts val="63"/>
              </a:spcBef>
              <a:spcAft>
                <a:spcPts val="63"/>
              </a:spcAft>
              <a:buFont typeface="Wingdings" panose="05000000000000000000" pitchFamily="2" charset="2"/>
              <a:buChar char=""/>
            </a:pPr>
            <a:r>
              <a:rPr lang="en-US" altLang="en-US" b="1" dirty="0">
                <a:solidFill>
                  <a:srgbClr val="000000"/>
                </a:solidFill>
                <a:latin typeface="Times New Roman" panose="02020603050405020304" pitchFamily="18" charset="0"/>
              </a:rPr>
              <a:t>But when I am in a port with multiple attractions nearby and easy to see on my own - </a:t>
            </a:r>
            <a:br>
              <a:rPr lang="en-US" altLang="en-US" b="1" dirty="0">
                <a:solidFill>
                  <a:srgbClr val="000000"/>
                </a:solidFill>
                <a:latin typeface="Times New Roman" panose="02020603050405020304" pitchFamily="18" charset="0"/>
              </a:rPr>
            </a:br>
            <a:r>
              <a:rPr lang="en-US" altLang="en-US" b="1" dirty="0">
                <a:solidFill>
                  <a:srgbClr val="000000"/>
                </a:solidFill>
                <a:latin typeface="Times New Roman" panose="02020603050405020304" pitchFamily="18" charset="0"/>
              </a:rPr>
              <a:t>I will do it on my own.</a:t>
            </a:r>
          </a:p>
          <a:p>
            <a:pPr>
              <a:spcBef>
                <a:spcPts val="63"/>
              </a:spcBef>
              <a:spcAft>
                <a:spcPts val="63"/>
              </a:spcAft>
              <a:buFont typeface="Wingdings" panose="05000000000000000000" pitchFamily="2" charset="2"/>
              <a:buChar char=""/>
            </a:pPr>
            <a:r>
              <a:rPr lang="en-US" altLang="en-US" b="1" dirty="0">
                <a:solidFill>
                  <a:srgbClr val="000000"/>
                </a:solidFill>
                <a:latin typeface="Times New Roman" panose="02020603050405020304" pitchFamily="18" charset="0"/>
              </a:rPr>
              <a:t>This presentation is for that type of port.</a:t>
            </a:r>
            <a:endParaRPr lang="en-US" altLang="en-US"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94C07F9-BCFF-59E6-5520-84481CCFF85B}"/>
              </a:ext>
            </a:extLst>
          </p:cNvPr>
          <p:cNvSpPr>
            <a:spLocks noChangeArrowheads="1"/>
          </p:cNvSpPr>
          <p:nvPr/>
        </p:nvSpPr>
        <p:spPr bwMode="auto">
          <a:xfrm>
            <a:off x="685800" y="304800"/>
            <a:ext cx="77724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4400" b="1"/>
              <a:t>Money</a:t>
            </a:r>
          </a:p>
        </p:txBody>
      </p:sp>
      <p:sp>
        <p:nvSpPr>
          <p:cNvPr id="6146" name="Rectangle 2">
            <a:extLst>
              <a:ext uri="{FF2B5EF4-FFF2-40B4-BE49-F238E27FC236}">
                <a16:creationId xmlns:a16="http://schemas.microsoft.com/office/drawing/2014/main" id="{906B2044-3A28-F014-0834-E3132007098C}"/>
              </a:ext>
            </a:extLst>
          </p:cNvPr>
          <p:cNvSpPr>
            <a:spLocks noChangeArrowheads="1"/>
          </p:cNvSpPr>
          <p:nvPr/>
        </p:nvSpPr>
        <p:spPr bwMode="auto">
          <a:xfrm>
            <a:off x="457200" y="1524000"/>
            <a:ext cx="8229600" cy="236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25"/>
              </a:spcBef>
              <a:spcAft>
                <a:spcPts val="2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38"/>
              </a:spcBef>
              <a:spcAft>
                <a:spcPts val="38"/>
              </a:spcAft>
              <a:buClrTx/>
              <a:buFontTx/>
              <a:buNone/>
            </a:pPr>
            <a:r>
              <a:rPr lang="en-US" altLang="en-US" b="1">
                <a:cs typeface="Arial" panose="020B0604020202020204" pitchFamily="34" charset="0"/>
              </a:rPr>
              <a:t>The euro is the official currency of 20 European Union countries which collectively make up the euro area, also known as the euro-zone.</a:t>
            </a:r>
          </a:p>
          <a:p>
            <a:pPr hangingPunct="0">
              <a:lnSpc>
                <a:spcPct val="93000"/>
              </a:lnSpc>
              <a:spcBef>
                <a:spcPts val="38"/>
              </a:spcBef>
              <a:spcAft>
                <a:spcPts val="38"/>
              </a:spcAft>
              <a:buClrTx/>
              <a:buFontTx/>
              <a:buNone/>
            </a:pPr>
            <a:endParaRPr lang="en-US" altLang="en-US" b="1">
              <a:cs typeface="Arial" panose="020B0604020202020204" pitchFamily="34" charset="0"/>
            </a:endParaRPr>
          </a:p>
          <a:p>
            <a:pPr algn="ctr" hangingPunct="0">
              <a:lnSpc>
                <a:spcPct val="93000"/>
              </a:lnSpc>
              <a:spcBef>
                <a:spcPts val="38"/>
              </a:spcBef>
              <a:spcAft>
                <a:spcPts val="38"/>
              </a:spcAft>
              <a:buClrTx/>
              <a:buFontTx/>
              <a:buNone/>
            </a:pPr>
            <a:r>
              <a:rPr lang="en-US" altLang="en-US">
                <a:cs typeface="Segoe UI" panose="020B0502040204020203" pitchFamily="34" charset="0"/>
              </a:rPr>
              <a:t>Official Exchange is $1.079 US to €1 </a:t>
            </a:r>
          </a:p>
          <a:p>
            <a:pPr hangingPunct="0">
              <a:lnSpc>
                <a:spcPct val="113000"/>
              </a:lnSpc>
              <a:spcBef>
                <a:spcPts val="1100"/>
              </a:spcBef>
              <a:spcAft>
                <a:spcPts val="38"/>
              </a:spcAft>
              <a:buClrTx/>
              <a:buFontTx/>
              <a:buNone/>
            </a:pPr>
            <a:endParaRPr lang="en-US" altLang="en-US">
              <a:cs typeface="Segoe UI" panose="020B0502040204020203" pitchFamily="34" charset="0"/>
            </a:endParaRPr>
          </a:p>
        </p:txBody>
      </p:sp>
      <p:pic>
        <p:nvPicPr>
          <p:cNvPr id="6147" name="Picture 3">
            <a:extLst>
              <a:ext uri="{FF2B5EF4-FFF2-40B4-BE49-F238E27FC236}">
                <a16:creationId xmlns:a16="http://schemas.microsoft.com/office/drawing/2014/main" id="{671B1F6A-0230-C055-A2EA-0A13D88C8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352800"/>
            <a:ext cx="3962400" cy="2916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ED8B7B47-F1E4-59E0-7E47-42DDB77AAF0C}"/>
              </a:ext>
            </a:extLst>
          </p:cNvPr>
          <p:cNvSpPr>
            <a:spLocks noChangeArrowheads="1"/>
          </p:cNvSpPr>
          <p:nvPr/>
        </p:nvSpPr>
        <p:spPr bwMode="auto">
          <a:xfrm>
            <a:off x="0" y="88900"/>
            <a:ext cx="607232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4000" b="1" dirty="0"/>
              <a:t>Don’t Miss the Ship</a:t>
            </a:r>
          </a:p>
        </p:txBody>
      </p:sp>
      <p:sp>
        <p:nvSpPr>
          <p:cNvPr id="3074" name="Rectangle 2">
            <a:extLst>
              <a:ext uri="{FF2B5EF4-FFF2-40B4-BE49-F238E27FC236}">
                <a16:creationId xmlns:a16="http://schemas.microsoft.com/office/drawing/2014/main" id="{C6531D43-45E0-1FFD-B04E-B417D2E3A53F}"/>
              </a:ext>
            </a:extLst>
          </p:cNvPr>
          <p:cNvSpPr>
            <a:spLocks noChangeArrowheads="1"/>
          </p:cNvSpPr>
          <p:nvPr/>
        </p:nvSpPr>
        <p:spPr bwMode="auto">
          <a:xfrm>
            <a:off x="457200" y="1524000"/>
            <a:ext cx="8229600" cy="234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Text Box 3">
            <a:extLst>
              <a:ext uri="{FF2B5EF4-FFF2-40B4-BE49-F238E27FC236}">
                <a16:creationId xmlns:a16="http://schemas.microsoft.com/office/drawing/2014/main" id="{937D506C-2863-A6DF-FA54-186E219CD37E}"/>
              </a:ext>
            </a:extLst>
          </p:cNvPr>
          <p:cNvSpPr txBox="1">
            <a:spLocks noChangeArrowheads="1"/>
          </p:cNvSpPr>
          <p:nvPr/>
        </p:nvSpPr>
        <p:spPr bwMode="auto">
          <a:xfrm>
            <a:off x="457200" y="1300163"/>
            <a:ext cx="8229600" cy="526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50"/>
              </a:spcBef>
              <a:spcAft>
                <a:spcPts val="50"/>
              </a:spcAft>
              <a:buClrTx/>
              <a:buFontTx/>
              <a:buNone/>
            </a:pPr>
            <a:r>
              <a:rPr lang="en-US" altLang="en-US" b="1" dirty="0"/>
              <a:t>How to Avoid Missing Your Ship:</a:t>
            </a:r>
          </a:p>
          <a:p>
            <a:pPr hangingPunct="0">
              <a:lnSpc>
                <a:spcPct val="93000"/>
              </a:lnSpc>
              <a:spcBef>
                <a:spcPts val="50"/>
              </a:spcBef>
              <a:spcAft>
                <a:spcPts val="50"/>
              </a:spcAft>
              <a:buClrTx/>
              <a:buFontTx/>
              <a:buNone/>
            </a:pPr>
            <a:r>
              <a:rPr lang="en-US" altLang="en-US" sz="2000" dirty="0"/>
              <a:t>Pay attention to the time. - Ship time and local time </a:t>
            </a:r>
            <a:br>
              <a:rPr lang="en-US" altLang="en-US" sz="2000" dirty="0"/>
            </a:br>
            <a:r>
              <a:rPr lang="en-US" altLang="en-US" sz="2000" dirty="0"/>
              <a:t>are often different.</a:t>
            </a:r>
          </a:p>
          <a:p>
            <a:pPr hangingPunct="0">
              <a:lnSpc>
                <a:spcPct val="93000"/>
              </a:lnSpc>
              <a:spcBef>
                <a:spcPts val="50"/>
              </a:spcBef>
              <a:spcAft>
                <a:spcPts val="50"/>
              </a:spcAft>
              <a:buClrTx/>
              <a:buFontTx/>
              <a:buNone/>
            </a:pPr>
            <a:r>
              <a:rPr lang="en-US" altLang="en-US" sz="2000" dirty="0"/>
              <a:t>Put a return-to-ship reminder on your phone.</a:t>
            </a:r>
          </a:p>
          <a:p>
            <a:pPr hangingPunct="0">
              <a:lnSpc>
                <a:spcPct val="93000"/>
              </a:lnSpc>
              <a:spcBef>
                <a:spcPts val="50"/>
              </a:spcBef>
              <a:spcAft>
                <a:spcPts val="50"/>
              </a:spcAft>
              <a:buClrTx/>
              <a:buFontTx/>
              <a:buNone/>
            </a:pPr>
            <a:r>
              <a:rPr lang="en-US" altLang="en-US" b="1" dirty="0"/>
              <a:t>Choose excursions wisely:</a:t>
            </a:r>
          </a:p>
          <a:p>
            <a:pPr hangingPunct="0">
              <a:lnSpc>
                <a:spcPct val="93000"/>
              </a:lnSpc>
              <a:spcBef>
                <a:spcPts val="50"/>
              </a:spcBef>
              <a:spcAft>
                <a:spcPts val="50"/>
              </a:spcAft>
              <a:buClrTx/>
              <a:buFontTx/>
              <a:buNone/>
            </a:pPr>
            <a:r>
              <a:rPr lang="en-US" altLang="en-US" b="1" dirty="0"/>
              <a:t>	</a:t>
            </a:r>
            <a:r>
              <a:rPr lang="en-US" altLang="en-US" sz="2000" dirty="0"/>
              <a:t>If a ship-sponsored excursion is late returning to port, the ship will wait, but not for excursions taken on your own.</a:t>
            </a:r>
          </a:p>
          <a:p>
            <a:pPr hangingPunct="0">
              <a:lnSpc>
                <a:spcPct val="93000"/>
              </a:lnSpc>
              <a:spcBef>
                <a:spcPts val="50"/>
              </a:spcBef>
              <a:spcAft>
                <a:spcPts val="50"/>
              </a:spcAft>
              <a:buClrTx/>
              <a:buFontTx/>
              <a:buNone/>
            </a:pPr>
            <a:r>
              <a:rPr lang="en-US" altLang="en-US" b="1" dirty="0"/>
              <a:t>Be Prepared:</a:t>
            </a:r>
          </a:p>
          <a:p>
            <a:pPr hangingPunct="0">
              <a:lnSpc>
                <a:spcPct val="93000"/>
              </a:lnSpc>
              <a:spcBef>
                <a:spcPts val="50"/>
              </a:spcBef>
              <a:spcAft>
                <a:spcPts val="50"/>
              </a:spcAft>
              <a:buClrTx/>
              <a:buFontTx/>
              <a:buNone/>
            </a:pPr>
            <a:r>
              <a:rPr lang="en-US" altLang="en-US" sz="2000" b="1" dirty="0"/>
              <a:t>	</a:t>
            </a:r>
            <a:r>
              <a:rPr lang="en-US" altLang="en-US" sz="2000" dirty="0"/>
              <a:t>Have your Passport, Credit Card, and phone numbers for the ship port agent. </a:t>
            </a:r>
          </a:p>
          <a:p>
            <a:pPr hangingPunct="0">
              <a:lnSpc>
                <a:spcPct val="93000"/>
              </a:lnSpc>
              <a:spcBef>
                <a:spcPts val="50"/>
              </a:spcBef>
              <a:spcAft>
                <a:spcPts val="50"/>
              </a:spcAft>
              <a:buClrTx/>
              <a:buFontTx/>
              <a:buNone/>
            </a:pPr>
            <a:r>
              <a:rPr lang="en-US" altLang="en-US" b="1" dirty="0"/>
              <a:t>What to Do If You Miss the Ship:</a:t>
            </a:r>
            <a:br>
              <a:rPr lang="en-US" altLang="en-US" b="1" dirty="0"/>
            </a:br>
            <a:r>
              <a:rPr lang="en-US" altLang="en-US" sz="2000" dirty="0"/>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endParaRPr lang="en-US" altLang="en-US" dirty="0"/>
          </a:p>
          <a:p>
            <a:pPr algn="ctr" hangingPunct="0">
              <a:lnSpc>
                <a:spcPct val="93000"/>
              </a:lnSpc>
              <a:spcBef>
                <a:spcPts val="50"/>
              </a:spcBef>
              <a:spcAft>
                <a:spcPts val="50"/>
              </a:spcAft>
              <a:buClrTx/>
              <a:buFontTx/>
              <a:buNone/>
            </a:pPr>
            <a:r>
              <a:rPr lang="en-US" altLang="en-US" b="1" i="1" dirty="0"/>
              <a:t>The Port Officials can help you with contacting your ship </a:t>
            </a:r>
            <a:br>
              <a:rPr lang="en-US" altLang="en-US" b="1" i="1" dirty="0"/>
            </a:br>
            <a:r>
              <a:rPr lang="en-US" altLang="en-US" b="1" i="1" dirty="0"/>
              <a:t>and making necessary travel arrangements.</a:t>
            </a:r>
          </a:p>
        </p:txBody>
      </p:sp>
      <p:pic>
        <p:nvPicPr>
          <p:cNvPr id="2" name="Picture 1" descr="A cruise ship in the water&#10;&#10;Description automatically generated">
            <a:extLst>
              <a:ext uri="{FF2B5EF4-FFF2-40B4-BE49-F238E27FC236}">
                <a16:creationId xmlns:a16="http://schemas.microsoft.com/office/drawing/2014/main" id="{C013CE8B-C46E-A1B5-3160-4AE1C2558781}"/>
              </a:ext>
            </a:extLst>
          </p:cNvPr>
          <p:cNvPicPr>
            <a:picLocks noChangeAspect="1"/>
          </p:cNvPicPr>
          <p:nvPr/>
        </p:nvPicPr>
        <p:blipFill rotWithShape="1">
          <a:blip r:embed="rId3">
            <a:extLst>
              <a:ext uri="{28A0092B-C50C-407E-A947-70E740481C1C}">
                <a14:useLocalDpi xmlns:a14="http://schemas.microsoft.com/office/drawing/2010/main" val="0"/>
              </a:ext>
            </a:extLst>
          </a:blip>
          <a:srcRect l="2057" r="45149" b="14647"/>
          <a:stretch/>
        </p:blipFill>
        <p:spPr>
          <a:xfrm>
            <a:off x="6072320" y="0"/>
            <a:ext cx="3071680" cy="248300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AD69C05B-7490-6DDF-A270-018FD959792E}"/>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We’re Not Here Alone</a:t>
            </a:r>
          </a:p>
        </p:txBody>
      </p:sp>
      <p:sp>
        <p:nvSpPr>
          <p:cNvPr id="8194" name="Rectangle 2">
            <a:extLst>
              <a:ext uri="{FF2B5EF4-FFF2-40B4-BE49-F238E27FC236}">
                <a16:creationId xmlns:a16="http://schemas.microsoft.com/office/drawing/2014/main" id="{795A74D4-B4E1-C254-432F-0F02D50154CF}"/>
              </a:ext>
            </a:extLst>
          </p:cNvPr>
          <p:cNvSpPr>
            <a:spLocks noGrp="1" noChangeArrowheads="1"/>
          </p:cNvSpPr>
          <p:nvPr>
            <p:ph type="body" idx="1"/>
          </p:nvPr>
        </p:nvSpPr>
        <p:spPr>
          <a:xfrm>
            <a:off x="685800" y="1981200"/>
            <a:ext cx="7770813"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There are 9 terminals in total at the Barcelona port, 7 of these are cruise terminals.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Expect to see cruise ships from several other lines in port with us.</a:t>
            </a:r>
            <a:br>
              <a:rPr lang="en-US" altLang="en-US"/>
            </a:br>
            <a:endParaRPr lang="en-US" altLang="en-US"/>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You may want to plan accordingly!</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674D4F58-54F6-1A49-9857-B32F14A083A6}"/>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Traffic in Barcelona</a:t>
            </a:r>
          </a:p>
        </p:txBody>
      </p:sp>
      <p:sp>
        <p:nvSpPr>
          <p:cNvPr id="9218" name="Rectangle 2">
            <a:extLst>
              <a:ext uri="{FF2B5EF4-FFF2-40B4-BE49-F238E27FC236}">
                <a16:creationId xmlns:a16="http://schemas.microsoft.com/office/drawing/2014/main" id="{C4A52122-5501-373F-28D2-5720EF9A356B}"/>
              </a:ext>
            </a:extLst>
          </p:cNvPr>
          <p:cNvSpPr>
            <a:spLocks noGrp="1" noChangeArrowheads="1"/>
          </p:cNvSpPr>
          <p:nvPr>
            <p:ph type="body" idx="1"/>
          </p:nvPr>
        </p:nvSpPr>
        <p:spPr>
          <a:xfrm>
            <a:off x="533400" y="1981200"/>
            <a:ext cx="8077200" cy="41132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Drivers in Barcelona</a:t>
            </a:r>
            <a:r>
              <a:rPr lang="en-US" altLang="en-US" b="1"/>
              <a:t> </a:t>
            </a:r>
            <a:r>
              <a:rPr lang="en-US" altLang="en-US"/>
              <a:t>are considered among the worst in the world, with accidents</a:t>
            </a:r>
            <a:r>
              <a:rPr lang="en-US" altLang="en-US" b="1"/>
              <a:t> </a:t>
            </a:r>
            <a:r>
              <a:rPr lang="en-US" altLang="en-US"/>
              <a:t>occurring in the city every nineteen seconds! This can go up to ten accidents every second on weekends, which makes it safer to walk than to drive. </a:t>
            </a:r>
          </a:p>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However, PLEASE watch out for crazy drivers!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200B0E64-D7EC-7C9C-6C70-0CA363042ACF}"/>
              </a:ext>
            </a:extLst>
          </p:cNvPr>
          <p:cNvSpPr>
            <a:spLocks noGrp="1" noChangeArrowheads="1"/>
          </p:cNvSpPr>
          <p:nvPr>
            <p:ph type="title"/>
          </p:nvPr>
        </p:nvSpPr>
        <p:spPr>
          <a:xfrm>
            <a:off x="685800" y="609600"/>
            <a:ext cx="7770813" cy="114141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The Founding of Barcelona</a:t>
            </a:r>
          </a:p>
        </p:txBody>
      </p:sp>
      <p:sp>
        <p:nvSpPr>
          <p:cNvPr id="10242" name="Rectangle 2">
            <a:extLst>
              <a:ext uri="{FF2B5EF4-FFF2-40B4-BE49-F238E27FC236}">
                <a16:creationId xmlns:a16="http://schemas.microsoft.com/office/drawing/2014/main" id="{6AE58591-0FBC-BA5A-F558-1ED1D2C431AA}"/>
              </a:ext>
            </a:extLst>
          </p:cNvPr>
          <p:cNvSpPr>
            <a:spLocks noGrp="1" noChangeArrowheads="1"/>
          </p:cNvSpPr>
          <p:nvPr>
            <p:ph type="body" idx="1"/>
          </p:nvPr>
        </p:nvSpPr>
        <p:spPr>
          <a:xfrm>
            <a:off x="685800" y="1441450"/>
            <a:ext cx="7770813" cy="4113213"/>
          </a:xfrm>
          <a:ln/>
        </p:spPr>
        <p:txBody>
          <a:bodyPr/>
          <a:lstStyle/>
          <a:p>
            <a:pPr>
              <a:lnSpc>
                <a:spcPct val="9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br>
              <a:rPr lang="en-US" altLang="en-US"/>
            </a:br>
            <a:r>
              <a:rPr lang="en-US" altLang="en-US"/>
              <a:t>There is a dispute about the founding of Barcelona. There is one camp which claims that Hercules founded the city about 400 years before the building of Rome. </a:t>
            </a:r>
            <a:br>
              <a:rPr lang="en-US" altLang="en-US"/>
            </a:br>
            <a:br>
              <a:rPr lang="en-US" altLang="en-US"/>
            </a:br>
            <a:r>
              <a:rPr lang="en-US" altLang="en-US"/>
              <a:t>The other side believes that Barcelona was built by Hamilcar Barca, the father of Hannibal. The name Barcelona comes from the Barca family of Carthage who ruled the area in the 3rd century before Christ.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25"/>
          </a:spcBef>
          <a:spcAft>
            <a:spcPts val="25"/>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25"/>
          </a:spcBef>
          <a:spcAft>
            <a:spcPts val="25"/>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1524</Words>
  <Application>Microsoft Office PowerPoint</Application>
  <PresentationFormat>On-screen Show (4:3)</PresentationFormat>
  <Paragraphs>126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Segoe UI</vt:lpstr>
      <vt:lpstr>Tahoma</vt:lpstr>
      <vt:lpstr>Times New Roman</vt:lpstr>
      <vt:lpstr>Wingdings</vt:lpstr>
      <vt:lpstr>Office Theme</vt:lpstr>
      <vt:lpstr>Barcelona Port Presentation Presented by Marc Silver</vt:lpstr>
      <vt:lpstr>PowerPoint Presentation</vt:lpstr>
      <vt:lpstr>Barcelona</vt:lpstr>
      <vt:lpstr>PowerPoint Presentation</vt:lpstr>
      <vt:lpstr>PowerPoint Presentation</vt:lpstr>
      <vt:lpstr>PowerPoint Presentation</vt:lpstr>
      <vt:lpstr>We’re Not Here Alone</vt:lpstr>
      <vt:lpstr>Traffic in Barcelona</vt:lpstr>
      <vt:lpstr>The Founding of Barcelona</vt:lpstr>
      <vt:lpstr>Official Barcelona Tourist Offices</vt:lpstr>
      <vt:lpstr>Getting Around Barcelona</vt:lpstr>
      <vt:lpstr>Cruise Terminal Bus</vt:lpstr>
      <vt:lpstr>Barcelona Card</vt:lpstr>
      <vt:lpstr>City Bus Pass</vt:lpstr>
      <vt:lpstr>Hop-On Hop-Off Bus Tour</vt:lpstr>
      <vt:lpstr>Gaudi</vt:lpstr>
      <vt:lpstr>Gaudi’s Sagrada Familia</vt:lpstr>
      <vt:lpstr>Las Ramblas</vt:lpstr>
      <vt:lpstr>The Most Walked Street in Spain</vt:lpstr>
      <vt:lpstr>Barri Gotic</vt:lpstr>
      <vt:lpstr>The Jewish Quarter</vt:lpstr>
      <vt:lpstr>PowerPoint Presentation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Barcelona</dc:title>
  <dc:creator>Marc Silver</dc:creator>
  <cp:lastModifiedBy>Marc Silver</cp:lastModifiedBy>
  <cp:revision>8</cp:revision>
  <dcterms:modified xsi:type="dcterms:W3CDTF">2025-12-28T19:58:05Z</dcterms:modified>
</cp:coreProperties>
</file>