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handoutMasterIdLst>
    <p:handoutMasterId r:id="rId31"/>
  </p:handoutMasterIdLst>
  <p:sldIdLst>
    <p:sldId id="256" r:id="rId2"/>
    <p:sldId id="273" r:id="rId3"/>
    <p:sldId id="257" r:id="rId4"/>
    <p:sldId id="274" r:id="rId5"/>
    <p:sldId id="258" r:id="rId6"/>
    <p:sldId id="276" r:id="rId7"/>
    <p:sldId id="280" r:id="rId8"/>
    <p:sldId id="279" r:id="rId9"/>
    <p:sldId id="260" r:id="rId10"/>
    <p:sldId id="277" r:id="rId11"/>
    <p:sldId id="261" r:id="rId12"/>
    <p:sldId id="264" r:id="rId13"/>
    <p:sldId id="265" r:id="rId14"/>
    <p:sldId id="278" r:id="rId15"/>
    <p:sldId id="268" r:id="rId16"/>
    <p:sldId id="282" r:id="rId17"/>
    <p:sldId id="283" r:id="rId18"/>
    <p:sldId id="284" r:id="rId19"/>
    <p:sldId id="285" r:id="rId20"/>
    <p:sldId id="286" r:id="rId21"/>
    <p:sldId id="287" r:id="rId22"/>
    <p:sldId id="288" r:id="rId23"/>
    <p:sldId id="289" r:id="rId24"/>
    <p:sldId id="290" r:id="rId25"/>
    <p:sldId id="291" r:id="rId26"/>
    <p:sldId id="275" r:id="rId27"/>
    <p:sldId id="271" r:id="rId28"/>
    <p:sldId id="272" r:id="rId29"/>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24" autoAdjust="0"/>
    <p:restoredTop sz="94660"/>
  </p:normalViewPr>
  <p:slideViewPr>
    <p:cSldViewPr snapToGrid="0">
      <p:cViewPr varScale="1">
        <p:scale>
          <a:sx n="104" d="100"/>
          <a:sy n="104" d="100"/>
        </p:scale>
        <p:origin x="120"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12</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13</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15</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994254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17</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82683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18</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191524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19</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422371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20</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862127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21</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767314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22</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94543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23</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988152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24</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94165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25</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692154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26</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27</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28</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579149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611551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file:///E:\SMC%20Website\Saint%20Michael's%20Cathedral\web-content\font.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441450"/>
            <a:ext cx="6011863" cy="1808163"/>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Barbados</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4" name="Picture 3" descr="A flag with a trident in the middle&#10;&#10;Description automatically generated">
            <a:extLst>
              <a:ext uri="{FF2B5EF4-FFF2-40B4-BE49-F238E27FC236}">
                <a16:creationId xmlns:a16="http://schemas.microsoft.com/office/drawing/2014/main" id="{1498AEBC-CD4F-0A8C-C705-62E4BB5D6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357" y="1200805"/>
            <a:ext cx="4514850" cy="25336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0"/>
            <a:ext cx="5653481" cy="5670550"/>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400" b="1" kern="1200" dirty="0">
                <a:solidFill>
                  <a:schemeClr val="tx1"/>
                </a:solidFill>
                <a:latin typeface="Times New Roman" panose="02020603050405020304" pitchFamily="18" charset="0"/>
                <a:ea typeface="+mj-ea"/>
                <a:cs typeface="Times New Roman" panose="02020603050405020304" pitchFamily="18" charset="0"/>
              </a:rPr>
              <a:t>Map of Barbados</a:t>
            </a: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lvl="0" hangingPunct="1">
              <a:spcAft>
                <a:spcPts val="600"/>
              </a:spcAft>
            </a:pPr>
            <a:fld id="{2A6BFD85-4870-4D28-95E8-EB6D313F6BEA}" type="slidenum">
              <a:rPr lang="en-US" sz="800">
                <a:solidFill>
                  <a:schemeClr val="tx1">
                    <a:tint val="75000"/>
                  </a:schemeClr>
                </a:solidFill>
                <a:latin typeface="+mn-lt"/>
                <a:ea typeface="+mn-ea"/>
                <a:cs typeface="+mn-cs"/>
              </a:rPr>
              <a:pPr lvl="0" hangingPunct="1">
                <a:spcAft>
                  <a:spcPts val="600"/>
                </a:spcAft>
              </a:pPr>
              <a:t>10</a:t>
            </a:fld>
            <a:endParaRPr lang="en-US" sz="800">
              <a:solidFill>
                <a:schemeClr val="tx1">
                  <a:tint val="75000"/>
                </a:schemeClr>
              </a:solidFill>
              <a:latin typeface="+mn-lt"/>
              <a:ea typeface="+mn-ea"/>
              <a:cs typeface="+mn-cs"/>
            </a:endParaRPr>
          </a:p>
        </p:txBody>
      </p:sp>
      <p:pic>
        <p:nvPicPr>
          <p:cNvPr id="4" name="Picture 3" descr="A map of the island&#10;&#10;Description automatically generated">
            <a:extLst>
              <a:ext uri="{FF2B5EF4-FFF2-40B4-BE49-F238E27FC236}">
                <a16:creationId xmlns:a16="http://schemas.microsoft.com/office/drawing/2014/main" id="{88CE896C-CCF1-8C73-8C65-B90DC186EA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3481" y="1379"/>
            <a:ext cx="3670787" cy="5669171"/>
          </a:xfrm>
          <a:prstGeom prst="rect">
            <a:avLst/>
          </a:prstGeom>
        </p:spPr>
      </p:pic>
    </p:spTree>
    <p:extLst>
      <p:ext uri="{BB962C8B-B14F-4D97-AF65-F5344CB8AC3E}">
        <p14:creationId xmlns:p14="http://schemas.microsoft.com/office/powerpoint/2010/main" val="3746580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154868"/>
            <a:ext cx="4976813" cy="1200150"/>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solidFill>
                  <a:schemeClr val="tx1"/>
                </a:solidFill>
                <a:latin typeface="+mj-lt"/>
                <a:ea typeface="+mj-ea"/>
                <a:cs typeface="+mj-cs"/>
              </a:rPr>
              <a:t>Barbados Buses</a:t>
            </a:r>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66E7A9FB-6E43-417A-BC0C-ECC01730E3CF}" type="slidenum">
              <a:rPr lang="en-US" sz="1200">
                <a:latin typeface="Calibri" panose="020F0502020204030204"/>
                <a:ea typeface="+mn-ea"/>
                <a:cs typeface="+mn-cs"/>
              </a:rPr>
              <a:pPr hangingPunct="1">
                <a:spcAft>
                  <a:spcPts val="600"/>
                </a:spcAft>
                <a:defRPr/>
              </a:pPr>
              <a:t>11</a:t>
            </a:fld>
            <a:endParaRPr lang="en-US" sz="1200">
              <a:latin typeface="Calibri" panose="020F0502020204030204"/>
              <a:ea typeface="+mn-ea"/>
              <a:cs typeface="+mn-cs"/>
            </a:endParaRPr>
          </a:p>
        </p:txBody>
      </p:sp>
      <p:sp>
        <p:nvSpPr>
          <p:cNvPr id="5" name="TextBox 4">
            <a:extLst>
              <a:ext uri="{FF2B5EF4-FFF2-40B4-BE49-F238E27FC236}">
                <a16:creationId xmlns:a16="http://schemas.microsoft.com/office/drawing/2014/main" id="{BCAB9381-DB64-8C62-6EF9-F597D778464B}"/>
              </a:ext>
            </a:extLst>
          </p:cNvPr>
          <p:cNvSpPr txBox="1"/>
          <p:nvPr/>
        </p:nvSpPr>
        <p:spPr>
          <a:xfrm>
            <a:off x="168223" y="1233529"/>
            <a:ext cx="4977192" cy="432430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200" dirty="0"/>
              <a:t>Barbados has one of the most comprehensive and user-friendly public transport networks in the Caribbean. With modern, electric government-run buses, always entertaining private buses and minivans, and only B$3.50 (US$1.75) per trip. </a:t>
            </a:r>
          </a:p>
          <a:p>
            <a:pPr indent="-228600">
              <a:lnSpc>
                <a:spcPct val="90000"/>
              </a:lnSpc>
              <a:spcAft>
                <a:spcPts val="600"/>
              </a:spcAft>
              <a:buFont typeface="Arial" panose="020B0604020202020204" pitchFamily="34" charset="0"/>
              <a:buChar char="•"/>
            </a:pPr>
            <a:r>
              <a:rPr lang="en-US" sz="2200" dirty="0"/>
              <a:t>Outside the city terminals, these buses only stop at designated stops, helpfully marked “to city” and “out of city” to prevent tourists from heading in the wrong direction. </a:t>
            </a:r>
          </a:p>
          <a:p>
            <a:pPr indent="-228600">
              <a:lnSpc>
                <a:spcPct val="90000"/>
              </a:lnSpc>
              <a:spcAft>
                <a:spcPts val="600"/>
              </a:spcAft>
              <a:buFont typeface="Arial" panose="020B0604020202020204" pitchFamily="34" charset="0"/>
              <a:buChar char="•"/>
            </a:pPr>
            <a:r>
              <a:rPr lang="en-US" sz="2200" dirty="0"/>
              <a:t>Pay with cash in exact change.</a:t>
            </a:r>
          </a:p>
        </p:txBody>
      </p:sp>
      <p:pic>
        <p:nvPicPr>
          <p:cNvPr id="8" name="Picture 7" descr="A blue bus parked on the side of a road&#10;&#10;Description automatically generated">
            <a:extLst>
              <a:ext uri="{FF2B5EF4-FFF2-40B4-BE49-F238E27FC236}">
                <a16:creationId xmlns:a16="http://schemas.microsoft.com/office/drawing/2014/main" id="{820E71D6-238F-5F18-6A2F-5D7AD95571C3}"/>
              </a:ext>
            </a:extLst>
          </p:cNvPr>
          <p:cNvPicPr>
            <a:picLocks noChangeAspect="1"/>
          </p:cNvPicPr>
          <p:nvPr/>
        </p:nvPicPr>
        <p:blipFill rotWithShape="1">
          <a:blip r:embed="rId3">
            <a:extLst>
              <a:ext uri="{28A0092B-C50C-407E-A947-70E740481C1C}">
                <a14:useLocalDpi xmlns:a14="http://schemas.microsoft.com/office/drawing/2010/main" val="0"/>
              </a:ext>
            </a:extLst>
          </a:blip>
          <a:srcRect l="25929" r="28427" b="2"/>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9">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4294967295"/>
          </p:nvPr>
        </p:nvSpPr>
        <p:spPr>
          <a:xfrm>
            <a:off x="7740650" y="5219700"/>
            <a:ext cx="2339975" cy="360363"/>
          </a:xfrm>
          <a:prstGeom prst="rect">
            <a:avLst/>
          </a:prstGeom>
        </p:spPr>
        <p:txBody>
          <a:bodyPr/>
          <a:lstStyle/>
          <a:p>
            <a:pPr lvl="0"/>
            <a:fld id="{E4969A48-D42D-46A9-B6C4-1B83C0ED4970}" type="slidenum">
              <a:rPr/>
              <a:t>12</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1" y="174625"/>
            <a:ext cx="10080625" cy="569913"/>
          </a:xfrm>
          <a:prstGeom prst="rect">
            <a:avLst/>
          </a:prstGeom>
        </p:spPr>
        <p:txBody>
          <a:bodyPr vert="horz"/>
          <a:lstStyle/>
          <a:p>
            <a:pPr algn="ctr" rtl="0"/>
            <a:r>
              <a:rPr lang="en-US" sz="4000" b="1" dirty="0">
                <a:solidFill>
                  <a:schemeClr val="tx1"/>
                </a:solidFill>
                <a:latin typeface="+mj-lt"/>
                <a:ea typeface="+mj-ea"/>
                <a:cs typeface="+mj-cs"/>
              </a:rPr>
              <a:t>Barbados Taxis</a:t>
            </a:r>
            <a:endParaRPr lang="en-US" sz="4000"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5157483" y="1369483"/>
            <a:ext cx="4753459"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200" dirty="0"/>
              <a:t>Standard taxis provide a safe and reliable way to explore the island or for transport between the cruise port and various attractions around</a:t>
            </a:r>
          </a:p>
          <a:p>
            <a:pPr marL="342900" indent="-342900">
              <a:buFont typeface="Arial" panose="020B0604020202020204" pitchFamily="34" charset="0"/>
              <a:buChar char="•"/>
            </a:pPr>
            <a:r>
              <a:rPr lang="en-US" sz="2200" dirty="0"/>
              <a:t>Taxis are easily identified by the Z designation on their license plates. </a:t>
            </a:r>
          </a:p>
          <a:p>
            <a:pPr marL="342900" indent="-342900">
              <a:buFont typeface="Arial" panose="020B0604020202020204" pitchFamily="34" charset="0"/>
              <a:buChar char="•"/>
            </a:pPr>
            <a:r>
              <a:rPr lang="en-US" sz="2200" dirty="0"/>
              <a:t>Like taxis in most locations the cost is significantly more expensive than other modes of transport.</a:t>
            </a:r>
          </a:p>
        </p:txBody>
      </p:sp>
      <p:pic>
        <p:nvPicPr>
          <p:cNvPr id="4" name="Picture 3" descr="A silver car with a light on top&#10;&#10;Description automatically generated">
            <a:extLst>
              <a:ext uri="{FF2B5EF4-FFF2-40B4-BE49-F238E27FC236}">
                <a16:creationId xmlns:a16="http://schemas.microsoft.com/office/drawing/2014/main" id="{D5ADA4C9-BE2B-0F11-8382-6B2F3F94C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83" y="1295314"/>
            <a:ext cx="4987803" cy="332520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0">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4294967295"/>
          </p:nvPr>
        </p:nvSpPr>
        <p:spPr>
          <a:xfrm>
            <a:off x="7740650" y="5219700"/>
            <a:ext cx="2339975" cy="360363"/>
          </a:xfrm>
          <a:prstGeom prst="rect">
            <a:avLst/>
          </a:prstGeom>
        </p:spPr>
        <p:txBody>
          <a:bodyPr/>
          <a:lstStyle/>
          <a:p>
            <a:pPr lvl="0"/>
            <a:fld id="{06F87E9A-0C7A-408B-83BF-C200F674FBCC}" type="slidenum">
              <a:rPr/>
              <a:t>13</a:t>
            </a:fld>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0" y="266142"/>
            <a:ext cx="10080625" cy="1013130"/>
          </a:xfrm>
          <a:prstGeom prst="rect">
            <a:avLst/>
          </a:prstGeom>
        </p:spPr>
        <p:txBody>
          <a:bodyPr vert="horz"/>
          <a:lstStyle/>
          <a:p>
            <a:pPr algn="ctr"/>
            <a:r>
              <a:rPr lang="en-US" sz="4400" b="1" dirty="0">
                <a:solidFill>
                  <a:schemeClr val="tx1"/>
                </a:solidFill>
              </a:rPr>
              <a:t>Bridgetown Walking Tour</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7" name="TextBox 6">
            <a:extLst>
              <a:ext uri="{FF2B5EF4-FFF2-40B4-BE49-F238E27FC236}">
                <a16:creationId xmlns:a16="http://schemas.microsoft.com/office/drawing/2014/main" id="{A99F0288-1B4D-A51A-35D6-AA90A5FC1ECE}"/>
              </a:ext>
            </a:extLst>
          </p:cNvPr>
          <p:cNvSpPr txBox="1"/>
          <p:nvPr/>
        </p:nvSpPr>
        <p:spPr>
          <a:xfrm>
            <a:off x="193253" y="1143377"/>
            <a:ext cx="3280527" cy="3785652"/>
          </a:xfrm>
          <a:prstGeom prst="rect">
            <a:avLst/>
          </a:prstGeom>
          <a:noFill/>
        </p:spPr>
        <p:txBody>
          <a:bodyPr wrap="square">
            <a:spAutoFit/>
          </a:bodyPr>
          <a:lstStyle/>
          <a:p>
            <a:r>
              <a:rPr lang="en-US" sz="2400" dirty="0"/>
              <a:t>Take a Bridgetown walking tour of the interesting points and historic buildings in the capital city of Barbados. </a:t>
            </a:r>
          </a:p>
          <a:p>
            <a:endParaRPr lang="en-US" sz="2400" dirty="0"/>
          </a:p>
          <a:p>
            <a:endParaRPr lang="en-US" sz="2400" dirty="0"/>
          </a:p>
          <a:p>
            <a:endParaRPr lang="en-US" sz="2400" dirty="0"/>
          </a:p>
          <a:p>
            <a:r>
              <a:rPr lang="en-US" sz="2400" dirty="0"/>
              <a:t>Places You Will See in Bridgetown:</a:t>
            </a:r>
            <a:endParaRPr lang="en-US" sz="2400" dirty="0">
              <a:latin typeface="Times New Roman" panose="02020603050405020304" pitchFamily="18" charset="0"/>
              <a:cs typeface="Times New Roman" panose="02020603050405020304" pitchFamily="18" charset="0"/>
            </a:endParaRPr>
          </a:p>
        </p:txBody>
      </p:sp>
      <p:pic>
        <p:nvPicPr>
          <p:cNvPr id="4" name="Picture 3" descr="A map of a city&#10;&#10;Description automatically generated">
            <a:extLst>
              <a:ext uri="{FF2B5EF4-FFF2-40B4-BE49-F238E27FC236}">
                <a16:creationId xmlns:a16="http://schemas.microsoft.com/office/drawing/2014/main" id="{A89F79E7-8D8A-53F3-E447-DAE4DDFB6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4223" y="1143377"/>
            <a:ext cx="6696402" cy="2583651"/>
          </a:xfrm>
          <a:prstGeom prst="rect">
            <a:avLst/>
          </a:prstGeom>
        </p:spPr>
      </p:pic>
      <p:sp>
        <p:nvSpPr>
          <p:cNvPr id="9" name="TextBox 8">
            <a:extLst>
              <a:ext uri="{FF2B5EF4-FFF2-40B4-BE49-F238E27FC236}">
                <a16:creationId xmlns:a16="http://schemas.microsoft.com/office/drawing/2014/main" id="{F0A59FBE-21CE-06A1-01B6-0A12A001B860}"/>
              </a:ext>
            </a:extLst>
          </p:cNvPr>
          <p:cNvSpPr txBox="1"/>
          <p:nvPr/>
        </p:nvSpPr>
        <p:spPr>
          <a:xfrm>
            <a:off x="3337091" y="3629906"/>
            <a:ext cx="3704733" cy="1754326"/>
          </a:xfrm>
          <a:prstGeom prst="rect">
            <a:avLst/>
          </a:prstGeom>
          <a:noFill/>
        </p:spPr>
        <p:txBody>
          <a:bodyPr wrap="square">
            <a:spAutoFit/>
          </a:bodyPr>
          <a:lstStyle/>
          <a:p>
            <a:endParaRPr lang="en-US" sz="1800" dirty="0"/>
          </a:p>
          <a:p>
            <a:pPr>
              <a:buFont typeface="Arial" panose="020B0604020202020204" pitchFamily="34" charset="0"/>
              <a:buChar char="•"/>
            </a:pPr>
            <a:r>
              <a:rPr lang="en-US" sz="2400" dirty="0"/>
              <a:t>St. Mary's Church</a:t>
            </a:r>
          </a:p>
          <a:p>
            <a:pPr>
              <a:buFont typeface="Arial" panose="020B0604020202020204" pitchFamily="34" charset="0"/>
              <a:buChar char="•"/>
            </a:pPr>
            <a:r>
              <a:rPr lang="en-US" sz="2400" dirty="0"/>
              <a:t>The Jewish Synagogue</a:t>
            </a:r>
          </a:p>
          <a:p>
            <a:pPr>
              <a:buFont typeface="Arial" panose="020B0604020202020204" pitchFamily="34" charset="0"/>
              <a:buChar char="•"/>
            </a:pPr>
            <a:r>
              <a:rPr lang="en-US" sz="2400" dirty="0"/>
              <a:t>St. Michael's Cathedral</a:t>
            </a:r>
          </a:p>
          <a:p>
            <a:endParaRPr lang="en-US" sz="1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0739724-36C6-ADA2-7673-266F68740FA7}"/>
              </a:ext>
            </a:extLst>
          </p:cNvPr>
          <p:cNvSpPr txBox="1"/>
          <p:nvPr/>
        </p:nvSpPr>
        <p:spPr>
          <a:xfrm>
            <a:off x="6890995" y="3916331"/>
            <a:ext cx="3054285" cy="1200329"/>
          </a:xfrm>
          <a:prstGeom prst="rect">
            <a:avLst/>
          </a:prstGeom>
          <a:noFill/>
        </p:spPr>
        <p:txBody>
          <a:bodyPr wrap="square">
            <a:spAutoFit/>
          </a:bodyPr>
          <a:lstStyle/>
          <a:p>
            <a:pPr>
              <a:buFont typeface="Arial" panose="020B0604020202020204" pitchFamily="34" charset="0"/>
              <a:buChar char="•"/>
            </a:pPr>
            <a:r>
              <a:rPr lang="en-US" sz="2400" dirty="0"/>
              <a:t>Queen's Park</a:t>
            </a:r>
          </a:p>
          <a:p>
            <a:pPr>
              <a:buFont typeface="Arial" panose="020B0604020202020204" pitchFamily="34" charset="0"/>
              <a:buChar char="•"/>
            </a:pPr>
            <a:r>
              <a:rPr lang="en-US" sz="2400" dirty="0"/>
              <a:t>Heroes Square</a:t>
            </a:r>
          </a:p>
          <a:p>
            <a:pPr>
              <a:buFont typeface="Arial" panose="020B0604020202020204" pitchFamily="34" charset="0"/>
              <a:buChar char="•"/>
            </a:pPr>
            <a:r>
              <a:rPr lang="en-US" sz="2400" dirty="0"/>
              <a:t>Parliament Buildings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5057319" y="301905"/>
            <a:ext cx="4933348" cy="567340"/>
          </a:xfrm>
          <a:prstGeom prst="rect">
            <a:avLst/>
          </a:prstGeom>
        </p:spPr>
        <p:txBody>
          <a:bodyPr vert="horz" lIns="91440" tIns="45720" rIns="91440" bIns="45720" rtlCol="0" anchor="ctr">
            <a:normAutofit fontScale="92500" lnSpcReduction="20000"/>
          </a:bodyPr>
          <a:lstStyle/>
          <a:p>
            <a:pPr algn="ctr">
              <a:lnSpc>
                <a:spcPct val="90000"/>
              </a:lnSpc>
              <a:spcBef>
                <a:spcPct val="0"/>
              </a:spcBef>
              <a:spcAft>
                <a:spcPts val="600"/>
              </a:spcAft>
            </a:pPr>
            <a:r>
              <a:rPr lang="en-US" sz="4400" b="1" dirty="0">
                <a:latin typeface="+mj-lt"/>
                <a:ea typeface="+mj-ea"/>
                <a:cs typeface="+mj-cs"/>
              </a:rPr>
              <a:t>St. Mary's Church</a:t>
            </a:r>
          </a:p>
        </p:txBody>
      </p:sp>
      <p:pic>
        <p:nvPicPr>
          <p:cNvPr id="7" name="Picture 6" descr="A building with a tree in front of it&#10;&#10;Description automatically generated">
            <a:extLst>
              <a:ext uri="{FF2B5EF4-FFF2-40B4-BE49-F238E27FC236}">
                <a16:creationId xmlns:a16="http://schemas.microsoft.com/office/drawing/2014/main" id="{49F285EE-FE5F-F7C0-08C9-6CFBEB369C94}"/>
              </a:ext>
            </a:extLst>
          </p:cNvPr>
          <p:cNvPicPr>
            <a:picLocks noChangeAspect="1"/>
          </p:cNvPicPr>
          <p:nvPr/>
        </p:nvPicPr>
        <p:blipFill rotWithShape="1">
          <a:blip r:embed="rId2">
            <a:extLst>
              <a:ext uri="{28A0092B-C50C-407E-A947-70E740481C1C}">
                <a14:useLocalDpi xmlns:a14="http://schemas.microsoft.com/office/drawing/2010/main" val="0"/>
              </a:ext>
            </a:extLst>
          </a:blip>
          <a:srcRect l="2623" r="3071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TextBox 4">
            <a:extLst>
              <a:ext uri="{FF2B5EF4-FFF2-40B4-BE49-F238E27FC236}">
                <a16:creationId xmlns:a16="http://schemas.microsoft.com/office/drawing/2014/main" id="{1AF5FB54-0725-AC46-7FCB-E9CDB56C3059}"/>
              </a:ext>
            </a:extLst>
          </p:cNvPr>
          <p:cNvSpPr txBox="1"/>
          <p:nvPr/>
        </p:nvSpPr>
        <p:spPr>
          <a:xfrm>
            <a:off x="5040312" y="985040"/>
            <a:ext cx="4950355" cy="468550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t>St. Mary’s Church currently occupies the site of the first city church, now known as the Cathedral of St. Michael and All Angels or simply as, St. Michael’s Cathedral.</a:t>
            </a:r>
          </a:p>
          <a:p>
            <a:pPr indent="-228600">
              <a:lnSpc>
                <a:spcPct val="90000"/>
              </a:lnSpc>
              <a:spcAft>
                <a:spcPts val="600"/>
              </a:spcAft>
              <a:buFont typeface="Arial" panose="020B0604020202020204" pitchFamily="34" charset="0"/>
              <a:buChar char="•"/>
            </a:pPr>
            <a:r>
              <a:rPr lang="en-US" sz="2000" dirty="0"/>
              <a:t>When the church was built in this location in 1641 it was a small wooden structure, but it was deemed inadequate by 1665 when the decision was taken to relocate the church. To facilitate this move, land was donated to the diocese but before the planned relocation could take place, the church was destroyed in 1780 by the great hurricane that struck Barbados. </a:t>
            </a:r>
          </a:p>
          <a:p>
            <a:pPr indent="-228600">
              <a:lnSpc>
                <a:spcPct val="90000"/>
              </a:lnSpc>
              <a:spcAft>
                <a:spcPts val="600"/>
              </a:spcAft>
              <a:buFont typeface="Arial" panose="020B0604020202020204" pitchFamily="34" charset="0"/>
              <a:buChar char="•"/>
            </a:pPr>
            <a:r>
              <a:rPr lang="en-US" sz="2000" dirty="0"/>
              <a:t>This cleared the way for the rebuilding of a much grander church.</a:t>
            </a:r>
          </a:p>
        </p:txBody>
      </p:sp>
    </p:spTree>
    <p:extLst>
      <p:ext uri="{BB962C8B-B14F-4D97-AF65-F5344CB8AC3E}">
        <p14:creationId xmlns:p14="http://schemas.microsoft.com/office/powerpoint/2010/main" val="2196885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301626"/>
            <a:ext cx="5150457" cy="1007886"/>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solidFill>
                  <a:schemeClr val="tx1"/>
                </a:solidFill>
                <a:latin typeface="+mj-lt"/>
                <a:ea typeface="+mj-ea"/>
                <a:cs typeface="+mj-cs"/>
              </a:rPr>
              <a:t>The Jewish Synagogue</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latin typeface="Calibri" panose="020F0502020204030204"/>
                <a:ea typeface="+mn-ea"/>
                <a:cs typeface="+mn-cs"/>
              </a:rPr>
              <a:pPr hangingPunct="1">
                <a:spcAft>
                  <a:spcPts val="600"/>
                </a:spcAft>
                <a:defRPr/>
              </a:pPr>
              <a:t>15</a:t>
            </a:fld>
            <a:endParaRPr lang="en-US" sz="1200">
              <a:latin typeface="Calibri" panose="020F0502020204030204"/>
              <a:ea typeface="+mn-ea"/>
              <a:cs typeface="+mn-cs"/>
            </a:endParaRPr>
          </a:p>
        </p:txBody>
      </p:sp>
      <p:sp>
        <p:nvSpPr>
          <p:cNvPr id="4" name="TextBox 3">
            <a:extLst>
              <a:ext uri="{FF2B5EF4-FFF2-40B4-BE49-F238E27FC236}">
                <a16:creationId xmlns:a16="http://schemas.microsoft.com/office/drawing/2014/main" id="{8FFDB5B2-111A-07DF-81E6-5575667F2D53}"/>
              </a:ext>
            </a:extLst>
          </p:cNvPr>
          <p:cNvSpPr txBox="1"/>
          <p:nvPr/>
        </p:nvSpPr>
        <p:spPr>
          <a:xfrm>
            <a:off x="214490" y="1174044"/>
            <a:ext cx="4930168" cy="4278489"/>
          </a:xfrm>
          <a:prstGeom prst="rect">
            <a:avLst/>
          </a:prstGeom>
        </p:spPr>
        <p:txBody>
          <a:bodyPr vert="horz" lIns="91440" tIns="45720" rIns="91440" bIns="45720" rtlCol="0">
            <a:normAutofit fontScale="92500" lnSpcReduction="10000"/>
          </a:bodyPr>
          <a:lstStyle/>
          <a:p>
            <a:pPr indent="-228600">
              <a:lnSpc>
                <a:spcPct val="110000"/>
              </a:lnSpc>
              <a:spcAft>
                <a:spcPts val="600"/>
              </a:spcAft>
              <a:buFont typeface="Arial" panose="020B0604020202020204" pitchFamily="34" charset="0"/>
              <a:buChar char="•"/>
            </a:pPr>
            <a:r>
              <a:rPr lang="en-US" sz="2200" b="1" dirty="0"/>
              <a:t>Come to the </a:t>
            </a:r>
            <a:r>
              <a:rPr lang="en-US" sz="2200" b="1" dirty="0" err="1"/>
              <a:t>Nidhe</a:t>
            </a:r>
            <a:r>
              <a:rPr lang="en-US" sz="2200" b="1" dirty="0"/>
              <a:t> Israel Synagogue UNESCO Heritage Site and be guided through</a:t>
            </a:r>
            <a:r>
              <a:rPr lang="en-US" sz="2200" dirty="0"/>
              <a:t> </a:t>
            </a:r>
            <a:r>
              <a:rPr lang="en-US" sz="2200" b="1" dirty="0"/>
              <a:t>the lives and walk in the footsteps of our ancestors as they fled the Spanish Inquisition and came to Barbados to establish a thriving Sephardic community in Barbados. </a:t>
            </a:r>
            <a:endParaRPr lang="en-US" sz="2200" dirty="0"/>
          </a:p>
          <a:p>
            <a:pPr indent="-228600">
              <a:lnSpc>
                <a:spcPct val="110000"/>
              </a:lnSpc>
              <a:spcAft>
                <a:spcPts val="600"/>
              </a:spcAft>
              <a:buFont typeface="Arial" panose="020B0604020202020204" pitchFamily="34" charset="0"/>
              <a:buChar char="•"/>
            </a:pPr>
            <a:r>
              <a:rPr lang="en-US" sz="2200" b="1" dirty="0"/>
              <a:t>The tours are guided by a volunteer Docent from the community.</a:t>
            </a:r>
          </a:p>
          <a:p>
            <a:pPr marL="0" marR="0" lvl="0" indent="-228600" fontAlgn="base">
              <a:lnSpc>
                <a:spcPct val="110000"/>
              </a:lnSpc>
              <a:spcBef>
                <a:spcPct val="0"/>
              </a:spcBef>
              <a:spcAft>
                <a:spcPts val="600"/>
              </a:spcAft>
              <a:buClrTx/>
              <a:buSzTx/>
              <a:buFont typeface="Arial" panose="020B0604020202020204" pitchFamily="34" charset="0"/>
              <a:buChar char="•"/>
              <a:tabLst/>
            </a:pPr>
            <a:r>
              <a:rPr kumimoji="0" lang="en-US" altLang="en-US" sz="2200" b="1" i="0" u="none" strike="noStrike" cap="none" normalizeH="0" baseline="0" dirty="0">
                <a:ln>
                  <a:noFill/>
                </a:ln>
                <a:effectLst/>
              </a:rPr>
              <a:t>ADULTS: $12.50 USD / $25.00 BBD</a:t>
            </a:r>
            <a:endParaRPr kumimoji="0" lang="en-US" altLang="en-US" sz="2200" b="0" i="0" u="none" strike="noStrike" cap="none" normalizeH="0" baseline="0" dirty="0">
              <a:ln>
                <a:noFill/>
              </a:ln>
              <a:effectLst/>
            </a:endParaRPr>
          </a:p>
          <a:p>
            <a:pPr marL="0" marR="0" lvl="0" indent="-228600" fontAlgn="base">
              <a:lnSpc>
                <a:spcPct val="110000"/>
              </a:lnSpc>
              <a:spcBef>
                <a:spcPct val="0"/>
              </a:spcBef>
              <a:spcAft>
                <a:spcPts val="600"/>
              </a:spcAft>
              <a:buClrTx/>
              <a:buSzTx/>
              <a:buFont typeface="Arial" panose="020B0604020202020204" pitchFamily="34" charset="0"/>
              <a:buChar char="•"/>
              <a:tabLst/>
            </a:pPr>
            <a:r>
              <a:rPr kumimoji="0" lang="en-US" altLang="en-US" sz="2200" b="1" i="0" u="none" strike="noStrike" cap="none" normalizeH="0" baseline="0" dirty="0">
                <a:ln>
                  <a:noFill/>
                </a:ln>
                <a:effectLst/>
              </a:rPr>
              <a:t>CHILDREN 5 -12: $6.25 USD / $12.50 BBD</a:t>
            </a:r>
            <a:endParaRPr kumimoji="0" lang="en-US" altLang="en-US" sz="2200" b="0" i="0" u="none" strike="noStrike" cap="none" normalizeH="0" baseline="0" dirty="0">
              <a:ln>
                <a:noFill/>
              </a:ln>
              <a:effectLst/>
            </a:endParaRPr>
          </a:p>
          <a:p>
            <a:pPr marL="0" marR="0" lvl="0" indent="-228600" fontAlgn="base">
              <a:lnSpc>
                <a:spcPct val="110000"/>
              </a:lnSpc>
              <a:spcBef>
                <a:spcPct val="0"/>
              </a:spcBef>
              <a:spcAft>
                <a:spcPts val="600"/>
              </a:spcAft>
              <a:buClrTx/>
              <a:buSzTx/>
              <a:buFont typeface="Arial" panose="020B0604020202020204" pitchFamily="34" charset="0"/>
              <a:buChar char="•"/>
              <a:tabLst/>
            </a:pPr>
            <a:r>
              <a:rPr kumimoji="0" lang="en-US" altLang="en-US" sz="2200" b="1" i="0" u="none" strike="noStrike" cap="none" normalizeH="0" baseline="0" dirty="0">
                <a:ln>
                  <a:noFill/>
                </a:ln>
                <a:effectLst/>
              </a:rPr>
              <a:t>CHILDREN UNDER 5 - FREE</a:t>
            </a:r>
            <a:r>
              <a:rPr kumimoji="0" lang="en-US" altLang="en-US" sz="2200" b="0" i="0" u="none" strike="noStrike" cap="none" normalizeH="0" baseline="0" dirty="0">
                <a:ln>
                  <a:noFill/>
                </a:ln>
                <a:effectLst/>
              </a:rPr>
              <a:t> </a:t>
            </a:r>
          </a:p>
          <a:p>
            <a:pPr indent="-228600">
              <a:lnSpc>
                <a:spcPct val="90000"/>
              </a:lnSpc>
              <a:spcAft>
                <a:spcPts val="600"/>
              </a:spcAft>
              <a:buFont typeface="Arial" panose="020B0604020202020204" pitchFamily="34" charset="0"/>
              <a:buChar char="•"/>
            </a:pPr>
            <a:endParaRPr lang="en-US" sz="1500" b="1" dirty="0"/>
          </a:p>
          <a:p>
            <a:pPr indent="-228600">
              <a:lnSpc>
                <a:spcPct val="90000"/>
              </a:lnSpc>
              <a:spcAft>
                <a:spcPts val="600"/>
              </a:spcAft>
              <a:buFont typeface="Arial" panose="020B0604020202020204" pitchFamily="34" charset="0"/>
              <a:buChar char="•"/>
            </a:pPr>
            <a:endParaRPr lang="en-US" sz="1500" dirty="0"/>
          </a:p>
        </p:txBody>
      </p:sp>
      <p:pic>
        <p:nvPicPr>
          <p:cNvPr id="8" name="Picture 7" descr="A pink building with a large door&#10;&#10;Description automatically generated with medium confidence">
            <a:extLst>
              <a:ext uri="{FF2B5EF4-FFF2-40B4-BE49-F238E27FC236}">
                <a16:creationId xmlns:a16="http://schemas.microsoft.com/office/drawing/2014/main" id="{8E3B806D-7ACF-AF26-46AB-B6E4F1493668}"/>
              </a:ext>
            </a:extLst>
          </p:cNvPr>
          <p:cNvPicPr>
            <a:picLocks noChangeAspect="1"/>
          </p:cNvPicPr>
          <p:nvPr/>
        </p:nvPicPr>
        <p:blipFill rotWithShape="1">
          <a:blip r:embed="rId3">
            <a:extLst>
              <a:ext uri="{28A0092B-C50C-407E-A947-70E740481C1C}">
                <a14:useLocalDpi xmlns:a14="http://schemas.microsoft.com/office/drawing/2010/main" val="0"/>
              </a:ext>
            </a:extLst>
          </a:blip>
          <a:srcRect l="28531" r="22563" b="-2"/>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5040292" y="112712"/>
            <a:ext cx="5040313" cy="1142118"/>
          </a:xfrm>
          <a:prstGeom prst="rect">
            <a:avLst/>
          </a:prstGeom>
        </p:spPr>
        <p:txBody>
          <a:bodyPr vert="horz" lIns="91440" tIns="45720" rIns="91440" bIns="45720" rtlCol="0" anchor="ctr">
            <a:normAutofit fontScale="90000"/>
          </a:bodyPr>
          <a:lstStyle/>
          <a:p>
            <a:pPr algn="ctr" rtl="0" hangingPunct="1">
              <a:lnSpc>
                <a:spcPct val="90000"/>
              </a:lnSpc>
              <a:spcBef>
                <a:spcPct val="0"/>
              </a:spcBef>
            </a:pPr>
            <a:r>
              <a:rPr lang="en-US" b="1" dirty="0">
                <a:solidFill>
                  <a:schemeClr val="tx1"/>
                </a:solidFill>
                <a:latin typeface="+mj-lt"/>
                <a:ea typeface="+mj-ea"/>
                <a:cs typeface="+mj-cs"/>
              </a:rPr>
              <a:t>St. Michael's Cathedral</a:t>
            </a:r>
          </a:p>
        </p:txBody>
      </p:sp>
      <p:pic>
        <p:nvPicPr>
          <p:cNvPr id="4" name="Picture 3" descr="A building with a clock tower and palm trees&#10;&#10;Description automatically generated">
            <a:extLst>
              <a:ext uri="{FF2B5EF4-FFF2-40B4-BE49-F238E27FC236}">
                <a16:creationId xmlns:a16="http://schemas.microsoft.com/office/drawing/2014/main" id="{5AF0D897-EBF6-9535-4CCA-5A928527EAEA}"/>
              </a:ext>
            </a:extLst>
          </p:cNvPr>
          <p:cNvPicPr>
            <a:picLocks noChangeAspect="1"/>
          </p:cNvPicPr>
          <p:nvPr/>
        </p:nvPicPr>
        <p:blipFill rotWithShape="1">
          <a:blip r:embed="rId3">
            <a:extLst>
              <a:ext uri="{28A0092B-C50C-407E-A947-70E740481C1C}">
                <a14:useLocalDpi xmlns:a14="http://schemas.microsoft.com/office/drawing/2010/main" val="0"/>
              </a:ext>
            </a:extLst>
          </a:blip>
          <a:srcRect t="7765" r="-2" b="17418"/>
          <a:stretch/>
        </p:blipFill>
        <p:spPr>
          <a:xfrm>
            <a:off x="20" y="-1"/>
            <a:ext cx="5040292" cy="5670551"/>
          </a:xfrm>
          <a:prstGeom prst="rect">
            <a:avLst/>
          </a:prstGeom>
        </p:spPr>
      </p:pic>
      <p:sp>
        <p:nvSpPr>
          <p:cNvPr id="6" name="TextBox 5">
            <a:extLst>
              <a:ext uri="{FF2B5EF4-FFF2-40B4-BE49-F238E27FC236}">
                <a16:creationId xmlns:a16="http://schemas.microsoft.com/office/drawing/2014/main" id="{48767DE4-A04E-315D-87FC-D30A1881346D}"/>
              </a:ext>
            </a:extLst>
          </p:cNvPr>
          <p:cNvSpPr txBox="1"/>
          <p:nvPr/>
        </p:nvSpPr>
        <p:spPr>
          <a:xfrm>
            <a:off x="5159022" y="1016000"/>
            <a:ext cx="4831645" cy="4143621"/>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200" dirty="0"/>
              <a:t>Saint Michael’s Cathedral is also the Parish Church of Saint Michael, and as such it is about the fourth structure to have been erected since the settlement of the Island.</a:t>
            </a:r>
          </a:p>
          <a:p>
            <a:pPr indent="-228600">
              <a:lnSpc>
                <a:spcPct val="90000"/>
              </a:lnSpc>
              <a:spcAft>
                <a:spcPts val="600"/>
              </a:spcAft>
              <a:buFont typeface="Arial" panose="020B0604020202020204" pitchFamily="34" charset="0"/>
              <a:buChar char="•"/>
            </a:pPr>
            <a:r>
              <a:rPr lang="en-US" sz="2200" dirty="0"/>
              <a:t>In 1780 the Church was destroyed by Hurricane. The next Church, which followed the plan of the former edifice, was erected in 1789. </a:t>
            </a:r>
          </a:p>
          <a:p>
            <a:pPr indent="-228600">
              <a:lnSpc>
                <a:spcPct val="90000"/>
              </a:lnSpc>
              <a:spcAft>
                <a:spcPts val="600"/>
              </a:spcAft>
              <a:buFont typeface="Arial" panose="020B0604020202020204" pitchFamily="34" charset="0"/>
              <a:buChar char="•"/>
            </a:pPr>
            <a:r>
              <a:rPr lang="en-US" sz="2200" dirty="0"/>
              <a:t>A small marble </a:t>
            </a:r>
            <a:r>
              <a:rPr lang="en-US" sz="2200" dirty="0">
                <a:hlinkClick r:id="rId4"/>
              </a:rPr>
              <a:t>font</a:t>
            </a:r>
            <a:r>
              <a:rPr lang="en-US" sz="2200" dirty="0"/>
              <a:t> situated at the Western end of the Cathedral is dated 1680. This font was salvaged from the ruins of the old St. Michael’s Parish Church, destroyed in 1780. </a:t>
            </a:r>
          </a:p>
        </p:txBody>
      </p:sp>
    </p:spTree>
    <p:extLst>
      <p:ext uri="{BB962C8B-B14F-4D97-AF65-F5344CB8AC3E}">
        <p14:creationId xmlns:p14="http://schemas.microsoft.com/office/powerpoint/2010/main" val="923250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301626"/>
            <a:ext cx="5150457" cy="906286"/>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solidFill>
                  <a:schemeClr val="tx1"/>
                </a:solidFill>
                <a:latin typeface="+mj-lt"/>
                <a:ea typeface="+mj-ea"/>
                <a:cs typeface="+mj-cs"/>
              </a:rPr>
              <a:t>Queen's Park</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latin typeface="Calibri" panose="020F0502020204030204"/>
                <a:ea typeface="+mn-ea"/>
                <a:cs typeface="+mn-cs"/>
              </a:rPr>
              <a:pPr hangingPunct="1">
                <a:spcAft>
                  <a:spcPts val="600"/>
                </a:spcAft>
                <a:defRPr/>
              </a:pPr>
              <a:t>17</a:t>
            </a:fld>
            <a:endParaRPr lang="en-US" sz="1200">
              <a:latin typeface="Calibri" panose="020F0502020204030204"/>
              <a:ea typeface="+mn-ea"/>
              <a:cs typeface="+mn-cs"/>
            </a:endParaRPr>
          </a:p>
        </p:txBody>
      </p:sp>
      <p:sp>
        <p:nvSpPr>
          <p:cNvPr id="4" name="TextBox 3">
            <a:extLst>
              <a:ext uri="{FF2B5EF4-FFF2-40B4-BE49-F238E27FC236}">
                <a16:creationId xmlns:a16="http://schemas.microsoft.com/office/drawing/2014/main" id="{9FECAC60-4F09-72CB-C543-038866BAADFF}"/>
              </a:ext>
            </a:extLst>
          </p:cNvPr>
          <p:cNvSpPr txBox="1"/>
          <p:nvPr/>
        </p:nvSpPr>
        <p:spPr>
          <a:xfrm>
            <a:off x="146756" y="1207912"/>
            <a:ext cx="5003701" cy="4161012"/>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200" dirty="0"/>
              <a:t>Queen's Park is located in the capital city of Bridgetown. This historic site dates back to the 1780's when it was purchased by the British Government as the residence of the commanding General of the British troops in the West Indies. </a:t>
            </a:r>
          </a:p>
          <a:p>
            <a:pPr indent="-228600">
              <a:lnSpc>
                <a:spcPct val="90000"/>
              </a:lnSpc>
              <a:spcAft>
                <a:spcPts val="600"/>
              </a:spcAft>
              <a:buFont typeface="Arial" panose="020B0604020202020204" pitchFamily="34" charset="0"/>
              <a:buChar char="•"/>
            </a:pPr>
            <a:r>
              <a:rPr lang="en-US" sz="2200" dirty="0"/>
              <a:t>Today the area is a designated park, and it is lovely to stop by if you are visiting Bridgetown. The park is run by the National Conservation Commission and includes washroom facilities and a children's play park. </a:t>
            </a:r>
          </a:p>
        </p:txBody>
      </p:sp>
      <p:pic>
        <p:nvPicPr>
          <p:cNvPr id="6" name="Picture 5" descr="A park with a fountain and trees&#10;&#10;Description automatically generated">
            <a:extLst>
              <a:ext uri="{FF2B5EF4-FFF2-40B4-BE49-F238E27FC236}">
                <a16:creationId xmlns:a16="http://schemas.microsoft.com/office/drawing/2014/main" id="{FF39A99A-31A0-879D-EFB0-65BA301A4868}"/>
              </a:ext>
            </a:extLst>
          </p:cNvPr>
          <p:cNvPicPr>
            <a:picLocks noChangeAspect="1"/>
          </p:cNvPicPr>
          <p:nvPr/>
        </p:nvPicPr>
        <p:blipFill rotWithShape="1">
          <a:blip r:embed="rId3">
            <a:extLst>
              <a:ext uri="{28A0092B-C50C-407E-A947-70E740481C1C}">
                <a14:useLocalDpi xmlns:a14="http://schemas.microsoft.com/office/drawing/2010/main" val="0"/>
              </a:ext>
            </a:extLst>
          </a:blip>
          <a:srcRect l="17248" r="17545"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27894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255058"/>
            <a:ext cx="5033963" cy="673100"/>
          </a:xfrm>
          <a:prstGeom prst="rect">
            <a:avLst/>
          </a:prstGeom>
        </p:spPr>
        <p:txBody>
          <a:bodyPr vert="horz" lIns="91440" tIns="45720" rIns="91440" bIns="45720" rtlCol="0" anchor="ctr">
            <a:noAutofit/>
          </a:bodyPr>
          <a:lstStyle/>
          <a:p>
            <a:pPr algn="ctr" rtl="0" hangingPunct="1">
              <a:lnSpc>
                <a:spcPct val="90000"/>
              </a:lnSpc>
              <a:spcBef>
                <a:spcPct val="0"/>
              </a:spcBef>
            </a:pPr>
            <a:r>
              <a:rPr lang="en-US" sz="4400" b="1" dirty="0">
                <a:solidFill>
                  <a:schemeClr val="tx1"/>
                </a:solidFill>
                <a:latin typeface="+mj-lt"/>
                <a:ea typeface="+mj-ea"/>
                <a:cs typeface="+mj-cs"/>
              </a:rPr>
              <a:t>Heroes Square</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434263" y="5256213"/>
            <a:ext cx="2646362"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latin typeface="Calibri" panose="020F0502020204030204"/>
                <a:ea typeface="+mn-ea"/>
                <a:cs typeface="+mn-cs"/>
              </a:rPr>
              <a:pPr hangingPunct="1">
                <a:spcAft>
                  <a:spcPts val="600"/>
                </a:spcAft>
                <a:defRPr/>
              </a:pPr>
              <a:t>18</a:t>
            </a:fld>
            <a:endParaRPr lang="en-US" sz="1200">
              <a:latin typeface="Calibri" panose="020F0502020204030204"/>
              <a:ea typeface="+mn-ea"/>
              <a:cs typeface="+mn-cs"/>
            </a:endParaRPr>
          </a:p>
        </p:txBody>
      </p:sp>
      <p:sp>
        <p:nvSpPr>
          <p:cNvPr id="6" name="TextBox 5">
            <a:extLst>
              <a:ext uri="{FF2B5EF4-FFF2-40B4-BE49-F238E27FC236}">
                <a16:creationId xmlns:a16="http://schemas.microsoft.com/office/drawing/2014/main" id="{7FBAD773-77E8-D955-9211-F538C7F67BBE}"/>
              </a:ext>
            </a:extLst>
          </p:cNvPr>
          <p:cNvSpPr txBox="1"/>
          <p:nvPr/>
        </p:nvSpPr>
        <p:spPr>
          <a:xfrm>
            <a:off x="184059" y="1046813"/>
            <a:ext cx="4665843" cy="4360212"/>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dirty="0"/>
              <a:t>Barbados, known for its stunning beaches and vibrant culture, holds a significant historical landmark known as National Heroes Square otherwise known as Barbados National Monument. This iconic monument stands as a testament to the nation’s rich heritage and pays tribute to the remarkable individuals who have shaped its history.</a:t>
            </a:r>
          </a:p>
          <a:p>
            <a:pPr indent="-228600">
              <a:lnSpc>
                <a:spcPct val="90000"/>
              </a:lnSpc>
              <a:spcAft>
                <a:spcPts val="600"/>
              </a:spcAft>
              <a:buFont typeface="Arial" panose="020B0604020202020204" pitchFamily="34" charset="0"/>
              <a:buChar char="•"/>
            </a:pPr>
            <a:r>
              <a:rPr lang="en-US" sz="2000" dirty="0"/>
              <a:t>National Heroes Square holds immense cultural and historical significance for the people of Barbados. It serves as a reminder of the nation’s resilience and the struggles endured by its heroes. </a:t>
            </a:r>
          </a:p>
        </p:txBody>
      </p:sp>
      <p:pic>
        <p:nvPicPr>
          <p:cNvPr id="9" name="Picture 8" descr="A monument in front of a building&#10;&#10;Description automatically generated">
            <a:extLst>
              <a:ext uri="{FF2B5EF4-FFF2-40B4-BE49-F238E27FC236}">
                <a16:creationId xmlns:a16="http://schemas.microsoft.com/office/drawing/2014/main" id="{E737455E-7B30-CD35-FD7E-E61A1BEDA1FB}"/>
              </a:ext>
            </a:extLst>
          </p:cNvPr>
          <p:cNvPicPr>
            <a:picLocks noChangeAspect="1"/>
          </p:cNvPicPr>
          <p:nvPr/>
        </p:nvPicPr>
        <p:blipFill rotWithShape="1">
          <a:blip r:embed="rId3">
            <a:extLst>
              <a:ext uri="{28A0092B-C50C-407E-A947-70E740481C1C}">
                <a14:useLocalDpi xmlns:a14="http://schemas.microsoft.com/office/drawing/2010/main" val="0"/>
              </a:ext>
            </a:extLst>
          </a:blip>
          <a:srcRect l="10172" r="25757" b="-2"/>
          <a:stretch/>
        </p:blipFill>
        <p:spPr>
          <a:xfrm>
            <a:off x="5040312" y="10"/>
            <a:ext cx="5045956" cy="5670540"/>
          </a:xfrm>
          <a:prstGeom prst="rect">
            <a:avLst/>
          </a:prstGeom>
        </p:spPr>
      </p:pic>
    </p:spTree>
    <p:extLst>
      <p:ext uri="{BB962C8B-B14F-4D97-AF65-F5344CB8AC3E}">
        <p14:creationId xmlns:p14="http://schemas.microsoft.com/office/powerpoint/2010/main" val="1397595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4586288"/>
            <a:ext cx="6262755" cy="787400"/>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solidFill>
                  <a:schemeClr val="tx1"/>
                </a:solidFill>
                <a:latin typeface="+mj-lt"/>
                <a:ea typeface="+mj-ea"/>
                <a:cs typeface="+mj-cs"/>
              </a:rPr>
              <a:t>Parliament Buildings</a:t>
            </a:r>
          </a:p>
        </p:txBody>
      </p:sp>
      <p:pic>
        <p:nvPicPr>
          <p:cNvPr id="6" name="Picture 5" descr="A building with a clock tower&#10;&#10;Description automatically generated">
            <a:extLst>
              <a:ext uri="{FF2B5EF4-FFF2-40B4-BE49-F238E27FC236}">
                <a16:creationId xmlns:a16="http://schemas.microsoft.com/office/drawing/2014/main" id="{1148D977-B0E0-7502-5EFE-6486FDB5160C}"/>
              </a:ext>
            </a:extLst>
          </p:cNvPr>
          <p:cNvPicPr>
            <a:picLocks noChangeAspect="1"/>
          </p:cNvPicPr>
          <p:nvPr/>
        </p:nvPicPr>
        <p:blipFill rotWithShape="1">
          <a:blip r:embed="rId3">
            <a:extLst>
              <a:ext uri="{28A0092B-C50C-407E-A947-70E740481C1C}">
                <a14:useLocalDpi xmlns:a14="http://schemas.microsoft.com/office/drawing/2010/main" val="0"/>
              </a:ext>
            </a:extLst>
          </a:blip>
          <a:srcRect l="2049" r="-3" b="-3"/>
          <a:stretch/>
        </p:blipFill>
        <p:spPr>
          <a:xfrm>
            <a:off x="20" y="10"/>
            <a:ext cx="6262756" cy="4267856"/>
          </a:xfrm>
          <a:prstGeom prst="rect">
            <a:avLst/>
          </a:prstGeom>
        </p:spPr>
      </p:pic>
      <p:sp>
        <p:nvSpPr>
          <p:cNvPr id="4" name="TextBox 3">
            <a:extLst>
              <a:ext uri="{FF2B5EF4-FFF2-40B4-BE49-F238E27FC236}">
                <a16:creationId xmlns:a16="http://schemas.microsoft.com/office/drawing/2014/main" id="{E011DE28-445F-B382-8FCF-DA4A7932E44E}"/>
              </a:ext>
            </a:extLst>
          </p:cNvPr>
          <p:cNvSpPr txBox="1"/>
          <p:nvPr/>
        </p:nvSpPr>
        <p:spPr>
          <a:xfrm>
            <a:off x="6374300" y="0"/>
            <a:ext cx="3605078" cy="5175211"/>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t>On the north side of National Heroes Sq are two stone-block, neo-Gothic-style buildings constructed in 1871. </a:t>
            </a:r>
          </a:p>
          <a:p>
            <a:pPr indent="-228600">
              <a:lnSpc>
                <a:spcPct val="90000"/>
              </a:lnSpc>
              <a:spcAft>
                <a:spcPts val="600"/>
              </a:spcAft>
              <a:buFont typeface="Arial" panose="020B0604020202020204" pitchFamily="34" charset="0"/>
              <a:buChar char="•"/>
            </a:pPr>
            <a:r>
              <a:rPr lang="en-US" sz="2000" dirty="0"/>
              <a:t>The western building with the clock tower contains public offices; the building on the east side houses the Senate and House of Assembly. </a:t>
            </a:r>
          </a:p>
          <a:p>
            <a:pPr indent="-228600">
              <a:lnSpc>
                <a:spcPct val="90000"/>
              </a:lnSpc>
              <a:spcAft>
                <a:spcPts val="600"/>
              </a:spcAft>
              <a:buFont typeface="Arial" panose="020B0604020202020204" pitchFamily="34" charset="0"/>
              <a:buChar char="•"/>
            </a:pPr>
            <a:r>
              <a:rPr lang="en-US" sz="2000" dirty="0"/>
              <a:t>The </a:t>
            </a:r>
            <a:r>
              <a:rPr lang="en-US" sz="2000" b="1" dirty="0"/>
              <a:t>museum</a:t>
            </a:r>
            <a:r>
              <a:rPr lang="en-US" sz="2000" dirty="0"/>
              <a:t> focuses on the island’s democratic heritage and the gallery of national heroes. </a:t>
            </a:r>
          </a:p>
          <a:p>
            <a:pPr indent="-228600">
              <a:lnSpc>
                <a:spcPct val="90000"/>
              </a:lnSpc>
              <a:spcAft>
                <a:spcPts val="600"/>
              </a:spcAft>
              <a:buFont typeface="Arial" panose="020B0604020202020204" pitchFamily="34" charset="0"/>
              <a:buChar char="•"/>
            </a:pPr>
            <a:r>
              <a:rPr lang="en-US" sz="2000" dirty="0"/>
              <a:t>When the assembly building is not in session, it's possible to take tours to check out the stained-glass windows.</a:t>
            </a:r>
          </a:p>
        </p:txBody>
      </p:sp>
    </p:spTree>
    <p:extLst>
      <p:ext uri="{BB962C8B-B14F-4D97-AF65-F5344CB8AC3E}">
        <p14:creationId xmlns:p14="http://schemas.microsoft.com/office/powerpoint/2010/main" val="76740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4991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86327" y="991618"/>
            <a:ext cx="9589192" cy="4540392"/>
          </a:xfrm>
        </p:spPr>
        <p:txBody>
          <a:bodyPr/>
          <a:lstStyle/>
          <a:p>
            <a:pPr algn="l">
              <a:buFont typeface="Wingdings" panose="05000000000000000000" pitchFamily="2" charset="2"/>
              <a:buChar char=""/>
            </a:pPr>
            <a:r>
              <a:rPr lang="en-US" altLang="en-US" b="1" dirty="0">
                <a:solidFill>
                  <a:schemeClr val="tx1"/>
                </a:solidFill>
              </a:rPr>
              <a:t>My Port Philosophy</a:t>
            </a:r>
            <a:endParaRPr lang="en-US" altLang="en-US" b="1" i="1" dirty="0">
              <a:solidFill>
                <a:schemeClr val="tx1"/>
              </a:solidFill>
            </a:endParaRPr>
          </a:p>
          <a:p>
            <a:pPr algn="l">
              <a:buFont typeface="Wingdings" panose="05000000000000000000" pitchFamily="2" charset="2"/>
              <a:buChar char=""/>
            </a:pPr>
            <a:r>
              <a:rPr lang="en-US" altLang="en-US" b="1" dirty="0">
                <a:solidFill>
                  <a:schemeClr val="tx1"/>
                </a:solidFill>
              </a:rPr>
              <a:t>Don’t Miss the Ship</a:t>
            </a:r>
          </a:p>
          <a:p>
            <a:pPr algn="l">
              <a:buFont typeface="Wingdings" panose="05000000000000000000" pitchFamily="2" charset="2"/>
              <a:buChar char=""/>
            </a:pPr>
            <a:r>
              <a:rPr lang="en-US" altLang="en-US" b="1" dirty="0">
                <a:solidFill>
                  <a:schemeClr val="tx1"/>
                </a:solidFill>
              </a:rPr>
              <a:t>Money</a:t>
            </a:r>
          </a:p>
          <a:p>
            <a:pPr algn="l">
              <a:buFont typeface="Wingdings" panose="05000000000000000000" pitchFamily="2" charset="2"/>
              <a:buChar char=""/>
            </a:pPr>
            <a:r>
              <a:rPr lang="en-US" altLang="en-US" b="1" dirty="0">
                <a:solidFill>
                  <a:schemeClr val="tx1"/>
                </a:solidFill>
              </a:rPr>
              <a:t>About Barbados</a:t>
            </a:r>
          </a:p>
          <a:p>
            <a:pPr algn="l">
              <a:buFont typeface="Wingdings" panose="05000000000000000000" pitchFamily="2" charset="2"/>
              <a:buChar char=""/>
            </a:pPr>
            <a:r>
              <a:rPr lang="en-US" altLang="en-US" b="1" dirty="0">
                <a:solidFill>
                  <a:schemeClr val="tx1"/>
                </a:solidFill>
              </a:rPr>
              <a:t>Area Map of Barbados</a:t>
            </a:r>
          </a:p>
          <a:p>
            <a:pPr algn="l">
              <a:buFont typeface="Wingdings" panose="05000000000000000000" pitchFamily="2" charset="2"/>
              <a:buChar char=""/>
            </a:pPr>
            <a:r>
              <a:rPr lang="en-US" altLang="en-US" b="1" dirty="0">
                <a:solidFill>
                  <a:schemeClr val="tx1"/>
                </a:solidFill>
              </a:rPr>
              <a:t>Map of Barbados</a:t>
            </a:r>
          </a:p>
          <a:p>
            <a:pPr algn="l">
              <a:buFont typeface="Wingdings" panose="05000000000000000000" pitchFamily="2" charset="2"/>
              <a:buChar char=""/>
            </a:pPr>
            <a:r>
              <a:rPr lang="en-US" sz="2000" b="1" dirty="0">
                <a:solidFill>
                  <a:schemeClr val="tx1"/>
                </a:solidFill>
                <a:latin typeface="Times New Roman" panose="02020603050405020304" pitchFamily="18" charset="0"/>
                <a:cs typeface="Times New Roman" panose="02020603050405020304" pitchFamily="18" charset="0"/>
              </a:rPr>
              <a:t>Barbados Transportation </a:t>
            </a:r>
          </a:p>
          <a:p>
            <a:pPr algn="l">
              <a:buFont typeface="Wingdings" panose="05000000000000000000" pitchFamily="2" charset="2"/>
              <a:buChar char=""/>
            </a:pPr>
            <a:r>
              <a:rPr lang="en-US" altLang="en-US" b="1" dirty="0">
                <a:solidFill>
                  <a:schemeClr val="tx1"/>
                </a:solidFill>
              </a:rPr>
              <a:t>Places to see or at least consider</a:t>
            </a:r>
          </a:p>
          <a:p>
            <a:pPr algn="l">
              <a:buFont typeface="Wingdings" panose="05000000000000000000" pitchFamily="2" charset="2"/>
              <a:buChar char=""/>
            </a:pPr>
            <a:r>
              <a:rPr lang="en-US" altLang="en-US" b="1" dirty="0">
                <a:solidFill>
                  <a:schemeClr val="tx1"/>
                </a:solidFill>
              </a:rPr>
              <a:t>A few restaurant recommendations</a:t>
            </a:r>
          </a:p>
          <a:p>
            <a:pPr algn="l">
              <a:buFont typeface="Wingdings" panose="05000000000000000000" pitchFamily="2" charset="2"/>
              <a:buChar char=""/>
            </a:pPr>
            <a:r>
              <a:rPr lang="en-US" altLang="en-US" b="1" dirty="0">
                <a:solidFill>
                  <a:schemeClr val="tx1"/>
                </a:solidFill>
              </a:rPr>
              <a:t>Conclusion</a:t>
            </a:r>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41288"/>
            <a:ext cx="5670550" cy="931862"/>
          </a:xfrm>
          <a:prstGeom prst="rect">
            <a:avLst/>
          </a:prstGeom>
        </p:spPr>
        <p:txBody>
          <a:bodyPr vert="horz" lIns="91440" tIns="45720" rIns="91440" bIns="45720" rtlCol="0" anchor="ctr">
            <a:noAutofit/>
          </a:bodyPr>
          <a:lstStyle/>
          <a:p>
            <a:pPr rtl="0" hangingPunct="1">
              <a:lnSpc>
                <a:spcPct val="90000"/>
              </a:lnSpc>
              <a:spcBef>
                <a:spcPct val="0"/>
              </a:spcBef>
            </a:pPr>
            <a:r>
              <a:rPr lang="en-US" sz="3600" b="1" dirty="0">
                <a:solidFill>
                  <a:schemeClr val="tx1"/>
                </a:solidFill>
                <a:latin typeface="+mj-lt"/>
                <a:ea typeface="+mj-ea"/>
                <a:cs typeface="+mj-cs"/>
              </a:rPr>
              <a:t>Andromeda Botanic Gardens</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8618538" y="5256213"/>
            <a:ext cx="1462087"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latin typeface="Calibri" panose="020F0502020204030204"/>
                <a:ea typeface="+mn-ea"/>
                <a:cs typeface="+mn-cs"/>
              </a:rPr>
              <a:pPr hangingPunct="1">
                <a:spcAft>
                  <a:spcPts val="600"/>
                </a:spcAft>
                <a:defRPr/>
              </a:pPr>
              <a:t>20</a:t>
            </a:fld>
            <a:endParaRPr lang="en-US" sz="1200">
              <a:latin typeface="Calibri" panose="020F0502020204030204"/>
              <a:ea typeface="+mn-ea"/>
              <a:cs typeface="+mn-cs"/>
            </a:endParaRPr>
          </a:p>
        </p:txBody>
      </p:sp>
      <p:sp>
        <p:nvSpPr>
          <p:cNvPr id="6" name="TextBox 5">
            <a:extLst>
              <a:ext uri="{FF2B5EF4-FFF2-40B4-BE49-F238E27FC236}">
                <a16:creationId xmlns:a16="http://schemas.microsoft.com/office/drawing/2014/main" id="{0F539378-BC21-9694-A290-E3F3D0B496C6}"/>
              </a:ext>
            </a:extLst>
          </p:cNvPr>
          <p:cNvSpPr txBox="1"/>
          <p:nvPr/>
        </p:nvSpPr>
        <p:spPr>
          <a:xfrm>
            <a:off x="191911" y="857957"/>
            <a:ext cx="5350933" cy="4301664"/>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dirty="0"/>
              <a:t>The Oldest and the Largest Garden in Barbados this 8 acres of cultivated gardens with over 500 plant species – the oldest Barbadian garden and the largest garden in Barbados, both in terms of acreage and number of plant species. </a:t>
            </a:r>
          </a:p>
          <a:p>
            <a:pPr indent="-228600">
              <a:lnSpc>
                <a:spcPct val="90000"/>
              </a:lnSpc>
              <a:spcAft>
                <a:spcPts val="600"/>
              </a:spcAft>
              <a:buFont typeface="Arial" panose="020B0604020202020204" pitchFamily="34" charset="0"/>
              <a:buChar char="•"/>
            </a:pPr>
            <a:r>
              <a:rPr lang="en-US" sz="2000" dirty="0"/>
              <a:t>Amazing trees, beautiful individual but connected gardens, outstanding biodiversity including monarch butterflies – all in this organic, historic, botanical landscape. Visiting Andromeda is a truly authentic Barbados experience.</a:t>
            </a:r>
          </a:p>
          <a:p>
            <a:pPr indent="-228600">
              <a:lnSpc>
                <a:spcPct val="90000"/>
              </a:lnSpc>
              <a:spcAft>
                <a:spcPts val="600"/>
              </a:spcAft>
              <a:buFont typeface="Arial" panose="020B0604020202020204" pitchFamily="34" charset="0"/>
              <a:buChar char="•"/>
            </a:pPr>
            <a:r>
              <a:rPr lang="en-US" sz="2000" dirty="0"/>
              <a:t>The creator of Andromeda Botanic Gardens, Iris </a:t>
            </a:r>
            <a:r>
              <a:rPr lang="en-US" sz="2000" dirty="0" err="1"/>
              <a:t>Bannochie</a:t>
            </a:r>
            <a:r>
              <a:rPr lang="en-US" sz="2000" dirty="0"/>
              <a:t>, created a garden with dual roles – a pleasure garden and a botanic garden</a:t>
            </a:r>
          </a:p>
        </p:txBody>
      </p:sp>
      <p:pic>
        <p:nvPicPr>
          <p:cNvPr id="4" name="Picture 3" descr="A staircase leading to a garden&#10;&#10;Description automatically generated">
            <a:extLst>
              <a:ext uri="{FF2B5EF4-FFF2-40B4-BE49-F238E27FC236}">
                <a16:creationId xmlns:a16="http://schemas.microsoft.com/office/drawing/2014/main" id="{47CA2202-F3B3-AAEF-4F19-6FE64377C501}"/>
              </a:ext>
            </a:extLst>
          </p:cNvPr>
          <p:cNvPicPr>
            <a:picLocks noChangeAspect="1"/>
          </p:cNvPicPr>
          <p:nvPr/>
        </p:nvPicPr>
        <p:blipFill rotWithShape="1">
          <a:blip r:embed="rId3">
            <a:extLst>
              <a:ext uri="{28A0092B-C50C-407E-A947-70E740481C1C}">
                <a14:useLocalDpi xmlns:a14="http://schemas.microsoft.com/office/drawing/2010/main" val="0"/>
              </a:ext>
            </a:extLst>
          </a:blip>
          <a:srcRect l="20000" r="21759" b="1"/>
          <a:stretch/>
        </p:blipFill>
        <p:spPr>
          <a:xfrm>
            <a:off x="5670183" y="-9001"/>
            <a:ext cx="4410442" cy="5679551"/>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93187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5040312" y="44979"/>
            <a:ext cx="5040313" cy="1149350"/>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3800" b="1" dirty="0">
                <a:solidFill>
                  <a:schemeClr val="tx1"/>
                </a:solidFill>
                <a:latin typeface="+mj-lt"/>
                <a:ea typeface="+mj-ea"/>
                <a:cs typeface="+mj-cs"/>
              </a:rPr>
              <a:t>Arlington House Museum</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9026525" y="5256213"/>
            <a:ext cx="105410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schemeClr val="tx1"/>
                </a:solidFill>
                <a:latin typeface="Calibri" panose="020F0502020204030204"/>
                <a:ea typeface="+mn-ea"/>
                <a:cs typeface="+mn-cs"/>
              </a:rPr>
              <a:pPr hangingPunct="1">
                <a:spcAft>
                  <a:spcPts val="600"/>
                </a:spcAft>
                <a:defRPr/>
              </a:pPr>
              <a:t>21</a:t>
            </a:fld>
            <a:endParaRPr lang="en-US" sz="1200">
              <a:solidFill>
                <a:schemeClr val="tx1"/>
              </a:solidFill>
              <a:latin typeface="Calibri" panose="020F0502020204030204"/>
              <a:ea typeface="+mn-ea"/>
              <a:cs typeface="+mn-cs"/>
            </a:endParaRPr>
          </a:p>
        </p:txBody>
      </p:sp>
      <p:pic>
        <p:nvPicPr>
          <p:cNvPr id="6" name="Picture 5" descr="A white building with a white railing&#10;&#10;Description automatically generated">
            <a:extLst>
              <a:ext uri="{FF2B5EF4-FFF2-40B4-BE49-F238E27FC236}">
                <a16:creationId xmlns:a16="http://schemas.microsoft.com/office/drawing/2014/main" id="{E801618B-576B-F62F-EFB8-D6075ADE1037}"/>
              </a:ext>
            </a:extLst>
          </p:cNvPr>
          <p:cNvPicPr>
            <a:picLocks noChangeAspect="1"/>
          </p:cNvPicPr>
          <p:nvPr/>
        </p:nvPicPr>
        <p:blipFill rotWithShape="1">
          <a:blip r:embed="rId3">
            <a:extLst>
              <a:ext uri="{28A0092B-C50C-407E-A947-70E740481C1C}">
                <a14:useLocalDpi xmlns:a14="http://schemas.microsoft.com/office/drawing/2010/main" val="0"/>
              </a:ext>
            </a:extLst>
          </a:blip>
          <a:srcRect l="19632" r="21037"/>
          <a:stretch/>
        </p:blipFill>
        <p:spPr>
          <a:xfrm>
            <a:off x="20" y="-1"/>
            <a:ext cx="5040292" cy="5670551"/>
          </a:xfrm>
          <a:prstGeom prst="rect">
            <a:avLst/>
          </a:prstGeom>
        </p:spPr>
      </p:pic>
      <p:sp>
        <p:nvSpPr>
          <p:cNvPr id="4" name="TextBox 3">
            <a:extLst>
              <a:ext uri="{FF2B5EF4-FFF2-40B4-BE49-F238E27FC236}">
                <a16:creationId xmlns:a16="http://schemas.microsoft.com/office/drawing/2014/main" id="{8BB838B3-7EF2-8544-BF6F-84AFFB8EFD92}"/>
              </a:ext>
            </a:extLst>
          </p:cNvPr>
          <p:cNvSpPr txBox="1"/>
          <p:nvPr/>
        </p:nvSpPr>
        <p:spPr>
          <a:xfrm>
            <a:off x="5122985" y="1141913"/>
            <a:ext cx="4867681" cy="4810858"/>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dirty="0"/>
              <a:t>Arlington House Museum is an eighteenth-century building located in the historic northern town of Speightstown and features three floors of exhibits.</a:t>
            </a:r>
          </a:p>
          <a:p>
            <a:pPr indent="-228600">
              <a:lnSpc>
                <a:spcPct val="90000"/>
              </a:lnSpc>
              <a:spcAft>
                <a:spcPts val="600"/>
              </a:spcAft>
              <a:buFont typeface="Arial" panose="020B0604020202020204" pitchFamily="34" charset="0"/>
              <a:buChar char="•"/>
            </a:pPr>
            <a:r>
              <a:rPr lang="en-US" sz="2000" dirty="0"/>
              <a:t>The museum provides an abundance of interesting information while entertaining and educating all ages about the Barbados heritage.</a:t>
            </a:r>
          </a:p>
          <a:p>
            <a:pPr indent="-228600">
              <a:lnSpc>
                <a:spcPct val="90000"/>
              </a:lnSpc>
              <a:spcAft>
                <a:spcPts val="600"/>
              </a:spcAft>
              <a:buFont typeface="Arial" panose="020B0604020202020204" pitchFamily="34" charset="0"/>
              <a:buChar char="•"/>
            </a:pPr>
            <a:r>
              <a:rPr lang="en-US" sz="2000" dirty="0"/>
              <a:t>The ground floor represents typical lifestyles in coastal Speightstown; the second floor features “Plantation Memories”; and the third floor invokes “Wharf Memories,” illustrating the prominence of Speightstown as an ocean trading “hub” to the New World.</a:t>
            </a:r>
          </a:p>
        </p:txBody>
      </p:sp>
    </p:spTree>
    <p:extLst>
      <p:ext uri="{BB962C8B-B14F-4D97-AF65-F5344CB8AC3E}">
        <p14:creationId xmlns:p14="http://schemas.microsoft.com/office/powerpoint/2010/main" val="149299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301625"/>
            <a:ext cx="5524500" cy="939800"/>
          </a:xfrm>
          <a:prstGeom prst="rect">
            <a:avLst/>
          </a:prstGeom>
        </p:spPr>
        <p:txBody>
          <a:bodyPr vert="horz" lIns="91440" tIns="45720" rIns="91440" bIns="45720" rtlCol="0" anchor="ctr">
            <a:normAutofit/>
          </a:bodyPr>
          <a:lstStyle/>
          <a:p>
            <a:pPr rtl="0" hangingPunct="1">
              <a:lnSpc>
                <a:spcPct val="90000"/>
              </a:lnSpc>
              <a:spcBef>
                <a:spcPct val="0"/>
              </a:spcBef>
            </a:pPr>
            <a:r>
              <a:rPr lang="en-US" sz="4000" b="1" dirty="0">
                <a:solidFill>
                  <a:schemeClr val="tx1"/>
                </a:solidFill>
                <a:latin typeface="+mj-lt"/>
                <a:ea typeface="+mj-ea"/>
                <a:cs typeface="+mj-cs"/>
              </a:rPr>
              <a:t>Barbados Wildlife Reserve</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latin typeface="Calibri" panose="020F0502020204030204"/>
                <a:ea typeface="+mn-ea"/>
                <a:cs typeface="+mn-cs"/>
              </a:rPr>
              <a:pPr hangingPunct="1">
                <a:spcAft>
                  <a:spcPts val="600"/>
                </a:spcAft>
                <a:defRPr/>
              </a:pPr>
              <a:t>22</a:t>
            </a:fld>
            <a:endParaRPr lang="en-US" sz="1200">
              <a:latin typeface="Calibri" panose="020F0502020204030204"/>
              <a:ea typeface="+mn-ea"/>
              <a:cs typeface="+mn-cs"/>
            </a:endParaRPr>
          </a:p>
        </p:txBody>
      </p:sp>
      <p:sp>
        <p:nvSpPr>
          <p:cNvPr id="4" name="TextBox 3">
            <a:extLst>
              <a:ext uri="{FF2B5EF4-FFF2-40B4-BE49-F238E27FC236}">
                <a16:creationId xmlns:a16="http://schemas.microsoft.com/office/drawing/2014/main" id="{DBFE43F3-A620-1C8B-9DA8-A836C3CD8EBE}"/>
              </a:ext>
            </a:extLst>
          </p:cNvPr>
          <p:cNvSpPr txBox="1"/>
          <p:nvPr/>
        </p:nvSpPr>
        <p:spPr>
          <a:xfrm>
            <a:off x="214490" y="1095022"/>
            <a:ext cx="5023554" cy="4273623"/>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t>Barbados Wildlife Reserve is a walk-through zoo opposite Farley Hill, with short paths that meander through a mahogany forest containing green monkeys and loads of sluggish red-footed turtles. Other creatures include brocket deer, iguanas, and agoutis.</a:t>
            </a:r>
          </a:p>
          <a:p>
            <a:pPr indent="-228600">
              <a:lnSpc>
                <a:spcPct val="90000"/>
              </a:lnSpc>
              <a:spcAft>
                <a:spcPts val="600"/>
              </a:spcAft>
              <a:buFont typeface="Arial" panose="020B0604020202020204" pitchFamily="34" charset="0"/>
              <a:buChar char="•"/>
            </a:pPr>
            <a:r>
              <a:rPr lang="en-US" sz="2000" dirty="0"/>
              <a:t>Despite presenting itself as a sanctuary, the animal welfare credentials of the place are suspect, to say the least considering one of its major businesses is the exportation of live monkeys for experiments to laboratories in Europe and the US.</a:t>
            </a:r>
          </a:p>
        </p:txBody>
      </p:sp>
      <p:pic>
        <p:nvPicPr>
          <p:cNvPr id="6" name="Picture 5" descr="Monkeys sitting on a tree branch&#10;&#10;Description automatically generated">
            <a:extLst>
              <a:ext uri="{FF2B5EF4-FFF2-40B4-BE49-F238E27FC236}">
                <a16:creationId xmlns:a16="http://schemas.microsoft.com/office/drawing/2014/main" id="{96A5A354-282D-DCF1-5923-BEE654078C31}"/>
              </a:ext>
            </a:extLst>
          </p:cNvPr>
          <p:cNvPicPr>
            <a:picLocks noChangeAspect="1"/>
          </p:cNvPicPr>
          <p:nvPr/>
        </p:nvPicPr>
        <p:blipFill rotWithShape="1">
          <a:blip r:embed="rId3">
            <a:extLst>
              <a:ext uri="{28A0092B-C50C-407E-A947-70E740481C1C}">
                <a14:useLocalDpi xmlns:a14="http://schemas.microsoft.com/office/drawing/2010/main" val="0"/>
              </a:ext>
            </a:extLst>
          </a:blip>
          <a:srcRect l="33371" r="8594"/>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9" name="TextBox 8">
            <a:extLst>
              <a:ext uri="{FF2B5EF4-FFF2-40B4-BE49-F238E27FC236}">
                <a16:creationId xmlns:a16="http://schemas.microsoft.com/office/drawing/2014/main" id="{0F037B2C-866C-AD71-F8DF-403B7A1ACB2B}"/>
              </a:ext>
            </a:extLst>
          </p:cNvPr>
          <p:cNvSpPr txBox="1"/>
          <p:nvPr/>
        </p:nvSpPr>
        <p:spPr>
          <a:xfrm>
            <a:off x="469439" y="4886427"/>
            <a:ext cx="5113866" cy="369332"/>
          </a:xfrm>
          <a:prstGeom prst="rect">
            <a:avLst/>
          </a:prstGeom>
          <a:noFill/>
        </p:spPr>
        <p:txBody>
          <a:bodyPr wrap="square">
            <a:spAutoFit/>
          </a:bodyPr>
          <a:lstStyle/>
          <a:p>
            <a:r>
              <a:rPr lang="en-US" b="1" dirty="0"/>
              <a:t>Admission Fee:</a:t>
            </a:r>
            <a:r>
              <a:rPr lang="en-US" dirty="0"/>
              <a:t> Adults US$15, Children US$7.50 </a:t>
            </a:r>
          </a:p>
        </p:txBody>
      </p:sp>
    </p:spTree>
    <p:extLst>
      <p:ext uri="{BB962C8B-B14F-4D97-AF65-F5344CB8AC3E}">
        <p14:creationId xmlns:p14="http://schemas.microsoft.com/office/powerpoint/2010/main" val="303803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4168775" y="301625"/>
            <a:ext cx="5911850" cy="950913"/>
          </a:xfrm>
          <a:prstGeom prst="rect">
            <a:avLst/>
          </a:prstGeom>
        </p:spPr>
        <p:txBody>
          <a:bodyPr vert="horz" lIns="91440" tIns="45720" rIns="91440" bIns="45720" rtlCol="0" anchor="ctr">
            <a:normAutofit/>
          </a:bodyPr>
          <a:lstStyle/>
          <a:p>
            <a:pPr rtl="0" hangingPunct="1">
              <a:lnSpc>
                <a:spcPct val="90000"/>
              </a:lnSpc>
              <a:spcBef>
                <a:spcPct val="0"/>
              </a:spcBef>
            </a:pPr>
            <a:r>
              <a:rPr lang="en-US" sz="4400" b="1" dirty="0">
                <a:solidFill>
                  <a:schemeClr val="tx1"/>
                </a:solidFill>
                <a:latin typeface="+mj-lt"/>
                <a:ea typeface="+mj-ea"/>
                <a:cs typeface="+mj-cs"/>
              </a:rPr>
              <a:t>Caribbean Wax Museum</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23</a:t>
            </a:fld>
            <a:endParaRPr lang="en-US" sz="1200">
              <a:solidFill>
                <a:prstClr val="black">
                  <a:tint val="75000"/>
                </a:prstClr>
              </a:solidFill>
              <a:latin typeface="Calibri" panose="020F0502020204030204"/>
              <a:ea typeface="+mn-ea"/>
              <a:cs typeface="+mn-cs"/>
            </a:endParaRPr>
          </a:p>
        </p:txBody>
      </p:sp>
      <p:pic>
        <p:nvPicPr>
          <p:cNvPr id="4" name="Picture 3" descr="A person holding a guitar&#10;&#10;Description automatically generated">
            <a:extLst>
              <a:ext uri="{FF2B5EF4-FFF2-40B4-BE49-F238E27FC236}">
                <a16:creationId xmlns:a16="http://schemas.microsoft.com/office/drawing/2014/main" id="{0EC6C922-775D-C8FE-B10D-33A086609C56}"/>
              </a:ext>
            </a:extLst>
          </p:cNvPr>
          <p:cNvPicPr>
            <a:picLocks noChangeAspect="1"/>
          </p:cNvPicPr>
          <p:nvPr/>
        </p:nvPicPr>
        <p:blipFill rotWithShape="1">
          <a:blip r:embed="rId3">
            <a:extLst>
              <a:ext uri="{28A0092B-C50C-407E-A947-70E740481C1C}">
                <a14:useLocalDpi xmlns:a14="http://schemas.microsoft.com/office/drawing/2010/main" val="0"/>
              </a:ext>
            </a:extLst>
          </a:blip>
          <a:srcRect l="11055" r="22056"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TextBox 5">
            <a:extLst>
              <a:ext uri="{FF2B5EF4-FFF2-40B4-BE49-F238E27FC236}">
                <a16:creationId xmlns:a16="http://schemas.microsoft.com/office/drawing/2014/main" id="{CE51C317-BFA6-6C20-D497-CF2C05CE5966}"/>
              </a:ext>
            </a:extLst>
          </p:cNvPr>
          <p:cNvSpPr txBox="1"/>
          <p:nvPr/>
        </p:nvSpPr>
        <p:spPr>
          <a:xfrm>
            <a:off x="5040312" y="1253068"/>
            <a:ext cx="4916487" cy="3854366"/>
          </a:xfrm>
          <a:prstGeom prst="rect">
            <a:avLst/>
          </a:prstGeom>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r>
              <a:rPr lang="en-US" sz="2200" dirty="0"/>
              <a:t>The Caribbean Wax Museum, is the first of its kind in Latin America and the Caribbean consisting of a growing collection of finely detailed lifelike depictions of the most famous regional personalities in Politics, Culture, Sport, and Literature. From Simon Bolivar to Usain Bolt, Toussaint Louverture to Rihanna.  The wax figures honor those who have helped to shape the image of the region forever.</a:t>
            </a:r>
          </a:p>
          <a:p>
            <a:pPr indent="-228600">
              <a:lnSpc>
                <a:spcPct val="90000"/>
              </a:lnSpc>
              <a:spcAft>
                <a:spcPts val="600"/>
              </a:spcAft>
              <a:buFont typeface="Arial" panose="020B0604020202020204" pitchFamily="34" charset="0"/>
              <a:buChar char="•"/>
            </a:pPr>
            <a:endParaRPr lang="en-US" sz="2200" dirty="0"/>
          </a:p>
          <a:p>
            <a:pPr algn="ctr">
              <a:lnSpc>
                <a:spcPct val="90000"/>
              </a:lnSpc>
              <a:spcAft>
                <a:spcPts val="600"/>
              </a:spcAft>
            </a:pPr>
            <a:r>
              <a:rPr lang="en-US" sz="2400" dirty="0"/>
              <a:t>Adults : $10.00 USD </a:t>
            </a:r>
            <a:br>
              <a:rPr lang="en-US" sz="2400" dirty="0"/>
            </a:br>
            <a:r>
              <a:rPr lang="en-US" sz="2400" dirty="0"/>
              <a:t>Children under 12 : $5.00 USD</a:t>
            </a:r>
            <a:endParaRPr lang="en-US" sz="2200" dirty="0"/>
          </a:p>
        </p:txBody>
      </p:sp>
    </p:spTree>
    <p:extLst>
      <p:ext uri="{BB962C8B-B14F-4D97-AF65-F5344CB8AC3E}">
        <p14:creationId xmlns:p14="http://schemas.microsoft.com/office/powerpoint/2010/main" val="3946566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b="1" dirty="0">
                <a:solidFill>
                  <a:schemeClr val="tx1"/>
                </a:solidFill>
                <a:latin typeface="+mj-lt"/>
                <a:ea typeface="+mj-ea"/>
                <a:cs typeface="+mj-cs"/>
              </a:rPr>
              <a:t>Farley Hill National Park</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24</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293077" y="1580521"/>
            <a:ext cx="5931877" cy="4097131"/>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200" dirty="0"/>
              <a:t>Farley Hill National Park is located in the parish of St. Andrew, on the east coast of Barbados. The park is a forest of Mahogany Trees, which sits high up on a hill overlooking The Atlantic Ocean.  </a:t>
            </a:r>
          </a:p>
          <a:p>
            <a:pPr marL="285750" indent="-228600">
              <a:lnSpc>
                <a:spcPct val="90000"/>
              </a:lnSpc>
              <a:spcAft>
                <a:spcPts val="600"/>
              </a:spcAft>
              <a:buFont typeface="Arial" panose="020B0604020202020204" pitchFamily="34" charset="0"/>
              <a:buChar char="•"/>
            </a:pPr>
            <a:r>
              <a:rPr lang="en-US" sz="2200" dirty="0"/>
              <a:t>The park is set around the ruins of an old estate home. Climb to the top and sit on one of the benches in front of the pagoda for a fresh breeze and phenomenal views down to the Atlantic. </a:t>
            </a:r>
          </a:p>
          <a:p>
            <a:pPr marL="285750" indent="-228600">
              <a:lnSpc>
                <a:spcPct val="90000"/>
              </a:lnSpc>
              <a:spcAft>
                <a:spcPts val="600"/>
              </a:spcAft>
              <a:buFont typeface="Arial" panose="020B0604020202020204" pitchFamily="34" charset="0"/>
              <a:buChar char="•"/>
            </a:pPr>
            <a:r>
              <a:rPr lang="en-US" sz="2200" dirty="0"/>
              <a:t>If you arrive in a taxi, you pay admission, but if you walk up from the public bus, it's free.</a:t>
            </a:r>
          </a:p>
        </p:txBody>
      </p:sp>
      <p:pic>
        <p:nvPicPr>
          <p:cNvPr id="6" name="Picture 5" descr="A building with trees and grass&#10;&#10;Description automatically generated">
            <a:extLst>
              <a:ext uri="{FF2B5EF4-FFF2-40B4-BE49-F238E27FC236}">
                <a16:creationId xmlns:a16="http://schemas.microsoft.com/office/drawing/2014/main" id="{F6C36385-E1C2-A845-6255-DE2B4A2416BD}"/>
              </a:ext>
            </a:extLst>
          </p:cNvPr>
          <p:cNvPicPr>
            <a:picLocks noChangeAspect="1"/>
          </p:cNvPicPr>
          <p:nvPr/>
        </p:nvPicPr>
        <p:blipFill rotWithShape="1">
          <a:blip r:embed="rId3">
            <a:extLst>
              <a:ext uri="{28A0092B-C50C-407E-A947-70E740481C1C}">
                <a14:useLocalDpi xmlns:a14="http://schemas.microsoft.com/office/drawing/2010/main" val="0"/>
              </a:ext>
            </a:extLst>
          </a:blip>
          <a:srcRect l="22915" r="4936" b="3"/>
          <a:stretch/>
        </p:blipFill>
        <p:spPr>
          <a:xfrm>
            <a:off x="6346409" y="1731407"/>
            <a:ext cx="3258562" cy="3387209"/>
          </a:xfrm>
          <a:prstGeom prst="rect">
            <a:avLst/>
          </a:prstGeom>
        </p:spPr>
      </p:pic>
    </p:spTree>
    <p:extLst>
      <p:ext uri="{BB962C8B-B14F-4D97-AF65-F5344CB8AC3E}">
        <p14:creationId xmlns:p14="http://schemas.microsoft.com/office/powerpoint/2010/main" val="2198237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3451225" y="396875"/>
            <a:ext cx="6629400" cy="765175"/>
          </a:xfrm>
          <a:prstGeom prst="rect">
            <a:avLst/>
          </a:prstGeom>
        </p:spPr>
        <p:txBody>
          <a:bodyPr vert="horz" lIns="91440" tIns="45720" rIns="91440" bIns="45720" rtlCol="0" anchor="ctr">
            <a:normAutofit/>
          </a:bodyPr>
          <a:lstStyle/>
          <a:p>
            <a:pPr rtl="0" hangingPunct="1">
              <a:lnSpc>
                <a:spcPct val="90000"/>
              </a:lnSpc>
              <a:spcBef>
                <a:spcPct val="0"/>
              </a:spcBef>
            </a:pPr>
            <a:r>
              <a:rPr lang="en-US" sz="3400" b="1" kern="1200" dirty="0">
                <a:solidFill>
                  <a:schemeClr val="tx1"/>
                </a:solidFill>
                <a:latin typeface="+mj-lt"/>
                <a:ea typeface="+mj-ea"/>
                <a:cs typeface="+mj-cs"/>
              </a:rPr>
              <a:t>Grenade Hall Forest &amp; Signal Station</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lvl="0" hangingPunct="1">
              <a:spcAft>
                <a:spcPts val="600"/>
              </a:spcAft>
            </a:pPr>
            <a:fld id="{208CE974-47AF-47AF-99E9-12A62538A846}" type="slidenum">
              <a:rPr lang="en-US" sz="1200">
                <a:solidFill>
                  <a:schemeClr val="tx1">
                    <a:tint val="75000"/>
                  </a:schemeClr>
                </a:solidFill>
                <a:latin typeface="+mn-lt"/>
                <a:ea typeface="+mn-ea"/>
                <a:cs typeface="+mn-cs"/>
              </a:rPr>
              <a:pPr lvl="0" hangingPunct="1">
                <a:spcAft>
                  <a:spcPts val="600"/>
                </a:spcAft>
              </a:pPr>
              <a:t>25</a:t>
            </a:fld>
            <a:endParaRPr lang="en-US" sz="1200">
              <a:solidFill>
                <a:schemeClr val="tx1">
                  <a:tint val="75000"/>
                </a:schemeClr>
              </a:solidFill>
              <a:latin typeface="+mn-lt"/>
              <a:ea typeface="+mn-ea"/>
              <a:cs typeface="+mn-cs"/>
            </a:endParaRPr>
          </a:p>
        </p:txBody>
      </p:sp>
      <p:pic>
        <p:nvPicPr>
          <p:cNvPr id="5" name="Picture 4" descr="A white building with a balcony&#10;&#10;Description automatically generated">
            <a:extLst>
              <a:ext uri="{FF2B5EF4-FFF2-40B4-BE49-F238E27FC236}">
                <a16:creationId xmlns:a16="http://schemas.microsoft.com/office/drawing/2014/main" id="{1044FD94-2E83-83EC-6AC9-8AB593F4F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370" y="305532"/>
            <a:ext cx="2974765" cy="4684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8" name="TextBox 7">
            <a:extLst>
              <a:ext uri="{FF2B5EF4-FFF2-40B4-BE49-F238E27FC236}">
                <a16:creationId xmlns:a16="http://schemas.microsoft.com/office/drawing/2014/main" id="{47472066-2C06-22AD-744C-87BC4E4B13CF}"/>
              </a:ext>
            </a:extLst>
          </p:cNvPr>
          <p:cNvSpPr txBox="1"/>
          <p:nvPr/>
        </p:nvSpPr>
        <p:spPr>
          <a:xfrm>
            <a:off x="3533423" y="1162756"/>
            <a:ext cx="6028266" cy="3663451"/>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200" dirty="0"/>
              <a:t>Both </a:t>
            </a:r>
            <a:r>
              <a:rPr lang="en-US" sz="2200" b="1" dirty="0"/>
              <a:t>history and nature lovers</a:t>
            </a:r>
            <a:r>
              <a:rPr lang="en-US" sz="2200" dirty="0"/>
              <a:t> will appreciate a visit to Grenade Hall, an attraction that combines a restored historic signal station and a natural forest. In fact, it's really a three-in-one attraction since one entry fee gains admission to both Grenade Hall and the adjoining Barbados Wildlife Reserve. </a:t>
            </a:r>
          </a:p>
          <a:p>
            <a:pPr marL="285750" indent="-228600">
              <a:lnSpc>
                <a:spcPct val="90000"/>
              </a:lnSpc>
              <a:spcAft>
                <a:spcPts val="600"/>
              </a:spcAft>
              <a:buFont typeface="Arial" panose="020B0604020202020204" pitchFamily="34" charset="0"/>
              <a:buChar char="•"/>
            </a:pPr>
            <a:r>
              <a:rPr lang="en-US" sz="2200" dirty="0"/>
              <a:t>When you're finished exploring the signal station, follow the paths through the Grenade Hall Forest and discover the healing powers of many of the plants found there.</a:t>
            </a:r>
          </a:p>
        </p:txBody>
      </p:sp>
      <p:sp>
        <p:nvSpPr>
          <p:cNvPr id="10" name="TextBox 9">
            <a:extLst>
              <a:ext uri="{FF2B5EF4-FFF2-40B4-BE49-F238E27FC236}">
                <a16:creationId xmlns:a16="http://schemas.microsoft.com/office/drawing/2014/main" id="{3C46B0CA-FAAB-1CB8-174A-D0EF3DFCA7E0}"/>
              </a:ext>
            </a:extLst>
          </p:cNvPr>
          <p:cNvSpPr txBox="1"/>
          <p:nvPr/>
        </p:nvSpPr>
        <p:spPr>
          <a:xfrm>
            <a:off x="3767505" y="4814810"/>
            <a:ext cx="5794184" cy="430887"/>
          </a:xfrm>
          <a:prstGeom prst="rect">
            <a:avLst/>
          </a:prstGeom>
          <a:noFill/>
        </p:spPr>
        <p:txBody>
          <a:bodyPr wrap="square">
            <a:spAutoFit/>
          </a:bodyPr>
          <a:lstStyle/>
          <a:p>
            <a:pPr algn="ctr"/>
            <a:r>
              <a:rPr lang="en-US" sz="2200" b="1" dirty="0"/>
              <a:t>Admission Fee: Adults US$15, Children US$7.50 </a:t>
            </a:r>
          </a:p>
        </p:txBody>
      </p:sp>
    </p:spTree>
    <p:extLst>
      <p:ext uri="{BB962C8B-B14F-4D97-AF65-F5344CB8AC3E}">
        <p14:creationId xmlns:p14="http://schemas.microsoft.com/office/powerpoint/2010/main" val="4275793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1" y="132085"/>
            <a:ext cx="10080625" cy="830997"/>
          </a:xfrm>
          <a:prstGeom prst="rect">
            <a:avLst/>
          </a:prstGeom>
          <a:noFill/>
        </p:spPr>
        <p:txBody>
          <a:bodyPr wrap="square">
            <a:spAutoFit/>
          </a:bodyPr>
          <a:lstStyle/>
          <a:p>
            <a:pPr algn="ctr">
              <a:buClrTx/>
              <a:buFontTx/>
              <a:buNone/>
            </a:pPr>
            <a:r>
              <a:rPr lang="en-US" altLang="en-US" sz="4800" b="1" dirty="0">
                <a:latin typeface="+mj-lt"/>
                <a:cs typeface="Times New Roman" panose="02020603050405020304" pitchFamily="18" charset="0"/>
              </a:rPr>
              <a:t>Restaurants in Barbados</a:t>
            </a:r>
          </a:p>
        </p:txBody>
      </p:sp>
      <p:sp>
        <p:nvSpPr>
          <p:cNvPr id="5" name="TextBox 4">
            <a:extLst>
              <a:ext uri="{FF2B5EF4-FFF2-40B4-BE49-F238E27FC236}">
                <a16:creationId xmlns:a16="http://schemas.microsoft.com/office/drawing/2014/main" id="{A1623D5B-EABF-0232-D585-C0172154D290}"/>
              </a:ext>
            </a:extLst>
          </p:cNvPr>
          <p:cNvSpPr txBox="1"/>
          <p:nvPr/>
        </p:nvSpPr>
        <p:spPr>
          <a:xfrm>
            <a:off x="237066" y="1061912"/>
            <a:ext cx="9854043" cy="6678751"/>
          </a:xfrm>
          <a:prstGeom prst="rect">
            <a:avLst/>
          </a:prstGeom>
          <a:noFill/>
        </p:spPr>
        <p:txBody>
          <a:bodyPr wrap="square">
            <a:spAutoFit/>
          </a:bodyPr>
          <a:lstStyle/>
          <a:p>
            <a:pPr>
              <a:buClrTx/>
              <a:buFontTx/>
              <a:buNone/>
            </a:pPr>
            <a:r>
              <a:rPr lang="en-US" altLang="en-US" sz="2400" dirty="0">
                <a:latin typeface="+mj-lt"/>
                <a:cs typeface="Times New Roman" panose="02020603050405020304" pitchFamily="18" charset="0"/>
              </a:rPr>
              <a:t>There are a lot of excellent restaurants in Hokkaido. Especially for seafood. </a:t>
            </a:r>
          </a:p>
          <a:p>
            <a:pPr>
              <a:buClrTx/>
              <a:buFontTx/>
              <a:buNone/>
            </a:pPr>
            <a:r>
              <a:rPr lang="en-US" altLang="en-US" sz="2400" dirty="0">
                <a:latin typeface="+mj-lt"/>
                <a:cs typeface="Times New Roman" panose="02020603050405020304" pitchFamily="18" charset="0"/>
              </a:rPr>
              <a:t>Here are some recommendations: </a:t>
            </a:r>
            <a:br>
              <a:rPr lang="en-US" altLang="en-US" sz="2400" dirty="0">
                <a:latin typeface="+mj-lt"/>
                <a:cs typeface="Times New Roman" panose="02020603050405020304" pitchFamily="18" charset="0"/>
              </a:rPr>
            </a:br>
            <a:r>
              <a:rPr lang="en-US" altLang="en-US" sz="2400" dirty="0">
                <a:latin typeface="+mj-lt"/>
                <a:cs typeface="Times New Roman" panose="02020603050405020304" pitchFamily="18" charset="0"/>
              </a:rPr>
              <a:t>Restaurants in Barbados</a:t>
            </a:r>
          </a:p>
          <a:p>
            <a:r>
              <a:rPr lang="en-US" sz="2400" b="1" dirty="0">
                <a:latin typeface="+mj-lt"/>
              </a:rPr>
              <a:t>The Tides </a:t>
            </a:r>
            <a:r>
              <a:rPr lang="en-US" sz="2400" dirty="0">
                <a:latin typeface="+mj-lt"/>
              </a:rPr>
              <a:t>$$$$ Caribbean, Seafood, European</a:t>
            </a:r>
          </a:p>
          <a:p>
            <a:r>
              <a:rPr lang="en-US" sz="2400" dirty="0">
                <a:latin typeface="+mj-lt"/>
              </a:rPr>
              <a:t>The Tides Restaurant, Holetown Barbados</a:t>
            </a:r>
          </a:p>
          <a:p>
            <a:r>
              <a:rPr lang="en-US" sz="2400" b="1" dirty="0">
                <a:latin typeface="+mj-lt"/>
              </a:rPr>
              <a:t>Nishi Restaurant </a:t>
            </a:r>
            <a:r>
              <a:rPr lang="en-US" sz="2400" dirty="0">
                <a:latin typeface="+mj-lt"/>
              </a:rPr>
              <a:t>$$ - $$$ Seafood, Sushi, Asian</a:t>
            </a:r>
          </a:p>
          <a:p>
            <a:r>
              <a:rPr lang="en-US" sz="2400" dirty="0">
                <a:latin typeface="+mj-lt"/>
              </a:rPr>
              <a:t>Second Street, Holetown Barbados</a:t>
            </a:r>
          </a:p>
          <a:p>
            <a:r>
              <a:rPr lang="en-US" sz="2400" b="1" dirty="0">
                <a:latin typeface="+mj-lt"/>
              </a:rPr>
              <a:t>Shanti’s Rum And Roti </a:t>
            </a:r>
            <a:r>
              <a:rPr lang="en-US" sz="2400" dirty="0">
                <a:latin typeface="+mj-lt"/>
              </a:rPr>
              <a:t>$$ - $$$ Indian, Caribbean</a:t>
            </a:r>
            <a:br>
              <a:rPr lang="en-US" sz="2400" dirty="0">
                <a:latin typeface="+mj-lt"/>
              </a:rPr>
            </a:br>
            <a:r>
              <a:rPr lang="en-US" sz="2400" dirty="0">
                <a:latin typeface="+mj-lt"/>
              </a:rPr>
              <a:t>1 Tudor Street, Bridgetown</a:t>
            </a:r>
          </a:p>
          <a:p>
            <a:r>
              <a:rPr lang="en-US" sz="2400" b="1" dirty="0">
                <a:latin typeface="+mj-lt"/>
              </a:rPr>
              <a:t>Coconut Bar &amp; Grill </a:t>
            </a:r>
            <a:r>
              <a:rPr lang="en-US" sz="2400" dirty="0">
                <a:latin typeface="+mj-lt"/>
              </a:rPr>
              <a:t>$$ - $$$ Caribbean, Bar</a:t>
            </a:r>
          </a:p>
          <a:p>
            <a:r>
              <a:rPr lang="en-US" sz="2400" dirty="0">
                <a:latin typeface="+mj-lt"/>
              </a:rPr>
              <a:t>Bridgetown Cruise Terminal, Bridgetown</a:t>
            </a:r>
          </a:p>
          <a:p>
            <a:endParaRPr lang="en-US" sz="2400" dirty="0"/>
          </a:p>
          <a:p>
            <a:endParaRPr lang="en-US" sz="2400" b="1" dirty="0"/>
          </a:p>
          <a:p>
            <a:pPr>
              <a:buClrTx/>
              <a:buFontTx/>
              <a:buNone/>
            </a:pPr>
            <a:endParaRPr lang="en-US" altLang="en-US" sz="2400" dirty="0">
              <a:latin typeface="Times New Roman" panose="02020603050405020304" pitchFamily="18" charset="0"/>
              <a:cs typeface="Times New Roman" panose="02020603050405020304" pitchFamily="18" charset="0"/>
            </a:endParaRPr>
          </a:p>
          <a:p>
            <a:endParaRPr lang="en-US" sz="2000" b="1" dirty="0"/>
          </a:p>
          <a:p>
            <a:endParaRPr lang="en-US" dirty="0">
              <a:latin typeface="Times New Roman" panose="02020603050405020304" pitchFamily="18" charset="0"/>
              <a:cs typeface="Times New Roman" panose="02020603050405020304" pitchFamily="18" charset="0"/>
            </a:endParaRPr>
          </a:p>
          <a:p>
            <a:endParaRPr lang="en-US" dirty="0"/>
          </a:p>
          <a:p>
            <a:endParaRPr lang="en-US" dirty="0"/>
          </a:p>
          <a:p>
            <a:pPr>
              <a:buClrTx/>
              <a:buFontTx/>
              <a:buNone/>
            </a:pPr>
            <a:endParaRPr lang="en-US" alt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Image result for Champers Restauant Rockley">
            <a:extLst>
              <a:ext uri="{FF2B5EF4-FFF2-40B4-BE49-F238E27FC236}">
                <a16:creationId xmlns:a16="http://schemas.microsoft.com/office/drawing/2014/main" id="{2CA8BDB6-A4CA-E361-1408-1047BF9FDA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302" y="1571627"/>
            <a:ext cx="3693323" cy="3135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441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2/14/2024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4294967295"/>
          </p:nvPr>
        </p:nvSpPr>
        <p:spPr>
          <a:xfrm>
            <a:off x="7740650" y="5219700"/>
            <a:ext cx="2339975" cy="360363"/>
          </a:xfrm>
          <a:prstGeom prst="rect">
            <a:avLst/>
          </a:prstGeom>
        </p:spPr>
        <p:txBody>
          <a:bodyPr/>
          <a:lstStyle/>
          <a:p>
            <a:pPr lvl="0"/>
            <a:fld id="{6B71CB05-FB6A-43F8-9B74-2C507858005B}" type="slidenum">
              <a:rPr/>
              <a:t>27</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746301"/>
          </a:xfrm>
          <a:prstGeom prst="rect">
            <a:avLst/>
          </a:prstGeom>
        </p:spPr>
        <p:txBody>
          <a:bodyPr vert="horz"/>
          <a:lstStyle/>
          <a:p>
            <a:pPr lvl="0" algn="ctr" rtl="0"/>
            <a:r>
              <a:rPr lang="en-US" b="1" dirty="0">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846489" y="1271411"/>
            <a:ext cx="8387644" cy="2105025"/>
          </a:xfrm>
          <a:prstGeom prst="rect">
            <a:avLst/>
          </a:prstGeo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Barbados is a beautiful City with a rich history and numerous attractions. Regardless of what you're looking for, Barbados 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Barbados!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7"/>
            <a:ext cx="10080625" cy="1241425"/>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4"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a:t>
            </a:r>
            <a:r>
              <a:rPr lang="en-US" sz="2400" b="1">
                <a:latin typeface="Times New Roman" panose="02020603050405020304" pitchFamily="18" charset="0"/>
                <a:cs typeface="Times New Roman" panose="02020603050405020304" pitchFamily="18" charset="0"/>
              </a:rPr>
              <a:t>visit to </a:t>
            </a:r>
            <a:r>
              <a:rPr lang="en-US" sz="2400" b="1" dirty="0">
                <a:solidFill>
                  <a:srgbClr val="000000"/>
                </a:solidFill>
                <a:latin typeface="Times New Roman" panose="02020603050405020304" pitchFamily="18" charset="0"/>
                <a:cs typeface="Times New Roman" panose="02020603050405020304" pitchFamily="18" charset="0"/>
              </a:rPr>
              <a:t>Barbados </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6759" y="332140"/>
            <a:ext cx="10080625" cy="757237"/>
          </a:xfrm>
          <a:prstGeom prst="rect">
            <a:avLst/>
          </a:prstGeo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5" name="TextBox 4">
            <a:extLst>
              <a:ext uri="{FF2B5EF4-FFF2-40B4-BE49-F238E27FC236}">
                <a16:creationId xmlns:a16="http://schemas.microsoft.com/office/drawing/2014/main" id="{F5E54D92-8C3C-3B79-29B6-308DFBDB5850}"/>
              </a:ext>
            </a:extLst>
          </p:cNvPr>
          <p:cNvSpPr txBox="1"/>
          <p:nvPr/>
        </p:nvSpPr>
        <p:spPr>
          <a:xfrm>
            <a:off x="440264" y="1089377"/>
            <a:ext cx="9166577" cy="3816366"/>
          </a:xfrm>
          <a:prstGeom prst="rect">
            <a:avLst/>
          </a:prstGeom>
          <a:noFill/>
        </p:spPr>
        <p:txBody>
          <a:bodyPr wrap="square">
            <a:sp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a:t>
            </a:r>
            <a:br>
              <a:rPr lang="en-US" altLang="en-US" sz="1800" dirty="0"/>
            </a:br>
            <a:r>
              <a:rPr lang="en-US" altLang="en-US" sz="1800" dirty="0"/>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10080624"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909318"/>
            <a:ext cx="10080625" cy="14515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currency of Barbados is the Barbados Dollar (BBD). </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conversion at the rate is $1.98 BDS to $1.00 U.S.</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Or $1.00 BDS to $.49 </a:t>
            </a:r>
            <a:r>
              <a:rPr lang="en-US" sz="2400" b="1" dirty="0">
                <a:latin typeface="Times New Roman" panose="02020603050405020304" pitchFamily="18" charset="0"/>
                <a:cs typeface="Times New Roman" panose="02020603050405020304" pitchFamily="18" charset="0"/>
              </a:rPr>
              <a:t>U.S.</a:t>
            </a:r>
            <a:endPar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4" name="Picture 3" descr="A close up of money&#10;&#10;Description automatically generated">
            <a:extLst>
              <a:ext uri="{FF2B5EF4-FFF2-40B4-BE49-F238E27FC236}">
                <a16:creationId xmlns:a16="http://schemas.microsoft.com/office/drawing/2014/main" id="{5A9FA0B4-760B-C32D-8563-A6DE631D0830}"/>
              </a:ext>
            </a:extLst>
          </p:cNvPr>
          <p:cNvPicPr>
            <a:picLocks noChangeAspect="1"/>
          </p:cNvPicPr>
          <p:nvPr/>
        </p:nvPicPr>
        <p:blipFill rotWithShape="1">
          <a:blip r:embed="rId3">
            <a:extLst>
              <a:ext uri="{28A0092B-C50C-407E-A947-70E740481C1C}">
                <a14:useLocalDpi xmlns:a14="http://schemas.microsoft.com/office/drawing/2010/main" val="0"/>
              </a:ext>
            </a:extLst>
          </a:blip>
          <a:srcRect b="7514"/>
          <a:stretch/>
        </p:blipFill>
        <p:spPr>
          <a:xfrm>
            <a:off x="2151657" y="2028453"/>
            <a:ext cx="5445765" cy="36420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740650" y="5219700"/>
            <a:ext cx="2339975" cy="360363"/>
          </a:xfrm>
          <a:prstGeom prst="rect">
            <a:avLst/>
          </a:prstGeom>
        </p:spPr>
        <p:txBody>
          <a:bodyPr/>
          <a:lstStyle/>
          <a:p>
            <a:pPr lvl="0"/>
            <a:fld id="{76B031AB-4808-4E5A-B41A-FC677859455F}" type="slidenum">
              <a:rPr/>
              <a:t>6</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Historical Barbados</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90311" y="856550"/>
            <a:ext cx="9889067"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About 700 thousand years ago the island emerged from the ocean as a result of a rising body of soft rock in the mantle known as a diapir, located under Barbados, pushing it upwards. This process is still happening and makes the island rise about 30 centimeters on average every thousand years. Currently, dozens of inland sea reefs still dominate coastal features within terraces and cliffs of the island. </a:t>
            </a:r>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Archeological evidence suggests humans may have first settled or visited the island circa 1600 BC. More permanent Amerindian settlement of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Barbados dates to about the 4th to 7th centuries AD, by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 group known as the Saladoid-Barrancoid. Settlements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of Arawaks from South America appeared by around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800 AD and again in the 12th-13th century.</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Kalinago (called "Caribs" by the Spanish) visited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island regularly, although there is no evidence of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permanent settlement.</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2" name="Picture 11" descr="A group of people carrying baskets on their heads&#10;&#10;Description automatically generated">
            <a:extLst>
              <a:ext uri="{FF2B5EF4-FFF2-40B4-BE49-F238E27FC236}">
                <a16:creationId xmlns:a16="http://schemas.microsoft.com/office/drawing/2014/main" id="{A5A1A74C-C333-141B-4590-54855BF57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4027" y="2835275"/>
            <a:ext cx="3909719" cy="2224771"/>
          </a:xfrm>
          <a:prstGeom prst="rect">
            <a:avLst/>
          </a:prstGeom>
        </p:spPr>
      </p:pic>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740650" y="5219700"/>
            <a:ext cx="2339975" cy="360363"/>
          </a:xfrm>
          <a:prstGeom prst="rect">
            <a:avLst/>
          </a:prstGeom>
        </p:spPr>
        <p:txBody>
          <a:bodyPr/>
          <a:lstStyle/>
          <a:p>
            <a:pPr lvl="0"/>
            <a:fld id="{76B031AB-4808-4E5A-B41A-FC677859455F}" type="slidenum">
              <a:rPr/>
              <a:t>7</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About Barbados</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94628" y="999970"/>
            <a:ext cx="9691367"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Barbados</a:t>
            </a:r>
            <a:r>
              <a:rPr kumimoji="0" lang="en-US" altLang="en-US" sz="1800" b="0" i="0" u="none" strike="noStrike" cap="none" normalizeH="0" baseline="0" dirty="0">
                <a:ln>
                  <a:noFill/>
                </a:ln>
                <a:solidFill>
                  <a:schemeClr val="tx1"/>
                </a:solidFill>
                <a:effectLst/>
                <a:latin typeface="Arial" panose="020B0604020202020204" pitchFamily="34" charset="0"/>
              </a:rPr>
              <a:t> is an island country and microstate in the Lesser Antilles of the West Indies, and the most easterly of the Caribbean Islands.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Inhabited by Kalinago people since the 13th century, and prior to that by other Amerindians, Spanish navigators took possession of Barbados in the late 15th century, claiming it for the Crown of Castile.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The Portuguese Empire claimed the island between 1532 and 1536 but abandoned it in 1620 with their only remnants being an introduction of wild boars for a good supply of meat whenever the island was visited.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An English ship, the </a:t>
            </a:r>
            <a:r>
              <a:rPr kumimoji="0" lang="en-US" altLang="en-US" sz="1800" b="0" i="1" u="none" strike="noStrike" cap="none" normalizeH="0" baseline="0" dirty="0">
                <a:ln>
                  <a:noFill/>
                </a:ln>
                <a:solidFill>
                  <a:schemeClr val="tx1"/>
                </a:solidFill>
                <a:effectLst/>
                <a:latin typeface="Arial" panose="020B0604020202020204" pitchFamily="34" charset="0"/>
              </a:rPr>
              <a:t>Olive Blossom</a:t>
            </a:r>
            <a:r>
              <a:rPr kumimoji="0" lang="en-US" altLang="en-US" sz="1800" b="0" i="0" u="none" strike="noStrike" cap="none" normalizeH="0" baseline="0" dirty="0">
                <a:ln>
                  <a:noFill/>
                </a:ln>
                <a:solidFill>
                  <a:schemeClr val="tx1"/>
                </a:solidFill>
                <a:effectLst/>
                <a:latin typeface="Arial" panose="020B0604020202020204" pitchFamily="34" charset="0"/>
              </a:rPr>
              <a:t>, arrived in Barbados on 14 May 1625; its men took possession of the island in the name of King James I.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In 1627, the first permanent settlers arrived from England, and Barbados became an English and later British colony. During this period, the colony operated on a plantation economy, relying on the labor of African slaves who worked on the island's plantations. Slavery continued until it was phased out through most of the British Empire by the Slavery Abolition Act of 1833. </a:t>
            </a:r>
          </a:p>
        </p:txBody>
      </p:sp>
    </p:spTree>
    <p:extLst>
      <p:ext uri="{BB962C8B-B14F-4D97-AF65-F5344CB8AC3E}">
        <p14:creationId xmlns:p14="http://schemas.microsoft.com/office/powerpoint/2010/main" val="506285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740650" y="5219700"/>
            <a:ext cx="2339975" cy="360363"/>
          </a:xfrm>
          <a:prstGeom prst="rect">
            <a:avLst/>
          </a:prstGeom>
        </p:spPr>
        <p:txBody>
          <a:bodyPr/>
          <a:lstStyle/>
          <a:p>
            <a:pPr lvl="0"/>
            <a:fld id="{76B031AB-4808-4E5A-B41A-FC677859455F}" type="slidenum">
              <a:rPr/>
              <a:t>8</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88900"/>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About Barbados</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94629" y="787098"/>
            <a:ext cx="449775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dirty="0">
                <a:latin typeface="Times New Roman" panose="02020603050405020304" pitchFamily="18" charset="0"/>
                <a:cs typeface="Times New Roman" panose="02020603050405020304" pitchFamily="18" charset="0"/>
              </a:rPr>
              <a:t>On 30 November 1966, Barbados gained independence and became a Commonwealth realm with Elizabeth II as Queen of Barbados. On 30 November 2021, Barbados transitioned to a republic within the Commonwealth.</a:t>
            </a:r>
          </a:p>
          <a:p>
            <a:r>
              <a:rPr lang="en-US" sz="2400" dirty="0">
                <a:latin typeface="Times New Roman" panose="02020603050405020304" pitchFamily="18" charset="0"/>
                <a:cs typeface="Times New Roman" panose="02020603050405020304" pitchFamily="18" charset="0"/>
              </a:rPr>
              <a:t>Barbados's population is predominantly of African ancestry. While it is technically an Atlantic</a:t>
            </a:r>
          </a:p>
        </p:txBody>
      </p:sp>
      <p:pic>
        <p:nvPicPr>
          <p:cNvPr id="4" name="Picture 3" descr="A building with a clock tower and a green fence&#10;&#10;Description automatically generated">
            <a:extLst>
              <a:ext uri="{FF2B5EF4-FFF2-40B4-BE49-F238E27FC236}">
                <a16:creationId xmlns:a16="http://schemas.microsoft.com/office/drawing/2014/main" id="{ED9A264C-B56E-68B2-2255-4DDDC39CE2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381" y="790305"/>
            <a:ext cx="5388244" cy="3596653"/>
          </a:xfrm>
          <a:prstGeom prst="rect">
            <a:avLst/>
          </a:prstGeom>
        </p:spPr>
      </p:pic>
      <p:sp>
        <p:nvSpPr>
          <p:cNvPr id="7" name="TextBox 6">
            <a:extLst>
              <a:ext uri="{FF2B5EF4-FFF2-40B4-BE49-F238E27FC236}">
                <a16:creationId xmlns:a16="http://schemas.microsoft.com/office/drawing/2014/main" id="{8C8964EC-9097-1810-47B9-8A3B1E9A6836}"/>
              </a:ext>
            </a:extLst>
          </p:cNvPr>
          <p:cNvSpPr txBox="1"/>
          <p:nvPr/>
        </p:nvSpPr>
        <p:spPr>
          <a:xfrm>
            <a:off x="245921" y="4433336"/>
            <a:ext cx="9536377" cy="830997"/>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island, Barbados is closely associated with the Caribbean and is ranked as one of its leading tourist destinations.</a:t>
            </a:r>
            <a:endParaRPr lang="en-US" sz="2400" dirty="0"/>
          </a:p>
        </p:txBody>
      </p:sp>
    </p:spTree>
    <p:extLst>
      <p:ext uri="{BB962C8B-B14F-4D97-AF65-F5344CB8AC3E}">
        <p14:creationId xmlns:p14="http://schemas.microsoft.com/office/powerpoint/2010/main" val="2375040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9</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5"/>
            <a:ext cx="9359900" cy="692150"/>
          </a:xfrm>
          <a:prstGeom prst="rect">
            <a:avLst/>
          </a:prstGeom>
        </p:spPr>
        <p:txBody>
          <a:bodyPr vert="horz"/>
          <a:lstStyle/>
          <a:p>
            <a:pPr lvl="0" algn="ctr" rtl="0"/>
            <a:r>
              <a:rPr lang="en-US" sz="4800" b="1" dirty="0">
                <a:solidFill>
                  <a:srgbClr val="000000"/>
                </a:solidFill>
                <a:latin typeface="Times New Roman" panose="02020603050405020304" pitchFamily="18" charset="0"/>
                <a:cs typeface="Times New Roman" panose="02020603050405020304" pitchFamily="18" charset="0"/>
              </a:rPr>
              <a:t>Caribbean Area Map </a:t>
            </a:r>
          </a:p>
        </p:txBody>
      </p:sp>
      <p:pic>
        <p:nvPicPr>
          <p:cNvPr id="4" name="Picture 3" descr="A map of the caribbean islands&#10;&#10;Description automatically generated">
            <a:extLst>
              <a:ext uri="{FF2B5EF4-FFF2-40B4-BE49-F238E27FC236}">
                <a16:creationId xmlns:a16="http://schemas.microsoft.com/office/drawing/2014/main" id="{D6806184-02B9-5698-F36E-D0A14251ECAF}"/>
              </a:ext>
            </a:extLst>
          </p:cNvPr>
          <p:cNvPicPr>
            <a:picLocks noChangeAspect="1"/>
          </p:cNvPicPr>
          <p:nvPr/>
        </p:nvPicPr>
        <p:blipFill rotWithShape="1">
          <a:blip r:embed="rId3">
            <a:extLst>
              <a:ext uri="{28A0092B-C50C-407E-A947-70E740481C1C}">
                <a14:useLocalDpi xmlns:a14="http://schemas.microsoft.com/office/drawing/2010/main" val="0"/>
              </a:ext>
            </a:extLst>
          </a:blip>
          <a:srcRect t="14230" b="8878"/>
          <a:stretch/>
        </p:blipFill>
        <p:spPr>
          <a:xfrm>
            <a:off x="0" y="891822"/>
            <a:ext cx="10080625" cy="4778728"/>
          </a:xfrm>
          <a:prstGeom prst="rect">
            <a:avLst/>
          </a:prstGeom>
        </p:spPr>
      </p:pic>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944</TotalTime>
  <Words>2338</Words>
  <Application>Microsoft Office PowerPoint</Application>
  <PresentationFormat>Custom</PresentationFormat>
  <Paragraphs>188</Paragraphs>
  <Slides>28</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Alef</vt:lpstr>
      <vt:lpstr>Arial</vt:lpstr>
      <vt:lpstr>Calibri</vt:lpstr>
      <vt:lpstr>Liberation Sans</vt:lpstr>
      <vt:lpstr>Tahoma</vt:lpstr>
      <vt:lpstr>Times New Roman</vt:lpstr>
      <vt:lpstr>Wingdings</vt:lpstr>
      <vt:lpstr>Default</vt:lpstr>
      <vt:lpstr>Barbados Presented by Marc Silver</vt:lpstr>
      <vt:lpstr>What I Will Cover</vt:lpstr>
      <vt:lpstr>My Port Philosophy</vt:lpstr>
      <vt:lpstr>PowerPoint Presentation</vt:lpstr>
      <vt:lpstr>PowerPoint Presentation</vt:lpstr>
      <vt:lpstr>Historical Barbados</vt:lpstr>
      <vt:lpstr>About Barbados</vt:lpstr>
      <vt:lpstr>About Barbados</vt:lpstr>
      <vt:lpstr>Caribbean Area Map </vt:lpstr>
      <vt:lpstr>Map of Barbados</vt:lpstr>
      <vt:lpstr>Barbados Buses</vt:lpstr>
      <vt:lpstr>Barbados Taxis</vt:lpstr>
      <vt:lpstr>Bridgetown Walking Tour </vt:lpstr>
      <vt:lpstr>PowerPoint Presentation</vt:lpstr>
      <vt:lpstr>The Jewish Synagogue</vt:lpstr>
      <vt:lpstr>St. Michael's Cathedral</vt:lpstr>
      <vt:lpstr>Queen's Park</vt:lpstr>
      <vt:lpstr>Heroes Square</vt:lpstr>
      <vt:lpstr>Parliament Buildings</vt:lpstr>
      <vt:lpstr>Andromeda Botanic Gardens</vt:lpstr>
      <vt:lpstr>Arlington House Museum</vt:lpstr>
      <vt:lpstr>Barbados Wildlife Reserve</vt:lpstr>
      <vt:lpstr>Caribbean Wax Museum</vt:lpstr>
      <vt:lpstr>Farley Hill National Park</vt:lpstr>
      <vt:lpstr>Grenade Hall Forest &amp; Signal Station</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121</cp:revision>
  <dcterms:created xsi:type="dcterms:W3CDTF">2023-03-25T21:24:27Z</dcterms:created>
  <dcterms:modified xsi:type="dcterms:W3CDTF">2024-02-14T21:52:21Z</dcterms:modified>
</cp:coreProperties>
</file>