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handoutMasterIdLst>
    <p:handoutMasterId r:id="rId19"/>
  </p:handoutMasterIdLst>
  <p:sldIdLst>
    <p:sldId id="256" r:id="rId2"/>
    <p:sldId id="282" r:id="rId3"/>
    <p:sldId id="257" r:id="rId4"/>
    <p:sldId id="274" r:id="rId5"/>
    <p:sldId id="258" r:id="rId6"/>
    <p:sldId id="260" r:id="rId7"/>
    <p:sldId id="276" r:id="rId8"/>
    <p:sldId id="283" r:id="rId9"/>
    <p:sldId id="261" r:id="rId10"/>
    <p:sldId id="265" r:id="rId11"/>
    <p:sldId id="284" r:id="rId12"/>
    <p:sldId id="285" r:id="rId13"/>
    <p:sldId id="275" r:id="rId14"/>
    <p:sldId id="286" r:id="rId15"/>
    <p:sldId id="271" r:id="rId16"/>
    <p:sldId id="272" r:id="rId17"/>
  </p:sldIdLst>
  <p:sldSz cx="10080625" cy="5670550"/>
  <p:notesSz cx="7559675" cy="1069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24" autoAdjust="0"/>
    <p:restoredTop sz="94660"/>
  </p:normalViewPr>
  <p:slideViewPr>
    <p:cSldViewPr snapToGrid="0">
      <p:cViewPr varScale="1">
        <p:scale>
          <a:sx n="98" d="100"/>
          <a:sy n="98" d="100"/>
        </p:scale>
        <p:origin x="20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EC141-7892-5444-B06D-3C2CD682D430}"/>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9F7BC83-8244-A68F-FC54-678250B2AD81}"/>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12</a:t>
            </a:fld>
            <a:endParaRPr lang="en-US"/>
          </a:p>
        </p:txBody>
      </p:sp>
      <p:sp>
        <p:nvSpPr>
          <p:cNvPr id="2" name="Slide Image Placeholder 1">
            <a:extLst>
              <a:ext uri="{FF2B5EF4-FFF2-40B4-BE49-F238E27FC236}">
                <a16:creationId xmlns:a16="http://schemas.microsoft.com/office/drawing/2014/main" id="{1F2193CF-117D-DD82-2300-9F9675570CF4}"/>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DA50079-0836-A3A2-9E4E-F0C5B2D6CA83}"/>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721000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13</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942B3-D870-C05F-1809-3C89497B86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4AFD1B-8E9B-89C7-5185-AFD254052EC9}"/>
              </a:ext>
            </a:extLst>
          </p:cNvPr>
          <p:cNvSpPr>
            <a:spLocks noGrp="1" noRot="1" noChangeAspect="1"/>
          </p:cNvSpPr>
          <p:nvPr>
            <p:ph type="sldImg"/>
          </p:nvPr>
        </p:nvSpPr>
        <p:spPr>
          <a:xfrm>
            <a:off x="217488" y="812800"/>
            <a:ext cx="7123112" cy="4008438"/>
          </a:xfrm>
        </p:spPr>
      </p:sp>
      <p:sp>
        <p:nvSpPr>
          <p:cNvPr id="3" name="Notes Placeholder 2">
            <a:extLst>
              <a:ext uri="{FF2B5EF4-FFF2-40B4-BE49-F238E27FC236}">
                <a16:creationId xmlns:a16="http://schemas.microsoft.com/office/drawing/2014/main" id="{CC30C0FB-A123-5599-9AD4-8733D7E9E2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D99F69-4DF2-ECE9-2DCC-DBECFBF13D9D}"/>
              </a:ext>
            </a:extLst>
          </p:cNvPr>
          <p:cNvSpPr>
            <a:spLocks noGrp="1"/>
          </p:cNvSpPr>
          <p:nvPr>
            <p:ph type="sldNum" sz="quarter" idx="5"/>
          </p:nvPr>
        </p:nvSpPr>
        <p:spPr/>
        <p:txBody>
          <a:bodyPr/>
          <a:lstStyle/>
          <a:p>
            <a:pPr lvl="0"/>
            <a:fld id="{B83E4DD9-FA1F-4BD7-8BA7-30856CE537F1}" type="slidenum">
              <a:rPr lang="en-US" smtClean="0"/>
              <a:t>14</a:t>
            </a:fld>
            <a:endParaRPr lang="en-US"/>
          </a:p>
        </p:txBody>
      </p:sp>
    </p:spTree>
    <p:extLst>
      <p:ext uri="{BB962C8B-B14F-4D97-AF65-F5344CB8AC3E}">
        <p14:creationId xmlns:p14="http://schemas.microsoft.com/office/powerpoint/2010/main" val="1605358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15</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16</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6</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140A2-2887-9D06-B383-FC9E82BEA93C}"/>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C4F95C1-36EF-9D15-9E05-6E8BEDFDC7E1}"/>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6134D513-1AB2-FA58-38A6-5ECA62AF204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E2E1EF0A-CD66-E42E-DDD0-831B9AB2DE7F}"/>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32321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9</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10</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CB21D-8944-49A5-1B5B-B627751A9180}"/>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A82A11-9F3F-CA09-535F-2C8BC2FA9FEB}"/>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11</a:t>
            </a:fld>
            <a:endParaRPr lang="en-US"/>
          </a:p>
        </p:txBody>
      </p:sp>
      <p:sp>
        <p:nvSpPr>
          <p:cNvPr id="2" name="Slide Image Placeholder 1">
            <a:extLst>
              <a:ext uri="{FF2B5EF4-FFF2-40B4-BE49-F238E27FC236}">
                <a16:creationId xmlns:a16="http://schemas.microsoft.com/office/drawing/2014/main" id="{6B5F6AE2-111E-C228-7557-C56424AE9454}"/>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95C743-EC66-9A2E-2AC0-C3BFA72D40C3}"/>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944827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endParaRPr lang="en-US" dirty="0"/>
          </a:p>
        </p:txBody>
      </p:sp>
      <p:sp>
        <p:nvSpPr>
          <p:cNvPr id="3" name="Subtitle 2"/>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3297182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184157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7" y="301904"/>
            <a:ext cx="2173635" cy="48055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41016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696882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793" y="1413700"/>
            <a:ext cx="8694539" cy="2358791"/>
          </a:xfrm>
        </p:spPr>
        <p:txBody>
          <a:bodyPr anchor="b"/>
          <a:lstStyle>
            <a:lvl1pPr>
              <a:defRPr sz="4961"/>
            </a:lvl1pPr>
          </a:lstStyle>
          <a:p>
            <a:r>
              <a:rPr lang="en-US"/>
              <a:t>Click to edit Master title style</a:t>
            </a:r>
            <a:endParaRPr lang="en-US" dirty="0"/>
          </a:p>
        </p:txBody>
      </p:sp>
      <p:sp>
        <p:nvSpPr>
          <p:cNvPr id="3" name="Text Placeholder 2"/>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590298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233797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4356" y="301905"/>
            <a:ext cx="8694539" cy="109604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935010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301894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16598877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US"/>
              <a:t>Click to edit Master title style</a:t>
            </a:r>
            <a:endParaRPr lang="en-US" dirty="0"/>
          </a:p>
        </p:txBody>
      </p:sp>
      <p:sp>
        <p:nvSpPr>
          <p:cNvPr id="3" name="Content Placeholder 2"/>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1192958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US"/>
              <a:t>Click to edit Master title style</a:t>
            </a:r>
            <a:endParaRPr lang="en-US" dirty="0"/>
          </a:p>
        </p:txBody>
      </p:sp>
      <p:sp>
        <p:nvSpPr>
          <p:cNvPr id="3" name="Picture Placeholder 2"/>
          <p:cNvSpPr>
            <a:spLocks noGrp="1" noChangeAspect="1"/>
          </p:cNvSpPr>
          <p:nvPr>
            <p:ph type="pic" idx="1"/>
          </p:nvPr>
        </p:nvSpPr>
        <p:spPr>
          <a:xfrm>
            <a:off x="4285579" y="816455"/>
            <a:ext cx="5103316" cy="4029766"/>
          </a:xfrm>
        </p:spPr>
        <p:txBody>
          <a:bodyPr anchor="t"/>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r>
              <a:rPr lang="en-US"/>
              <a:t>Click icon to add picture</a:t>
            </a:r>
            <a:endParaRPr lang="en-US" dirty="0"/>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1583893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9637814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66BBDB-31CA-B5DB-58B0-EF5A49996C7D}"/>
              </a:ext>
            </a:extLst>
          </p:cNvPr>
          <p:cNvPicPr>
            <a:picLocks noChangeAspect="1"/>
          </p:cNvPicPr>
          <p:nvPr/>
        </p:nvPicPr>
        <p:blipFill>
          <a:blip r:embed="rId3">
            <a:extLst>
              <a:ext uri="{28A0092B-C50C-407E-A947-70E740481C1C}">
                <a14:useLocalDpi xmlns:a14="http://schemas.microsoft.com/office/drawing/2010/main" val="0"/>
              </a:ext>
            </a:extLst>
          </a:blip>
          <a:srcRect t="9733" b="12543"/>
          <a:stretch/>
        </p:blipFill>
        <p:spPr>
          <a:xfrm>
            <a:off x="-1" y="-1"/>
            <a:ext cx="10080625" cy="5670551"/>
          </a:xfrm>
          <a:prstGeom prst="rect">
            <a:avLst/>
          </a:prstGeom>
        </p:spPr>
      </p:pic>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1" y="942336"/>
            <a:ext cx="10080624" cy="2225225"/>
          </a:xfrm>
        </p:spPr>
        <p:txBody>
          <a:bodyPr vert="horz" wrap="square">
            <a:spAutoFit/>
          </a:bodyPr>
          <a:lstStyle/>
          <a:p>
            <a:pPr algn="ctr"/>
            <a:r>
              <a:rPr lang="en-US" sz="5400" b="1" kern="50" dirty="0">
                <a:solidFill>
                  <a:schemeClr val="bg1"/>
                </a:solidFill>
                <a:effectLst>
                  <a:outerShdw blurRad="38100" dist="38100" dir="2700000" algn="tl">
                    <a:srgbClr val="000000">
                      <a:alpha val="43137"/>
                    </a:srgbClr>
                  </a:outerShdw>
                </a:effectLst>
                <a:latin typeface="Times New Roman" panose="02020603050405020304" pitchFamily="18" charset="0"/>
              </a:rPr>
              <a:t>Baie-Comeau, Quebec</a:t>
            </a:r>
            <a:br>
              <a:rPr lang="en-US" sz="1600" b="1" kern="50" dirty="0">
                <a:solidFill>
                  <a:schemeClr val="bg1"/>
                </a:solidFill>
                <a:effectLst>
                  <a:outerShdw blurRad="38100" dist="38100" dir="2700000" algn="tl">
                    <a:srgbClr val="000000">
                      <a:alpha val="43137"/>
                    </a:srgbClr>
                  </a:outerShdw>
                </a:effectLst>
                <a:latin typeface="Times New Roman" panose="02020603050405020304" pitchFamily="18" charset="0"/>
              </a:rPr>
            </a:br>
            <a:r>
              <a:rPr lang="en-US" sz="4800" b="1" kern="100" dirty="0">
                <a:solidFill>
                  <a:schemeClr val="bg1"/>
                </a:solidFill>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t> Port Guide</a:t>
            </a:r>
            <a:br>
              <a:rPr lang="en-US" sz="4800" kern="100" dirty="0">
                <a:solidFill>
                  <a:schemeClr val="bg1"/>
                </a:solidFill>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br>
            <a:r>
              <a:rPr lang="en-US" sz="1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Presented by</a:t>
            </a:r>
            <a:b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Marc Silver</a:t>
            </a:r>
            <a:endParaRPr lang="en-US"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10">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C52EECA-73CC-7765-CF3E-0789A96E1804}"/>
              </a:ext>
            </a:extLst>
          </p:cNvPr>
          <p:cNvSpPr>
            <a:spLocks noGrp="1"/>
          </p:cNvSpPr>
          <p:nvPr>
            <p:ph type="sldNum" sz="quarter" idx="12"/>
          </p:nvPr>
        </p:nvSpPr>
        <p:spPr/>
        <p:txBody>
          <a:bodyPr/>
          <a:lstStyle/>
          <a:p>
            <a:pPr lvl="0"/>
            <a:fld id="{06F87E9A-0C7A-408B-83BF-C200F674FBCC}" type="slidenum">
              <a:rPr/>
              <a:t>10</a:t>
            </a:fld>
            <a:endParaRPr lang="en-US"/>
          </a:p>
        </p:txBody>
      </p:sp>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EEB130B1-052C-D4DB-43B1-B60EB5CB8D3C}"/>
              </a:ext>
            </a:extLst>
          </p:cNvPr>
          <p:cNvSpPr txBox="1"/>
          <p:nvPr/>
        </p:nvSpPr>
        <p:spPr>
          <a:xfrm>
            <a:off x="331595" y="1034979"/>
            <a:ext cx="9375113" cy="2385268"/>
          </a:xfrm>
          <a:prstGeom prst="rect">
            <a:avLst/>
          </a:prstGeom>
          <a:noFill/>
        </p:spPr>
        <p:txBody>
          <a:bodyPr wrap="square">
            <a:spAutoFit/>
          </a:bodyPr>
          <a:lstStyle/>
          <a:p>
            <a:pPr marL="0" marR="0" lvl="3" hangingPunct="0">
              <a:spcBef>
                <a:spcPts val="1200"/>
              </a:spcBef>
              <a:spcAft>
                <a:spcPts val="600"/>
              </a:spcAft>
            </a:pPr>
            <a:r>
              <a:rPr lang="en-US" sz="2400" b="1" kern="50" dirty="0">
                <a:effectLst/>
                <a:latin typeface="Times New Roman" panose="02020603050405020304" pitchFamily="18" charset="0"/>
              </a:rPr>
              <a:t>Centre </a:t>
            </a:r>
            <a:r>
              <a:rPr lang="en-US" sz="2400" b="1" kern="50" dirty="0" err="1">
                <a:effectLst/>
                <a:latin typeface="Times New Roman" panose="02020603050405020304" pitchFamily="18" charset="0"/>
              </a:rPr>
              <a:t>Boréal</a:t>
            </a:r>
            <a:endParaRPr lang="en-US" sz="2400" b="1" kern="50" dirty="0">
              <a:effectLst/>
              <a:latin typeface="Times New Roman" panose="02020603050405020304" pitchFamily="18" charset="0"/>
            </a:endParaRPr>
          </a:p>
          <a:p>
            <a:pPr marL="342900" marR="0" indent="-342900" hangingPunct="0">
              <a:spcAft>
                <a:spcPts val="600"/>
              </a:spcAft>
              <a:buFont typeface="Arial" panose="020B0604020202020204" pitchFamily="34" charset="0"/>
              <a:buChar char="•"/>
            </a:pPr>
            <a:r>
              <a:rPr lang="en-US" sz="2400" kern="50" dirty="0">
                <a:effectLst/>
                <a:latin typeface="Times New Roman" panose="02020603050405020304" pitchFamily="18" charset="0"/>
                <a:ea typeface="Times New Roman" panose="02020603050405020304" pitchFamily="18" charset="0"/>
              </a:rPr>
              <a:t>This interpretation center showcases the region's unique ecosystem and industrial heritage. The interactive exhibits about the boreal forest are fascinating, and the panoramic views of the St. Lawrence River are breathtaking. Arrive before 11 AM to catch their excellent guided tours in English.</a:t>
            </a:r>
          </a:p>
        </p:txBody>
      </p:sp>
      <p:pic>
        <p:nvPicPr>
          <p:cNvPr id="5" name="Picture 4">
            <a:extLst>
              <a:ext uri="{FF2B5EF4-FFF2-40B4-BE49-F238E27FC236}">
                <a16:creationId xmlns:a16="http://schemas.microsoft.com/office/drawing/2014/main" id="{F15F79C7-C41F-502C-48AF-205EFDF4D7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12748"/>
            <a:ext cx="10080624" cy="225780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75C08FD9-A11F-221B-20EF-D59DB3034762}"/>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49456497-7BA0-419D-0497-4F616A77D96A}"/>
              </a:ext>
            </a:extLst>
          </p:cNvPr>
          <p:cNvSpPr>
            <a:spLocks noGrp="1"/>
          </p:cNvSpPr>
          <p:nvPr>
            <p:ph type="sldNum" sz="quarter" idx="12"/>
          </p:nvPr>
        </p:nvSpPr>
        <p:spPr/>
        <p:txBody>
          <a:bodyPr/>
          <a:lstStyle/>
          <a:p>
            <a:pPr lvl="0"/>
            <a:fld id="{06F87E9A-0C7A-408B-83BF-C200F674FBCC}" type="slidenum">
              <a:rPr/>
              <a:t>11</a:t>
            </a:fld>
            <a:endParaRPr lang="en-US"/>
          </a:p>
        </p:txBody>
      </p:sp>
      <p:sp>
        <p:nvSpPr>
          <p:cNvPr id="2" name="Title 1">
            <a:extLst>
              <a:ext uri="{FF2B5EF4-FFF2-40B4-BE49-F238E27FC236}">
                <a16:creationId xmlns:a16="http://schemas.microsoft.com/office/drawing/2014/main" id="{2C8B4323-6C95-9965-B947-3DFC417B439E}"/>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32D382B0-B53B-757C-9C66-7FB3E105EF4E}"/>
              </a:ext>
            </a:extLst>
          </p:cNvPr>
          <p:cNvSpPr txBox="1"/>
          <p:nvPr/>
        </p:nvSpPr>
        <p:spPr>
          <a:xfrm>
            <a:off x="331596" y="1034978"/>
            <a:ext cx="4279316" cy="3862596"/>
          </a:xfrm>
          <a:prstGeom prst="rect">
            <a:avLst/>
          </a:prstGeom>
          <a:noFill/>
        </p:spPr>
        <p:txBody>
          <a:bodyPr wrap="square">
            <a:spAutoFit/>
          </a:bodyPr>
          <a:lstStyle/>
          <a:p>
            <a:pPr marL="0" marR="0" lvl="3" hangingPunct="0">
              <a:spcBef>
                <a:spcPts val="1200"/>
              </a:spcBef>
              <a:spcAft>
                <a:spcPts val="600"/>
              </a:spcAft>
            </a:pPr>
            <a:r>
              <a:rPr lang="en-US" sz="2400" b="1" kern="50" dirty="0">
                <a:effectLst/>
                <a:latin typeface="Times New Roman" panose="02020603050405020304" pitchFamily="18" charset="0"/>
              </a:rPr>
              <a:t>St. Amélie Church</a:t>
            </a:r>
          </a:p>
          <a:p>
            <a:pPr marL="342900" marR="0" indent="-342900" hangingPunct="0">
              <a:spcAft>
                <a:spcPts val="600"/>
              </a:spcAft>
              <a:buFont typeface="Arial" panose="020B0604020202020204" pitchFamily="34" charset="0"/>
              <a:buChar char="•"/>
            </a:pPr>
            <a:r>
              <a:rPr lang="en-US" sz="2400" kern="50" dirty="0">
                <a:effectLst/>
                <a:latin typeface="Times New Roman" panose="02020603050405020304" pitchFamily="18" charset="0"/>
                <a:ea typeface="Times New Roman" panose="02020603050405020304" pitchFamily="18" charset="0"/>
              </a:rPr>
              <a:t>A stunning example of modern religious architecture, this church features remarkable stained glass windows and a unique angular design. The morning light creates an absolutely magical atmosphere inside – photographers, take note!</a:t>
            </a:r>
          </a:p>
        </p:txBody>
      </p:sp>
      <p:pic>
        <p:nvPicPr>
          <p:cNvPr id="5" name="Picture 4">
            <a:extLst>
              <a:ext uri="{FF2B5EF4-FFF2-40B4-BE49-F238E27FC236}">
                <a16:creationId xmlns:a16="http://schemas.microsoft.com/office/drawing/2014/main" id="{0D287BCA-4A3F-3CBC-9718-AB751497B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0153" y="1222148"/>
            <a:ext cx="5378151" cy="4033612"/>
          </a:xfrm>
          <a:prstGeom prst="rect">
            <a:avLst/>
          </a:prstGeom>
        </p:spPr>
      </p:pic>
    </p:spTree>
    <p:extLst>
      <p:ext uri="{BB962C8B-B14F-4D97-AF65-F5344CB8AC3E}">
        <p14:creationId xmlns:p14="http://schemas.microsoft.com/office/powerpoint/2010/main" val="3032628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02026125-9BE3-0F63-077E-606181615C77}"/>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94CAD865-6FE4-FB96-9396-2B9308E2DE1C}"/>
              </a:ext>
            </a:extLst>
          </p:cNvPr>
          <p:cNvSpPr>
            <a:spLocks noGrp="1"/>
          </p:cNvSpPr>
          <p:nvPr>
            <p:ph type="sldNum" sz="quarter" idx="12"/>
          </p:nvPr>
        </p:nvSpPr>
        <p:spPr/>
        <p:txBody>
          <a:bodyPr/>
          <a:lstStyle/>
          <a:p>
            <a:pPr lvl="0"/>
            <a:fld id="{06F87E9A-0C7A-408B-83BF-C200F674FBCC}" type="slidenum">
              <a:rPr/>
              <a:t>12</a:t>
            </a:fld>
            <a:endParaRPr lang="en-US"/>
          </a:p>
        </p:txBody>
      </p:sp>
      <p:sp>
        <p:nvSpPr>
          <p:cNvPr id="2" name="Title 1">
            <a:extLst>
              <a:ext uri="{FF2B5EF4-FFF2-40B4-BE49-F238E27FC236}">
                <a16:creationId xmlns:a16="http://schemas.microsoft.com/office/drawing/2014/main" id="{F29666CF-4F97-3CE6-0855-348E02499D1D}"/>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2ED162B9-32D2-6173-C7EF-4D9BC1BC0F59}"/>
              </a:ext>
            </a:extLst>
          </p:cNvPr>
          <p:cNvSpPr txBox="1"/>
          <p:nvPr/>
        </p:nvSpPr>
        <p:spPr>
          <a:xfrm>
            <a:off x="5565776" y="1034978"/>
            <a:ext cx="4140932" cy="3862596"/>
          </a:xfrm>
          <a:prstGeom prst="rect">
            <a:avLst/>
          </a:prstGeom>
          <a:noFill/>
        </p:spPr>
        <p:txBody>
          <a:bodyPr wrap="square">
            <a:spAutoFit/>
          </a:bodyPr>
          <a:lstStyle/>
          <a:p>
            <a:pPr marL="0" marR="0" lvl="3" hangingPunct="0">
              <a:spcBef>
                <a:spcPts val="1200"/>
              </a:spcBef>
              <a:spcAft>
                <a:spcPts val="600"/>
              </a:spcAft>
            </a:pPr>
            <a:r>
              <a:rPr lang="en-US" sz="2400" b="1" kern="50" dirty="0">
                <a:effectLst/>
                <a:latin typeface="Times New Roman" panose="02020603050405020304" pitchFamily="18" charset="0"/>
              </a:rPr>
              <a:t>Jardin des Glaciers</a:t>
            </a:r>
          </a:p>
          <a:p>
            <a:pPr marL="342900" marR="0" indent="-342900" hangingPunct="0">
              <a:spcAft>
                <a:spcPts val="600"/>
              </a:spcAft>
              <a:buFont typeface="Arial" panose="020B0604020202020204" pitchFamily="34" charset="0"/>
              <a:buChar char="•"/>
            </a:pPr>
            <a:r>
              <a:rPr lang="en-US" sz="2400" kern="50" dirty="0">
                <a:effectLst/>
                <a:latin typeface="Times New Roman" panose="02020603050405020304" pitchFamily="18" charset="0"/>
                <a:ea typeface="Times New Roman" panose="02020603050405020304" pitchFamily="18" charset="0"/>
              </a:rPr>
              <a:t>Experience the last ice age through state-of-the-art multimedia presentations. It's like stepping 20,000 years back in time! The guided tour takes about 90 minutes and offers fascinating insights into how glaciers shaped this entire region.</a:t>
            </a:r>
          </a:p>
        </p:txBody>
      </p:sp>
      <p:pic>
        <p:nvPicPr>
          <p:cNvPr id="5" name="Picture 4">
            <a:extLst>
              <a:ext uri="{FF2B5EF4-FFF2-40B4-BE49-F238E27FC236}">
                <a16:creationId xmlns:a16="http://schemas.microsoft.com/office/drawing/2014/main" id="{7DC6EC83-4A85-D831-602A-6D0C7DBDE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9887"/>
            <a:ext cx="5525534" cy="3100827"/>
          </a:xfrm>
          <a:prstGeom prst="rect">
            <a:avLst/>
          </a:prstGeom>
        </p:spPr>
      </p:pic>
    </p:spTree>
    <p:extLst>
      <p:ext uri="{BB962C8B-B14F-4D97-AF65-F5344CB8AC3E}">
        <p14:creationId xmlns:p14="http://schemas.microsoft.com/office/powerpoint/2010/main" val="2796139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43088"/>
            <a:ext cx="10080625" cy="808619"/>
          </a:xfrm>
          <a:prstGeom prst="rect">
            <a:avLst/>
          </a:prstGeom>
          <a:noFill/>
        </p:spPr>
        <p:txBody>
          <a:bodyPr wrap="square">
            <a:spAutoFit/>
          </a:bodyPr>
          <a:lstStyle/>
          <a:p>
            <a:pPr marL="0" marR="0" algn="ctr">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Local Cuisine &amp; Dining Options</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783A8789-1D93-8D55-F10E-66BD6C5F5D9D}"/>
              </a:ext>
            </a:extLst>
          </p:cNvPr>
          <p:cNvSpPr txBox="1"/>
          <p:nvPr/>
        </p:nvSpPr>
        <p:spPr>
          <a:xfrm>
            <a:off x="462223" y="904352"/>
            <a:ext cx="9618401" cy="4524315"/>
          </a:xfrm>
          <a:prstGeom prst="rect">
            <a:avLst/>
          </a:prstGeom>
          <a:noFill/>
        </p:spPr>
        <p:txBody>
          <a:bodyPr wrap="square">
            <a:spAutoFit/>
          </a:bodyPr>
          <a:lstStyle/>
          <a:p>
            <a:pPr marL="0" marR="0" lvl="3" hangingPunct="0">
              <a:spcBef>
                <a:spcPts val="1200"/>
              </a:spcBef>
              <a:spcAft>
                <a:spcPts val="600"/>
              </a:spcAft>
            </a:pPr>
            <a:r>
              <a:rPr lang="en-US" sz="2800" b="1" kern="50" dirty="0">
                <a:effectLst/>
                <a:latin typeface="Times New Roman" panose="02020603050405020304" pitchFamily="18" charset="0"/>
              </a:rPr>
              <a:t>Traditional Dishes</a:t>
            </a:r>
          </a:p>
          <a:p>
            <a:pPr marL="457200" marR="0" indent="-457200" hangingPunct="0">
              <a:spcAft>
                <a:spcPts val="600"/>
              </a:spcAft>
              <a:buFont typeface="Arial" panose="020B0604020202020204" pitchFamily="34" charset="0"/>
              <a:buChar char="•"/>
            </a:pPr>
            <a:r>
              <a:rPr lang="en-US" sz="2400" kern="50" dirty="0">
                <a:effectLst/>
                <a:latin typeface="Times New Roman" panose="02020603050405020304" pitchFamily="18" charset="0"/>
                <a:ea typeface="Times New Roman" panose="02020603050405020304" pitchFamily="18" charset="0"/>
              </a:rPr>
              <a:t>Quebec's North Shore is famous for its seafood, and Baie-Comeau doesn't disappoint. </a:t>
            </a:r>
          </a:p>
          <a:p>
            <a:pPr marL="457200" marR="0" indent="-457200" hangingPunct="0">
              <a:spcAft>
                <a:spcPts val="600"/>
              </a:spcAft>
              <a:buFont typeface="Arial" panose="020B0604020202020204" pitchFamily="34" charset="0"/>
              <a:buChar char="•"/>
            </a:pPr>
            <a:r>
              <a:rPr lang="en-US" sz="2400" kern="50" dirty="0">
                <a:effectLst/>
                <a:latin typeface="Times New Roman" panose="02020603050405020304" pitchFamily="18" charset="0"/>
                <a:ea typeface="Times New Roman" panose="02020603050405020304" pitchFamily="18" charset="0"/>
              </a:rPr>
              <a:t>The local specialty is fresh snow crab (in season from April to July). </a:t>
            </a:r>
          </a:p>
          <a:p>
            <a:pPr marL="457200" marR="0" indent="-457200" hangingPunct="0">
              <a:spcAft>
                <a:spcPts val="600"/>
              </a:spcAft>
              <a:buFont typeface="Arial" panose="020B0604020202020204" pitchFamily="34" charset="0"/>
              <a:buChar char="•"/>
            </a:pPr>
            <a:r>
              <a:rPr lang="en-US" sz="2400" kern="50" dirty="0">
                <a:effectLst/>
                <a:latin typeface="Times New Roman" panose="02020603050405020304" pitchFamily="18" charset="0"/>
                <a:ea typeface="Times New Roman" panose="02020603050405020304" pitchFamily="18" charset="0"/>
              </a:rPr>
              <a:t>Another must-try is </a:t>
            </a:r>
            <a:r>
              <a:rPr lang="en-US" sz="2400" kern="50" dirty="0" err="1">
                <a:effectLst/>
                <a:latin typeface="Times New Roman" panose="02020603050405020304" pitchFamily="18" charset="0"/>
                <a:ea typeface="Times New Roman" panose="02020603050405020304" pitchFamily="18" charset="0"/>
              </a:rPr>
              <a:t>tourtière</a:t>
            </a:r>
            <a:r>
              <a:rPr lang="en-US" sz="2400" kern="50" dirty="0">
                <a:effectLst/>
                <a:latin typeface="Times New Roman" panose="02020603050405020304" pitchFamily="18" charset="0"/>
                <a:ea typeface="Times New Roman" panose="02020603050405020304" pitchFamily="18" charset="0"/>
              </a:rPr>
              <a:t>, a </a:t>
            </a:r>
            <a:br>
              <a:rPr lang="en-US" sz="2400" kern="50" dirty="0">
                <a:effectLst/>
                <a:latin typeface="Times New Roman" panose="02020603050405020304" pitchFamily="18" charset="0"/>
                <a:ea typeface="Times New Roman" panose="02020603050405020304" pitchFamily="18" charset="0"/>
              </a:rPr>
            </a:br>
            <a:r>
              <a:rPr lang="en-US" sz="2400" kern="50" dirty="0">
                <a:effectLst/>
                <a:latin typeface="Times New Roman" panose="02020603050405020304" pitchFamily="18" charset="0"/>
                <a:ea typeface="Times New Roman" panose="02020603050405020304" pitchFamily="18" charset="0"/>
              </a:rPr>
              <a:t>hearty meat pie that reflects the </a:t>
            </a:r>
            <a:br>
              <a:rPr lang="en-US" sz="2400" kern="50" dirty="0">
                <a:effectLst/>
                <a:latin typeface="Times New Roman" panose="02020603050405020304" pitchFamily="18" charset="0"/>
                <a:ea typeface="Times New Roman" panose="02020603050405020304" pitchFamily="18" charset="0"/>
              </a:rPr>
            </a:br>
            <a:r>
              <a:rPr lang="en-US" sz="2400" kern="50" dirty="0">
                <a:effectLst/>
                <a:latin typeface="Times New Roman" panose="02020603050405020304" pitchFamily="18" charset="0"/>
                <a:ea typeface="Times New Roman" panose="02020603050405020304" pitchFamily="18" charset="0"/>
              </a:rPr>
              <a:t>region's French-Canadian heritage. </a:t>
            </a:r>
          </a:p>
          <a:p>
            <a:pPr marL="457200" marR="0" indent="-457200" hangingPunct="0">
              <a:spcAft>
                <a:spcPts val="600"/>
              </a:spcAft>
              <a:buFont typeface="Arial" panose="020B0604020202020204" pitchFamily="34" charset="0"/>
              <a:buChar char="•"/>
            </a:pPr>
            <a:r>
              <a:rPr lang="en-US" sz="2400" kern="50" dirty="0">
                <a:effectLst/>
                <a:latin typeface="Times New Roman" panose="02020603050405020304" pitchFamily="18" charset="0"/>
                <a:ea typeface="Times New Roman" panose="02020603050405020304" pitchFamily="18" charset="0"/>
              </a:rPr>
              <a:t>For the adventurous, try the </a:t>
            </a:r>
            <a:br>
              <a:rPr lang="en-US" sz="2400" kern="50" dirty="0">
                <a:effectLst/>
                <a:latin typeface="Times New Roman" panose="02020603050405020304" pitchFamily="18" charset="0"/>
                <a:ea typeface="Times New Roman" panose="02020603050405020304" pitchFamily="18" charset="0"/>
              </a:rPr>
            </a:br>
            <a:r>
              <a:rPr lang="en-US" sz="2400" kern="50" dirty="0">
                <a:effectLst/>
                <a:latin typeface="Times New Roman" panose="02020603050405020304" pitchFamily="18" charset="0"/>
                <a:ea typeface="Times New Roman" panose="02020603050405020304" pitchFamily="18" charset="0"/>
              </a:rPr>
              <a:t>cloudberries (called "</a:t>
            </a:r>
            <a:r>
              <a:rPr lang="en-US" sz="2400" kern="50" dirty="0" err="1">
                <a:effectLst/>
                <a:latin typeface="Times New Roman" panose="02020603050405020304" pitchFamily="18" charset="0"/>
                <a:ea typeface="Times New Roman" panose="02020603050405020304" pitchFamily="18" charset="0"/>
              </a:rPr>
              <a:t>chicoutai</a:t>
            </a:r>
            <a:r>
              <a:rPr lang="en-US" sz="2400" kern="50" dirty="0">
                <a:effectLst/>
                <a:latin typeface="Times New Roman" panose="02020603050405020304" pitchFamily="18" charset="0"/>
                <a:ea typeface="Times New Roman" panose="02020603050405020304" pitchFamily="18" charset="0"/>
              </a:rPr>
              <a:t>" </a:t>
            </a:r>
            <a:br>
              <a:rPr lang="en-US" sz="2400" kern="50" dirty="0">
                <a:effectLst/>
                <a:latin typeface="Times New Roman" panose="02020603050405020304" pitchFamily="18" charset="0"/>
                <a:ea typeface="Times New Roman" panose="02020603050405020304" pitchFamily="18" charset="0"/>
              </a:rPr>
            </a:br>
            <a:r>
              <a:rPr lang="en-US" sz="2400" kern="50" dirty="0">
                <a:effectLst/>
                <a:latin typeface="Times New Roman" panose="02020603050405020304" pitchFamily="18" charset="0"/>
                <a:ea typeface="Times New Roman" panose="02020603050405020304" pitchFamily="18" charset="0"/>
              </a:rPr>
              <a:t>locally) they're a rare arctic delicacy </a:t>
            </a:r>
            <a:br>
              <a:rPr lang="en-US" sz="2400" kern="50" dirty="0">
                <a:effectLst/>
                <a:latin typeface="Times New Roman" panose="02020603050405020304" pitchFamily="18" charset="0"/>
                <a:ea typeface="Times New Roman" panose="02020603050405020304" pitchFamily="18" charset="0"/>
              </a:rPr>
            </a:br>
            <a:r>
              <a:rPr lang="en-US" sz="2400" kern="50" dirty="0">
                <a:effectLst/>
                <a:latin typeface="Times New Roman" panose="02020603050405020304" pitchFamily="18" charset="0"/>
                <a:ea typeface="Times New Roman" panose="02020603050405020304" pitchFamily="18" charset="0"/>
              </a:rPr>
              <a:t>with a unique honey-like taste.</a:t>
            </a:r>
          </a:p>
        </p:txBody>
      </p:sp>
      <p:pic>
        <p:nvPicPr>
          <p:cNvPr id="5" name="Picture 4">
            <a:extLst>
              <a:ext uri="{FF2B5EF4-FFF2-40B4-BE49-F238E27FC236}">
                <a16:creationId xmlns:a16="http://schemas.microsoft.com/office/drawing/2014/main" id="{13CDD65D-057E-612F-BC12-7F75C8A8BB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5774" y="2679700"/>
            <a:ext cx="4514850" cy="2990850"/>
          </a:xfrm>
          <a:prstGeom prst="rect">
            <a:avLst/>
          </a:prstGeom>
        </p:spPr>
      </p:pic>
    </p:spTree>
    <p:extLst>
      <p:ext uri="{BB962C8B-B14F-4D97-AF65-F5344CB8AC3E}">
        <p14:creationId xmlns:p14="http://schemas.microsoft.com/office/powerpoint/2010/main" val="2783441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354ECA94-F421-DDA1-E0BE-53B3C89E382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B4BCFBC-CA66-F048-D9A0-8002CA6E3082}"/>
              </a:ext>
            </a:extLst>
          </p:cNvPr>
          <p:cNvSpPr txBox="1"/>
          <p:nvPr/>
        </p:nvSpPr>
        <p:spPr>
          <a:xfrm>
            <a:off x="0" y="95733"/>
            <a:ext cx="10080624" cy="808619"/>
          </a:xfrm>
          <a:prstGeom prst="rect">
            <a:avLst/>
          </a:prstGeom>
          <a:noFill/>
        </p:spPr>
        <p:txBody>
          <a:bodyPr wrap="square">
            <a:spAutoFit/>
          </a:bodyPr>
          <a:lstStyle/>
          <a:p>
            <a:pPr marL="0" marR="0" algn="ctr">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Local Cuisine &amp; Dining Options</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11" name="AutoShape 6">
            <a:extLst>
              <a:ext uri="{FF2B5EF4-FFF2-40B4-BE49-F238E27FC236}">
                <a16:creationId xmlns:a16="http://schemas.microsoft.com/office/drawing/2014/main" id="{ECFCB8A6-BFBF-5C90-9340-CA1308CC98D0}"/>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E27B9971-D24B-A84C-AE8E-6C7D32032296}"/>
              </a:ext>
            </a:extLst>
          </p:cNvPr>
          <p:cNvSpPr txBox="1"/>
          <p:nvPr/>
        </p:nvSpPr>
        <p:spPr>
          <a:xfrm>
            <a:off x="4286250" y="904352"/>
            <a:ext cx="5794374" cy="4078039"/>
          </a:xfrm>
          <a:prstGeom prst="rect">
            <a:avLst/>
          </a:prstGeom>
          <a:noFill/>
        </p:spPr>
        <p:txBody>
          <a:bodyPr wrap="square">
            <a:spAutoFit/>
          </a:bodyPr>
          <a:lstStyle/>
          <a:p>
            <a:pPr marL="0" marR="0" lvl="3" hangingPunct="0">
              <a:spcBef>
                <a:spcPts val="1200"/>
              </a:spcBef>
              <a:spcAft>
                <a:spcPts val="600"/>
              </a:spcAft>
            </a:pPr>
            <a:r>
              <a:rPr lang="en-US" sz="2800" b="1" kern="50" dirty="0">
                <a:effectLst/>
                <a:latin typeface="Times New Roman" panose="02020603050405020304" pitchFamily="18" charset="0"/>
              </a:rPr>
              <a:t>Dining </a:t>
            </a:r>
            <a:r>
              <a:rPr lang="en-US" sz="2800" b="1" kern="50" dirty="0" err="1">
                <a:effectLst/>
                <a:latin typeface="Times New Roman" panose="02020603050405020304" pitchFamily="18" charset="0"/>
              </a:rPr>
              <a:t>Recomendations</a:t>
            </a:r>
            <a:endParaRPr lang="en-US" sz="2800" b="1" kern="50" dirty="0">
              <a:effectLst/>
              <a:latin typeface="Times New Roman" panose="02020603050405020304" pitchFamily="18" charset="0"/>
            </a:endParaRPr>
          </a:p>
          <a:p>
            <a:pPr marL="342900" marR="0" lvl="0" indent="-342900" hangingPunct="0">
              <a:spcAft>
                <a:spcPts val="600"/>
              </a:spcAft>
              <a:buFont typeface="Arial" panose="020B0604020202020204" pitchFamily="34" charset="0"/>
              <a:buChar char="*"/>
              <a:tabLst>
                <a:tab pos="448945" algn="l"/>
              </a:tabLst>
            </a:pPr>
            <a:r>
              <a:rPr lang="en-US" sz="2400" kern="50" dirty="0">
                <a:effectLst/>
                <a:latin typeface="Times New Roman" panose="02020603050405020304" pitchFamily="18" charset="0"/>
                <a:ea typeface="Times New Roman" panose="02020603050405020304" pitchFamily="18" charset="0"/>
              </a:rPr>
              <a:t>Café Bistro Le Spinnaker: Perfect for lunch with excellent seafood chowder and harbor views </a:t>
            </a:r>
          </a:p>
          <a:p>
            <a:pPr marL="342900" marR="0" lvl="0" indent="-342900" hangingPunct="0">
              <a:spcAft>
                <a:spcPts val="600"/>
              </a:spcAft>
              <a:buFont typeface="Arial" panose="020B0604020202020204" pitchFamily="34" charset="0"/>
              <a:buChar char="*"/>
              <a:tabLst>
                <a:tab pos="448945" algn="l"/>
              </a:tabLst>
            </a:pPr>
            <a:r>
              <a:rPr lang="en-US" sz="2400" kern="50" dirty="0">
                <a:effectLst/>
                <a:latin typeface="Times New Roman" panose="02020603050405020304" pitchFamily="18" charset="0"/>
                <a:ea typeface="Times New Roman" panose="02020603050405020304" pitchFamily="18" charset="0"/>
              </a:rPr>
              <a:t>Restaurant Le Mora: Higher-end dining featuring local ingredients and spectacular presentations </a:t>
            </a:r>
          </a:p>
          <a:p>
            <a:pPr marL="342900" marR="0" lvl="0" indent="-342900" hangingPunct="0">
              <a:spcAft>
                <a:spcPts val="600"/>
              </a:spcAft>
              <a:buFont typeface="Arial" panose="020B0604020202020204" pitchFamily="34" charset="0"/>
              <a:buChar char="*"/>
              <a:tabLst>
                <a:tab pos="448945" algn="l"/>
              </a:tabLst>
            </a:pPr>
            <a:r>
              <a:rPr lang="en-US" sz="2400" kern="50" dirty="0">
                <a:effectLst/>
                <a:latin typeface="Times New Roman" panose="02020603050405020304" pitchFamily="18" charset="0"/>
                <a:ea typeface="Times New Roman" panose="02020603050405020304" pitchFamily="18" charset="0"/>
              </a:rPr>
              <a:t>Casse-</a:t>
            </a:r>
            <a:r>
              <a:rPr lang="en-US" sz="2400" kern="50" dirty="0" err="1">
                <a:effectLst/>
                <a:latin typeface="Times New Roman" panose="02020603050405020304" pitchFamily="18" charset="0"/>
                <a:ea typeface="Times New Roman" panose="02020603050405020304" pitchFamily="18" charset="0"/>
              </a:rPr>
              <a:t>Croûte</a:t>
            </a:r>
            <a:r>
              <a:rPr lang="en-US" sz="2400" kern="50" dirty="0">
                <a:effectLst/>
                <a:latin typeface="Times New Roman" panose="02020603050405020304" pitchFamily="18" charset="0"/>
                <a:ea typeface="Times New Roman" panose="02020603050405020304" pitchFamily="18" charset="0"/>
              </a:rPr>
              <a:t> du </a:t>
            </a:r>
            <a:r>
              <a:rPr lang="en-US" sz="2400" kern="50" dirty="0" err="1">
                <a:effectLst/>
                <a:latin typeface="Times New Roman" panose="02020603050405020304" pitchFamily="18" charset="0"/>
                <a:ea typeface="Times New Roman" panose="02020603050405020304" pitchFamily="18" charset="0"/>
              </a:rPr>
              <a:t>Pêcheur</a:t>
            </a:r>
            <a:r>
              <a:rPr lang="en-US" sz="2400" kern="50" dirty="0">
                <a:effectLst/>
                <a:latin typeface="Times New Roman" panose="02020603050405020304" pitchFamily="18" charset="0"/>
                <a:ea typeface="Times New Roman" panose="02020603050405020304" pitchFamily="18" charset="0"/>
              </a:rPr>
              <a:t>: For casual, authentic Quebec fast food including poutine </a:t>
            </a:r>
          </a:p>
        </p:txBody>
      </p:sp>
      <p:pic>
        <p:nvPicPr>
          <p:cNvPr id="5" name="Picture 4">
            <a:extLst>
              <a:ext uri="{FF2B5EF4-FFF2-40B4-BE49-F238E27FC236}">
                <a16:creationId xmlns:a16="http://schemas.microsoft.com/office/drawing/2014/main" id="{DE7CD6CD-B0C5-942C-5FB9-8CF72E966F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42345"/>
            <a:ext cx="4286250" cy="4286250"/>
          </a:xfrm>
          <a:prstGeom prst="rect">
            <a:avLst/>
          </a:prstGeom>
        </p:spPr>
      </p:pic>
    </p:spTree>
    <p:extLst>
      <p:ext uri="{BB962C8B-B14F-4D97-AF65-F5344CB8AC3E}">
        <p14:creationId xmlns:p14="http://schemas.microsoft.com/office/powerpoint/2010/main" val="891820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6">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rPr lang="en-US"/>
              <a:t>12/24/2025</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15</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0"/>
            <a:ext cx="10080625" cy="1014884"/>
          </a:xfrm>
        </p:spPr>
        <p:txBody>
          <a:bodyPr vert="horz">
            <a:normAutofit/>
          </a:bodyPr>
          <a:lstStyle/>
          <a:p>
            <a:pPr marL="0" marR="0" algn="ctr">
              <a:lnSpc>
                <a:spcPct val="115000"/>
              </a:lnSpc>
              <a:spcBef>
                <a:spcPts val="0"/>
              </a:spcBef>
              <a:spcAft>
                <a:spcPts val="800"/>
              </a:spcAft>
            </a:pP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Important Tips &amp; Practical Advice</a:t>
            </a:r>
            <a:endParaRPr lang="en-US" sz="4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31B7142-8BEB-8C2F-DD26-4F1059456D47}"/>
              </a:ext>
            </a:extLst>
          </p:cNvPr>
          <p:cNvSpPr txBox="1"/>
          <p:nvPr/>
        </p:nvSpPr>
        <p:spPr>
          <a:xfrm>
            <a:off x="291401" y="1014884"/>
            <a:ext cx="9525839" cy="3763916"/>
          </a:xfrm>
          <a:prstGeom prst="rect">
            <a:avLst/>
          </a:prstGeom>
          <a:noFill/>
        </p:spPr>
        <p:txBody>
          <a:bodyPr wrap="square">
            <a:spAutoFit/>
          </a:bodyPr>
          <a:lstStyle/>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Time to visit attractions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Most of the major sites can be visited in 1-2 hours, so plan for 3-4 hours if you want to see it all.</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Booking excursions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Cruise lines offer packages, but you may find better value booking independently through reputable tour companies.</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2400" kern="50" dirty="0">
                <a:effectLst/>
                <a:latin typeface="Times New Roman" panose="02020603050405020304" pitchFamily="18" charset="0"/>
                <a:ea typeface="Times New Roman" panose="02020603050405020304" pitchFamily="18" charset="0"/>
              </a:rPr>
              <a:t>Remember that Baie-Comeau operates on Eastern Time (ET). Plan to be back at least an hour before departure – better to have time for one last photo than to be running for the last tender</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marR="0" lvl="0">
              <a:lnSpc>
                <a:spcPct val="115000"/>
              </a:lnSpc>
              <a:spcBef>
                <a:spcPts val="0"/>
              </a:spcBef>
              <a:spcAft>
                <a:spcPts val="800"/>
              </a:spcAft>
              <a:buSzPts val="1000"/>
              <a:tabLst>
                <a:tab pos="457200" algn="l"/>
              </a:tabLst>
            </a:pP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7">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503238"/>
            <a:ext cx="10080625" cy="944562"/>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1" y="1744663"/>
            <a:ext cx="10080625"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in </a:t>
            </a:r>
            <a:r>
              <a:rPr lang="en-US" sz="2400" b="1" kern="50" dirty="0">
                <a:effectLst>
                  <a:outerShdw blurRad="38100" dist="38100" dir="2700000" algn="tl">
                    <a:srgbClr val="000000">
                      <a:alpha val="43137"/>
                    </a:srgbClr>
                  </a:outerShdw>
                </a:effectLst>
                <a:latin typeface="Times New Roman" panose="02020603050405020304" pitchFamily="18" charset="0"/>
              </a:rPr>
              <a:t>Baie-Comeau, Quebec</a:t>
            </a:r>
            <a:r>
              <a:rPr lang="en-US" sz="2400" b="1" dirty="0">
                <a:latin typeface="Times New Roman" panose="02020603050405020304" pitchFamily="18" charset="0"/>
                <a:cs typeface="Times New Roman" panose="02020603050405020304" pitchFamily="18"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 y="-1"/>
            <a:ext cx="10080624" cy="1276141"/>
          </a:xfrm>
        </p:spPr>
        <p:txBody>
          <a:bodyPr anchor="ct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507253" y="1276140"/>
            <a:ext cx="8368266" cy="4290647"/>
          </a:xfrm>
        </p:spPr>
        <p:txBody>
          <a:bodyPr/>
          <a:lstStyle/>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My Port Philosophy</a:t>
            </a:r>
            <a:endParaRPr lang="en-US" altLang="en-US" sz="2000"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Maps</a:t>
            </a: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A Brief History of Civitavecchia</a:t>
            </a:r>
          </a:p>
          <a:p>
            <a:pPr algn="l">
              <a:buFont typeface="Wingdings" panose="05000000000000000000" pitchFamily="2" charset="2"/>
              <a:buChar char=""/>
            </a:pPr>
            <a:r>
              <a:rPr lang="en-US" sz="2000" b="1" dirty="0">
                <a:solidFill>
                  <a:schemeClr val="tx1"/>
                </a:solidFill>
                <a:latin typeface="Times New Roman" panose="02020603050405020304" pitchFamily="18" charset="0"/>
                <a:cs typeface="Times New Roman" panose="02020603050405020304" pitchFamily="18" charset="0"/>
              </a:rPr>
              <a:t>Transportation </a:t>
            </a: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endParaRPr lang="en-US" sz="2000" b="1" kern="100" dirty="0">
              <a:latin typeface="Times New Roman" panose="02020603050405020304" pitchFamily="18" charset="0"/>
              <a:ea typeface="Aptos" panose="020B0004020202020204" pitchFamily="34" charset="0"/>
              <a:cs typeface="Times New Roman" panose="02020603050405020304" pitchFamily="18" charset="0"/>
            </a:endParaRP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Local Cuisine &amp; Dining Options</a:t>
            </a: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Important Tips &amp; Practical Advice</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2041992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512763"/>
            <a:ext cx="10080625" cy="757237"/>
          </a:xfr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100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not like that. </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9863280"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0"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05508" y="830295"/>
            <a:ext cx="9975116" cy="402251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283544" indent="-283544">
              <a:spcAft>
                <a:spcPts val="662"/>
              </a:spcAft>
              <a:buFont typeface="Arial" panose="020B0604020202020204" pitchFamily="34" charset="0"/>
              <a:buChar char="•"/>
            </a:pPr>
            <a:r>
              <a:rPr lang="en-US" sz="2200" kern="100" dirty="0">
                <a:latin typeface="Times New Roman" panose="02020603050405020304" pitchFamily="18" charset="0"/>
                <a:ea typeface="Aptos" panose="020B0004020202020204" pitchFamily="34" charset="0"/>
                <a:cs typeface="Times New Roman" panose="02020603050405020304" pitchFamily="18" charset="0"/>
              </a:rPr>
              <a:t>Canada uses the Canadian dollar as its official </a:t>
            </a:r>
            <a:br>
              <a:rPr lang="en-US" sz="2200" kern="100" dirty="0">
                <a:latin typeface="Times New Roman" panose="02020603050405020304" pitchFamily="18" charset="0"/>
                <a:ea typeface="Aptos" panose="020B0004020202020204" pitchFamily="34" charset="0"/>
                <a:cs typeface="Times New Roman" panose="02020603050405020304" pitchFamily="18" charset="0"/>
              </a:rPr>
            </a:br>
            <a:r>
              <a:rPr lang="en-US" sz="2200" kern="100" dirty="0">
                <a:latin typeface="Times New Roman" panose="02020603050405020304" pitchFamily="18" charset="0"/>
                <a:ea typeface="Aptos" panose="020B0004020202020204" pitchFamily="34" charset="0"/>
                <a:cs typeface="Times New Roman" panose="02020603050405020304" pitchFamily="18" charset="0"/>
              </a:rPr>
              <a:t>currency. </a:t>
            </a:r>
            <a:br>
              <a:rPr lang="en-US" sz="2200" kern="100" dirty="0">
                <a:latin typeface="Times New Roman" panose="02020603050405020304" pitchFamily="18" charset="0"/>
                <a:ea typeface="Aptos" panose="020B0004020202020204" pitchFamily="34" charset="0"/>
                <a:cs typeface="Times New Roman" panose="02020603050405020304" pitchFamily="18" charset="0"/>
              </a:rPr>
            </a:br>
            <a:r>
              <a:rPr lang="en-US" sz="2200" kern="100" dirty="0">
                <a:latin typeface="Times New Roman" panose="02020603050405020304" pitchFamily="18" charset="0"/>
                <a:ea typeface="Aptos" panose="020B0004020202020204" pitchFamily="34" charset="0"/>
                <a:cs typeface="Times New Roman" panose="02020603050405020304" pitchFamily="18" charset="0"/>
              </a:rPr>
              <a:t>The exchange rate between the U.S. Dollar (USD) </a:t>
            </a:r>
            <a:br>
              <a:rPr lang="en-US" sz="2200" kern="100" dirty="0">
                <a:latin typeface="Times New Roman" panose="02020603050405020304" pitchFamily="18" charset="0"/>
                <a:ea typeface="Aptos" panose="020B0004020202020204" pitchFamily="34" charset="0"/>
                <a:cs typeface="Times New Roman" panose="02020603050405020304" pitchFamily="18" charset="0"/>
              </a:rPr>
            </a:br>
            <a:r>
              <a:rPr lang="en-US" sz="2200" kern="100" dirty="0">
                <a:latin typeface="Times New Roman" panose="02020603050405020304" pitchFamily="18" charset="0"/>
                <a:ea typeface="Aptos" panose="020B0004020202020204" pitchFamily="34" charset="0"/>
                <a:cs typeface="Times New Roman" panose="02020603050405020304" pitchFamily="18" charset="0"/>
              </a:rPr>
              <a:t>and the Canadian Dollar is about:</a:t>
            </a:r>
            <a:br>
              <a:rPr lang="en-US" sz="2200" kern="100" dirty="0">
                <a:latin typeface="Times New Roman" panose="02020603050405020304" pitchFamily="18" charset="0"/>
                <a:ea typeface="Aptos" panose="020B0004020202020204" pitchFamily="34" charset="0"/>
                <a:cs typeface="Times New Roman" panose="02020603050405020304" pitchFamily="18" charset="0"/>
              </a:rPr>
            </a:br>
            <a:r>
              <a:rPr lang="en-US" sz="2200" kern="100" dirty="0">
                <a:latin typeface="Times New Roman" panose="02020603050405020304" pitchFamily="18" charset="0"/>
                <a:ea typeface="Aptos" panose="020B0004020202020204" pitchFamily="34"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1 USD = 1.3755 CAD </a:t>
            </a:r>
          </a:p>
          <a:p>
            <a:pPr marL="283544" indent="-283544">
              <a:spcAft>
                <a:spcPts val="662"/>
              </a:spcAft>
              <a:buFont typeface="Arial" panose="020B0604020202020204" pitchFamily="34" charset="0"/>
              <a:buChar char="•"/>
            </a:pPr>
            <a:r>
              <a:rPr lang="en-US" sz="2200" kern="100" dirty="0">
                <a:latin typeface="Times New Roman" panose="02020603050405020304" pitchFamily="18" charset="0"/>
                <a:ea typeface="Aptos" panose="020B0004020202020204" pitchFamily="34" charset="0"/>
                <a:cs typeface="Times New Roman" panose="02020603050405020304" pitchFamily="18" charset="0"/>
              </a:rPr>
              <a:t>This means U.S. travelers should anticipate slightly </a:t>
            </a:r>
            <a:br>
              <a:rPr lang="en-US" sz="2200" kern="100" dirty="0">
                <a:latin typeface="Times New Roman" panose="02020603050405020304" pitchFamily="18" charset="0"/>
                <a:ea typeface="Aptos" panose="020B0004020202020204" pitchFamily="34" charset="0"/>
                <a:cs typeface="Times New Roman" panose="02020603050405020304" pitchFamily="18" charset="0"/>
              </a:rPr>
            </a:br>
            <a:r>
              <a:rPr lang="en-US" sz="2200" kern="100" dirty="0">
                <a:latin typeface="Times New Roman" panose="02020603050405020304" pitchFamily="18" charset="0"/>
                <a:ea typeface="Aptos" panose="020B0004020202020204" pitchFamily="34" charset="0"/>
                <a:cs typeface="Times New Roman" panose="02020603050405020304" pitchFamily="18" charset="0"/>
              </a:rPr>
              <a:t>lower prices in terms of conversion.</a:t>
            </a:r>
          </a:p>
          <a:p>
            <a:pPr marL="283544" indent="-283544">
              <a:spcAft>
                <a:spcPts val="662"/>
              </a:spcAft>
              <a:buFont typeface="Arial" panose="020B0604020202020204" pitchFamily="34" charset="0"/>
              <a:buChar char="•"/>
            </a:pPr>
            <a:r>
              <a:rPr lang="en-US" sz="2200" kern="100" dirty="0">
                <a:latin typeface="Times New Roman" panose="02020603050405020304" pitchFamily="18" charset="0"/>
                <a:ea typeface="Aptos" panose="020B0004020202020204" pitchFamily="34" charset="0"/>
                <a:cs typeface="Times New Roman" panose="02020603050405020304" pitchFamily="18" charset="0"/>
              </a:rPr>
              <a:t>When exchanging money, it’s best to avoid doing so at the port  exchange kiosks, as they tend to have higher fees and less favorable rates. </a:t>
            </a:r>
          </a:p>
          <a:p>
            <a:pPr marL="283544" indent="-283544">
              <a:spcAft>
                <a:spcPts val="662"/>
              </a:spcAft>
              <a:buFont typeface="Arial" panose="020B0604020202020204" pitchFamily="34" charset="0"/>
              <a:buChar char="•"/>
            </a:pPr>
            <a:r>
              <a:rPr lang="en-US" sz="2200" kern="100" dirty="0">
                <a:latin typeface="Times New Roman" panose="02020603050405020304" pitchFamily="18" charset="0"/>
                <a:ea typeface="Aptos" panose="020B0004020202020204" pitchFamily="34" charset="0"/>
                <a:cs typeface="Times New Roman" panose="02020603050405020304" pitchFamily="18" charset="0"/>
              </a:rPr>
              <a:t>Instead, use your credit and debit cards which are widely accepted everywhere.</a:t>
            </a:r>
          </a:p>
          <a:p>
            <a:pPr marL="283544" indent="-283544">
              <a:spcAft>
                <a:spcPts val="662"/>
              </a:spcAft>
              <a:buFont typeface="Arial" panose="020B0604020202020204" pitchFamily="34" charset="0"/>
              <a:buChar char="•"/>
            </a:pPr>
            <a:r>
              <a:rPr lang="en-US" sz="2200" kern="100" dirty="0">
                <a:latin typeface="Times New Roman" panose="02020603050405020304" pitchFamily="18" charset="0"/>
                <a:ea typeface="Aptos" panose="020B0004020202020204" pitchFamily="34" charset="0"/>
                <a:cs typeface="Times New Roman" panose="02020603050405020304" pitchFamily="18" charset="0"/>
              </a:rPr>
              <a:t>Having some cash on hand is always a good idea for smaller purchases or tips.</a:t>
            </a:r>
          </a:p>
        </p:txBody>
      </p:sp>
      <p:pic>
        <p:nvPicPr>
          <p:cNvPr id="7" name="Picture 6">
            <a:extLst>
              <a:ext uri="{FF2B5EF4-FFF2-40B4-BE49-F238E27FC236}">
                <a16:creationId xmlns:a16="http://schemas.microsoft.com/office/drawing/2014/main" id="{16546905-8078-3EE2-35CA-B07876919475}"/>
              </a:ext>
            </a:extLst>
          </p:cNvPr>
          <p:cNvPicPr>
            <a:picLocks noChangeAspect="1"/>
          </p:cNvPicPr>
          <p:nvPr/>
        </p:nvPicPr>
        <p:blipFill>
          <a:blip r:embed="rId3">
            <a:extLst>
              <a:ext uri="{28A0092B-C50C-407E-A947-70E740481C1C}">
                <a14:useLocalDpi xmlns:a14="http://schemas.microsoft.com/office/drawing/2010/main" val="0"/>
              </a:ext>
            </a:extLst>
          </a:blip>
          <a:srcRect b="7735"/>
          <a:stretch/>
        </p:blipFill>
        <p:spPr>
          <a:xfrm>
            <a:off x="6575898" y="993732"/>
            <a:ext cx="3504726" cy="233312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5">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6</a:t>
            </a:fld>
            <a:endParaRPr lang="en-US"/>
          </a:p>
        </p:txBody>
      </p:sp>
      <p:pic>
        <p:nvPicPr>
          <p:cNvPr id="4" name="Picture 3">
            <a:extLst>
              <a:ext uri="{FF2B5EF4-FFF2-40B4-BE49-F238E27FC236}">
                <a16:creationId xmlns:a16="http://schemas.microsoft.com/office/drawing/2014/main" id="{0C266BF0-7F67-B5AA-6378-871D134A38C4}"/>
              </a:ext>
            </a:extLst>
          </p:cNvPr>
          <p:cNvPicPr>
            <a:picLocks noChangeAspect="1"/>
          </p:cNvPicPr>
          <p:nvPr/>
        </p:nvPicPr>
        <p:blipFill>
          <a:blip r:embed="rId3">
            <a:extLst>
              <a:ext uri="{28A0092B-C50C-407E-A947-70E740481C1C}">
                <a14:useLocalDpi xmlns:a14="http://schemas.microsoft.com/office/drawing/2010/main" val="0"/>
              </a:ext>
            </a:extLst>
          </a:blip>
          <a:srcRect t="9859"/>
          <a:stretch/>
        </p:blipFill>
        <p:spPr>
          <a:xfrm>
            <a:off x="0" y="2931"/>
            <a:ext cx="10080625" cy="56676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p:txBody>
          <a:bodyPr/>
          <a:lstStyle/>
          <a:p>
            <a:pPr lvl="0"/>
            <a:fld id="{76B031AB-4808-4E5A-B41A-FC677859455F}" type="slidenum">
              <a:rPr/>
              <a:t>7</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53684"/>
            <a:ext cx="10080625" cy="808619"/>
          </a:xfrm>
        </p:spPr>
        <p:txBody>
          <a:bodyPr vert="horz" wrap="square">
            <a:spAutoFit/>
          </a:bodyPr>
          <a:lstStyle/>
          <a:p>
            <a:pPr marL="0" marR="0" algn="ctr">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Welcome to </a:t>
            </a:r>
            <a:r>
              <a:rPr lang="en-US" sz="4400" b="1" kern="50" dirty="0">
                <a:effectLst/>
                <a:latin typeface="Times New Roman" panose="02020603050405020304" pitchFamily="18" charset="0"/>
              </a:rPr>
              <a:t>Baie-Comeau</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145914" y="874713"/>
            <a:ext cx="9824937" cy="4874334"/>
          </a:xfrm>
        </p:spPr>
        <p:txBody>
          <a:bodyPr vert="horz">
            <a:normAutofit lnSpcReduction="10000"/>
          </a:bodyPr>
          <a:lstStyle/>
          <a:p>
            <a:pPr hangingPunct="0">
              <a:spcAft>
                <a:spcPts val="600"/>
              </a:spcAft>
            </a:pPr>
            <a:r>
              <a:rPr lang="en-US" sz="2400" kern="50" dirty="0">
                <a:effectLst/>
                <a:latin typeface="Times New Roman" panose="02020603050405020304" pitchFamily="18" charset="0"/>
                <a:ea typeface="Times New Roman" panose="02020603050405020304" pitchFamily="18" charset="0"/>
              </a:rPr>
              <a:t>Welcome aboard, fellow adventurers! You know you're on a cruise when your idea of a morning commute is deciding which side of the ship has the best sunrise view. </a:t>
            </a:r>
          </a:p>
          <a:p>
            <a:pPr hangingPunct="0">
              <a:spcAft>
                <a:spcPts val="600"/>
              </a:spcAft>
            </a:pPr>
            <a:r>
              <a:rPr lang="en-US" sz="2400" kern="50" dirty="0">
                <a:effectLst/>
                <a:latin typeface="Times New Roman" panose="02020603050405020304" pitchFamily="18" charset="0"/>
                <a:ea typeface="Times New Roman" panose="02020603050405020304" pitchFamily="18" charset="0"/>
              </a:rPr>
              <a:t>Today, I'm excited to help you discover Baie-Comeau, a charming gem along Quebec's North Shore that perfectly balances industrial heritage with natural beauty.</a:t>
            </a:r>
          </a:p>
          <a:p>
            <a:pPr hangingPunct="0">
              <a:spcAft>
                <a:spcPts val="600"/>
              </a:spcAft>
            </a:pPr>
            <a:r>
              <a:rPr lang="en-US" sz="2400" kern="50" dirty="0">
                <a:effectLst/>
                <a:latin typeface="Times New Roman" panose="02020603050405020304" pitchFamily="18" charset="0"/>
                <a:ea typeface="Times New Roman" panose="02020603050405020304" pitchFamily="18" charset="0"/>
              </a:rPr>
              <a:t>Founded in the 1930s as an industrial town, Baie-Comeau has blossomed into a fascinating destination where pristine wilderness meets Quebec culture. </a:t>
            </a:r>
          </a:p>
          <a:p>
            <a:pPr hangingPunct="0">
              <a:spcAft>
                <a:spcPts val="600"/>
              </a:spcAft>
            </a:pPr>
            <a:r>
              <a:rPr lang="en-US" sz="2400" kern="50" dirty="0">
                <a:effectLst/>
                <a:latin typeface="Times New Roman" panose="02020603050405020304" pitchFamily="18" charset="0"/>
                <a:ea typeface="Times New Roman" panose="02020603050405020304" pitchFamily="18" charset="0"/>
              </a:rPr>
              <a:t>Whether you're a nature enthusiast, </a:t>
            </a:r>
            <a:br>
              <a:rPr lang="en-US" sz="2400" kern="50" dirty="0">
                <a:effectLst/>
                <a:latin typeface="Times New Roman" panose="02020603050405020304" pitchFamily="18" charset="0"/>
                <a:ea typeface="Times New Roman" panose="02020603050405020304" pitchFamily="18" charset="0"/>
              </a:rPr>
            </a:br>
            <a:r>
              <a:rPr lang="en-US" sz="2400" kern="50" dirty="0">
                <a:effectLst/>
                <a:latin typeface="Times New Roman" panose="02020603050405020304" pitchFamily="18" charset="0"/>
                <a:ea typeface="Times New Roman" panose="02020603050405020304" pitchFamily="18" charset="0"/>
              </a:rPr>
              <a:t>history buff, or simply looking to </a:t>
            </a:r>
            <a:br>
              <a:rPr lang="en-US" sz="2400" kern="50" dirty="0">
                <a:effectLst/>
                <a:latin typeface="Times New Roman" panose="02020603050405020304" pitchFamily="18" charset="0"/>
                <a:ea typeface="Times New Roman" panose="02020603050405020304" pitchFamily="18" charset="0"/>
              </a:rPr>
            </a:br>
            <a:r>
              <a:rPr lang="en-US" sz="2400" kern="50" dirty="0">
                <a:effectLst/>
                <a:latin typeface="Times New Roman" panose="02020603050405020304" pitchFamily="18" charset="0"/>
                <a:ea typeface="Times New Roman" panose="02020603050405020304" pitchFamily="18" charset="0"/>
              </a:rPr>
              <a:t>experience authentic Quebecois charm, </a:t>
            </a:r>
            <a:br>
              <a:rPr lang="en-US" sz="2400" kern="50" dirty="0">
                <a:effectLst/>
                <a:latin typeface="Times New Roman" panose="02020603050405020304" pitchFamily="18" charset="0"/>
                <a:ea typeface="Times New Roman" panose="02020603050405020304" pitchFamily="18" charset="0"/>
              </a:rPr>
            </a:br>
            <a:r>
              <a:rPr lang="en-US" sz="2400" kern="50" dirty="0">
                <a:effectLst/>
                <a:latin typeface="Times New Roman" panose="02020603050405020304" pitchFamily="18" charset="0"/>
                <a:ea typeface="Times New Roman" panose="02020603050405020304" pitchFamily="18" charset="0"/>
              </a:rPr>
              <a:t>this port has something special waiting </a:t>
            </a:r>
            <a:br>
              <a:rPr lang="en-US" sz="2400" kern="50" dirty="0">
                <a:effectLst/>
                <a:latin typeface="Times New Roman" panose="02020603050405020304" pitchFamily="18" charset="0"/>
                <a:ea typeface="Times New Roman" panose="02020603050405020304" pitchFamily="18" charset="0"/>
              </a:rPr>
            </a:br>
            <a:r>
              <a:rPr lang="en-US" sz="2400" kern="50" dirty="0">
                <a:effectLst/>
                <a:latin typeface="Times New Roman" panose="02020603050405020304" pitchFamily="18" charset="0"/>
                <a:ea typeface="Times New Roman" panose="02020603050405020304" pitchFamily="18" charset="0"/>
              </a:rPr>
              <a:t>for you.</a:t>
            </a:r>
          </a:p>
          <a:p>
            <a:pPr lvl="0" rtl="0"/>
            <a:endParaRPr lang="en-US" dirty="0">
              <a:solidFill>
                <a:srgbClr val="000000"/>
              </a:solidFill>
              <a:latin typeface="Alef" pitchFamily="18"/>
              <a:cs typeface="Alef" pitchFamily="2"/>
            </a:endParaRPr>
          </a:p>
        </p:txBody>
      </p:sp>
      <p:pic>
        <p:nvPicPr>
          <p:cNvPr id="5" name="Picture 4">
            <a:extLst>
              <a:ext uri="{FF2B5EF4-FFF2-40B4-BE49-F238E27FC236}">
                <a16:creationId xmlns:a16="http://schemas.microsoft.com/office/drawing/2014/main" id="{B6493813-4887-FFF3-46EB-CB3FC1D5C6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8306" y="3673819"/>
            <a:ext cx="4662319" cy="1996732"/>
          </a:xfrm>
          <a:prstGeom prst="rect">
            <a:avLst/>
          </a:prstGeom>
        </p:spPr>
      </p:pic>
    </p:spTree>
    <p:extLst>
      <p:ext uri="{BB962C8B-B14F-4D97-AF65-F5344CB8AC3E}">
        <p14:creationId xmlns:p14="http://schemas.microsoft.com/office/powerpoint/2010/main" val="2126100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EC2539FA-8F89-A454-D429-11F40C6DBB3E}"/>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C2272D9F-B662-7314-321C-8E671D11B871}"/>
              </a:ext>
            </a:extLst>
          </p:cNvPr>
          <p:cNvSpPr>
            <a:spLocks noGrp="1"/>
          </p:cNvSpPr>
          <p:nvPr>
            <p:ph type="sldNum" sz="quarter" idx="12"/>
          </p:nvPr>
        </p:nvSpPr>
        <p:spPr/>
        <p:txBody>
          <a:bodyPr/>
          <a:lstStyle/>
          <a:p>
            <a:pPr lvl="0"/>
            <a:fld id="{76B031AB-4808-4E5A-B41A-FC677859455F}" type="slidenum">
              <a:rPr/>
              <a:t>8</a:t>
            </a:fld>
            <a:endParaRPr lang="en-US"/>
          </a:p>
        </p:txBody>
      </p:sp>
      <p:sp>
        <p:nvSpPr>
          <p:cNvPr id="2" name="Title 1">
            <a:extLst>
              <a:ext uri="{FF2B5EF4-FFF2-40B4-BE49-F238E27FC236}">
                <a16:creationId xmlns:a16="http://schemas.microsoft.com/office/drawing/2014/main" id="{32074572-03FB-BB11-BB1B-2D35AFB7CC03}"/>
              </a:ext>
            </a:extLst>
          </p:cNvPr>
          <p:cNvSpPr txBox="1">
            <a:spLocks noGrp="1"/>
          </p:cNvSpPr>
          <p:nvPr>
            <p:ph type="title" idx="4294967295"/>
          </p:nvPr>
        </p:nvSpPr>
        <p:spPr>
          <a:xfrm>
            <a:off x="-1" y="53684"/>
            <a:ext cx="10080625" cy="808619"/>
          </a:xfrm>
        </p:spPr>
        <p:txBody>
          <a:bodyPr vert="horz" wrap="square">
            <a:spAutoFit/>
          </a:bodyPr>
          <a:lstStyle/>
          <a:p>
            <a:pPr marL="0" marR="0" algn="ctr">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A Brief History of </a:t>
            </a:r>
            <a:r>
              <a:rPr lang="en-US" sz="4400" b="1" kern="50" dirty="0">
                <a:effectLst/>
                <a:latin typeface="Times New Roman" panose="02020603050405020304" pitchFamily="18" charset="0"/>
              </a:rPr>
              <a:t>Baie-Comeau</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D104C932-EA64-AA1C-1EC4-428FA5AB1D36}"/>
              </a:ext>
            </a:extLst>
          </p:cNvPr>
          <p:cNvSpPr txBox="1">
            <a:spLocks noGrp="1"/>
          </p:cNvSpPr>
          <p:nvPr>
            <p:ph type="body" idx="4294967295"/>
          </p:nvPr>
        </p:nvSpPr>
        <p:spPr>
          <a:xfrm>
            <a:off x="184826" y="874713"/>
            <a:ext cx="9175074" cy="4508500"/>
          </a:xfrm>
        </p:spPr>
        <p:txBody>
          <a:bodyPr vert="horz"/>
          <a:lstStyle/>
          <a:p>
            <a:pPr hangingPunct="0">
              <a:spcAft>
                <a:spcPts val="600"/>
              </a:spcAft>
            </a:pPr>
            <a:r>
              <a:rPr lang="en-US" sz="2400" kern="50" dirty="0">
                <a:effectLst/>
                <a:latin typeface="Times New Roman" panose="02020603050405020304" pitchFamily="18" charset="0"/>
                <a:ea typeface="Times New Roman" panose="02020603050405020304" pitchFamily="18" charset="0"/>
              </a:rPr>
              <a:t>The region was originally home to the Innu people, who have lived along the North Shore for thousands of years. Their deep connection to the land and expertise in trading helped establish this area as an important meeting point long before European settlement. The Innu called this area "Manicouagan," meaning "where there is bark," referring to the white birch trees that still dot the landscape today.</a:t>
            </a:r>
          </a:p>
          <a:p>
            <a:pPr hangingPunct="0">
              <a:spcAft>
                <a:spcPts val="600"/>
              </a:spcAft>
            </a:pPr>
            <a:r>
              <a:rPr lang="en-US" sz="2400" kern="50" dirty="0">
                <a:effectLst/>
                <a:latin typeface="Times New Roman" panose="02020603050405020304" pitchFamily="18" charset="0"/>
                <a:ea typeface="Times New Roman" panose="02020603050405020304" pitchFamily="18" charset="0"/>
              </a:rPr>
              <a:t>Colonel Robert McCormick, publisher of the Chicago Tribune, founded Baie-Comeau in 1937 to support a paper mill operation. This industrial beginning might surprise you when you see today's picturesque town. Speaking of surprises – did you know that former Canadian Prime Minister Brian Mulroney was raised here? The town's fascinating blend of industrial heritage and natural beauty has shaped its unique character.</a:t>
            </a:r>
          </a:p>
          <a:p>
            <a:pPr lvl="0" rtl="0"/>
            <a:endParaRPr lang="en-US" dirty="0">
              <a:solidFill>
                <a:srgbClr val="000000"/>
              </a:solidFill>
              <a:latin typeface="Alef" pitchFamily="18"/>
              <a:cs typeface="Alef" pitchFamily="2"/>
            </a:endParaRPr>
          </a:p>
        </p:txBody>
      </p:sp>
    </p:spTree>
    <p:extLst>
      <p:ext uri="{BB962C8B-B14F-4D97-AF65-F5344CB8AC3E}">
        <p14:creationId xmlns:p14="http://schemas.microsoft.com/office/powerpoint/2010/main" val="1297094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6">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a:lstStyle/>
          <a:p>
            <a:pPr lvl="0"/>
            <a:fld id="{66E7A9FB-6E43-417A-BC0C-ECC01730E3CF}" type="slidenum">
              <a:rPr/>
              <a:t>9</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0"/>
            <a:ext cx="10080625" cy="977625"/>
          </a:xfrm>
        </p:spPr>
        <p:txBody>
          <a:bodyPr vert="horz"/>
          <a:lstStyle/>
          <a:p>
            <a:pPr algn="ctr"/>
            <a:r>
              <a:rPr lang="en-US" sz="4800" b="1" dirty="0">
                <a:solidFill>
                  <a:schemeClr val="tx1"/>
                </a:solidFill>
                <a:latin typeface="Times New Roman" panose="02020603050405020304" pitchFamily="18" charset="0"/>
                <a:cs typeface="Times New Roman" panose="02020603050405020304" pitchFamily="18" charset="0"/>
              </a:rPr>
              <a:t>Transportation </a:t>
            </a:r>
          </a:p>
        </p:txBody>
      </p:sp>
      <p:sp>
        <p:nvSpPr>
          <p:cNvPr id="5" name="TextBox 4">
            <a:extLst>
              <a:ext uri="{FF2B5EF4-FFF2-40B4-BE49-F238E27FC236}">
                <a16:creationId xmlns:a16="http://schemas.microsoft.com/office/drawing/2014/main" id="{F7644777-8057-551F-339B-850EE64A0416}"/>
              </a:ext>
            </a:extLst>
          </p:cNvPr>
          <p:cNvSpPr txBox="1"/>
          <p:nvPr/>
        </p:nvSpPr>
        <p:spPr>
          <a:xfrm>
            <a:off x="442127" y="1024932"/>
            <a:ext cx="9284677" cy="1892826"/>
          </a:xfrm>
          <a:prstGeom prst="rect">
            <a:avLst/>
          </a:prstGeom>
          <a:noFill/>
        </p:spPr>
        <p:txBody>
          <a:bodyPr wrap="square">
            <a:spAutoFit/>
          </a:bodyPr>
          <a:lstStyle/>
          <a:p>
            <a:pPr marL="0" marR="0" hangingPunct="0">
              <a:spcAft>
                <a:spcPts val="600"/>
              </a:spcAft>
            </a:pPr>
            <a:r>
              <a:rPr lang="en-US" sz="2800" kern="50" dirty="0">
                <a:effectLst/>
                <a:latin typeface="Times New Roman" panose="02020603050405020304" pitchFamily="18" charset="0"/>
                <a:ea typeface="Times New Roman" panose="02020603050405020304" pitchFamily="18" charset="0"/>
              </a:rPr>
              <a:t>The cruise terminal is located about 3 kilometers from downtown. You'll find:</a:t>
            </a:r>
          </a:p>
          <a:p>
            <a:pPr marL="342900" marR="0" lvl="0" indent="-342900" hangingPunct="0">
              <a:spcAft>
                <a:spcPts val="600"/>
              </a:spcAft>
              <a:buFont typeface="Arial" panose="020B0604020202020204" pitchFamily="34" charset="0"/>
              <a:buChar char="*"/>
              <a:tabLst>
                <a:tab pos="448945" algn="l"/>
              </a:tabLst>
            </a:pPr>
            <a:r>
              <a:rPr lang="en-US" sz="2800" kern="50" dirty="0">
                <a:effectLst/>
                <a:latin typeface="Times New Roman" panose="02020603050405020304" pitchFamily="18" charset="0"/>
                <a:ea typeface="Times New Roman" panose="02020603050405020304" pitchFamily="18" charset="0"/>
              </a:rPr>
              <a:t>Free shuttle buses running every 30 minutes between the port and city center.</a:t>
            </a:r>
          </a:p>
        </p:txBody>
      </p:sp>
      <p:pic>
        <p:nvPicPr>
          <p:cNvPr id="4" name="Picture 3">
            <a:extLst>
              <a:ext uri="{FF2B5EF4-FFF2-40B4-BE49-F238E27FC236}">
                <a16:creationId xmlns:a16="http://schemas.microsoft.com/office/drawing/2014/main" id="{3958F2A7-8E92-80FD-AFE5-71579378BF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37752"/>
            <a:ext cx="4858305" cy="2732797"/>
          </a:xfrm>
          <a:prstGeom prst="rect">
            <a:avLst/>
          </a:prstGeom>
        </p:spPr>
      </p:pic>
      <p:sp>
        <p:nvSpPr>
          <p:cNvPr id="8" name="TextBox 7">
            <a:extLst>
              <a:ext uri="{FF2B5EF4-FFF2-40B4-BE49-F238E27FC236}">
                <a16:creationId xmlns:a16="http://schemas.microsoft.com/office/drawing/2014/main" id="{97420F65-1A16-CEBA-55E7-C034D4680C4A}"/>
              </a:ext>
            </a:extLst>
          </p:cNvPr>
          <p:cNvSpPr txBox="1"/>
          <p:nvPr/>
        </p:nvSpPr>
        <p:spPr>
          <a:xfrm>
            <a:off x="4951379" y="2917758"/>
            <a:ext cx="5038926" cy="2754600"/>
          </a:xfrm>
          <a:prstGeom prst="rect">
            <a:avLst/>
          </a:prstGeom>
          <a:noFill/>
        </p:spPr>
        <p:txBody>
          <a:bodyPr wrap="square">
            <a:spAutoFit/>
          </a:bodyPr>
          <a:lstStyle/>
          <a:p>
            <a:pPr marL="342900" marR="0" lvl="0" indent="-342900" hangingPunct="0">
              <a:spcAft>
                <a:spcPts val="600"/>
              </a:spcAft>
              <a:buFont typeface="Arial" panose="020B0604020202020204" pitchFamily="34" charset="0"/>
              <a:buChar char="*"/>
              <a:tabLst>
                <a:tab pos="448945" algn="l"/>
              </a:tabLst>
            </a:pPr>
            <a:r>
              <a:rPr lang="en-US" sz="2800" kern="50" dirty="0">
                <a:effectLst/>
                <a:latin typeface="Times New Roman" panose="02020603050405020304" pitchFamily="18" charset="0"/>
                <a:ea typeface="Times New Roman" panose="02020603050405020304" pitchFamily="18" charset="0"/>
              </a:rPr>
              <a:t>Local taxis readily available (expect to pay around 15 CAD for downtown trips) </a:t>
            </a:r>
          </a:p>
          <a:p>
            <a:pPr marL="342900" marR="0" lvl="0" indent="-342900" hangingPunct="0">
              <a:spcAft>
                <a:spcPts val="600"/>
              </a:spcAft>
              <a:buFont typeface="Arial" panose="020B0604020202020204" pitchFamily="34" charset="0"/>
              <a:buChar char="*"/>
              <a:tabLst>
                <a:tab pos="448945" algn="l"/>
              </a:tabLst>
            </a:pPr>
            <a:r>
              <a:rPr lang="en-US" sz="2800" kern="50" dirty="0">
                <a:effectLst/>
                <a:latin typeface="Times New Roman" panose="02020603050405020304" pitchFamily="18" charset="0"/>
                <a:ea typeface="Times New Roman" panose="02020603050405020304" pitchFamily="18" charset="0"/>
              </a:rPr>
              <a:t>Walking is possible but takes about 40 minutes to reach downtown </a:t>
            </a:r>
          </a:p>
        </p:txBody>
      </p:sp>
    </p:spTree>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881</TotalTime>
  <Words>1200</Words>
  <Application>Microsoft Office PowerPoint</Application>
  <PresentationFormat>Custom</PresentationFormat>
  <Paragraphs>102</Paragraphs>
  <Slides>16</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Alef</vt:lpstr>
      <vt:lpstr>Arial</vt:lpstr>
      <vt:lpstr>Calibri</vt:lpstr>
      <vt:lpstr>Calibri Light</vt:lpstr>
      <vt:lpstr>Liberation Sans</vt:lpstr>
      <vt:lpstr>Symbol</vt:lpstr>
      <vt:lpstr>Times New Roman</vt:lpstr>
      <vt:lpstr>Wingdings</vt:lpstr>
      <vt:lpstr>Office 2013 - 2022 Theme</vt:lpstr>
      <vt:lpstr>Baie-Comeau, Quebec  Port Guide Presented by Marc Silver</vt:lpstr>
      <vt:lpstr>What I Will Cover</vt:lpstr>
      <vt:lpstr>My Port Philosophy</vt:lpstr>
      <vt:lpstr>PowerPoint Presentation</vt:lpstr>
      <vt:lpstr>PowerPoint Presentation</vt:lpstr>
      <vt:lpstr>PowerPoint Presentation</vt:lpstr>
      <vt:lpstr>Welcome to Baie-Comeau</vt:lpstr>
      <vt:lpstr>A Brief History of Baie-Comeau</vt:lpstr>
      <vt:lpstr>Transportation </vt:lpstr>
      <vt:lpstr> Top Attractions &amp; Points of Interest </vt:lpstr>
      <vt:lpstr> Top Attractions &amp; Points of Interest </vt:lpstr>
      <vt:lpstr> Top Attractions &amp; Points of Interest </vt:lpstr>
      <vt:lpstr>PowerPoint Presentation</vt:lpstr>
      <vt:lpstr>PowerPoint Presentation</vt:lpstr>
      <vt:lpstr>Important Tips &amp; Practical Advice</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117</cp:revision>
  <dcterms:created xsi:type="dcterms:W3CDTF">2023-03-25T21:24:27Z</dcterms:created>
  <dcterms:modified xsi:type="dcterms:W3CDTF">2025-12-24T19:43:52Z</dcterms:modified>
</cp:coreProperties>
</file>