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0C_0.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256" r:id="rId2"/>
    <p:sldId id="273" r:id="rId3"/>
    <p:sldId id="309" r:id="rId4"/>
    <p:sldId id="274" r:id="rId5"/>
    <p:sldId id="258" r:id="rId6"/>
    <p:sldId id="280" r:id="rId7"/>
    <p:sldId id="276" r:id="rId8"/>
    <p:sldId id="293" r:id="rId9"/>
    <p:sldId id="294" r:id="rId10"/>
    <p:sldId id="295" r:id="rId11"/>
    <p:sldId id="296" r:id="rId12"/>
    <p:sldId id="297" r:id="rId13"/>
    <p:sldId id="298" r:id="rId14"/>
    <p:sldId id="299" r:id="rId15"/>
    <p:sldId id="292" r:id="rId16"/>
    <p:sldId id="300" r:id="rId17"/>
    <p:sldId id="260" r:id="rId18"/>
    <p:sldId id="277" r:id="rId19"/>
    <p:sldId id="261" r:id="rId20"/>
    <p:sldId id="264" r:id="rId21"/>
    <p:sldId id="265" r:id="rId22"/>
    <p:sldId id="278" r:id="rId23"/>
    <p:sldId id="268" r:id="rId24"/>
    <p:sldId id="282" r:id="rId25"/>
    <p:sldId id="283" r:id="rId26"/>
    <p:sldId id="284" r:id="rId27"/>
    <p:sldId id="286" r:id="rId28"/>
    <p:sldId id="288" r:id="rId29"/>
    <p:sldId id="290" r:id="rId30"/>
    <p:sldId id="301" r:id="rId31"/>
    <p:sldId id="302" r:id="rId32"/>
    <p:sldId id="303" r:id="rId33"/>
    <p:sldId id="304" r:id="rId34"/>
    <p:sldId id="306" r:id="rId35"/>
    <p:sldId id="307" r:id="rId36"/>
    <p:sldId id="308" r:id="rId37"/>
    <p:sldId id="275" r:id="rId38"/>
    <p:sldId id="271" r:id="rId39"/>
    <p:sldId id="272" r:id="rId40"/>
    <p:sldId id="291" r:id="rId4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100" d="100"/>
          <a:sy n="100"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s>
</file>

<file path=ppt/comments/modernComment_10C_0.xml><?xml version="1.0" encoding="utf-8"?>
<p188:cmLst xmlns:a="http://schemas.openxmlformats.org/drawingml/2006/main" xmlns:r="http://schemas.openxmlformats.org/officeDocument/2006/relationships" xmlns:p188="http://schemas.microsoft.com/office/powerpoint/2018/8/main">
  <p188:cm id="{57977F25-4624-48DB-B16E-93C0C62B354F}" authorId="{5A6809BF-033D-8017-B196-2FD9BEB1A563}" created="2024-07-19T20:48:52.116">
    <pc:sldMkLst xmlns:pc="http://schemas.microsoft.com/office/powerpoint/2013/main/command">
      <pc:docMk/>
      <pc:sldMk cId="0" sldId="268"/>
    </pc:sldMkLst>
    <p188:txBody>
      <a:bodyPr/>
      <a:lstStyle/>
      <a:p>
        <a:r>
          <a:rPr lang="en-US"/>
          <a:t>CBD means Central Business District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4060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13</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95429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14</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887272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15</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863101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394124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19</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20</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21</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862127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454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63993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828319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8670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478180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83101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246958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697014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37</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38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45328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1146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25760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38569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21945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41450"/>
            <a:ext cx="6011863" cy="2474524"/>
          </a:xfrm>
          <a:prstGeom prst="rect">
            <a:avLst/>
          </a:prstGeom>
        </p:spPr>
        <p:txBody>
          <a:bodyPr vert="horz" wrap="square">
            <a:spAutoFit/>
          </a:bodyPr>
          <a:lstStyle/>
          <a:p>
            <a:pPr algn="ctr"/>
            <a: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Auckland,</a:t>
            </a:r>
            <a:b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4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New Zealand</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7" name="Picture 6" descr="A blue flag with red and white stars&#10;&#10;Description automatically generated">
            <a:extLst>
              <a:ext uri="{FF2B5EF4-FFF2-40B4-BE49-F238E27FC236}">
                <a16:creationId xmlns:a16="http://schemas.microsoft.com/office/drawing/2014/main" id="{3AB8FA6F-8E07-57F8-65DB-C6B682EA9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1104984"/>
            <a:ext cx="4666396" cy="2916498"/>
          </a:xfrm>
          <a:prstGeom prst="rect">
            <a:avLst/>
          </a:prstGeom>
        </p:spPr>
      </p:pic>
      <p:sp>
        <p:nvSpPr>
          <p:cNvPr id="4" name="TextBox 3">
            <a:extLst>
              <a:ext uri="{FF2B5EF4-FFF2-40B4-BE49-F238E27FC236}">
                <a16:creationId xmlns:a16="http://schemas.microsoft.com/office/drawing/2014/main" id="{CFC8283C-4AB9-405C-A2E6-88176A5A468B}"/>
              </a:ext>
            </a:extLst>
          </p:cNvPr>
          <p:cNvSpPr txBox="1"/>
          <p:nvPr/>
        </p:nvSpPr>
        <p:spPr>
          <a:xfrm>
            <a:off x="0" y="4252440"/>
            <a:ext cx="10080625" cy="1015663"/>
          </a:xfrm>
          <a:prstGeom prst="rect">
            <a:avLst/>
          </a:prstGeom>
          <a:no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As they say in New Zealand, “Kia </a:t>
            </a:r>
            <a:r>
              <a:rPr lang="en-US" sz="3000" dirty="0" err="1">
                <a:latin typeface="Times New Roman" panose="02020603050405020304" pitchFamily="18" charset="0"/>
                <a:cs typeface="Times New Roman" panose="02020603050405020304" pitchFamily="18" charset="0"/>
              </a:rPr>
              <a:t>ora</a:t>
            </a:r>
            <a:r>
              <a:rPr lang="en-US" sz="3000" dirty="0">
                <a:latin typeface="Times New Roman" panose="02020603050405020304" pitchFamily="18" charset="0"/>
                <a:cs typeface="Times New Roman" panose="02020603050405020304" pitchFamily="18" charset="0"/>
              </a:rPr>
              <a:t>”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which is a Māori greeting for </a:t>
            </a:r>
            <a:r>
              <a:rPr lang="en-US" sz="3000" b="1" dirty="0">
                <a:latin typeface="Times New Roman" panose="02020603050405020304" pitchFamily="18" charset="0"/>
                <a:cs typeface="Times New Roman" panose="02020603050405020304" pitchFamily="18" charset="0"/>
              </a:rPr>
              <a:t>Welcome</a:t>
            </a:r>
            <a:r>
              <a:rPr lang="en-US" sz="18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59347" y="997177"/>
            <a:ext cx="980979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1860 – 1879: </a:t>
            </a:r>
            <a:r>
              <a:rPr lang="en-US" sz="2000" b="1" dirty="0">
                <a:latin typeface="Times New Roman" panose="02020603050405020304" pitchFamily="18" charset="0"/>
                <a:cs typeface="Times New Roman" panose="02020603050405020304" pitchFamily="18" charset="0"/>
              </a:rPr>
              <a:t>Land wars and development of rail lines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early 1860s, Mäori resentment over land losses and Auckland’s growth led to Pakeha fears that Auckland was vulnerable to attack from Waikato to the south. The city’s garrison was enlarged by 12,500 British troops and military settlers.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Preparations for war began with the construction of the Great South Road and a chain of military protective barriers through Franklin.</a:t>
            </a:r>
          </a:p>
        </p:txBody>
      </p:sp>
      <p:pic>
        <p:nvPicPr>
          <p:cNvPr id="4" name="Picture 3" descr="A group of people working on a farm&#10;&#10;Description automatically generated">
            <a:extLst>
              <a:ext uri="{FF2B5EF4-FFF2-40B4-BE49-F238E27FC236}">
                <a16:creationId xmlns:a16="http://schemas.microsoft.com/office/drawing/2014/main" id="{3674FA54-B205-1EED-9C67-39A78E59388D}"/>
              </a:ext>
            </a:extLst>
          </p:cNvPr>
          <p:cNvPicPr>
            <a:picLocks noChangeAspect="1"/>
          </p:cNvPicPr>
          <p:nvPr/>
        </p:nvPicPr>
        <p:blipFill rotWithShape="1">
          <a:blip r:embed="rId3">
            <a:extLst>
              <a:ext uri="{28A0092B-C50C-407E-A947-70E740481C1C}">
                <a14:useLocalDpi xmlns:a14="http://schemas.microsoft.com/office/drawing/2010/main" val="0"/>
              </a:ext>
            </a:extLst>
          </a:blip>
          <a:srcRect l="5121" r="2863"/>
          <a:stretch/>
        </p:blipFill>
        <p:spPr>
          <a:xfrm>
            <a:off x="0" y="3002844"/>
            <a:ext cx="4374172" cy="2667706"/>
          </a:xfrm>
          <a:prstGeom prst="rect">
            <a:avLst/>
          </a:prstGeom>
        </p:spPr>
      </p:pic>
      <p:sp>
        <p:nvSpPr>
          <p:cNvPr id="6" name="TextBox 5">
            <a:extLst>
              <a:ext uri="{FF2B5EF4-FFF2-40B4-BE49-F238E27FC236}">
                <a16:creationId xmlns:a16="http://schemas.microsoft.com/office/drawing/2014/main" id="{767E5B16-6950-DAFD-3C3F-5C1D11BA0323}"/>
              </a:ext>
            </a:extLst>
          </p:cNvPr>
          <p:cNvSpPr txBox="1"/>
          <p:nvPr/>
        </p:nvSpPr>
        <p:spPr>
          <a:xfrm>
            <a:off x="4374172" y="2642048"/>
            <a:ext cx="5569928" cy="2523768"/>
          </a:xfrm>
          <a:prstGeom prst="rect">
            <a:avLst/>
          </a:prstGeom>
          <a:noFill/>
        </p:spPr>
        <p:txBody>
          <a:bodyPr wrap="square">
            <a:spAutoFit/>
          </a:bodyPr>
          <a:lstStyle/>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Development of the southern part of the region continued once the hostilities settled in 1864. By that time the electric telegraph had been introduced and regular coach services were operating.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facilitated growth in the outlying settlements of the isthmus.</a:t>
            </a:r>
          </a:p>
        </p:txBody>
      </p:sp>
      <p:sp>
        <p:nvSpPr>
          <p:cNvPr id="8" name="TextBox 7">
            <a:extLst>
              <a:ext uri="{FF2B5EF4-FFF2-40B4-BE49-F238E27FC236}">
                <a16:creationId xmlns:a16="http://schemas.microsoft.com/office/drawing/2014/main" id="{C93E3FF4-36F7-A27B-E52F-A98D6DD008E7}"/>
              </a:ext>
            </a:extLst>
          </p:cNvPr>
          <p:cNvSpPr txBox="1"/>
          <p:nvPr/>
        </p:nvSpPr>
        <p:spPr>
          <a:xfrm>
            <a:off x="1423988" y="5212318"/>
            <a:ext cx="2043112" cy="369332"/>
          </a:xfrm>
          <a:prstGeom prst="rect">
            <a:avLst/>
          </a:prstGeom>
          <a:noFill/>
        </p:spPr>
        <p:txBody>
          <a:bodyPr wrap="square">
            <a:spAutoFit/>
          </a:bodyPr>
          <a:lstStyle/>
          <a:p>
            <a:r>
              <a:rPr lang="en-US" sz="1800" dirty="0">
                <a:solidFill>
                  <a:schemeClr val="bg1"/>
                </a:solidFill>
                <a:latin typeface="Times New Roman" panose="02020603050405020304" pitchFamily="18" charset="0"/>
                <a:cs typeface="Times New Roman" panose="02020603050405020304" pitchFamily="18" charset="0"/>
              </a:rPr>
              <a:t>Great South Road </a:t>
            </a:r>
            <a:endParaRPr lang="en-US" dirty="0">
              <a:solidFill>
                <a:schemeClr val="bg1"/>
              </a:solidFill>
            </a:endParaRPr>
          </a:p>
        </p:txBody>
      </p:sp>
    </p:spTree>
    <p:extLst>
      <p:ext uri="{BB962C8B-B14F-4D97-AF65-F5344CB8AC3E}">
        <p14:creationId xmlns:p14="http://schemas.microsoft.com/office/powerpoint/2010/main" val="98738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10080625" cy="757130"/>
          </a:xfrm>
          <a:prstGeom prst="rect">
            <a:avLst/>
          </a:prstGeom>
        </p:spPr>
        <p:txBody>
          <a:bodyPr vert="horz" wrap="square" anchor="ctr">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33350" y="846030"/>
            <a:ext cx="994727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1860 – 1879: </a:t>
            </a:r>
            <a:r>
              <a:rPr lang="en-US" sz="2000" b="1" dirty="0">
                <a:latin typeface="Times New Roman" panose="02020603050405020304" pitchFamily="18" charset="0"/>
                <a:cs typeface="Times New Roman" panose="02020603050405020304" pitchFamily="18" charset="0"/>
              </a:rPr>
              <a:t>Land wars and development of rail lines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were major flows of settlers from the British Isles to the colony during this time, encouraged by an active recruitment drive that included free or assisted passage.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Bombay Hills area received its name in 1866 from its settlement by immigrants who arrived on the ship ‘Bombay’.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township of Howick was established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 1874 when three companies of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Royal New Zealand Fencibles were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assigned to defense posts. They were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retired soldiers, mostly Irish, enlisted to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serve for seven years in exchange for a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cottage and an acre of 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Howick was the largest of the four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Fencible settlements, with 804 people in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three companies by 1884.</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4" name="Picture 3" descr="A group of soldiers standing in a line&#10;&#10;Description automatically generated">
            <a:extLst>
              <a:ext uri="{FF2B5EF4-FFF2-40B4-BE49-F238E27FC236}">
                <a16:creationId xmlns:a16="http://schemas.microsoft.com/office/drawing/2014/main" id="{D1CCC341-4525-9C3E-1D54-C2D5A1625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599" y="2450770"/>
            <a:ext cx="5280025" cy="3219780"/>
          </a:xfrm>
          <a:prstGeom prst="rect">
            <a:avLst/>
          </a:prstGeom>
        </p:spPr>
      </p:pic>
    </p:spTree>
    <p:extLst>
      <p:ext uri="{BB962C8B-B14F-4D97-AF65-F5344CB8AC3E}">
        <p14:creationId xmlns:p14="http://schemas.microsoft.com/office/powerpoint/2010/main" val="41883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33338" y="864334"/>
            <a:ext cx="1001394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1860 – 1879:</a:t>
            </a:r>
            <a:r>
              <a:rPr lang="en-US" sz="2000" b="1" dirty="0">
                <a:latin typeface="Times New Roman" panose="02020603050405020304" pitchFamily="18" charset="0"/>
                <a:cs typeface="Times New Roman" panose="02020603050405020304" pitchFamily="18" charset="0"/>
              </a:rPr>
              <a:t>Land wars and development of rail lines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After a period of economic decline in 1865, Auckland’s economy boomed again in 1870 primarily due to the discovery of gold at Thames and Waihi in the Coromandel Peninsula, west of Aukland, and a booming timber export industry.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 grew as a commercial center and housing continued to be developed around the city. </a:t>
            </a:r>
          </a:p>
        </p:txBody>
      </p:sp>
      <p:pic>
        <p:nvPicPr>
          <p:cNvPr id="4" name="Picture 3" descr="A train going down a train track&#10;&#10;Description automatically generated">
            <a:extLst>
              <a:ext uri="{FF2B5EF4-FFF2-40B4-BE49-F238E27FC236}">
                <a16:creationId xmlns:a16="http://schemas.microsoft.com/office/drawing/2014/main" id="{6961CDD0-6DDF-C802-81EE-90A782030D89}"/>
              </a:ext>
            </a:extLst>
          </p:cNvPr>
          <p:cNvPicPr>
            <a:picLocks noChangeAspect="1"/>
          </p:cNvPicPr>
          <p:nvPr/>
        </p:nvPicPr>
        <p:blipFill rotWithShape="1">
          <a:blip r:embed="rId3">
            <a:extLst>
              <a:ext uri="{28A0092B-C50C-407E-A947-70E740481C1C}">
                <a14:useLocalDpi xmlns:a14="http://schemas.microsoft.com/office/drawing/2010/main" val="0"/>
              </a:ext>
            </a:extLst>
          </a:blip>
          <a:srcRect l="5307" t="4776" r="2893"/>
          <a:stretch/>
        </p:blipFill>
        <p:spPr>
          <a:xfrm>
            <a:off x="1" y="2495550"/>
            <a:ext cx="4464152" cy="3175000"/>
          </a:xfrm>
          <a:prstGeom prst="rect">
            <a:avLst/>
          </a:prstGeom>
        </p:spPr>
      </p:pic>
      <p:sp>
        <p:nvSpPr>
          <p:cNvPr id="6" name="TextBox 5">
            <a:extLst>
              <a:ext uri="{FF2B5EF4-FFF2-40B4-BE49-F238E27FC236}">
                <a16:creationId xmlns:a16="http://schemas.microsoft.com/office/drawing/2014/main" id="{D75969BB-A233-9EEF-E1CD-BDA554771047}"/>
              </a:ext>
            </a:extLst>
          </p:cNvPr>
          <p:cNvSpPr txBox="1"/>
          <p:nvPr/>
        </p:nvSpPr>
        <p:spPr>
          <a:xfrm>
            <a:off x="4464152" y="2477246"/>
            <a:ext cx="5583133" cy="255454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Starting in 1870, railway links were laid to Onehunga, Helensville and the Waikato, and the first train ran in Auckland in 1872 on the Auckland Mercer line.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1869, water began being piped from the Auckland Domain springs into the town to facilitate growth, and settlement continued south towards Mt Eden, Otahuhu and </a:t>
            </a:r>
            <a:r>
              <a:rPr lang="en-US" sz="2000" dirty="0" err="1">
                <a:latin typeface="Times New Roman" panose="02020603050405020304" pitchFamily="18" charset="0"/>
                <a:cs typeface="Times New Roman" panose="02020603050405020304" pitchFamily="18" charset="0"/>
              </a:rPr>
              <a:t>Panmure</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6883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0" y="1009650"/>
            <a:ext cx="10080625"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1880 – 1899: Economic expansion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Growth in the commercial services sector as well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as large-scale manufacturing broadened the region’s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economy during this period.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main forms of public transport consisted 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rail, horse-drawn trams and ferries. These transport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innovations permitted a closer integration of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more outlying townships.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1884, the first horse-drawn tram operated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between Queen Street and Ponsonby. Horse-drawn trams became a common form of public transport.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the west, rail links encouraged settlements as well. At this time, the main built area comprised of what is now the Central Business District (CBD) and the adjacent suburbs.</a:t>
            </a:r>
          </a:p>
        </p:txBody>
      </p:sp>
      <p:pic>
        <p:nvPicPr>
          <p:cNvPr id="4" name="Picture 3" descr="A horse pulling a trolley&#10;&#10;Description automatically generated">
            <a:extLst>
              <a:ext uri="{FF2B5EF4-FFF2-40B4-BE49-F238E27FC236}">
                <a16:creationId xmlns:a16="http://schemas.microsoft.com/office/drawing/2014/main" id="{A1EC6D93-2E68-CB40-44C2-23D609470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625" y="1009650"/>
            <a:ext cx="4317999" cy="2520950"/>
          </a:xfrm>
          <a:prstGeom prst="rect">
            <a:avLst/>
          </a:prstGeom>
        </p:spPr>
      </p:pic>
    </p:spTree>
    <p:extLst>
      <p:ext uri="{BB962C8B-B14F-4D97-AF65-F5344CB8AC3E}">
        <p14:creationId xmlns:p14="http://schemas.microsoft.com/office/powerpoint/2010/main" val="16114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35414" y="1080949"/>
            <a:ext cx="980979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1900 – 1929: Turning into a city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Auckland urban form changed dramatically in the first two decades of the 20th century.</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By the turn of the century, dairy farming had become the new source of wealth in New Zealand, and Auckland thrived as dairying expanded throughout the periphery.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Meat and dairy produce was processed in factories at Penrose and Otahuhu, and then exported from the ports of Onehunga and Commercial Bay. </a:t>
            </a:r>
          </a:p>
        </p:txBody>
      </p:sp>
      <p:pic>
        <p:nvPicPr>
          <p:cNvPr id="4" name="Picture 3" descr="A train with smoke coming out of the top of a hill&#10;&#10;Description automatically generated">
            <a:extLst>
              <a:ext uri="{FF2B5EF4-FFF2-40B4-BE49-F238E27FC236}">
                <a16:creationId xmlns:a16="http://schemas.microsoft.com/office/drawing/2014/main" id="{72CC783F-83B7-D42B-C76F-7465F99B0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14798"/>
            <a:ext cx="3629025" cy="2855752"/>
          </a:xfrm>
          <a:prstGeom prst="rect">
            <a:avLst/>
          </a:prstGeom>
        </p:spPr>
      </p:pic>
      <p:sp>
        <p:nvSpPr>
          <p:cNvPr id="6" name="TextBox 5">
            <a:extLst>
              <a:ext uri="{FF2B5EF4-FFF2-40B4-BE49-F238E27FC236}">
                <a16:creationId xmlns:a16="http://schemas.microsoft.com/office/drawing/2014/main" id="{604FC795-156A-21D9-755E-7C9EF042D207}"/>
              </a:ext>
            </a:extLst>
          </p:cNvPr>
          <p:cNvSpPr txBox="1"/>
          <p:nvPr/>
        </p:nvSpPr>
        <p:spPr>
          <a:xfrm>
            <a:off x="3764439" y="2814798"/>
            <a:ext cx="6180770" cy="1938992"/>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 became New Zealand’s largest industrial center by the end of the first decade.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During this period of economic growth, the Railways Department issued ‘workmen’s tickets’ at low rates to stimulate settlements in the outer suburbs served by the railway north, west and south of the town center</a:t>
            </a:r>
          </a:p>
        </p:txBody>
      </p:sp>
    </p:spTree>
    <p:extLst>
      <p:ext uri="{BB962C8B-B14F-4D97-AF65-F5344CB8AC3E}">
        <p14:creationId xmlns:p14="http://schemas.microsoft.com/office/powerpoint/2010/main" val="184632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06223"/>
            <a:ext cx="10080626"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4" name="TextBox 3">
            <a:extLst>
              <a:ext uri="{FF2B5EF4-FFF2-40B4-BE49-F238E27FC236}">
                <a16:creationId xmlns:a16="http://schemas.microsoft.com/office/drawing/2014/main" id="{C460FE6B-9194-F2F6-D425-E363E7C09F9D}"/>
              </a:ext>
            </a:extLst>
          </p:cNvPr>
          <p:cNvSpPr txBox="1"/>
          <p:nvPr/>
        </p:nvSpPr>
        <p:spPr>
          <a:xfrm>
            <a:off x="123825" y="972878"/>
            <a:ext cx="9956800" cy="1631216"/>
          </a:xfrm>
          <a:prstGeom prst="rect">
            <a:avLst/>
          </a:prstGeom>
          <a:noFill/>
        </p:spPr>
        <p:txBody>
          <a:bodyPr wrap="square">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1900 – 1929: Turning into a city </a:t>
            </a:r>
          </a:p>
          <a:p>
            <a:pPr marL="342900" indent="-342900">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Construction of an electric tramway system began in 1901 which became the main instrument for Auckland’s metropolitan expansion into the early 1920s. </a:t>
            </a:r>
          </a:p>
          <a:p>
            <a:pPr marL="342900" indent="-342900">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Motorcars and buses also started to emerge in the first decade of the 20th century, but were not as popular as rail, tram and ferry links, due to cost and availability.</a:t>
            </a:r>
            <a:endParaRPr lang="en-US" sz="2000" dirty="0"/>
          </a:p>
        </p:txBody>
      </p:sp>
      <p:pic>
        <p:nvPicPr>
          <p:cNvPr id="9" name="Picture 8" descr="A person driving a tractor&#10;&#10;Description automatically generated with medium confidence">
            <a:extLst>
              <a:ext uri="{FF2B5EF4-FFF2-40B4-BE49-F238E27FC236}">
                <a16:creationId xmlns:a16="http://schemas.microsoft.com/office/drawing/2014/main" id="{75B3C9E0-7032-8A82-760B-CFC8352826F4}"/>
              </a:ext>
            </a:extLst>
          </p:cNvPr>
          <p:cNvPicPr>
            <a:picLocks noChangeAspect="1"/>
          </p:cNvPicPr>
          <p:nvPr/>
        </p:nvPicPr>
        <p:blipFill rotWithShape="1">
          <a:blip r:embed="rId3">
            <a:extLst>
              <a:ext uri="{28A0092B-C50C-407E-A947-70E740481C1C}">
                <a14:useLocalDpi xmlns:a14="http://schemas.microsoft.com/office/drawing/2010/main" val="0"/>
              </a:ext>
            </a:extLst>
          </a:blip>
          <a:srcRect t="10872" r="882" b="4649"/>
          <a:stretch/>
        </p:blipFill>
        <p:spPr>
          <a:xfrm>
            <a:off x="0" y="2730943"/>
            <a:ext cx="10082212" cy="2939608"/>
          </a:xfrm>
          <a:prstGeom prst="rect">
            <a:avLst/>
          </a:prstGeom>
        </p:spPr>
      </p:pic>
    </p:spTree>
    <p:extLst>
      <p:ext uri="{BB962C8B-B14F-4D97-AF65-F5344CB8AC3E}">
        <p14:creationId xmlns:p14="http://schemas.microsoft.com/office/powerpoint/2010/main" val="345730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4" name="TextBox 3">
            <a:extLst>
              <a:ext uri="{FF2B5EF4-FFF2-40B4-BE49-F238E27FC236}">
                <a16:creationId xmlns:a16="http://schemas.microsoft.com/office/drawing/2014/main" id="{C460FE6B-9194-F2F6-D425-E363E7C09F9D}"/>
              </a:ext>
            </a:extLst>
          </p:cNvPr>
          <p:cNvSpPr txBox="1"/>
          <p:nvPr/>
        </p:nvSpPr>
        <p:spPr>
          <a:xfrm>
            <a:off x="0" y="1137375"/>
            <a:ext cx="10001250" cy="4093428"/>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1930 – 1949: Emergence of State housing provision</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period includes the national and international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watershed events of the economic depression of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1930s, as well as World War Two (1939 to 1945).</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 population growth slowed during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‘Great Depression’ as large scale urban - rural drift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took place but the growth rate sharply increased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again, as the direct effects of the economic depression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started to wear off.</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population shift became more established during the 1930s throughout Auckland, as a result of new roads, tramlines and infrastructure, and increased state intervention in the provision of housing.</a:t>
            </a:r>
          </a:p>
          <a:p>
            <a:pPr marL="342900" indent="-342900">
              <a:buFont typeface="Arial" panose="020B0604020202020204" pitchFamily="34" charset="0"/>
              <a:buChar char="•"/>
            </a:pPr>
            <a:endParaRPr lang="en-US" sz="2000" dirty="0"/>
          </a:p>
        </p:txBody>
      </p:sp>
      <p:pic>
        <p:nvPicPr>
          <p:cNvPr id="5" name="Picture 4" descr="A group of children playing in front of a house&#10;&#10;Description automatically generated">
            <a:extLst>
              <a:ext uri="{FF2B5EF4-FFF2-40B4-BE49-F238E27FC236}">
                <a16:creationId xmlns:a16="http://schemas.microsoft.com/office/drawing/2014/main" id="{186C6449-035C-D95C-7491-DA51CB61D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637" y="1137375"/>
            <a:ext cx="4091987" cy="2710726"/>
          </a:xfrm>
          <a:prstGeom prst="rect">
            <a:avLst/>
          </a:prstGeom>
        </p:spPr>
      </p:pic>
    </p:spTree>
    <p:extLst>
      <p:ext uri="{BB962C8B-B14F-4D97-AF65-F5344CB8AC3E}">
        <p14:creationId xmlns:p14="http://schemas.microsoft.com/office/powerpoint/2010/main" val="11982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the ocean&#10;&#10;Description automatically generated">
            <a:extLst>
              <a:ext uri="{FF2B5EF4-FFF2-40B4-BE49-F238E27FC236}">
                <a16:creationId xmlns:a16="http://schemas.microsoft.com/office/drawing/2014/main" id="{4C987CDC-CE33-A4BF-E59D-A9E501191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6" y="-24581"/>
            <a:ext cx="10170949" cy="5695131"/>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482599"/>
            <a:ext cx="10080625" cy="898525"/>
          </a:xfrm>
          <a:prstGeom prst="rect">
            <a:avLst/>
          </a:prstGeom>
        </p:spPr>
        <p:txBody>
          <a:bodyPr vert="horz"/>
          <a:lstStyle/>
          <a:p>
            <a:pPr lvl="0" algn="ctr" rtl="0"/>
            <a:r>
              <a:rPr lang="en-US" sz="4800" b="1" dirty="0">
                <a:solidFill>
                  <a:schemeClr val="bg1"/>
                </a:solidFill>
                <a:latin typeface="Times New Roman" panose="02020603050405020304" pitchFamily="18" charset="0"/>
                <a:cs typeface="Times New Roman" panose="02020603050405020304" pitchFamily="18" charset="0"/>
              </a:rPr>
              <a:t>New Zealand Area Map </a:t>
            </a:r>
          </a:p>
        </p:txBody>
      </p:sp>
      <p:sp>
        <p:nvSpPr>
          <p:cNvPr id="5" name="TextBox 4">
            <a:extLst>
              <a:ext uri="{FF2B5EF4-FFF2-40B4-BE49-F238E27FC236}">
                <a16:creationId xmlns:a16="http://schemas.microsoft.com/office/drawing/2014/main" id="{6D6A7374-C75E-09CD-B92D-7CD72922038D}"/>
              </a:ext>
            </a:extLst>
          </p:cNvPr>
          <p:cNvSpPr txBox="1"/>
          <p:nvPr/>
        </p:nvSpPr>
        <p:spPr>
          <a:xfrm>
            <a:off x="6877050" y="2148959"/>
            <a:ext cx="1128712" cy="369332"/>
          </a:xfrm>
          <a:prstGeom prst="rect">
            <a:avLst/>
          </a:prstGeom>
          <a:noFill/>
        </p:spPr>
        <p:txBody>
          <a:bodyPr wrap="square">
            <a:spAutoFit/>
          </a:bodyPr>
          <a:lstStyle/>
          <a:p>
            <a:r>
              <a:rPr lang="en-US" sz="1800" dirty="0">
                <a:solidFill>
                  <a:schemeClr val="bg1"/>
                </a:solidFill>
                <a:latin typeface="Times New Roman" panose="02020603050405020304" pitchFamily="18" charset="0"/>
                <a:cs typeface="Times New Roman" panose="02020603050405020304" pitchFamily="18" charset="0"/>
              </a:rPr>
              <a:t>Auckland</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 city with red pins&#10;&#10;Description automatically generated">
            <a:extLst>
              <a:ext uri="{FF2B5EF4-FFF2-40B4-BE49-F238E27FC236}">
                <a16:creationId xmlns:a16="http://schemas.microsoft.com/office/drawing/2014/main" id="{714AED69-12E6-C677-DE18-A0D753F43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515"/>
            <a:ext cx="10080625" cy="5884065"/>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6676"/>
            <a:ext cx="10080625" cy="1050925"/>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latin typeface="Times New Roman" panose="02020603050405020304" pitchFamily="18" charset="0"/>
                <a:ea typeface="+mj-ea"/>
                <a:cs typeface="Times New Roman" panose="02020603050405020304" pitchFamily="18" charset="0"/>
              </a:rPr>
              <a:t>Map of Auckland</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18</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64045" cy="13550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Auckland Transit System</a:t>
            </a:r>
          </a:p>
        </p:txBody>
      </p:sp>
      <p:sp>
        <p:nvSpPr>
          <p:cNvPr id="5" name="TextBox 4">
            <a:extLst>
              <a:ext uri="{FF2B5EF4-FFF2-40B4-BE49-F238E27FC236}">
                <a16:creationId xmlns:a16="http://schemas.microsoft.com/office/drawing/2014/main" id="{BCAB9381-DB64-8C62-6EF9-F597D778464B}"/>
              </a:ext>
            </a:extLst>
          </p:cNvPr>
          <p:cNvSpPr txBox="1"/>
          <p:nvPr/>
        </p:nvSpPr>
        <p:spPr>
          <a:xfrm>
            <a:off x="168222" y="1233529"/>
            <a:ext cx="5566533" cy="432430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 has one of the most comprehensive and user-friendly public transport.</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buy HOP cards from vending machines at the Downtown ferry terminal for $25 ($5 for the card plus $20 credit).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Eligible seniors with a SuperGold card need to buy a gold AT HOP card to travel on public transport at discounted rates. Senior citizens can travel for free on AT trains and selected bus and ferry services.</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Offer applies after 9am on weekdays and all day on weekends and public holidays. You must have an AT HOP card loaded with a SuperGold concession.</a:t>
            </a:r>
          </a:p>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The $5 card charge is not refundable.</a:t>
            </a:r>
          </a:p>
          <a:p>
            <a:pPr indent="-228600">
              <a:lnSpc>
                <a:spcPct val="90000"/>
              </a:lnSpc>
              <a:spcAft>
                <a:spcPts val="600"/>
              </a:spcAft>
              <a:buFont typeface="Arial" panose="020B0604020202020204" pitchFamily="34" charset="0"/>
              <a:buChar char="•"/>
            </a:pPr>
            <a:endParaRPr lang="en-US" sz="2200" dirty="0"/>
          </a:p>
        </p:txBody>
      </p:sp>
      <p:pic>
        <p:nvPicPr>
          <p:cNvPr id="4" name="Picture 3" descr="A hand holding a card&#10;&#10;Description automatically generated">
            <a:extLst>
              <a:ext uri="{FF2B5EF4-FFF2-40B4-BE49-F238E27FC236}">
                <a16:creationId xmlns:a16="http://schemas.microsoft.com/office/drawing/2014/main" id="{BF4A4D35-3936-7E6A-E373-927FF4BD890D}"/>
              </a:ext>
            </a:extLst>
          </p:cNvPr>
          <p:cNvPicPr>
            <a:picLocks noChangeAspect="1"/>
          </p:cNvPicPr>
          <p:nvPr/>
        </p:nvPicPr>
        <p:blipFill rotWithShape="1">
          <a:blip r:embed="rId3">
            <a:extLst>
              <a:ext uri="{28A0092B-C50C-407E-A947-70E740481C1C}">
                <a14:useLocalDpi xmlns:a14="http://schemas.microsoft.com/office/drawing/2010/main" val="0"/>
              </a:ext>
            </a:extLst>
          </a:blip>
          <a:srcRect l="41384" t="45986" r="13361" b="1988"/>
          <a:stretch/>
        </p:blipFill>
        <p:spPr>
          <a:xfrm>
            <a:off x="5943600" y="2720444"/>
            <a:ext cx="4120445" cy="2950106"/>
          </a:xfrm>
          <a:prstGeom prst="rect">
            <a:avLst/>
          </a:prstGeom>
        </p:spPr>
      </p:pic>
      <p:sp>
        <p:nvSpPr>
          <p:cNvPr id="9" name="TextBox 8">
            <a:extLst>
              <a:ext uri="{FF2B5EF4-FFF2-40B4-BE49-F238E27FC236}">
                <a16:creationId xmlns:a16="http://schemas.microsoft.com/office/drawing/2014/main" id="{3BEB0E22-3BA0-3276-4B17-85F36301F3B8}"/>
              </a:ext>
            </a:extLst>
          </p:cNvPr>
          <p:cNvSpPr txBox="1"/>
          <p:nvPr/>
        </p:nvSpPr>
        <p:spPr>
          <a:xfrm>
            <a:off x="5902979" y="1355017"/>
            <a:ext cx="4161066"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Cash fares for public bus services start at NZ$2.50 to travel a short distance if paying in cash or are a little cheaper with HOP cards.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Auckland</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Auckland</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Auckland</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Auckland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403360"/>
            <a:ext cx="10080625" cy="569913"/>
          </a:xfrm>
          <a:prstGeom prst="rect">
            <a:avLst/>
          </a:prstGeom>
        </p:spPr>
        <p:txBody>
          <a:bodyPr vert="horz"/>
          <a:lstStyle/>
          <a:p>
            <a:pPr algn="ctr" rtl="0"/>
            <a:r>
              <a:rPr lang="en-US" sz="4000" b="1" dirty="0">
                <a:solidFill>
                  <a:schemeClr val="tx1"/>
                </a:solidFill>
                <a:latin typeface="Times New Roman" panose="02020603050405020304" pitchFamily="18" charset="0"/>
                <a:cs typeface="Times New Roman" panose="02020603050405020304" pitchFamily="18" charset="0"/>
              </a:rPr>
              <a:t>Auckland Taxis</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369483"/>
            <a:ext cx="475345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Uber, Lyft, Didi, and Ola rideshares are also available in Auckland.</a:t>
            </a: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sz="4400" b="1" dirty="0">
                <a:solidFill>
                  <a:schemeClr val="tx1"/>
                </a:solidFill>
                <a:latin typeface="Times New Roman" panose="02020603050405020304" pitchFamily="18" charset="0"/>
                <a:cs typeface="Times New Roman" panose="02020603050405020304" pitchFamily="18" charset="0"/>
              </a:rPr>
              <a:t>Auckland Walking Tour</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0" y="1143377"/>
            <a:ext cx="3860799"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a Auckland walking tour of the interesting points and historic buildings in the capital city of Auckland. </a:t>
            </a:r>
          </a:p>
          <a:p>
            <a:endParaRPr lang="en-US" sz="2000" dirty="0">
              <a:latin typeface="Times New Roman" panose="02020603050405020304" pitchFamily="18" charset="0"/>
              <a:cs typeface="Times New Roman" panose="02020603050405020304" pitchFamily="18" charset="0"/>
            </a:endParaRPr>
          </a:p>
        </p:txBody>
      </p:sp>
      <p:pic>
        <p:nvPicPr>
          <p:cNvPr id="8" name="Picture 7" descr="A map of a city with a map of a city&#10;&#10;Description automatically generated">
            <a:extLst>
              <a:ext uri="{FF2B5EF4-FFF2-40B4-BE49-F238E27FC236}">
                <a16:creationId xmlns:a16="http://schemas.microsoft.com/office/drawing/2014/main" id="{E0DC40AC-DECC-FC62-45A4-3CFB8C31D701}"/>
              </a:ext>
            </a:extLst>
          </p:cNvPr>
          <p:cNvPicPr>
            <a:picLocks noChangeAspect="1"/>
          </p:cNvPicPr>
          <p:nvPr/>
        </p:nvPicPr>
        <p:blipFill rotWithShape="1">
          <a:blip r:embed="rId3">
            <a:extLst>
              <a:ext uri="{28A0092B-C50C-407E-A947-70E740481C1C}">
                <a14:useLocalDpi xmlns:a14="http://schemas.microsoft.com/office/drawing/2010/main" val="0"/>
              </a:ext>
            </a:extLst>
          </a:blip>
          <a:srcRect l="1930" t="3185" r="2233" b="4694"/>
          <a:stretch/>
        </p:blipFill>
        <p:spPr>
          <a:xfrm>
            <a:off x="3860800" y="1050738"/>
            <a:ext cx="6219825" cy="4619811"/>
          </a:xfrm>
          <a:prstGeom prst="rect">
            <a:avLst/>
          </a:prstGeom>
        </p:spPr>
      </p:pic>
      <p:sp>
        <p:nvSpPr>
          <p:cNvPr id="4" name="TextBox 3">
            <a:extLst>
              <a:ext uri="{FF2B5EF4-FFF2-40B4-BE49-F238E27FC236}">
                <a16:creationId xmlns:a16="http://schemas.microsoft.com/office/drawing/2014/main" id="{31619319-7509-2EE7-1C3C-8E250D477FF0}"/>
              </a:ext>
            </a:extLst>
          </p:cNvPr>
          <p:cNvSpPr txBox="1"/>
          <p:nvPr/>
        </p:nvSpPr>
        <p:spPr>
          <a:xfrm>
            <a:off x="304800" y="2483480"/>
            <a:ext cx="3555999" cy="2585323"/>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Places You Will See on your walk: Quay Street, Britomart, Ferry Building, Viaduct Harbor, Fish Market, Victoria </a:t>
            </a:r>
            <a:r>
              <a:rPr lang="en-US" sz="1800" dirty="0" err="1">
                <a:latin typeface="Times New Roman" panose="02020603050405020304" pitchFamily="18" charset="0"/>
                <a:cs typeface="Times New Roman" panose="02020603050405020304" pitchFamily="18" charset="0"/>
              </a:rPr>
              <a:t>Park,St</a:t>
            </a:r>
            <a:r>
              <a:rPr lang="en-US" sz="1800" dirty="0">
                <a:latin typeface="Times New Roman" panose="02020603050405020304" pitchFamily="18" charset="0"/>
                <a:cs typeface="Times New Roman" panose="02020603050405020304" pitchFamily="18" charset="0"/>
              </a:rPr>
              <a:t>. Patrick’s Cathedral, Sky Tower, Aotea Square, Albert park, Auckland Domain, War Museum, War Museum, Holy Trinity Cathedral, Rose Garden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Hop-on Hop-off Tour</a:t>
            </a:r>
          </a:p>
        </p:txBody>
      </p:sp>
      <p:sp>
        <p:nvSpPr>
          <p:cNvPr id="5" name="TextBox 4">
            <a:extLst>
              <a:ext uri="{FF2B5EF4-FFF2-40B4-BE49-F238E27FC236}">
                <a16:creationId xmlns:a16="http://schemas.microsoft.com/office/drawing/2014/main" id="{1AF5FB54-0725-AC46-7FCB-E9CDB56C3059}"/>
              </a:ext>
            </a:extLst>
          </p:cNvPr>
          <p:cNvSpPr txBox="1"/>
          <p:nvPr/>
        </p:nvSpPr>
        <p:spPr>
          <a:xfrm>
            <a:off x="0" y="959557"/>
            <a:ext cx="9990667" cy="86924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Auckland hop-on hop-off bus tour provides all the benefits of a guided tour—including hassle-free transport and on-board audio commentary—with the flexibility of independent travel. </a:t>
            </a:r>
          </a:p>
        </p:txBody>
      </p:sp>
      <p:pic>
        <p:nvPicPr>
          <p:cNvPr id="4" name="Picture 3" descr="A yellow double decker bus&#10;&#10;Description automatically generated">
            <a:extLst>
              <a:ext uri="{FF2B5EF4-FFF2-40B4-BE49-F238E27FC236}">
                <a16:creationId xmlns:a16="http://schemas.microsoft.com/office/drawing/2014/main" id="{6F7A6108-9888-B827-AF01-A5D5C3581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824" y="2598209"/>
            <a:ext cx="4616802" cy="3077869"/>
          </a:xfrm>
          <a:prstGeom prst="rect">
            <a:avLst/>
          </a:prstGeom>
        </p:spPr>
      </p:pic>
      <p:sp>
        <p:nvSpPr>
          <p:cNvPr id="9" name="TextBox 8">
            <a:extLst>
              <a:ext uri="{FF2B5EF4-FFF2-40B4-BE49-F238E27FC236}">
                <a16:creationId xmlns:a16="http://schemas.microsoft.com/office/drawing/2014/main" id="{77A88DD5-CB04-5921-C95D-17277D8D9814}"/>
              </a:ext>
            </a:extLst>
          </p:cNvPr>
          <p:cNvSpPr txBox="1"/>
          <p:nvPr/>
        </p:nvSpPr>
        <p:spPr>
          <a:xfrm>
            <a:off x="5463823" y="1723180"/>
            <a:ext cx="4616802" cy="830997"/>
          </a:xfrm>
          <a:prstGeom prst="rect">
            <a:avLst/>
          </a:prstGeom>
          <a:noFill/>
        </p:spPr>
        <p:txBody>
          <a:bodyPr wrap="square">
            <a:spAutoFit/>
          </a:bodyPr>
          <a:lstStyle/>
          <a:p>
            <a:pPr algn="ctr"/>
            <a:r>
              <a:rPr lang="en-US" sz="2400" b="1" dirty="0">
                <a:effectLst/>
                <a:latin typeface="Times New Roman" panose="02020603050405020304" pitchFamily="18" charset="0"/>
                <a:cs typeface="Times New Roman" panose="02020603050405020304" pitchFamily="18" charset="0"/>
              </a:rPr>
              <a:t>Adult $55, Child $27</a:t>
            </a:r>
            <a:br>
              <a:rPr lang="en-US" sz="2400" b="1"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Family $150*</a:t>
            </a:r>
          </a:p>
        </p:txBody>
      </p:sp>
      <p:pic>
        <p:nvPicPr>
          <p:cNvPr id="11" name="Picture 10" descr="A map of a route&#10;&#10;Description automatically generated">
            <a:extLst>
              <a:ext uri="{FF2B5EF4-FFF2-40B4-BE49-F238E27FC236}">
                <a16:creationId xmlns:a16="http://schemas.microsoft.com/office/drawing/2014/main" id="{6FC0112A-22E5-FD7B-0093-7E7A886A364E}"/>
              </a:ext>
            </a:extLst>
          </p:cNvPr>
          <p:cNvPicPr>
            <a:picLocks noChangeAspect="1"/>
          </p:cNvPicPr>
          <p:nvPr/>
        </p:nvPicPr>
        <p:blipFill rotWithShape="1">
          <a:blip r:embed="rId3">
            <a:extLst>
              <a:ext uri="{28A0092B-C50C-407E-A947-70E740481C1C}">
                <a14:useLocalDpi xmlns:a14="http://schemas.microsoft.com/office/drawing/2010/main" val="0"/>
              </a:ext>
            </a:extLst>
          </a:blip>
          <a:srcRect b="4172"/>
          <a:stretch/>
        </p:blipFill>
        <p:spPr>
          <a:xfrm>
            <a:off x="0" y="2140910"/>
            <a:ext cx="5463823" cy="3532937"/>
          </a:xfrm>
          <a:prstGeom prst="rect">
            <a:avLst/>
          </a:prstGeom>
        </p:spPr>
      </p:pic>
    </p:spTree>
    <p:extLst>
      <p:ext uri="{BB962C8B-B14F-4D97-AF65-F5344CB8AC3E}">
        <p14:creationId xmlns:p14="http://schemas.microsoft.com/office/powerpoint/2010/main" val="2196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Quay Street</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79022" y="1174044"/>
            <a:ext cx="10001602" cy="4278489"/>
          </a:xfrm>
          <a:prstGeom prst="rect">
            <a:avLst/>
          </a:prstGeom>
        </p:spPr>
        <p:txBody>
          <a:bodyPr vert="horz" lIns="91440" tIns="45720" rIns="91440" bIns="45720" rtlCol="0">
            <a:normAutofit fontScale="92500" lnSpcReduction="10000"/>
          </a:bodyPr>
          <a:lstStyle/>
          <a:p>
            <a:pPr marL="342900" indent="-342900">
              <a:lnSpc>
                <a:spcPct val="11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Quay Street</a:t>
            </a:r>
            <a:r>
              <a:rPr lang="en-US" sz="2400" dirty="0">
                <a:latin typeface="Times New Roman" panose="02020603050405020304" pitchFamily="18" charset="0"/>
                <a:cs typeface="Times New Roman" panose="02020603050405020304" pitchFamily="18" charset="0"/>
              </a:rPr>
              <a:t> is the northernmost street in the Auckland CBD, New Zealand. </a:t>
            </a:r>
          </a:p>
          <a:p>
            <a:pPr marL="342900" indent="-342900">
              <a:lnSpc>
                <a:spcPct val="11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Auckland Ferry Terminal,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which has ferries running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Devonport, Waiheke Island,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other places in Waitematā Harbor;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Hilton Auckland hotel;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Ports of Auckland are on the north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side of the street. </a:t>
            </a:r>
          </a:p>
          <a:p>
            <a:pPr marL="342900" indent="-342900">
              <a:lnSpc>
                <a:spcPct val="11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Britomart Transport Centre,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Queen Elizabeth Square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Grand Mercure Auckland hotel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are on the south side. </a:t>
            </a:r>
            <a:endParaRPr lang="en-US" sz="1500" dirty="0">
              <a:latin typeface="Times New Roman" panose="02020603050405020304" pitchFamily="18" charset="0"/>
              <a:cs typeface="Times New Roman" panose="02020603050405020304" pitchFamily="18" charset="0"/>
            </a:endParaRPr>
          </a:p>
        </p:txBody>
      </p:sp>
      <p:pic>
        <p:nvPicPr>
          <p:cNvPr id="5" name="Picture 4" descr="A map of a city&#10;&#10;Description automatically generated">
            <a:extLst>
              <a:ext uri="{FF2B5EF4-FFF2-40B4-BE49-F238E27FC236}">
                <a16:creationId xmlns:a16="http://schemas.microsoft.com/office/drawing/2014/main" id="{BC216866-1AF5-DC69-CC63-FBC2447E4850}"/>
              </a:ext>
            </a:extLst>
          </p:cNvPr>
          <p:cNvPicPr>
            <a:picLocks noChangeAspect="1"/>
          </p:cNvPicPr>
          <p:nvPr/>
        </p:nvPicPr>
        <p:blipFill rotWithShape="1">
          <a:blip r:embed="rId4">
            <a:extLst>
              <a:ext uri="{28A0092B-C50C-407E-A947-70E740481C1C}">
                <a14:useLocalDpi xmlns:a14="http://schemas.microsoft.com/office/drawing/2010/main" val="0"/>
              </a:ext>
            </a:extLst>
          </a:blip>
          <a:srcRect l="2775"/>
          <a:stretch/>
        </p:blipFill>
        <p:spPr>
          <a:xfrm>
            <a:off x="4467224" y="1738490"/>
            <a:ext cx="5613399" cy="3932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12712"/>
            <a:ext cx="10080605" cy="11421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Britomart</a:t>
            </a:r>
            <a:endParaRPr lang="en-US" b="1"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48767DE4-A04E-315D-87FC-D30A1881346D}"/>
              </a:ext>
            </a:extLst>
          </p:cNvPr>
          <p:cNvSpPr txBox="1"/>
          <p:nvPr/>
        </p:nvSpPr>
        <p:spPr>
          <a:xfrm>
            <a:off x="4514850" y="1133475"/>
            <a:ext cx="5475817" cy="4026146"/>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Britomart transport and entertainment precinct, is named for the HMS Britomart, a British brig that raised the Union Jack over Auckland for the first time in 1840.</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Britomart is the central train station and bus transport hub, but the area is also full of renovated historic buildings housing everything from clothing boutiques, bars and nightclubs, yoga studios, and fantastic international cuisine.</a:t>
            </a:r>
          </a:p>
          <a:p>
            <a:pPr indent="-228600">
              <a:lnSpc>
                <a:spcPct val="90000"/>
              </a:lnSpc>
              <a:spcAft>
                <a:spcPts val="600"/>
              </a:spcAft>
              <a:buFont typeface="Arial" panose="020B0604020202020204" pitchFamily="34" charset="0"/>
              <a:buChar char="•"/>
            </a:pPr>
            <a:endParaRPr lang="en-US" sz="2200" dirty="0"/>
          </a:p>
        </p:txBody>
      </p:sp>
      <p:pic>
        <p:nvPicPr>
          <p:cNvPr id="7" name="Picture 6" descr="A courtyard with a glass dome and trees&#10;&#10;Description automatically generated with medium confidence">
            <a:extLst>
              <a:ext uri="{FF2B5EF4-FFF2-40B4-BE49-F238E27FC236}">
                <a16:creationId xmlns:a16="http://schemas.microsoft.com/office/drawing/2014/main" id="{203FC311-D546-128E-59CB-6B10ACEED867}"/>
              </a:ext>
            </a:extLst>
          </p:cNvPr>
          <p:cNvPicPr>
            <a:picLocks noChangeAspect="1"/>
          </p:cNvPicPr>
          <p:nvPr/>
        </p:nvPicPr>
        <p:blipFill rotWithShape="1">
          <a:blip r:embed="rId3">
            <a:extLst>
              <a:ext uri="{28A0092B-C50C-407E-A947-70E740481C1C}">
                <a14:useLocalDpi xmlns:a14="http://schemas.microsoft.com/office/drawing/2010/main" val="0"/>
              </a:ext>
            </a:extLst>
          </a:blip>
          <a:srcRect b="9409"/>
          <a:stretch/>
        </p:blipFill>
        <p:spPr>
          <a:xfrm>
            <a:off x="0" y="1133475"/>
            <a:ext cx="4514850" cy="2994202"/>
          </a:xfrm>
          <a:prstGeom prst="rect">
            <a:avLst/>
          </a:prstGeom>
        </p:spPr>
      </p:pic>
    </p:spTree>
    <p:extLst>
      <p:ext uri="{BB962C8B-B14F-4D97-AF65-F5344CB8AC3E}">
        <p14:creationId xmlns:p14="http://schemas.microsoft.com/office/powerpoint/2010/main" val="9232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 Ferry Building</a:t>
            </a:r>
            <a:endParaRPr lang="en-US" sz="4400"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9FECAC60-4F09-72CB-C543-038866BAADFF}"/>
              </a:ext>
            </a:extLst>
          </p:cNvPr>
          <p:cNvSpPr txBox="1"/>
          <p:nvPr/>
        </p:nvSpPr>
        <p:spPr>
          <a:xfrm>
            <a:off x="146756" y="1207913"/>
            <a:ext cx="5419019" cy="299085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Explore the crown jewel of the harbor front, the Auckland Ferry Terminal. The site of this magnificent terminal was once just salt and sea breeze, the land reclaimed by building a base of native granite.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When the terminal was completed in 1912, people catching a ferry thought the building was so beautiful that they didn’t want to leave! </a:t>
            </a:r>
          </a:p>
        </p:txBody>
      </p:sp>
      <p:pic>
        <p:nvPicPr>
          <p:cNvPr id="5" name="Picture 4" descr="A building with a large tower&#10;&#10;Description automatically generated with medium confidence">
            <a:extLst>
              <a:ext uri="{FF2B5EF4-FFF2-40B4-BE49-F238E27FC236}">
                <a16:creationId xmlns:a16="http://schemas.microsoft.com/office/drawing/2014/main" id="{ED0AA9D5-7507-2BAD-FD53-D8F6318E14E0}"/>
              </a:ext>
            </a:extLst>
          </p:cNvPr>
          <p:cNvPicPr>
            <a:picLocks noChangeAspect="1"/>
          </p:cNvPicPr>
          <p:nvPr/>
        </p:nvPicPr>
        <p:blipFill rotWithShape="1">
          <a:blip r:embed="rId3">
            <a:extLst>
              <a:ext uri="{28A0092B-C50C-407E-A947-70E740481C1C}">
                <a14:useLocalDpi xmlns:a14="http://schemas.microsoft.com/office/drawing/2010/main" val="0"/>
              </a:ext>
            </a:extLst>
          </a:blip>
          <a:srcRect b="3904"/>
          <a:stretch/>
        </p:blipFill>
        <p:spPr>
          <a:xfrm>
            <a:off x="5565775" y="1193096"/>
            <a:ext cx="4514850" cy="2874079"/>
          </a:xfrm>
          <a:prstGeom prst="rect">
            <a:avLst/>
          </a:prstGeom>
        </p:spPr>
      </p:pic>
      <p:sp>
        <p:nvSpPr>
          <p:cNvPr id="8" name="TextBox 7">
            <a:extLst>
              <a:ext uri="{FF2B5EF4-FFF2-40B4-BE49-F238E27FC236}">
                <a16:creationId xmlns:a16="http://schemas.microsoft.com/office/drawing/2014/main" id="{E3D0B2CC-C1BA-33A9-00F4-69B7833E26CA}"/>
              </a:ext>
            </a:extLst>
          </p:cNvPr>
          <p:cNvSpPr txBox="1"/>
          <p:nvPr/>
        </p:nvSpPr>
        <p:spPr>
          <a:xfrm>
            <a:off x="189617" y="3756180"/>
            <a:ext cx="9891007" cy="163737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Ferry Terminal building is composed of two main structures, a yellow Edwardian Baroque building facing Queen Street and the CBD, and a newer waiting area building (which became the actual ferry terminal of today) facing the Waitematā Harbor.</a:t>
            </a:r>
          </a:p>
        </p:txBody>
      </p:sp>
    </p:spTree>
    <p:extLst>
      <p:ext uri="{BB962C8B-B14F-4D97-AF65-F5344CB8AC3E}">
        <p14:creationId xmlns:p14="http://schemas.microsoft.com/office/powerpoint/2010/main" val="35278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57319" y="0"/>
            <a:ext cx="5020785" cy="1816404"/>
          </a:xfrm>
          <a:prstGeom prst="rect">
            <a:avLst/>
          </a:prstGeom>
        </p:spPr>
        <p:txBody>
          <a:bodyPr vert="horz" lIns="91440" tIns="45720" rIns="91440" bIns="45720" rtlCol="0" anchor="ctr">
            <a:normAutofit/>
          </a:bodyPr>
          <a:lstStyle/>
          <a:p>
            <a:r>
              <a:rPr lang="en-US" dirty="0">
                <a:latin typeface="Times New Roman" panose="02020603050405020304" pitchFamily="18" charset="0"/>
                <a:cs typeface="Times New Roman" panose="02020603050405020304" pitchFamily="18" charset="0"/>
              </a:rPr>
              <a:t>Viaduct Harbor</a:t>
            </a:r>
            <a:endParaRPr lang="en-US" b="1" dirty="0">
              <a:latin typeface="Times New Roman" panose="02020603050405020304" pitchFamily="18" charset="0"/>
              <a:cs typeface="Times New Roman" panose="02020603050405020304" pitchFamily="18" charset="0"/>
            </a:endParaRPr>
          </a:p>
        </p:txBody>
      </p:sp>
      <p:pic>
        <p:nvPicPr>
          <p:cNvPr id="4" name="Picture 3" descr="A city with a body of water&#10;&#10;Description automatically generated">
            <a:extLst>
              <a:ext uri="{FF2B5EF4-FFF2-40B4-BE49-F238E27FC236}">
                <a16:creationId xmlns:a16="http://schemas.microsoft.com/office/drawing/2014/main" id="{56E5768C-9D26-34AC-E476-ECCF66B16DC5}"/>
              </a:ext>
            </a:extLst>
          </p:cNvPr>
          <p:cNvPicPr>
            <a:picLocks noChangeAspect="1"/>
          </p:cNvPicPr>
          <p:nvPr/>
        </p:nvPicPr>
        <p:blipFill>
          <a:blip r:embed="rId3">
            <a:extLst>
              <a:ext uri="{28A0092B-C50C-407E-A947-70E740481C1C}">
                <a14:useLocalDpi xmlns:a14="http://schemas.microsoft.com/office/drawing/2010/main" val="0"/>
              </a:ext>
            </a:extLst>
          </a:blip>
          <a:srcRect r="33112"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7FBAD773-77E8-D955-9211-F538C7F67BBE}"/>
              </a:ext>
            </a:extLst>
          </p:cNvPr>
          <p:cNvSpPr txBox="1"/>
          <p:nvPr/>
        </p:nvSpPr>
        <p:spPr>
          <a:xfrm>
            <a:off x="5057319" y="1476376"/>
            <a:ext cx="5020785" cy="3631058"/>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Viaduct Harbor is home to some of Auckland’s best restaurants and bars. From cocktails to cafes, there is something to inspire everyone’s palette.</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also a world-class marina, luxury hotels, apartment living and business quarters.</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Viaduct Harbour is a vibrant waterfront community welcoming residents, workers and visitors to the heart of Auckland.</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208CE974-47AF-47AF-99E9-12A62538A846}" type="slidenum">
              <a:rPr lang="en-US" sz="1200">
                <a:solidFill>
                  <a:prstClr val="black">
                    <a:tint val="75000"/>
                  </a:prstClr>
                </a:solidFill>
                <a:latin typeface="Calibri" panose="020F0502020204030204"/>
              </a:rPr>
              <a:pPr algn="r">
                <a:spcAft>
                  <a:spcPts val="600"/>
                </a:spcAft>
                <a:defRPr/>
              </a:pPr>
              <a:t>26</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397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073150"/>
          </a:xfrm>
          <a:prstGeom prst="rect">
            <a:avLst/>
          </a:prstGeom>
        </p:spPr>
        <p:txBody>
          <a:bodyPr vert="horz" lIns="91440" tIns="45720" rIns="91440" bIns="45720" rtlCol="0" anchor="ctr">
            <a:noAutofit/>
          </a:bodyPr>
          <a:lstStyle/>
          <a:p>
            <a:pPr algn="ctr" rtl="0" hangingPunct="1">
              <a:lnSpc>
                <a:spcPct val="90000"/>
              </a:lnSpc>
              <a:spcBef>
                <a:spcPct val="0"/>
              </a:spcBef>
            </a:pPr>
            <a:r>
              <a:rPr lang="en-US" sz="3600" dirty="0">
                <a:latin typeface="Times New Roman" panose="02020603050405020304" pitchFamily="18" charset="0"/>
                <a:cs typeface="Times New Roman" panose="02020603050405020304" pitchFamily="18" charset="0"/>
              </a:rPr>
              <a:t>Auckland Fish Market</a:t>
            </a:r>
            <a:endParaRPr lang="en-US" sz="3600" b="1"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0F539378-BC21-9694-A290-E3F3D0B496C6}"/>
              </a:ext>
            </a:extLst>
          </p:cNvPr>
          <p:cNvSpPr txBox="1"/>
          <p:nvPr/>
        </p:nvSpPr>
        <p:spPr>
          <a:xfrm>
            <a:off x="133350" y="1073150"/>
            <a:ext cx="9877425" cy="1073150"/>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 Fish Market is not just a place to be fresh fish, it also has dozens of places to eat fish as well.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widely considered one of the best Fish Markets in New Zealand and well worth the visit.</a:t>
            </a:r>
            <a:endParaRPr lang="en-US" sz="2000" dirty="0"/>
          </a:p>
        </p:txBody>
      </p:sp>
      <p:pic>
        <p:nvPicPr>
          <p:cNvPr id="8" name="Picture 7" descr="A plate of food on a table&#10;&#10;Description automatically generated">
            <a:extLst>
              <a:ext uri="{FF2B5EF4-FFF2-40B4-BE49-F238E27FC236}">
                <a16:creationId xmlns:a16="http://schemas.microsoft.com/office/drawing/2014/main" id="{B84DE938-54D9-A029-40D6-D83A238EC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9258"/>
            <a:ext cx="10080624" cy="3401226"/>
          </a:xfrm>
          <a:prstGeom prst="rect">
            <a:avLst/>
          </a:prstGeom>
        </p:spPr>
      </p:pic>
    </p:spTree>
    <p:extLst>
      <p:ext uri="{BB962C8B-B14F-4D97-AF65-F5344CB8AC3E}">
        <p14:creationId xmlns:p14="http://schemas.microsoft.com/office/powerpoint/2010/main" val="3931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241425"/>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dirty="0">
                <a:latin typeface="Times New Roman" panose="02020603050405020304" pitchFamily="18" charset="0"/>
                <a:cs typeface="Times New Roman" panose="02020603050405020304" pitchFamily="18" charset="0"/>
              </a:rPr>
              <a:t>Victoria Park</a:t>
            </a:r>
            <a:endParaRPr lang="en-US"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DBFE43F3-A620-1C8B-9DA8-A836C3CD8EBE}"/>
              </a:ext>
            </a:extLst>
          </p:cNvPr>
          <p:cNvSpPr txBox="1"/>
          <p:nvPr/>
        </p:nvSpPr>
        <p:spPr>
          <a:xfrm>
            <a:off x="214490" y="1095023"/>
            <a:ext cx="5290607" cy="403895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Victoria Park is a park and sports ground in the Auckland city center, New Zealand. It was opened in 1905 and named after the queen who had died four years earlier.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lies on reclaimed bay land in Freemans Bay, a suburb directly west of the Auckland CBD.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bay started to be filled in as early as the 1870s although the bulk of the reclamation appears to have happened after 1901.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Park was 'finished' around 1912, the area to the north (called the Western Reclamation) dates from after that. </a:t>
            </a:r>
          </a:p>
        </p:txBody>
      </p:sp>
      <p:pic>
        <p:nvPicPr>
          <p:cNvPr id="5" name="Picture 4" descr="A row of trees on a path&#10;&#10;Description automatically generated">
            <a:extLst>
              <a:ext uri="{FF2B5EF4-FFF2-40B4-BE49-F238E27FC236}">
                <a16:creationId xmlns:a16="http://schemas.microsoft.com/office/drawing/2014/main" id="{5DC728A5-E62E-1EEC-A656-BAE0571E1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097" y="1095023"/>
            <a:ext cx="4575527" cy="4575527"/>
          </a:xfrm>
          <a:prstGeom prst="rect">
            <a:avLst/>
          </a:prstGeom>
        </p:spPr>
      </p:pic>
    </p:spTree>
    <p:extLst>
      <p:ext uri="{BB962C8B-B14F-4D97-AF65-F5344CB8AC3E}">
        <p14:creationId xmlns:p14="http://schemas.microsoft.com/office/powerpoint/2010/main" val="3038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St. Patrick’s Cathedral</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29</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4042583" y="1222374"/>
            <a:ext cx="6038041" cy="433546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Cathedral of Saint Patrick and Saint Joseph (usually known as St Patrick's Cathedral) is an heritage-listed Catholic cathedral church in Auckland CBD, situated on the corner of Federal Street and Wyndham St. It is the mother church of the Roman Catholic Diocese of Auckland and the seat of the Bishop of Auckland. </a:t>
            </a:r>
          </a:p>
        </p:txBody>
      </p:sp>
      <p:pic>
        <p:nvPicPr>
          <p:cNvPr id="5" name="Picture 4" descr="A white church with a steeple in front of a city&#10;&#10;Description automatically generated">
            <a:extLst>
              <a:ext uri="{FF2B5EF4-FFF2-40B4-BE49-F238E27FC236}">
                <a16:creationId xmlns:a16="http://schemas.microsoft.com/office/drawing/2014/main" id="{6F34B3E1-20C7-E35F-22FE-EB65F5B608CC}"/>
              </a:ext>
            </a:extLst>
          </p:cNvPr>
          <p:cNvPicPr>
            <a:picLocks noChangeAspect="1"/>
          </p:cNvPicPr>
          <p:nvPr/>
        </p:nvPicPr>
        <p:blipFill rotWithShape="1">
          <a:blip r:embed="rId3">
            <a:extLst>
              <a:ext uri="{28A0092B-C50C-407E-A947-70E740481C1C}">
                <a14:useLocalDpi xmlns:a14="http://schemas.microsoft.com/office/drawing/2010/main" val="0"/>
              </a:ext>
            </a:extLst>
          </a:blip>
          <a:srcRect t="5774" b="11778"/>
          <a:stretch/>
        </p:blipFill>
        <p:spPr>
          <a:xfrm>
            <a:off x="0" y="1222374"/>
            <a:ext cx="4042583" cy="2266950"/>
          </a:xfrm>
          <a:prstGeom prst="rect">
            <a:avLst/>
          </a:prstGeom>
        </p:spPr>
      </p:pic>
      <p:sp>
        <p:nvSpPr>
          <p:cNvPr id="6" name="TextBox 5">
            <a:extLst>
              <a:ext uri="{FF2B5EF4-FFF2-40B4-BE49-F238E27FC236}">
                <a16:creationId xmlns:a16="http://schemas.microsoft.com/office/drawing/2014/main" id="{1ECD616E-47D3-E21A-0B0E-50EA0085E2A6}"/>
              </a:ext>
            </a:extLst>
          </p:cNvPr>
          <p:cNvSpPr txBox="1"/>
          <p:nvPr/>
        </p:nvSpPr>
        <p:spPr>
          <a:xfrm>
            <a:off x="161924" y="3592510"/>
            <a:ext cx="9820275"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1841, the land was acquired by Bishop Jean-Baptiste Pompallier, the first Catholic bishop in New Zealand.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wooden chapel was constructed in 1843, replaced by a stone church in 1848, which was expanded in 1884, and finally replaced with the current cathedral in 1907.</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The church was designated as a cathedral in 1848, and consecrated in 1963. </a:t>
            </a:r>
          </a:p>
        </p:txBody>
      </p:sp>
    </p:spTree>
    <p:extLst>
      <p:ext uri="{BB962C8B-B14F-4D97-AF65-F5344CB8AC3E}">
        <p14:creationId xmlns:p14="http://schemas.microsoft.com/office/powerpoint/2010/main" val="21982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10596"/>
            <a:ext cx="6293958" cy="1229784"/>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Sky Tower</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30</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 y="1119188"/>
            <a:ext cx="6293958" cy="1519872"/>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iconic 1076-foot-tall Sky Tower has stood for over 25 years.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the elevator to above the clouds and experience an incredible 360° view of Tāmaki Makaurau, taking in ancient volcanoes, sparkling sunlit harbors and beyond.</a:t>
            </a:r>
          </a:p>
        </p:txBody>
      </p:sp>
      <p:pic>
        <p:nvPicPr>
          <p:cNvPr id="5" name="Picture 4" descr="A tall tower with a circular top&#10;&#10;Description automatically generated">
            <a:extLst>
              <a:ext uri="{FF2B5EF4-FFF2-40B4-BE49-F238E27FC236}">
                <a16:creationId xmlns:a16="http://schemas.microsoft.com/office/drawing/2014/main" id="{992CA733-F4D5-8E7D-DDF3-7ABBA6729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958" y="0"/>
            <a:ext cx="3786667" cy="5670550"/>
          </a:xfrm>
          <a:prstGeom prst="rect">
            <a:avLst/>
          </a:prstGeom>
        </p:spPr>
      </p:pic>
      <p:graphicFrame>
        <p:nvGraphicFramePr>
          <p:cNvPr id="6" name="Table 5">
            <a:extLst>
              <a:ext uri="{FF2B5EF4-FFF2-40B4-BE49-F238E27FC236}">
                <a16:creationId xmlns:a16="http://schemas.microsoft.com/office/drawing/2014/main" id="{D81E001E-C746-F29C-6CC0-0A909F5AD223}"/>
              </a:ext>
            </a:extLst>
          </p:cNvPr>
          <p:cNvGraphicFramePr>
            <a:graphicFrameLocks noGrp="1"/>
          </p:cNvGraphicFramePr>
          <p:nvPr>
            <p:extLst>
              <p:ext uri="{D42A27DB-BD31-4B8C-83A1-F6EECF244321}">
                <p14:modId xmlns:p14="http://schemas.microsoft.com/office/powerpoint/2010/main" val="3131027527"/>
              </p:ext>
            </p:extLst>
          </p:nvPr>
        </p:nvGraphicFramePr>
        <p:xfrm>
          <a:off x="752475" y="2639060"/>
          <a:ext cx="3622351" cy="2834640"/>
        </p:xfrm>
        <a:graphic>
          <a:graphicData uri="http://schemas.openxmlformats.org/drawingml/2006/table">
            <a:tbl>
              <a:tblPr/>
              <a:tblGrid>
                <a:gridCol w="2742232">
                  <a:extLst>
                    <a:ext uri="{9D8B030D-6E8A-4147-A177-3AD203B41FA5}">
                      <a16:colId xmlns:a16="http://schemas.microsoft.com/office/drawing/2014/main" val="1725291128"/>
                    </a:ext>
                  </a:extLst>
                </a:gridCol>
                <a:gridCol w="213241">
                  <a:extLst>
                    <a:ext uri="{9D8B030D-6E8A-4147-A177-3AD203B41FA5}">
                      <a16:colId xmlns:a16="http://schemas.microsoft.com/office/drawing/2014/main" val="3905638964"/>
                    </a:ext>
                  </a:extLst>
                </a:gridCol>
                <a:gridCol w="666878">
                  <a:extLst>
                    <a:ext uri="{9D8B030D-6E8A-4147-A177-3AD203B41FA5}">
                      <a16:colId xmlns:a16="http://schemas.microsoft.com/office/drawing/2014/main" val="936523436"/>
                    </a:ext>
                  </a:extLst>
                </a:gridCol>
              </a:tblGrid>
              <a:tr h="633771">
                <a:tc>
                  <a:txBody>
                    <a:bodyPr/>
                    <a:lstStyle/>
                    <a:p>
                      <a:r>
                        <a:rPr lang="en-US" sz="1800" dirty="0"/>
                        <a:t>ADULT</a:t>
                      </a:r>
                      <a:br>
                        <a:rPr lang="en-US" sz="1800" dirty="0"/>
                      </a:br>
                      <a:r>
                        <a:rPr lang="en-US" sz="1800" dirty="0"/>
                        <a:t>15 years and above</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a:t>$42</a:t>
                      </a:r>
                    </a:p>
                  </a:txBody>
                  <a:tcPr anchor="ctr">
                    <a:lnL>
                      <a:noFill/>
                    </a:lnL>
                    <a:lnR>
                      <a:noFill/>
                    </a:lnR>
                    <a:lnT>
                      <a:noFill/>
                    </a:lnT>
                    <a:lnB>
                      <a:noFill/>
                    </a:lnB>
                    <a:noFill/>
                  </a:tcPr>
                </a:tc>
                <a:extLst>
                  <a:ext uri="{0D108BD9-81ED-4DB2-BD59-A6C34878D82A}">
                    <a16:rowId xmlns:a16="http://schemas.microsoft.com/office/drawing/2014/main" val="787471045"/>
                  </a:ext>
                </a:extLst>
              </a:tr>
              <a:tr h="633771">
                <a:tc>
                  <a:txBody>
                    <a:bodyPr/>
                    <a:lstStyle/>
                    <a:p>
                      <a:r>
                        <a:rPr lang="en-US" sz="1800"/>
                        <a:t>CHILD</a:t>
                      </a:r>
                      <a:br>
                        <a:rPr lang="en-US" sz="1800"/>
                      </a:br>
                      <a:r>
                        <a:rPr lang="en-US" sz="1800"/>
                        <a:t>3-14 years</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dirty="0"/>
                        <a:t>$20</a:t>
                      </a:r>
                    </a:p>
                  </a:txBody>
                  <a:tcPr anchor="ctr">
                    <a:lnL>
                      <a:noFill/>
                    </a:lnL>
                    <a:lnR>
                      <a:noFill/>
                    </a:lnR>
                    <a:lnT>
                      <a:noFill/>
                    </a:lnT>
                    <a:lnB>
                      <a:noFill/>
                    </a:lnB>
                    <a:noFill/>
                  </a:tcPr>
                </a:tc>
                <a:extLst>
                  <a:ext uri="{0D108BD9-81ED-4DB2-BD59-A6C34878D82A}">
                    <a16:rowId xmlns:a16="http://schemas.microsoft.com/office/drawing/2014/main" val="4180734554"/>
                  </a:ext>
                </a:extLst>
              </a:tr>
              <a:tr h="633771">
                <a:tc>
                  <a:txBody>
                    <a:bodyPr/>
                    <a:lstStyle/>
                    <a:p>
                      <a:r>
                        <a:rPr lang="en-US" sz="1800"/>
                        <a:t>CHILD</a:t>
                      </a:r>
                      <a:br>
                        <a:rPr lang="en-US" sz="1800"/>
                      </a:br>
                      <a:r>
                        <a:rPr lang="en-US" sz="1800"/>
                        <a:t>2 years and under</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a:t>FREE</a:t>
                      </a:r>
                    </a:p>
                  </a:txBody>
                  <a:tcPr anchor="ctr">
                    <a:lnL>
                      <a:noFill/>
                    </a:lnL>
                    <a:lnR>
                      <a:noFill/>
                    </a:lnR>
                    <a:lnT>
                      <a:noFill/>
                    </a:lnT>
                    <a:lnB>
                      <a:noFill/>
                    </a:lnB>
                    <a:noFill/>
                  </a:tcPr>
                </a:tc>
                <a:extLst>
                  <a:ext uri="{0D108BD9-81ED-4DB2-BD59-A6C34878D82A}">
                    <a16:rowId xmlns:a16="http://schemas.microsoft.com/office/drawing/2014/main" val="1322239263"/>
                  </a:ext>
                </a:extLst>
              </a:tr>
              <a:tr h="905387">
                <a:tc>
                  <a:txBody>
                    <a:bodyPr/>
                    <a:lstStyle/>
                    <a:p>
                      <a:r>
                        <a:rPr lang="en-US" sz="1800"/>
                        <a:t>FAMILY PACK</a:t>
                      </a:r>
                      <a:br>
                        <a:rPr lang="en-US" sz="1800"/>
                      </a:br>
                      <a:r>
                        <a:rPr lang="en-US" sz="1800"/>
                        <a:t>(2 Adults and up to 2 Children)</a:t>
                      </a:r>
                    </a:p>
                  </a:txBody>
                  <a:tcPr anchor="ctr">
                    <a:lnL>
                      <a:noFill/>
                    </a:lnL>
                    <a:lnR>
                      <a:noFill/>
                    </a:lnR>
                    <a:lnT>
                      <a:noFill/>
                    </a:lnT>
                    <a:lnB>
                      <a:noFill/>
                    </a:lnB>
                    <a:noFill/>
                  </a:tcPr>
                </a:tc>
                <a:tc>
                  <a:txBody>
                    <a:bodyPr/>
                    <a:lstStyle/>
                    <a:p>
                      <a:endParaRPr lang="en-US" sz="1800" dirty="0"/>
                    </a:p>
                  </a:txBody>
                  <a:tcPr anchor="ctr">
                    <a:lnL>
                      <a:noFill/>
                    </a:lnL>
                    <a:lnR>
                      <a:noFill/>
                    </a:lnR>
                    <a:lnT>
                      <a:noFill/>
                    </a:lnT>
                    <a:lnB>
                      <a:noFill/>
                    </a:lnB>
                    <a:noFill/>
                  </a:tcPr>
                </a:tc>
                <a:tc>
                  <a:txBody>
                    <a:bodyPr/>
                    <a:lstStyle/>
                    <a:p>
                      <a:r>
                        <a:rPr lang="en-US" sz="1800" dirty="0"/>
                        <a:t>$109</a:t>
                      </a:r>
                    </a:p>
                  </a:txBody>
                  <a:tcPr anchor="ctr">
                    <a:lnL>
                      <a:noFill/>
                    </a:lnL>
                    <a:lnR>
                      <a:noFill/>
                    </a:lnR>
                    <a:lnT>
                      <a:noFill/>
                    </a:lnT>
                    <a:lnB>
                      <a:noFill/>
                    </a:lnB>
                    <a:noFill/>
                  </a:tcPr>
                </a:tc>
                <a:extLst>
                  <a:ext uri="{0D108BD9-81ED-4DB2-BD59-A6C34878D82A}">
                    <a16:rowId xmlns:a16="http://schemas.microsoft.com/office/drawing/2014/main" val="2137482142"/>
                  </a:ext>
                </a:extLst>
              </a:tr>
            </a:tbl>
          </a:graphicData>
        </a:graphic>
      </p:graphicFrame>
    </p:spTree>
    <p:extLst>
      <p:ext uri="{BB962C8B-B14F-4D97-AF65-F5344CB8AC3E}">
        <p14:creationId xmlns:p14="http://schemas.microsoft.com/office/powerpoint/2010/main" val="870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Aotea Square</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31</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23825" y="1119189"/>
            <a:ext cx="9956800" cy="4558464"/>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Aotea Square is a large paved public area in the CBD of Auckland.</a:t>
            </a:r>
          </a:p>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Officially opened in 1979 by Sir Dove-Myer Robinson next to Queen Street, it is used for open-air concerts and gatherings, markets, and political rallies. </a:t>
            </a:r>
          </a:p>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November 2010, a major redevelopment of Aotea Square was completed.</a:t>
            </a:r>
            <a:endParaRPr lang="en-US" sz="2200" dirty="0">
              <a:latin typeface="Times New Roman" panose="02020603050405020304" pitchFamily="18" charset="0"/>
              <a:cs typeface="Times New Roman" panose="02020603050405020304" pitchFamily="18" charset="0"/>
            </a:endParaRPr>
          </a:p>
        </p:txBody>
      </p:sp>
      <p:pic>
        <p:nvPicPr>
          <p:cNvPr id="5" name="Picture 4" descr="A large building with a lawn and a park in front of it&#10;&#10;Description automatically generated">
            <a:extLst>
              <a:ext uri="{FF2B5EF4-FFF2-40B4-BE49-F238E27FC236}">
                <a16:creationId xmlns:a16="http://schemas.microsoft.com/office/drawing/2014/main" id="{2548BA3C-CAEF-6988-867B-12CEEEF6C711}"/>
              </a:ext>
            </a:extLst>
          </p:cNvPr>
          <p:cNvPicPr>
            <a:picLocks noChangeAspect="1"/>
          </p:cNvPicPr>
          <p:nvPr/>
        </p:nvPicPr>
        <p:blipFill rotWithShape="1">
          <a:blip r:embed="rId3">
            <a:extLst>
              <a:ext uri="{28A0092B-C50C-407E-A947-70E740481C1C}">
                <a14:useLocalDpi xmlns:a14="http://schemas.microsoft.com/office/drawing/2010/main" val="0"/>
              </a:ext>
            </a:extLst>
          </a:blip>
          <a:srcRect t="8411" b="11341"/>
          <a:stretch/>
        </p:blipFill>
        <p:spPr>
          <a:xfrm>
            <a:off x="0" y="2811169"/>
            <a:ext cx="10080625" cy="2859381"/>
          </a:xfrm>
          <a:prstGeom prst="rect">
            <a:avLst/>
          </a:prstGeom>
        </p:spPr>
      </p:pic>
    </p:spTree>
    <p:extLst>
      <p:ext uri="{BB962C8B-B14F-4D97-AF65-F5344CB8AC3E}">
        <p14:creationId xmlns:p14="http://schemas.microsoft.com/office/powerpoint/2010/main" val="390094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918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Albert Park</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32</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285750" y="1159082"/>
            <a:ext cx="5162549" cy="2624135"/>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Albert Park is one of Auckland’s best parks.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Its central location in the heart of the city, together with its long history and distinctive character, have earned it a special place in the hearts of Aucklanders and made it an important destination for visitors.</a:t>
            </a:r>
          </a:p>
        </p:txBody>
      </p:sp>
      <p:pic>
        <p:nvPicPr>
          <p:cNvPr id="5" name="Picture 4" descr="A park with a bench and trees&#10;&#10;Description automatically generated">
            <a:extLst>
              <a:ext uri="{FF2B5EF4-FFF2-40B4-BE49-F238E27FC236}">
                <a16:creationId xmlns:a16="http://schemas.microsoft.com/office/drawing/2014/main" id="{E543B9A6-B99C-DBA8-7B0A-2682B045E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300" y="1159082"/>
            <a:ext cx="4632326" cy="2462966"/>
          </a:xfrm>
          <a:prstGeom prst="rect">
            <a:avLst/>
          </a:prstGeom>
        </p:spPr>
      </p:pic>
      <p:sp>
        <p:nvSpPr>
          <p:cNvPr id="6" name="TextBox 5">
            <a:extLst>
              <a:ext uri="{FF2B5EF4-FFF2-40B4-BE49-F238E27FC236}">
                <a16:creationId xmlns:a16="http://schemas.microsoft.com/office/drawing/2014/main" id="{2F287671-0673-4984-F15C-68EFE3C6D402}"/>
              </a:ext>
            </a:extLst>
          </p:cNvPr>
          <p:cNvSpPr txBox="1"/>
          <p:nvPr/>
        </p:nvSpPr>
        <p:spPr>
          <a:xfrm>
            <a:off x="276225" y="3814624"/>
            <a:ext cx="9794875" cy="1785104"/>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At one corner of the park is the Auckland City Art Gallery and gardens, and on the other side is the original park-keepers cottage which is now a museum of memorabilia.</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It's the perfect place for a lunchtime stroll and somewhere to eat your lunch on a lovely sunny day.</a:t>
            </a:r>
          </a:p>
        </p:txBody>
      </p:sp>
    </p:spTree>
    <p:extLst>
      <p:ext uri="{BB962C8B-B14F-4D97-AF65-F5344CB8AC3E}">
        <p14:creationId xmlns:p14="http://schemas.microsoft.com/office/powerpoint/2010/main" val="27095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63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Auckland Domain</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33</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14300" y="928689"/>
            <a:ext cx="9886949" cy="4558464"/>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Domain was set aside in 1880 as a 200-acre public reserve. </a:t>
            </a:r>
          </a:p>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the 1880s, a pond and the area immediately surrounding it were used by the Auckland Acclimatization Society as a testing ground for exotic fish and plant species. </a:t>
            </a:r>
          </a:p>
        </p:txBody>
      </p:sp>
      <p:sp>
        <p:nvSpPr>
          <p:cNvPr id="6" name="TextBox 5">
            <a:extLst>
              <a:ext uri="{FF2B5EF4-FFF2-40B4-BE49-F238E27FC236}">
                <a16:creationId xmlns:a16="http://schemas.microsoft.com/office/drawing/2014/main" id="{F25CFDA6-20A2-D24D-F99B-E28F80B1329C}"/>
              </a:ext>
            </a:extLst>
          </p:cNvPr>
          <p:cNvSpPr txBox="1"/>
          <p:nvPr/>
        </p:nvSpPr>
        <p:spPr>
          <a:xfrm>
            <a:off x="4824412" y="2043133"/>
            <a:ext cx="5038724" cy="3520964"/>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These early plantings developed into the initial site of Auckland's botanic gardens, leaving a legacy of magnificent mature trees for visitors to enjoy today. The pond, fed by an underground spring, went on to become Auckland's first water supply. </a:t>
            </a:r>
          </a:p>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Today it is populated by ducks and the outflow stream runs alongside the picturesque 'Lovers Walk' track through a hillside section of native forest.</a:t>
            </a:r>
          </a:p>
        </p:txBody>
      </p:sp>
      <p:pic>
        <p:nvPicPr>
          <p:cNvPr id="9" name="Picture 8" descr="A water fountain in front of a building&#10;&#10;Description automatically generated">
            <a:extLst>
              <a:ext uri="{FF2B5EF4-FFF2-40B4-BE49-F238E27FC236}">
                <a16:creationId xmlns:a16="http://schemas.microsoft.com/office/drawing/2014/main" id="{FF421F38-FEE6-710D-7322-F82F40662126}"/>
              </a:ext>
            </a:extLst>
          </p:cNvPr>
          <p:cNvPicPr>
            <a:picLocks noChangeAspect="1"/>
          </p:cNvPicPr>
          <p:nvPr/>
        </p:nvPicPr>
        <p:blipFill rotWithShape="1">
          <a:blip r:embed="rId3">
            <a:extLst>
              <a:ext uri="{28A0092B-C50C-407E-A947-70E740481C1C}">
                <a14:useLocalDpi xmlns:a14="http://schemas.microsoft.com/office/drawing/2010/main" val="0"/>
              </a:ext>
            </a:extLst>
          </a:blip>
          <a:srcRect b="9157"/>
          <a:stretch/>
        </p:blipFill>
        <p:spPr>
          <a:xfrm>
            <a:off x="-1" y="2352675"/>
            <a:ext cx="4824413" cy="3311525"/>
          </a:xfrm>
          <a:prstGeom prst="rect">
            <a:avLst/>
          </a:prstGeom>
        </p:spPr>
      </p:pic>
    </p:spTree>
    <p:extLst>
      <p:ext uri="{BB962C8B-B14F-4D97-AF65-F5344CB8AC3E}">
        <p14:creationId xmlns:p14="http://schemas.microsoft.com/office/powerpoint/2010/main" val="248962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1918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War Museum</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34</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54597" y="1007237"/>
            <a:ext cx="5401653" cy="4097131"/>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Auckland Museum's collections and exhibits began in 1852. </a:t>
            </a:r>
          </a:p>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1867 Aucklanders formed a learned society—the Auckland Philosophical Society, soon renamed Auckland Institute. </a:t>
            </a:r>
          </a:p>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Within a few years Auckland Museum was transferred to Auckland Institute, thereafter known as Auckland Institute and Museum until 1996. </a:t>
            </a:r>
          </a:p>
          <a:p>
            <a:pPr marL="28575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Auckland War Memorial Museum was the name of the new building opened in 1929, but since 1996 it has been more commonly used for the institution as well. \</a:t>
            </a:r>
          </a:p>
          <a:p>
            <a:pPr marL="57150">
              <a:lnSpc>
                <a:spcPct val="90000"/>
              </a:lnSpc>
              <a:spcAft>
                <a:spcPts val="600"/>
              </a:spcAft>
            </a:pPr>
            <a:endParaRPr lang="en-US" sz="2200" dirty="0">
              <a:latin typeface="Times New Roman" panose="02020603050405020304" pitchFamily="18" charset="0"/>
              <a:cs typeface="Times New Roman" panose="02020603050405020304" pitchFamily="18" charset="0"/>
            </a:endParaRPr>
          </a:p>
        </p:txBody>
      </p:sp>
      <p:pic>
        <p:nvPicPr>
          <p:cNvPr id="5" name="Picture 4" descr="A large building with columns&#10;&#10;Description automatically generated">
            <a:extLst>
              <a:ext uri="{FF2B5EF4-FFF2-40B4-BE49-F238E27FC236}">
                <a16:creationId xmlns:a16="http://schemas.microsoft.com/office/drawing/2014/main" id="{684518AF-281F-F0A1-5283-8993C65E6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250" y="1007237"/>
            <a:ext cx="4514850" cy="3009900"/>
          </a:xfrm>
          <a:prstGeom prst="rect">
            <a:avLst/>
          </a:prstGeom>
        </p:spPr>
      </p:pic>
      <p:sp>
        <p:nvSpPr>
          <p:cNvPr id="9" name="TextBox 8">
            <a:extLst>
              <a:ext uri="{FF2B5EF4-FFF2-40B4-BE49-F238E27FC236}">
                <a16:creationId xmlns:a16="http://schemas.microsoft.com/office/drawing/2014/main" id="{0F037B2C-866C-AD71-F8DF-403B7A1ACB2B}"/>
              </a:ext>
            </a:extLst>
          </p:cNvPr>
          <p:cNvSpPr txBox="1"/>
          <p:nvPr/>
        </p:nvSpPr>
        <p:spPr>
          <a:xfrm>
            <a:off x="5556251" y="4384579"/>
            <a:ext cx="4514849" cy="1107996"/>
          </a:xfrm>
          <a:prstGeom prst="rect">
            <a:avLst/>
          </a:prstGeom>
          <a:noFill/>
        </p:spPr>
        <p:txBody>
          <a:bodyPr wrap="square">
            <a:spAutoFit/>
          </a:bodyPr>
          <a:lstStyle/>
          <a:p>
            <a:pPr algn="ctr"/>
            <a:r>
              <a:rPr lang="en-US" sz="2200" dirty="0">
                <a:latin typeface="Times New Roman" panose="02020603050405020304" pitchFamily="18" charset="0"/>
                <a:cs typeface="Times New Roman" panose="02020603050405020304" pitchFamily="18" charset="0"/>
              </a:rPr>
              <a:t>Admission Fee:</a:t>
            </a:r>
          </a:p>
          <a:p>
            <a:pPr algn="ctr"/>
            <a:r>
              <a:rPr lang="en-US" sz="2200" dirty="0">
                <a:latin typeface="Times New Roman" panose="02020603050405020304" pitchFamily="18" charset="0"/>
                <a:cs typeface="Times New Roman" panose="02020603050405020304" pitchFamily="18" charset="0"/>
              </a:rPr>
              <a:t>Adults $19.25 </a:t>
            </a:r>
          </a:p>
          <a:p>
            <a:pPr algn="ctr"/>
            <a:r>
              <a:rPr lang="en-US" sz="2200" dirty="0">
                <a:latin typeface="Times New Roman" panose="02020603050405020304" pitchFamily="18" charset="0"/>
                <a:cs typeface="Times New Roman" panose="02020603050405020304" pitchFamily="18" charset="0"/>
              </a:rPr>
              <a:t>Children $12.00</a:t>
            </a:r>
          </a:p>
        </p:txBody>
      </p:sp>
    </p:spTree>
    <p:extLst>
      <p:ext uri="{BB962C8B-B14F-4D97-AF65-F5344CB8AC3E}">
        <p14:creationId xmlns:p14="http://schemas.microsoft.com/office/powerpoint/2010/main" val="2916915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Holy Trinity Cathedral</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35</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5636396" y="1390651"/>
            <a:ext cx="4326754" cy="4287002"/>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Holy Trinity Cathedral</a:t>
            </a:r>
            <a:r>
              <a:rPr lang="en-US" sz="2400" dirty="0">
                <a:latin typeface="Times New Roman" panose="02020603050405020304" pitchFamily="18" charset="0"/>
                <a:cs typeface="Times New Roman" panose="02020603050405020304" pitchFamily="18" charset="0"/>
              </a:rPr>
              <a:t> is an Anglican cathedral situated in Parnell, a residential suburb of Auckland, New Zealand. </a:t>
            </a:r>
          </a:p>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the 'mother church' of the Anglican Diocese of Auckland and the seat of the Bishop of Auckland. </a:t>
            </a:r>
          </a:p>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current main church building was consecrated in 1973. </a:t>
            </a:r>
            <a:endParaRPr lang="en-US" sz="2200" dirty="0">
              <a:latin typeface="Times New Roman" panose="02020603050405020304" pitchFamily="18" charset="0"/>
              <a:cs typeface="Times New Roman" panose="02020603050405020304" pitchFamily="18" charset="0"/>
            </a:endParaRPr>
          </a:p>
        </p:txBody>
      </p:sp>
      <p:pic>
        <p:nvPicPr>
          <p:cNvPr id="5" name="Picture 4" descr="A building with a waterfall in front of it&#10;&#10;Description automatically generated">
            <a:extLst>
              <a:ext uri="{FF2B5EF4-FFF2-40B4-BE49-F238E27FC236}">
                <a16:creationId xmlns:a16="http://schemas.microsoft.com/office/drawing/2014/main" id="{88FFC9B3-A620-1119-7177-A65F23261950}"/>
              </a:ext>
            </a:extLst>
          </p:cNvPr>
          <p:cNvPicPr>
            <a:picLocks noChangeAspect="1"/>
          </p:cNvPicPr>
          <p:nvPr/>
        </p:nvPicPr>
        <p:blipFill rotWithShape="1">
          <a:blip r:embed="rId3">
            <a:extLst>
              <a:ext uri="{28A0092B-C50C-407E-A947-70E740481C1C}">
                <a14:useLocalDpi xmlns:a14="http://schemas.microsoft.com/office/drawing/2010/main" val="0"/>
              </a:ext>
            </a:extLst>
          </a:blip>
          <a:srcRect l="10765" r="20260" b="20807"/>
          <a:stretch/>
        </p:blipFill>
        <p:spPr>
          <a:xfrm>
            <a:off x="0" y="1390651"/>
            <a:ext cx="5636396" cy="4287002"/>
          </a:xfrm>
          <a:prstGeom prst="rect">
            <a:avLst/>
          </a:prstGeom>
        </p:spPr>
      </p:pic>
    </p:spTree>
    <p:extLst>
      <p:ext uri="{BB962C8B-B14F-4D97-AF65-F5344CB8AC3E}">
        <p14:creationId xmlns:p14="http://schemas.microsoft.com/office/powerpoint/2010/main" val="3022643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dirty="0">
                <a:latin typeface="Times New Roman" panose="02020603050405020304" pitchFamily="18" charset="0"/>
                <a:cs typeface="Times New Roman" panose="02020603050405020304" pitchFamily="18" charset="0"/>
              </a:rPr>
              <a:t>Rose Garden</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36</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61924" y="1119188"/>
            <a:ext cx="9839325" cy="3348038"/>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Visit the Rose Gardens at Auckland Botanic Gardens and admire these plants that have inspired so many poets and lovers over history with their plush flowers and delicious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Roses have a reputation for being high maintenance and susceptible to pest and disease. The rose gardens here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prove otherwise! Before roses become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successful members of the collection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they go through 3 years of trials.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Only those that thrive, without chemical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applications, succeed. You too can grow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beautiful roses in Auckland without as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much energy as you may have thought.</a:t>
            </a:r>
          </a:p>
        </p:txBody>
      </p:sp>
      <p:pic>
        <p:nvPicPr>
          <p:cNvPr id="5" name="Picture 4" descr="A garden with many flowers&#10;&#10;Description automatically generated">
            <a:extLst>
              <a:ext uri="{FF2B5EF4-FFF2-40B4-BE49-F238E27FC236}">
                <a16:creationId xmlns:a16="http://schemas.microsoft.com/office/drawing/2014/main" id="{9CF31715-C82E-E5F0-A40A-7C63A2872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250" y="2660650"/>
            <a:ext cx="4514850" cy="3009900"/>
          </a:xfrm>
          <a:prstGeom prst="rect">
            <a:avLst/>
          </a:prstGeom>
        </p:spPr>
      </p:pic>
    </p:spTree>
    <p:extLst>
      <p:ext uri="{BB962C8B-B14F-4D97-AF65-F5344CB8AC3E}">
        <p14:creationId xmlns:p14="http://schemas.microsoft.com/office/powerpoint/2010/main" val="8746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
            <a:ext cx="10080626" cy="830997"/>
          </a:xfrm>
          <a:prstGeom prst="rect">
            <a:avLst/>
          </a:prstGeom>
          <a:noFill/>
        </p:spPr>
        <p:txBody>
          <a:bodyPr wrap="square">
            <a:spAutoFit/>
          </a:bodyPr>
          <a:lstStyle/>
          <a:p>
            <a:pPr algn="ctr">
              <a:buClrTx/>
              <a:buFontTx/>
              <a:buNone/>
            </a:pPr>
            <a:r>
              <a:rPr lang="en-US" altLang="en-US" sz="4800" b="1" dirty="0">
                <a:latin typeface="Times New Roman" panose="02020603050405020304" pitchFamily="18" charset="0"/>
                <a:cs typeface="Times New Roman" panose="02020603050405020304" pitchFamily="18" charset="0"/>
              </a:rPr>
              <a:t>Restaurants in Auckland</a:t>
            </a:r>
          </a:p>
        </p:txBody>
      </p:sp>
      <p:sp>
        <p:nvSpPr>
          <p:cNvPr id="5" name="TextBox 4">
            <a:extLst>
              <a:ext uri="{FF2B5EF4-FFF2-40B4-BE49-F238E27FC236}">
                <a16:creationId xmlns:a16="http://schemas.microsoft.com/office/drawing/2014/main" id="{A1623D5B-EABF-0232-D585-C0172154D290}"/>
              </a:ext>
            </a:extLst>
          </p:cNvPr>
          <p:cNvSpPr txBox="1"/>
          <p:nvPr/>
        </p:nvSpPr>
        <p:spPr>
          <a:xfrm>
            <a:off x="171450" y="830998"/>
            <a:ext cx="9919659" cy="4893647"/>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Aukland. But there are many choices close to the ship at </a:t>
            </a:r>
            <a:r>
              <a:rPr lang="en-US" sz="2000" dirty="0">
                <a:latin typeface="Times New Roman" panose="02020603050405020304" pitchFamily="18" charset="0"/>
                <a:cs typeface="Times New Roman" panose="02020603050405020304" pitchFamily="18" charset="0"/>
              </a:rPr>
              <a:t>VIADUCT HARBOUR.</a:t>
            </a:r>
          </a:p>
          <a:p>
            <a:pPr>
              <a:buClrTx/>
              <a:buFontTx/>
              <a:buNone/>
            </a:pPr>
            <a:r>
              <a:rPr lang="en-US" altLang="en-US" sz="2000" dirty="0">
                <a:latin typeface="Times New Roman" panose="02020603050405020304" pitchFamily="18" charset="0"/>
                <a:cs typeface="Times New Roman" panose="02020603050405020304" pitchFamily="18" charset="0"/>
              </a:rPr>
              <a:t>This list may be of help:</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Bivacco - A bold, Italian.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Boracay Garden - is a Filipino restaurant.</a:t>
            </a:r>
          </a:p>
          <a:p>
            <a:pPr marL="285750" indent="-285750">
              <a:buFont typeface="Arial" panose="020B0604020202020204" pitchFamily="34" charset="0"/>
              <a:buChar char="•"/>
            </a:pPr>
            <a:r>
              <a:rPr lang="en-US" dirty="0">
                <a:effectLst/>
                <a:latin typeface="Times New Roman" panose="02020603050405020304" pitchFamily="18" charset="0"/>
                <a:cs typeface="Times New Roman" panose="02020603050405020304" pitchFamily="18" charset="0"/>
              </a:rPr>
              <a:t>COOPS Corner Pub known for their </a:t>
            </a:r>
            <a:r>
              <a:rPr lang="en-US" dirty="0">
                <a:latin typeface="Times New Roman" panose="02020603050405020304" pitchFamily="18" charset="0"/>
                <a:cs typeface="Times New Roman" panose="02020603050405020304" pitchFamily="18" charset="0"/>
              </a:rPr>
              <a:t>grazing plates.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Cellar Bar is a late-night party hub.</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Danny Doolan’s offers hearty pub fare.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 Rudi's Rooftop Brewing Co. is a rooftop bar and brewery serves lunch.</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Esther brings a taste of the Mediterranean.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Frida Cocina Mexicana &amp; Tequila Bar serves up authentic Mexican </a:t>
            </a:r>
            <a:r>
              <a:rPr lang="en-US" dirty="0" err="1">
                <a:latin typeface="Times New Roman" panose="02020603050405020304" pitchFamily="18" charset="0"/>
                <a:cs typeface="Times New Roman" panose="02020603050405020304" pitchFamily="18" charset="0"/>
              </a:rPr>
              <a:t>flavours</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Giraffe’s spacious </a:t>
            </a:r>
            <a:r>
              <a:rPr lang="en-US" dirty="0" err="1">
                <a:latin typeface="Times New Roman" panose="02020603050405020304" pitchFamily="18" charset="0"/>
                <a:cs typeface="Times New Roman" panose="02020603050405020304" pitchFamily="18" charset="0"/>
              </a:rPr>
              <a:t>cafē</a:t>
            </a:r>
            <a:r>
              <a:rPr lang="en-US" dirty="0">
                <a:latin typeface="Times New Roman" panose="02020603050405020304" pitchFamily="18" charset="0"/>
                <a:cs typeface="Times New Roman" panose="02020603050405020304" pitchFamily="18" charset="0"/>
              </a:rPr>
              <a:t> and bistro is a great spot to enjoy all-day dining.</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Grand Harbour offers an authentic Chinese dining.</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HQ for great food, drinks and music.</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Hello Beasty offers contemporary Asian food.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Homeland is both an eatery and a cooking school.</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 Marée offers both French and Italian dinning.</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burger on a plate&#10;&#10;Description automatically generated">
            <a:extLst>
              <a:ext uri="{FF2B5EF4-FFF2-40B4-BE49-F238E27FC236}">
                <a16:creationId xmlns:a16="http://schemas.microsoft.com/office/drawing/2014/main" id="{B711092F-29E1-ACA2-CA8B-0238D7187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25" y="1220671"/>
            <a:ext cx="2984500" cy="1989667"/>
          </a:xfrm>
          <a:prstGeom prst="rect">
            <a:avLst/>
          </a:prstGeom>
        </p:spPr>
      </p:pic>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additive="base">
                                        <p:cTn id="3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 calcmode="lin" valueType="num">
                                      <p:cBhvr additive="base">
                                        <p:cTn id="3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additive="base">
                                        <p:cTn id="4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 calcmode="lin" valueType="num">
                                      <p:cBhvr additive="base">
                                        <p:cTn id="4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anim calcmode="lin" valueType="num">
                                      <p:cBhvr additive="base">
                                        <p:cTn id="5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4" end="14"/>
                                            </p:txEl>
                                          </p:spTgt>
                                        </p:tgtEl>
                                        <p:attrNameLst>
                                          <p:attrName>style.visibility</p:attrName>
                                        </p:attrNameLst>
                                      </p:cBhvr>
                                      <p:to>
                                        <p:strVal val="visible"/>
                                      </p:to>
                                    </p:set>
                                    <p:anim calcmode="lin" valueType="num">
                                      <p:cBhvr additive="base">
                                        <p:cTn id="55"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5" end="15"/>
                                            </p:txEl>
                                          </p:spTgt>
                                        </p:tgtEl>
                                        <p:attrNameLst>
                                          <p:attrName>style.visibility</p:attrName>
                                        </p:attrNameLst>
                                      </p:cBhvr>
                                      <p:to>
                                        <p:strVal val="visible"/>
                                      </p:to>
                                    </p:set>
                                    <p:anim calcmode="lin" valueType="num">
                                      <p:cBhvr additive="base">
                                        <p:cTn id="59"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Auckland is a beautiful City with a rich history and numerous attractions. Regardless of what you're looking for, Auckland has something for everyone.</a:t>
            </a:r>
          </a:p>
          <a:p>
            <a:pPr marL="0" lvl="0" indent="0" rtl="0">
              <a:buNone/>
            </a:pPr>
            <a:br>
              <a:rPr lang="en-US"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Auckland!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Auckland</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Auckland is the New Zealand Dollar (NZD).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$ 1.63 (NZD)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dirty="0">
                <a:latin typeface="Times New Roman" panose="02020603050405020304" pitchFamily="18" charset="0"/>
                <a:cs typeface="Times New Roman" panose="02020603050405020304" pitchFamily="18" charset="0"/>
              </a:rPr>
              <a:t>(NZD) </a:t>
            </a: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to $. 61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A row of different colored paper money&#10;&#10;Description automatically generated">
            <a:extLst>
              <a:ext uri="{FF2B5EF4-FFF2-40B4-BE49-F238E27FC236}">
                <a16:creationId xmlns:a16="http://schemas.microsoft.com/office/drawing/2014/main" id="{2CBD227C-6D37-13BE-B5BA-D912B3367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809" y="2356731"/>
            <a:ext cx="7305815" cy="3313819"/>
          </a:xfrm>
          <a:prstGeom prst="rect">
            <a:avLst/>
          </a:prstGeom>
        </p:spPr>
      </p:pic>
      <p:pic>
        <p:nvPicPr>
          <p:cNvPr id="7" name="Picture 6" descr="A group of coins on a table&#10;&#10;Description automatically generated">
            <a:extLst>
              <a:ext uri="{FF2B5EF4-FFF2-40B4-BE49-F238E27FC236}">
                <a16:creationId xmlns:a16="http://schemas.microsoft.com/office/drawing/2014/main" id="{280EBF20-343B-C1E0-2BB6-5D5011B04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2846"/>
            <a:ext cx="2800249" cy="1660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36391"/>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Auckland</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 y="865300"/>
            <a:ext cx="1008062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main feature of human settlement in the Auckland region has been the development of a substantial urban area (the largest in New Zealand) in which approximately 90% of the regional population live.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metropolitan area is located on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around the central isthmus and occupies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around 10% of the regional land mass.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Auckland is home to over 1.4 million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people, Auckland is a vibrant center for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trade, commerce, culture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employment.</a:t>
            </a:r>
          </a:p>
        </p:txBody>
      </p:sp>
      <p:pic>
        <p:nvPicPr>
          <p:cNvPr id="9" name="Picture 8" descr="A city with boats and buildings&#10;&#10;Description automatically generated">
            <a:extLst>
              <a:ext uri="{FF2B5EF4-FFF2-40B4-BE49-F238E27FC236}">
                <a16:creationId xmlns:a16="http://schemas.microsoft.com/office/drawing/2014/main" id="{93B80397-4411-54D9-E053-7B6114979FC3}"/>
              </a:ext>
            </a:extLst>
          </p:cNvPr>
          <p:cNvPicPr>
            <a:picLocks noChangeAspect="1"/>
          </p:cNvPicPr>
          <p:nvPr/>
        </p:nvPicPr>
        <p:blipFill rotWithShape="1">
          <a:blip r:embed="rId3">
            <a:extLst>
              <a:ext uri="{28A0092B-C50C-407E-A947-70E740481C1C}">
                <a14:useLocalDpi xmlns:a14="http://schemas.microsoft.com/office/drawing/2010/main" val="0"/>
              </a:ext>
            </a:extLst>
          </a:blip>
          <a:srcRect r="6243"/>
          <a:stretch/>
        </p:blipFill>
        <p:spPr>
          <a:xfrm>
            <a:off x="5324475" y="2254230"/>
            <a:ext cx="4756149" cy="3416320"/>
          </a:xfrm>
          <a:prstGeom prst="rect">
            <a:avLst/>
          </a:prstGeom>
        </p:spPr>
      </p:pic>
    </p:spTree>
    <p:extLst>
      <p:ext uri="{BB962C8B-B14F-4D97-AF65-F5344CB8AC3E}">
        <p14:creationId xmlns:p14="http://schemas.microsoft.com/office/powerpoint/2010/main" val="274466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of Auckland</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5777" y="1153806"/>
            <a:ext cx="988906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latin typeface="Times New Roman" panose="02020603050405020304" pitchFamily="18" charset="0"/>
                <a:cs typeface="Times New Roman" panose="02020603050405020304" pitchFamily="18" charset="0"/>
              </a:rPr>
              <a:t>1840 – 1859: The inaugural years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Auckland was founded on the 18th of September 1840 by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Governor of New Zealand, William Hobson. At that time, it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was New Zealand’s capital.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Hobson chose the area and purchased 3,000 acres ) from local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Mäori Chiefs, for an assortment of blankets, money, trousers,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tobacco, gown pieces and hatchets.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original Deed of Purchase on October 20 1840 included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what is now the majority of the area west of Downtown.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Within a few months of the legal foundation of the city.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Surveyor-General, drew up a plan for the capital and the first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land sales were held in April 1841, only six months after the first landing at Point Britomart. </a:t>
            </a:r>
          </a:p>
          <a:p>
            <a:endParaRPr lang="en-US" sz="2000" b="1" dirty="0">
              <a:latin typeface="Times New Roman" panose="02020603050405020304" pitchFamily="18" charset="0"/>
              <a:cs typeface="Times New Roman" panose="02020603050405020304" pitchFamily="18" charset="0"/>
            </a:endParaRPr>
          </a:p>
        </p:txBody>
      </p:sp>
      <p:pic>
        <p:nvPicPr>
          <p:cNvPr id="4" name="Picture 3" descr="A person in a military uniform&#10;&#10;Description automatically generated">
            <a:extLst>
              <a:ext uri="{FF2B5EF4-FFF2-40B4-BE49-F238E27FC236}">
                <a16:creationId xmlns:a16="http://schemas.microsoft.com/office/drawing/2014/main" id="{7330E9C0-8C1F-7D32-93A2-0954838D8CA1}"/>
              </a:ext>
            </a:extLst>
          </p:cNvPr>
          <p:cNvPicPr>
            <a:picLocks noChangeAspect="1"/>
          </p:cNvPicPr>
          <p:nvPr/>
        </p:nvPicPr>
        <p:blipFill rotWithShape="1">
          <a:blip r:embed="rId3">
            <a:extLst>
              <a:ext uri="{28A0092B-C50C-407E-A947-70E740481C1C}">
                <a14:useLocalDpi xmlns:a14="http://schemas.microsoft.com/office/drawing/2010/main" val="0"/>
              </a:ext>
            </a:extLst>
          </a:blip>
          <a:srcRect l="21552" t="9755" r="15041" b="34702"/>
          <a:stretch/>
        </p:blipFill>
        <p:spPr>
          <a:xfrm>
            <a:off x="6998756" y="1260474"/>
            <a:ext cx="3081868" cy="3256269"/>
          </a:xfrm>
          <a:prstGeom prst="rect">
            <a:avLst/>
          </a:prstGeom>
        </p:spPr>
      </p:pic>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76200" y="863517"/>
            <a:ext cx="1000442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dirty="0">
                <a:latin typeface="Times New Roman" panose="02020603050405020304" pitchFamily="18" charset="0"/>
                <a:cs typeface="Times New Roman" panose="02020603050405020304" pitchFamily="18" charset="0"/>
              </a:rPr>
              <a:t>1840 – 1859: The inaugural years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Land sales started in 1841, and people began to live in and around what was then referred to as Commercial Bay (at the base of Queen Street). This area served as the prime source of livelihood, directly or indirectly, for the majority of the people. </a:t>
            </a:r>
          </a:p>
        </p:txBody>
      </p:sp>
      <p:pic>
        <p:nvPicPr>
          <p:cNvPr id="4" name="Picture 3" descr="A painting of a landscape with boats in the water&#10;&#10;Description automatically generated">
            <a:extLst>
              <a:ext uri="{FF2B5EF4-FFF2-40B4-BE49-F238E27FC236}">
                <a16:creationId xmlns:a16="http://schemas.microsoft.com/office/drawing/2014/main" id="{80B15598-9C5B-4341-BE3D-B7FB47544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6179"/>
            <a:ext cx="4780808" cy="3479702"/>
          </a:xfrm>
          <a:prstGeom prst="rect">
            <a:avLst/>
          </a:prstGeom>
        </p:spPr>
      </p:pic>
      <p:sp>
        <p:nvSpPr>
          <p:cNvPr id="6" name="TextBox 5">
            <a:extLst>
              <a:ext uri="{FF2B5EF4-FFF2-40B4-BE49-F238E27FC236}">
                <a16:creationId xmlns:a16="http://schemas.microsoft.com/office/drawing/2014/main" id="{EA335C96-07B4-29EB-C33A-B9F6FECAF707}"/>
              </a:ext>
            </a:extLst>
          </p:cNvPr>
          <p:cNvSpPr txBox="1"/>
          <p:nvPr/>
        </p:nvSpPr>
        <p:spPr>
          <a:xfrm>
            <a:off x="4780808" y="2173666"/>
            <a:ext cx="5299816"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Commercial activities were located to the east of Queen Street along Shortland Crescent (now known as Shortland Street) to Point Britomart, the original shoreline of Commercial Bay.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Over the next two decades the areas of Freemans Bay and Mechanics Bay became established. Land reclamation began in 1859 from Shortland Street to the foot of Franklin Road in Freemans Bay.</a:t>
            </a:r>
          </a:p>
        </p:txBody>
      </p:sp>
    </p:spTree>
    <p:extLst>
      <p:ext uri="{BB962C8B-B14F-4D97-AF65-F5344CB8AC3E}">
        <p14:creationId xmlns:p14="http://schemas.microsoft.com/office/powerpoint/2010/main" val="22791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Brief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0311" y="1009124"/>
            <a:ext cx="999031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latin typeface="Times New Roman" panose="02020603050405020304" pitchFamily="18" charset="0"/>
                <a:cs typeface="Times New Roman" panose="02020603050405020304" pitchFamily="18" charset="0"/>
              </a:rPr>
              <a:t>1840 – 1859: The inaugural years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By the late 1840s, road infrastructure had been laid over most of the isthmus, but elsewhere navigable waterways, assisted by the portages at Riverhead, Otahuhu and Waiuku, remained the most important links between Auckland and its outlying settlements.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1841, New Zealand’s first British fort was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established on Point Britomart, on  and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previously occupied by a Mäori pa.</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fort was established to control Auckland’s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harbor entrance and bring order to the growing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settlement. In the 1860s, during the New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Zealand Wars, the barracks at Fort Britomart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were used to house 10,000 troops. </a:t>
            </a:r>
          </a:p>
        </p:txBody>
      </p:sp>
      <p:pic>
        <p:nvPicPr>
          <p:cNvPr id="4" name="Picture 3" descr="A group of people walking in front of a building&#10;&#10;Description automatically generated">
            <a:extLst>
              <a:ext uri="{FF2B5EF4-FFF2-40B4-BE49-F238E27FC236}">
                <a16:creationId xmlns:a16="http://schemas.microsoft.com/office/drawing/2014/main" id="{2B132C77-0C0A-497F-2937-C9FBFCBE7763}"/>
              </a:ext>
            </a:extLst>
          </p:cNvPr>
          <p:cNvPicPr>
            <a:picLocks noChangeAspect="1"/>
          </p:cNvPicPr>
          <p:nvPr/>
        </p:nvPicPr>
        <p:blipFill rotWithShape="1">
          <a:blip r:embed="rId3">
            <a:extLst>
              <a:ext uri="{28A0092B-C50C-407E-A947-70E740481C1C}">
                <a14:useLocalDpi xmlns:a14="http://schemas.microsoft.com/office/drawing/2010/main" val="0"/>
              </a:ext>
            </a:extLst>
          </a:blip>
          <a:srcRect l="11217" r="7659"/>
          <a:stretch/>
        </p:blipFill>
        <p:spPr>
          <a:xfrm>
            <a:off x="5372099" y="2470014"/>
            <a:ext cx="4708525" cy="3200536"/>
          </a:xfrm>
          <a:prstGeom prst="rect">
            <a:avLst/>
          </a:prstGeom>
        </p:spPr>
      </p:pic>
      <p:sp>
        <p:nvSpPr>
          <p:cNvPr id="6" name="TextBox 5">
            <a:extLst>
              <a:ext uri="{FF2B5EF4-FFF2-40B4-BE49-F238E27FC236}">
                <a16:creationId xmlns:a16="http://schemas.microsoft.com/office/drawing/2014/main" id="{3AADCF1D-E2EB-EBCB-EE94-8E9CC1FE29D6}"/>
              </a:ext>
            </a:extLst>
          </p:cNvPr>
          <p:cNvSpPr txBox="1"/>
          <p:nvPr/>
        </p:nvSpPr>
        <p:spPr>
          <a:xfrm>
            <a:off x="7172855" y="5301218"/>
            <a:ext cx="1590145"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Fort Britomart </a:t>
            </a:r>
            <a:endParaRPr lang="en-US" dirty="0"/>
          </a:p>
        </p:txBody>
      </p:sp>
    </p:spTree>
    <p:extLst>
      <p:ext uri="{BB962C8B-B14F-4D97-AF65-F5344CB8AC3E}">
        <p14:creationId xmlns:p14="http://schemas.microsoft.com/office/powerpoint/2010/main" val="21032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1364</TotalTime>
  <Words>3613</Words>
  <Application>Microsoft Office PowerPoint</Application>
  <PresentationFormat>Custom</PresentationFormat>
  <Paragraphs>264</Paragraphs>
  <Slides>40</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Alef</vt:lpstr>
      <vt:lpstr>Arial</vt:lpstr>
      <vt:lpstr>Calibri</vt:lpstr>
      <vt:lpstr>Liberation Sans</vt:lpstr>
      <vt:lpstr>Roboto</vt:lpstr>
      <vt:lpstr>Times New Roman</vt:lpstr>
      <vt:lpstr>Wingdings</vt:lpstr>
      <vt:lpstr>Default</vt:lpstr>
      <vt:lpstr>Auckland, New Zealand Presented by Marc Silver</vt:lpstr>
      <vt:lpstr>What I Will Cover</vt:lpstr>
      <vt:lpstr>My Port Philosophy</vt:lpstr>
      <vt:lpstr>PowerPoint Presentation</vt:lpstr>
      <vt:lpstr>PowerPoint Presentation</vt:lpstr>
      <vt:lpstr>About Auckland</vt:lpstr>
      <vt:lpstr>Brief History of Auckland</vt:lpstr>
      <vt:lpstr>Brief History Cont.</vt:lpstr>
      <vt:lpstr>Brief History Cont.</vt:lpstr>
      <vt:lpstr>Brief History Cont.</vt:lpstr>
      <vt:lpstr>Brief History Cont.</vt:lpstr>
      <vt:lpstr>Brief History Cont.</vt:lpstr>
      <vt:lpstr>Brief History Cont.</vt:lpstr>
      <vt:lpstr>Brief History Cont.</vt:lpstr>
      <vt:lpstr>Brief History Cont.</vt:lpstr>
      <vt:lpstr>Brief History Cont.</vt:lpstr>
      <vt:lpstr>New Zealand Area Map </vt:lpstr>
      <vt:lpstr>Map of Auckland</vt:lpstr>
      <vt:lpstr>Auckland Transit System</vt:lpstr>
      <vt:lpstr>Auckland Taxis</vt:lpstr>
      <vt:lpstr>Auckland Walking Tour </vt:lpstr>
      <vt:lpstr>PowerPoint Presentation</vt:lpstr>
      <vt:lpstr>Quay Street</vt:lpstr>
      <vt:lpstr>Britomart</vt:lpstr>
      <vt:lpstr> Ferry Building</vt:lpstr>
      <vt:lpstr>Viaduct Harbor</vt:lpstr>
      <vt:lpstr>Auckland Fish Market</vt:lpstr>
      <vt:lpstr>Victoria Park</vt:lpstr>
      <vt:lpstr>St. Patrick’s Cathedral</vt:lpstr>
      <vt:lpstr>Sky Tower</vt:lpstr>
      <vt:lpstr>Aotea Square</vt:lpstr>
      <vt:lpstr>Albert Park</vt:lpstr>
      <vt:lpstr>Auckland Domain</vt:lpstr>
      <vt:lpstr>War Museum</vt:lpstr>
      <vt:lpstr>Holy Trinity Cathedral</vt:lpstr>
      <vt:lpstr>Rose Garden</vt:lpstr>
      <vt:lpstr>PowerPoint Presentation</vt:lpstr>
      <vt:lpstr>Conclusion</vt:lpstr>
      <vt:lpstr>Thanks For Coming</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162</cp:revision>
  <dcterms:created xsi:type="dcterms:W3CDTF">2023-03-25T21:24:27Z</dcterms:created>
  <dcterms:modified xsi:type="dcterms:W3CDTF">2024-07-26T04:19:30Z</dcterms:modified>
</cp:coreProperties>
</file>