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5"/>
  </p:notesMasterIdLst>
  <p:handoutMasterIdLst>
    <p:handoutMasterId r:id="rId26"/>
  </p:handoutMasterIdLst>
  <p:sldIdLst>
    <p:sldId id="256" r:id="rId4"/>
    <p:sldId id="273" r:id="rId5"/>
    <p:sldId id="257" r:id="rId6"/>
    <p:sldId id="274" r:id="rId7"/>
    <p:sldId id="258" r:id="rId8"/>
    <p:sldId id="259" r:id="rId9"/>
    <p:sldId id="276" r:id="rId10"/>
    <p:sldId id="260" r:id="rId11"/>
    <p:sldId id="277" r:id="rId12"/>
    <p:sldId id="262" r:id="rId13"/>
    <p:sldId id="263" r:id="rId14"/>
    <p:sldId id="261" r:id="rId15"/>
    <p:sldId id="264" r:id="rId16"/>
    <p:sldId id="265" r:id="rId17"/>
    <p:sldId id="266" r:id="rId18"/>
    <p:sldId id="267" r:id="rId19"/>
    <p:sldId id="268" r:id="rId20"/>
    <p:sldId id="278" r:id="rId21"/>
    <p:sldId id="275" r:id="rId22"/>
    <p:sldId id="271" r:id="rId23"/>
    <p:sldId id="272" r:id="rId24"/>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98" d="100"/>
          <a:sy n="98" d="100"/>
        </p:scale>
        <p:origin x="2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15</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16</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19</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20</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21</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D769503-4C14-C764-C2B0-EB16125757B5}"/>
              </a:ext>
            </a:extLst>
          </p:cNvPr>
          <p:cNvSpPr txBox="1">
            <a:spLocks noGrp="1"/>
          </p:cNvSpPr>
          <p:nvPr>
            <p:ph type="sldNum" sz="quarter" idx="5"/>
          </p:nvPr>
        </p:nvSpPr>
        <p:spPr>
          <a:ln/>
        </p:spPr>
        <p:txBody>
          <a:bodyPr vert="horz" lIns="0" tIns="0" rIns="0" bIns="0" anchor="b" anchorCtr="0">
            <a:noAutofit/>
          </a:bodyPr>
          <a:lstStyle/>
          <a:p>
            <a:pPr lvl="0"/>
            <a:fld id="{06B5DE9D-3ED3-49DF-8307-2FBBAF84FA80}" type="slidenum">
              <a:t>10</a:t>
            </a:fld>
            <a:endParaRPr lang="en-US"/>
          </a:p>
        </p:txBody>
      </p:sp>
      <p:sp>
        <p:nvSpPr>
          <p:cNvPr id="2" name="Slide Image Placeholder 1">
            <a:extLst>
              <a:ext uri="{FF2B5EF4-FFF2-40B4-BE49-F238E27FC236}">
                <a16:creationId xmlns:a16="http://schemas.microsoft.com/office/drawing/2014/main" id="{1667A384-4CFC-8D41-6581-7012BCDCA2EA}"/>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59FB501-8289-37C0-C2B7-8E26D511142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11</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hangingPunct="0">
        <a:tabLst/>
        <a:defRPr lang="en-US" sz="3300" b="0" i="0" u="none" strike="noStrike" kern="1200">
          <a:ln>
            <a:noFill/>
          </a:ln>
          <a:solidFill>
            <a:srgbClr val="FFFFFF"/>
          </a:solidFill>
          <a:latin typeface="Liberation Sans" pitchFamily="18"/>
        </a:defRPr>
      </a:lvl1pPr>
    </p:titleStyle>
    <p:bodyStyle>
      <a:lvl1pPr marL="0" marR="0" indent="0" hangingPunct="0">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hyperlink" Target="https://www.introducingathens.com/national-archaeological-museu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468369"/>
            <a:ext cx="5233481" cy="1754326"/>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Athens</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000" b="1" dirty="0">
                <a:solidFill>
                  <a:srgbClr val="000000"/>
                </a:solidFill>
                <a:latin typeface="Times New Roman" panose="02020603050405020304" pitchFamily="18" charset="0"/>
                <a:cs typeface="Times New Roman" panose="02020603050405020304" pitchFamily="18" charset="0"/>
              </a:rPr>
            </a:br>
            <a:r>
              <a:rPr lang="en-US" sz="4000" b="1" dirty="0">
                <a:solidFill>
                  <a:srgbClr val="000000"/>
                </a:solidFill>
                <a:latin typeface="Times New Roman" panose="02020603050405020304" pitchFamily="18" charset="0"/>
                <a:cs typeface="Times New Roman" panose="02020603050405020304" pitchFamily="18" charset="0"/>
              </a:rPr>
              <a:t>Marc Silver</a:t>
            </a:r>
            <a:endParaRPr lang="en-US" sz="4800" b="1" dirty="0">
              <a:solidFill>
                <a:srgbClr val="00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263DDA7-EB3D-2CD2-0684-BF3A3AF58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312" y="671459"/>
            <a:ext cx="4105275" cy="41052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6C15915B-4C30-A8D9-86D2-ED8A558F0AA3}"/>
              </a:ext>
            </a:extLst>
          </p:cNvPr>
          <p:cNvSpPr>
            <a:spLocks noGrp="1"/>
          </p:cNvSpPr>
          <p:nvPr>
            <p:ph type="dt" sz="half" idx="10"/>
          </p:nvPr>
        </p:nvSpPr>
        <p:spPr/>
        <p:txBody>
          <a:bodyPr/>
          <a:lstStyle/>
          <a:p>
            <a:pPr lvl="0"/>
            <a:fld id="{9A8B2E79-54F3-42B0-8957-B758006FDFAB}" type="datetimeFigureOut">
              <a:t>12/28/2025</a:t>
            </a:fld>
            <a:endParaRPr lang="en-US"/>
          </a:p>
        </p:txBody>
      </p:sp>
      <p:sp>
        <p:nvSpPr>
          <p:cNvPr id="7" name="Slide Number Placeholder 3">
            <a:extLst>
              <a:ext uri="{FF2B5EF4-FFF2-40B4-BE49-F238E27FC236}">
                <a16:creationId xmlns:a16="http://schemas.microsoft.com/office/drawing/2014/main" id="{33AB95CF-E36E-88A7-A587-821943770B61}"/>
              </a:ext>
            </a:extLst>
          </p:cNvPr>
          <p:cNvSpPr>
            <a:spLocks noGrp="1"/>
          </p:cNvSpPr>
          <p:nvPr>
            <p:ph type="sldNum" sz="quarter" idx="12"/>
          </p:nvPr>
        </p:nvSpPr>
        <p:spPr/>
        <p:txBody>
          <a:bodyPr/>
          <a:lstStyle/>
          <a:p>
            <a:pPr lvl="0"/>
            <a:fld id="{2069A3D9-82A7-43AB-969E-2A734B4402AE}" type="slidenum">
              <a:t>10</a:t>
            </a:fld>
            <a:endParaRPr lang="en-US"/>
          </a:p>
        </p:txBody>
      </p:sp>
      <p:sp>
        <p:nvSpPr>
          <p:cNvPr id="2" name="Title 1">
            <a:extLst>
              <a:ext uri="{FF2B5EF4-FFF2-40B4-BE49-F238E27FC236}">
                <a16:creationId xmlns:a16="http://schemas.microsoft.com/office/drawing/2014/main" id="{42F20D07-2F65-B968-7A5B-D8EAF9A7AD2C}"/>
              </a:ext>
            </a:extLst>
          </p:cNvPr>
          <p:cNvSpPr txBox="1">
            <a:spLocks noGrp="1"/>
          </p:cNvSpPr>
          <p:nvPr>
            <p:ph type="title" idx="4294967295"/>
          </p:nvPr>
        </p:nvSpPr>
        <p:spPr>
          <a:xfrm>
            <a:off x="360000" y="21960"/>
            <a:ext cx="9360000" cy="794160"/>
          </a:xfrm>
        </p:spPr>
        <p:txBody>
          <a:bodyPr vert="horz"/>
          <a:lstStyle/>
          <a:p>
            <a:pPr lvl="0" rtl="0">
              <a:lnSpc>
                <a:spcPct val="115000"/>
              </a:lnSpc>
              <a:spcAft>
                <a:spcPts val="1236"/>
              </a:spcAft>
            </a:pPr>
            <a:r>
              <a:rPr lang="en-US" sz="4800" b="1" dirty="0">
                <a:solidFill>
                  <a:srgbClr val="000000"/>
                </a:solidFill>
                <a:latin typeface="Times New Roman" panose="02020603050405020304" pitchFamily="18" charset="0"/>
                <a:cs typeface="Times New Roman" panose="02020603050405020304" pitchFamily="18" charset="0"/>
              </a:rPr>
              <a:t>24 Hour Hop-on Hop-off  Bus</a:t>
            </a:r>
            <a:endParaRPr lang="en-US" sz="4000" b="1" dirty="0">
              <a:solidFill>
                <a:srgbClr val="000000"/>
              </a:solidFill>
              <a:latin typeface="Alef" pitchFamily="18"/>
              <a:cs typeface="Alef" pitchFamily="2"/>
            </a:endParaRPr>
          </a:p>
        </p:txBody>
      </p:sp>
      <p:sp>
        <p:nvSpPr>
          <p:cNvPr id="3" name="TextBox 2">
            <a:extLst>
              <a:ext uri="{FF2B5EF4-FFF2-40B4-BE49-F238E27FC236}">
                <a16:creationId xmlns:a16="http://schemas.microsoft.com/office/drawing/2014/main" id="{DD148586-1090-0BE3-4C9A-0762E9A1D9E6}"/>
              </a:ext>
            </a:extLst>
          </p:cNvPr>
          <p:cNvSpPr txBox="1"/>
          <p:nvPr/>
        </p:nvSpPr>
        <p:spPr>
          <a:xfrm>
            <a:off x="72000" y="806400"/>
            <a:ext cx="4343400" cy="260352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pPr>
            <a:r>
              <a:rPr lang="en-US" sz="1800" b="0" i="0" u="none" strike="noStrike" kern="1200" dirty="0">
                <a:ln>
                  <a:noFill/>
                </a:ln>
                <a:latin typeface="Alef" pitchFamily="18"/>
                <a:ea typeface="Lucida Sans Unicode" pitchFamily="2"/>
                <a:cs typeface="Alef" pitchFamily="2"/>
              </a:rPr>
              <a:t>I have to admit I rarely use or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recommend the Hop-on Hop-off Bus,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but in Athens, it's one of the easiest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way to see a lot. Tickets available to </a:t>
            </a:r>
            <a:br>
              <a:rPr lang="en-US" sz="1800" b="0" i="0" u="none" strike="noStrike" kern="1200" dirty="0">
                <a:ln>
                  <a:noFill/>
                </a:ln>
                <a:latin typeface="Alef" pitchFamily="18"/>
                <a:ea typeface="Lucida Sans Unicode" pitchFamily="2"/>
                <a:cs typeface="Alef" pitchFamily="2"/>
              </a:rPr>
            </a:br>
            <a:r>
              <a:rPr lang="en-US" sz="1800" b="0" i="0" u="none" strike="noStrike" kern="1200" dirty="0">
                <a:ln>
                  <a:noFill/>
                </a:ln>
                <a:latin typeface="Alef" pitchFamily="18"/>
                <a:ea typeface="Lucida Sans Unicode" pitchFamily="2"/>
                <a:cs typeface="Alef" pitchFamily="2"/>
              </a:rPr>
              <a:t>see the sights at your leisure. </a:t>
            </a:r>
          </a:p>
          <a:p>
            <a:pPr marR="0" lvl="0" rtl="0" hangingPunct="0">
              <a:lnSpc>
                <a:spcPct val="100000"/>
              </a:lnSpc>
              <a:spcBef>
                <a:spcPts val="0"/>
              </a:spcBef>
              <a:spcAft>
                <a:spcPts val="0"/>
              </a:spcAft>
              <a:tabLst/>
            </a:pPr>
            <a:r>
              <a:rPr lang="en-US" dirty="0"/>
              <a:t>Stops include: </a:t>
            </a:r>
          </a:p>
          <a:p>
            <a:pPr marL="285750" marR="0" lvl="0" indent="-285750" rtl="0" hangingPunct="0">
              <a:lnSpc>
                <a:spcPct val="100000"/>
              </a:lnSpc>
              <a:spcBef>
                <a:spcPts val="0"/>
              </a:spcBef>
              <a:spcAft>
                <a:spcPts val="0"/>
              </a:spcAft>
              <a:buFont typeface="Arial" panose="020B0604020202020204" pitchFamily="34" charset="0"/>
              <a:buChar char="•"/>
              <a:tabLst/>
            </a:pPr>
            <a:r>
              <a:rPr lang="en-US" dirty="0"/>
              <a:t>Syntagma Square</a:t>
            </a:r>
          </a:p>
          <a:p>
            <a:pPr marL="285750" marR="0" lvl="0" indent="-285750" rtl="0" hangingPunct="0">
              <a:lnSpc>
                <a:spcPct val="100000"/>
              </a:lnSpc>
              <a:spcBef>
                <a:spcPts val="0"/>
              </a:spcBef>
              <a:spcAft>
                <a:spcPts val="0"/>
              </a:spcAft>
              <a:buFont typeface="Arial" panose="020B0604020202020204" pitchFamily="34" charset="0"/>
              <a:buChar char="•"/>
              <a:tabLst/>
            </a:pPr>
            <a:r>
              <a:rPr lang="en-US" dirty="0" err="1"/>
              <a:t>Plaka</a:t>
            </a:r>
            <a:endParaRPr lang="en-US" dirty="0"/>
          </a:p>
          <a:p>
            <a:pPr marL="285750" marR="0" lvl="0" indent="-285750" rtl="0" hangingPunct="0">
              <a:lnSpc>
                <a:spcPct val="100000"/>
              </a:lnSpc>
              <a:spcBef>
                <a:spcPts val="0"/>
              </a:spcBef>
              <a:spcAft>
                <a:spcPts val="0"/>
              </a:spcAft>
              <a:buFont typeface="Arial" panose="020B0604020202020204" pitchFamily="34" charset="0"/>
              <a:buChar char="•"/>
              <a:tabLst/>
            </a:pPr>
            <a:r>
              <a:rPr lang="en-US" dirty="0"/>
              <a:t>The Acropolis &amp; Parthenon</a:t>
            </a:r>
          </a:p>
          <a:p>
            <a:pPr marL="285750" marR="0" lvl="0" indent="-285750" rtl="0" hangingPunct="0">
              <a:lnSpc>
                <a:spcPct val="100000"/>
              </a:lnSpc>
              <a:spcBef>
                <a:spcPts val="0"/>
              </a:spcBef>
              <a:spcAft>
                <a:spcPts val="0"/>
              </a:spcAft>
              <a:buFont typeface="Arial" panose="020B0604020202020204" pitchFamily="34" charset="0"/>
              <a:buChar char="•"/>
              <a:tabLst/>
            </a:pPr>
            <a:r>
              <a:rPr lang="en-US" dirty="0"/>
              <a:t>Temple of Zeus</a:t>
            </a:r>
            <a:endParaRPr lang="en-US" sz="1800" b="0" i="0" u="none" strike="noStrike" kern="1200" dirty="0">
              <a:ln>
                <a:noFill/>
              </a:ln>
              <a:latin typeface="Alef" pitchFamily="18"/>
              <a:ea typeface="Lucida Sans Unicode" pitchFamily="2"/>
              <a:cs typeface="Alef" pitchFamily="2"/>
            </a:endParaRPr>
          </a:p>
          <a:p>
            <a:pPr marL="0" marR="0" lvl="0" indent="0" rtl="0" hangingPunct="0">
              <a:lnSpc>
                <a:spcPct val="100000"/>
              </a:lnSpc>
              <a:spcBef>
                <a:spcPts val="0"/>
              </a:spcBef>
              <a:spcAft>
                <a:spcPts val="0"/>
              </a:spcAft>
              <a:buNone/>
              <a:tabLst/>
            </a:pPr>
            <a:endParaRPr lang="en-US" sz="1800" b="0" i="0" u="none" strike="noStrike" kern="1200" dirty="0">
              <a:ln>
                <a:noFill/>
              </a:ln>
              <a:latin typeface="Alef" pitchFamily="18"/>
              <a:ea typeface="Lucida Sans Unicode" pitchFamily="2"/>
              <a:cs typeface="Alef" pitchFamily="2"/>
            </a:endParaRPr>
          </a:p>
          <a:p>
            <a:pPr marL="0" marR="0" lvl="0" indent="0" rtl="0" hangingPunct="0">
              <a:lnSpc>
                <a:spcPct val="100000"/>
              </a:lnSpc>
              <a:spcBef>
                <a:spcPts val="0"/>
              </a:spcBef>
              <a:spcAft>
                <a:spcPts val="0"/>
              </a:spcAft>
              <a:buNone/>
              <a:tabLst/>
            </a:pPr>
            <a:r>
              <a:rPr lang="en-US" sz="1800" b="0" i="0" u="none" strike="noStrike" kern="1200" dirty="0">
                <a:ln>
                  <a:noFill/>
                </a:ln>
                <a:latin typeface="Alef" pitchFamily="18"/>
                <a:ea typeface="Lucida Sans Unicode" pitchFamily="2"/>
                <a:cs typeface="Alef" pitchFamily="2"/>
              </a:rPr>
              <a:t>From</a:t>
            </a:r>
          </a:p>
          <a:p>
            <a:pPr marL="0" marR="0" lvl="0" indent="0" rtl="0" hangingPunct="0">
              <a:lnSpc>
                <a:spcPct val="100000"/>
              </a:lnSpc>
              <a:spcBef>
                <a:spcPts val="0"/>
              </a:spcBef>
              <a:spcAft>
                <a:spcPts val="0"/>
              </a:spcAft>
              <a:buNone/>
              <a:tabLst/>
            </a:pPr>
            <a:r>
              <a:rPr lang="en-US" sz="1800" b="0" i="0" u="none" strike="noStrike" kern="1200" baseline="0" dirty="0">
                <a:ln>
                  <a:noFill/>
                </a:ln>
                <a:solidFill>
                  <a:srgbClr val="000000"/>
                </a:solidFill>
                <a:latin typeface="Times New Roman" pitchFamily="18"/>
                <a:ea typeface="Segoe UI" pitchFamily="34"/>
                <a:cs typeface="Segoe UI" pitchFamily="34"/>
              </a:rPr>
              <a:t>€</a:t>
            </a:r>
            <a:r>
              <a:rPr lang="en-US" sz="1800" b="0" i="0" u="none" strike="noStrike" kern="1200" dirty="0">
                <a:ln>
                  <a:noFill/>
                </a:ln>
                <a:latin typeface="Alef" pitchFamily="18"/>
                <a:ea typeface="Lucida Sans Unicode" pitchFamily="2"/>
                <a:cs typeface="Alef" pitchFamily="2"/>
              </a:rPr>
              <a:t>16 per person</a:t>
            </a:r>
          </a:p>
        </p:txBody>
      </p:sp>
      <p:pic>
        <p:nvPicPr>
          <p:cNvPr id="8" name="Picture 7">
            <a:extLst>
              <a:ext uri="{FF2B5EF4-FFF2-40B4-BE49-F238E27FC236}">
                <a16:creationId xmlns:a16="http://schemas.microsoft.com/office/drawing/2014/main" id="{53E798C5-44B0-684F-ADCA-46C24E173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602" y="945222"/>
            <a:ext cx="5713105" cy="38117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8">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156F9505-B568-54E7-BD3E-794EC55D4E92}"/>
              </a:ext>
            </a:extLst>
          </p:cNvPr>
          <p:cNvSpPr>
            <a:spLocks noGrp="1"/>
          </p:cNvSpPr>
          <p:nvPr>
            <p:ph type="dt" sz="half" idx="10"/>
          </p:nvPr>
        </p:nvSpPr>
        <p:spPr/>
        <p:txBody>
          <a:bodyPr/>
          <a:lstStyle/>
          <a:p>
            <a:pPr lvl="0"/>
            <a:fld id="{FA341C3D-B162-43A1-975F-433821701681}" type="datetimeFigureOut">
              <a:t>12/28/2025</a:t>
            </a:fld>
            <a:endParaRPr lang="en-US"/>
          </a:p>
        </p:txBody>
      </p:sp>
      <p:sp>
        <p:nvSpPr>
          <p:cNvPr id="7" name="Slide Number Placeholder 3">
            <a:extLst>
              <a:ext uri="{FF2B5EF4-FFF2-40B4-BE49-F238E27FC236}">
                <a16:creationId xmlns:a16="http://schemas.microsoft.com/office/drawing/2014/main" id="{15B6378B-C4F7-6370-0B94-5205A39D6573}"/>
              </a:ext>
            </a:extLst>
          </p:cNvPr>
          <p:cNvSpPr>
            <a:spLocks noGrp="1"/>
          </p:cNvSpPr>
          <p:nvPr>
            <p:ph type="sldNum" sz="quarter" idx="12"/>
          </p:nvPr>
        </p:nvSpPr>
        <p:spPr/>
        <p:txBody>
          <a:bodyPr/>
          <a:lstStyle/>
          <a:p>
            <a:pPr lvl="0"/>
            <a:fld id="{0F702D12-CBEA-4476-B0D9-08112744BBFA}" type="slidenum">
              <a:t>11</a:t>
            </a:fld>
            <a:endParaRPr lang="en-US"/>
          </a:p>
        </p:txBody>
      </p:sp>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360000" y="21960"/>
            <a:ext cx="9360000" cy="794160"/>
          </a:xfrm>
        </p:spPr>
        <p:txBody>
          <a:bodyPr vert="horz"/>
          <a:lstStyle/>
          <a:p>
            <a:pPr lvl="0" rtl="0">
              <a:lnSpc>
                <a:spcPct val="115000"/>
              </a:lnSpc>
              <a:spcAft>
                <a:spcPts val="1236"/>
              </a:spcAft>
            </a:pPr>
            <a:r>
              <a:rPr lang="en-US" sz="4800" b="1" dirty="0">
                <a:solidFill>
                  <a:srgbClr val="000000"/>
                </a:solidFill>
                <a:latin typeface="Times New Roman" panose="02020603050405020304" pitchFamily="18" charset="0"/>
                <a:cs typeface="Times New Roman" panose="02020603050405020304" pitchFamily="18" charset="0"/>
              </a:rPr>
              <a:t>Hop-on Hop-off  Bus Stops</a:t>
            </a:r>
          </a:p>
        </p:txBody>
      </p:sp>
      <p:sp>
        <p:nvSpPr>
          <p:cNvPr id="3" name="TextBox 2">
            <a:extLst>
              <a:ext uri="{FF2B5EF4-FFF2-40B4-BE49-F238E27FC236}">
                <a16:creationId xmlns:a16="http://schemas.microsoft.com/office/drawing/2014/main" id="{C37C81C7-C5F4-484D-C9D8-4ED0EDC18829}"/>
              </a:ext>
            </a:extLst>
          </p:cNvPr>
          <p:cNvSpPr txBox="1"/>
          <p:nvPr/>
        </p:nvSpPr>
        <p:spPr>
          <a:xfrm>
            <a:off x="72000" y="806400"/>
            <a:ext cx="4386984" cy="4166292"/>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pPr>
            <a:r>
              <a:rPr lang="en-US" dirty="0"/>
              <a:t>Could there possibly be a city with a richer </a:t>
            </a:r>
            <a:br>
              <a:rPr lang="en-US" dirty="0"/>
            </a:br>
            <a:r>
              <a:rPr lang="en-US" dirty="0"/>
              <a:t>history than Athens? With over 3000 years of </a:t>
            </a:r>
            <a:br>
              <a:rPr lang="en-US" dirty="0"/>
            </a:br>
            <a:r>
              <a:rPr lang="en-US" dirty="0"/>
              <a:t>civilization under its belt, Athens is heralded </a:t>
            </a:r>
            <a:br>
              <a:rPr lang="en-US" dirty="0"/>
            </a:br>
            <a:r>
              <a:rPr lang="en-US" dirty="0"/>
              <a:t>as the </a:t>
            </a:r>
            <a:r>
              <a:rPr lang="en-US" b="1" dirty="0"/>
              <a:t>birthplace of democracy</a:t>
            </a:r>
            <a:r>
              <a:rPr lang="en-US" dirty="0"/>
              <a:t>. You’ll be a </a:t>
            </a:r>
            <a:br>
              <a:rPr lang="en-US" dirty="0"/>
            </a:br>
            <a:r>
              <a:rPr lang="en-US" dirty="0"/>
              <a:t>Greek history buff in no time listening to our </a:t>
            </a:r>
            <a:br>
              <a:rPr lang="en-US" dirty="0"/>
            </a:br>
            <a:r>
              <a:rPr lang="en-US" b="1" dirty="0"/>
              <a:t>informative audio guide</a:t>
            </a:r>
            <a:r>
              <a:rPr lang="en-US" dirty="0"/>
              <a:t> as you zoom along to </a:t>
            </a:r>
            <a:br>
              <a:rPr lang="en-US" dirty="0"/>
            </a:br>
            <a:r>
              <a:rPr lang="en-US" dirty="0"/>
              <a:t>your chosen destination. Hop off right in the </a:t>
            </a:r>
            <a:br>
              <a:rPr lang="en-US" dirty="0"/>
            </a:br>
            <a:r>
              <a:rPr lang="en-US" dirty="0"/>
              <a:t>heart of the city, at the </a:t>
            </a:r>
            <a:r>
              <a:rPr lang="en-US" b="1" dirty="0"/>
              <a:t>iconic Syntagma </a:t>
            </a:r>
            <a:br>
              <a:rPr lang="en-US" b="1" dirty="0"/>
            </a:br>
            <a:r>
              <a:rPr lang="en-US" b="1" dirty="0"/>
              <a:t>Square</a:t>
            </a:r>
            <a:r>
              <a:rPr lang="en-US" dirty="0"/>
              <a:t>. The Athenians rose up against King </a:t>
            </a:r>
            <a:br>
              <a:rPr lang="en-US" dirty="0"/>
            </a:br>
            <a:r>
              <a:rPr lang="en-US" dirty="0"/>
              <a:t>Otto of Greece here in 1843 and it remains a </a:t>
            </a:r>
            <a:br>
              <a:rPr lang="en-US" dirty="0"/>
            </a:br>
            <a:r>
              <a:rPr lang="en-US" dirty="0" err="1"/>
              <a:t>a</a:t>
            </a:r>
            <a:r>
              <a:rPr lang="en-US" dirty="0"/>
              <a:t> hotbed of political activity today. Explore the </a:t>
            </a:r>
            <a:br>
              <a:rPr lang="en-US" dirty="0"/>
            </a:br>
            <a:r>
              <a:rPr lang="en-US" dirty="0"/>
              <a:t>lovely nearby neighborhood of </a:t>
            </a:r>
            <a:r>
              <a:rPr lang="en-US" dirty="0" err="1"/>
              <a:t>Plaka</a:t>
            </a:r>
            <a:r>
              <a:rPr lang="en-US" dirty="0"/>
              <a:t>, where </a:t>
            </a:r>
            <a:br>
              <a:rPr lang="en-US" dirty="0"/>
            </a:br>
            <a:r>
              <a:rPr lang="en-US" dirty="0"/>
              <a:t>you’ll find pavement cafes spilling onto </a:t>
            </a:r>
          </a:p>
          <a:p>
            <a:pPr marL="0" marR="0" lvl="0" indent="0" rtl="0" hangingPunct="0">
              <a:lnSpc>
                <a:spcPct val="100000"/>
              </a:lnSpc>
              <a:spcBef>
                <a:spcPts val="0"/>
              </a:spcBef>
              <a:spcAft>
                <a:spcPts val="0"/>
              </a:spcAft>
              <a:buNone/>
              <a:tabLst/>
            </a:pPr>
            <a:r>
              <a:rPr lang="en-US" b="1" dirty="0"/>
              <a:t>cobbled lanes lined by cheery bougainvillea</a:t>
            </a:r>
            <a:r>
              <a:rPr lang="en-US" dirty="0"/>
              <a:t>.</a:t>
            </a:r>
            <a:endParaRPr lang="en-US" sz="1800" b="0" i="0" u="none" strike="noStrike" kern="1200" dirty="0">
              <a:ln>
                <a:noFill/>
              </a:ln>
              <a:latin typeface="Liberation Sans" pitchFamily="18"/>
              <a:ea typeface="Lucida Sans Unicode" pitchFamily="2"/>
              <a:cs typeface="Tahoma" pitchFamily="2"/>
            </a:endParaRPr>
          </a:p>
        </p:txBody>
      </p:sp>
      <p:pic>
        <p:nvPicPr>
          <p:cNvPr id="8" name="Picture 7">
            <a:extLst>
              <a:ext uri="{FF2B5EF4-FFF2-40B4-BE49-F238E27FC236}">
                <a16:creationId xmlns:a16="http://schemas.microsoft.com/office/drawing/2014/main" id="{CBC8BE14-0DF0-0D51-15A1-D53FE66491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0905" y="1432819"/>
            <a:ext cx="5457254" cy="29231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42C0450E-06ED-37C5-85FF-F837E71ADF5B}"/>
              </a:ext>
            </a:extLst>
          </p:cNvPr>
          <p:cNvSpPr>
            <a:spLocks noGrp="1"/>
          </p:cNvSpPr>
          <p:nvPr>
            <p:ph type="dt" sz="half" idx="10"/>
          </p:nvPr>
        </p:nvSpPr>
        <p:spPr/>
        <p:txBody>
          <a:bodyPr/>
          <a:lstStyle/>
          <a:p>
            <a:pPr lvl="0"/>
            <a:fld id="{12C53A42-FDC9-48E4-B9B6-1F3136EDA0A4}" type="datetimeFigureOut">
              <a:t>12/28/2025</a:t>
            </a:fld>
            <a:endParaRPr lang="en-US"/>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t>12</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360000" y="21960"/>
            <a:ext cx="9360000" cy="794160"/>
          </a:xfrm>
        </p:spPr>
        <p:txBody>
          <a:bodyPr vert="horz"/>
          <a:lstStyle/>
          <a:p>
            <a:r>
              <a:rPr lang="en-US" sz="4800" b="1" dirty="0">
                <a:solidFill>
                  <a:schemeClr val="tx1"/>
                </a:solidFill>
                <a:latin typeface="Times New Roman" panose="02020603050405020304" pitchFamily="18" charset="0"/>
                <a:cs typeface="Times New Roman" panose="02020603050405020304" pitchFamily="18" charset="0"/>
              </a:rPr>
              <a:t>Athens Transport Tickets </a:t>
            </a:r>
          </a:p>
        </p:txBody>
      </p:sp>
      <p:sp>
        <p:nvSpPr>
          <p:cNvPr id="3" name="TextBox 2">
            <a:extLst>
              <a:ext uri="{FF2B5EF4-FFF2-40B4-BE49-F238E27FC236}">
                <a16:creationId xmlns:a16="http://schemas.microsoft.com/office/drawing/2014/main" id="{8E4A7305-3999-B419-FE75-784BC6D0E8E3}"/>
              </a:ext>
            </a:extLst>
          </p:cNvPr>
          <p:cNvSpPr txBox="1"/>
          <p:nvPr/>
        </p:nvSpPr>
        <p:spPr>
          <a:xfrm>
            <a:off x="72000" y="806400"/>
            <a:ext cx="4343400" cy="2603520"/>
          </a:xfrm>
          <a:prstGeom prst="rect">
            <a:avLst/>
          </a:prstGeom>
          <a:noFill/>
          <a:ln>
            <a:noFill/>
          </a:ln>
        </p:spPr>
        <p:txBody>
          <a:bodyPr vert="horz" wrap="none" lIns="90000" tIns="45000" rIns="90000" bIns="45000" anchorCtr="0" compatLnSpc="0">
            <a:noAutofit/>
          </a:bodyPr>
          <a:lstStyle/>
          <a:p>
            <a:r>
              <a:rPr lang="en-US" sz="2400" dirty="0">
                <a:latin typeface="Times New Roman" panose="02020603050405020304" pitchFamily="18" charset="0"/>
                <a:cs typeface="Times New Roman" panose="02020603050405020304" pitchFamily="18" charset="0"/>
              </a:rPr>
              <a:t>The public transport system in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Athens offers various kinds of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electronic tickets, monthly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yearly travel cards that are easily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rechargeable. The price of transport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tickets in Athens are cheaper than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most other European cities.</a:t>
            </a:r>
          </a:p>
          <a:p>
            <a:r>
              <a:rPr lang="en-US" sz="2400" dirty="0">
                <a:latin typeface="Times New Roman" panose="02020603050405020304" pitchFamily="18" charset="0"/>
                <a:cs typeface="Times New Roman" panose="02020603050405020304" pitchFamily="18" charset="0"/>
              </a:rPr>
              <a:t>The following tickets are valid for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city’s public buses, trolleybuses, </a:t>
            </a:r>
          </a:p>
          <a:p>
            <a:r>
              <a:rPr lang="en-US" sz="2400" dirty="0">
                <a:latin typeface="Times New Roman" panose="02020603050405020304" pitchFamily="18" charset="0"/>
                <a:cs typeface="Times New Roman" panose="02020603050405020304" pitchFamily="18" charset="0"/>
              </a:rPr>
              <a:t>metro, tram and commuter trains.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90-minute ticket: € 1.20 (US$ 1.30)</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24-hour ticket: € 4.10 (US$ 4.50)</a:t>
            </a:r>
          </a:p>
        </p:txBody>
      </p:sp>
      <p:pic>
        <p:nvPicPr>
          <p:cNvPr id="10" name="Picture 9">
            <a:extLst>
              <a:ext uri="{FF2B5EF4-FFF2-40B4-BE49-F238E27FC236}">
                <a16:creationId xmlns:a16="http://schemas.microsoft.com/office/drawing/2014/main" id="{DD03AB54-B0EC-5CBC-76AC-5531FB55A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224" y="806400"/>
            <a:ext cx="5428402" cy="362176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9">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2727AED1-D40F-DC54-ECBE-0631348300B6}"/>
              </a:ext>
            </a:extLst>
          </p:cNvPr>
          <p:cNvSpPr>
            <a:spLocks noGrp="1"/>
          </p:cNvSpPr>
          <p:nvPr>
            <p:ph type="dt" sz="half" idx="10"/>
          </p:nvPr>
        </p:nvSpPr>
        <p:spPr/>
        <p:txBody>
          <a:bodyPr/>
          <a:lstStyle/>
          <a:p>
            <a:pPr lvl="0"/>
            <a:fld id="{EEBD806B-18AD-45AD-A29F-1B97AE0E21D0}" type="datetimeFigureOut">
              <a:t>12/28/2025</a:t>
            </a:fld>
            <a:endParaRPr lang="en-US"/>
          </a:p>
        </p:txBody>
      </p:sp>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t>13</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360000" y="174658"/>
            <a:ext cx="9360000" cy="1093518"/>
          </a:xfrm>
        </p:spPr>
        <p:txBody>
          <a:bodyPr vert="horz"/>
          <a:lstStyle/>
          <a:p>
            <a:pPr marR="0" lvl="0" rtl="0" hangingPunct="0">
              <a:lnSpc>
                <a:spcPct val="100000"/>
              </a:lnSpc>
              <a:spcBef>
                <a:spcPts val="0"/>
              </a:spcBef>
              <a:spcAft>
                <a:spcPts val="0"/>
              </a:spcAft>
              <a:tabLst/>
            </a:pPr>
            <a:r>
              <a:rPr lang="en-US" sz="4800" b="1" dirty="0">
                <a:solidFill>
                  <a:schemeClr val="tx1"/>
                </a:solidFill>
                <a:latin typeface="Times New Roman" panose="02020603050405020304" pitchFamily="18" charset="0"/>
                <a:cs typeface="Times New Roman" panose="02020603050405020304" pitchFamily="18" charset="0"/>
              </a:rPr>
              <a:t>Syntagma Square</a:t>
            </a:r>
            <a:br>
              <a:rPr lang="en-US" sz="4800" b="1" dirty="0">
                <a:solidFill>
                  <a:schemeClr val="tx1"/>
                </a:solidFill>
                <a:latin typeface="Times New Roman" panose="02020603050405020304" pitchFamily="18" charset="0"/>
                <a:cs typeface="Times New Roman" panose="02020603050405020304" pitchFamily="18" charset="0"/>
              </a:rPr>
            </a:br>
            <a:endParaRPr lang="en-US" sz="48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0" y="1150279"/>
            <a:ext cx="4229279"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Syntagma Square</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or </a:t>
            </a:r>
            <a:r>
              <a:rPr kumimoji="0" lang="el-GR"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"Constitution Square" is the central square of Athens.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It is located in front of the 19th-century Old Royal Palace, housing the Greek Parliament since 1934. Syntagma Square is the most important square of modern Athens from both a historical and social point of view, at the heart of commercial activity and Greek politics. The metro station </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 located </a:t>
            </a:r>
            <a:r>
              <a:rPr kumimoji="0" lang="el-GR"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underneath the square, where lines 2 and 3 connect, along with the tram terminal and the numerous bus stops, </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and </a:t>
            </a:r>
            <a:r>
              <a:rPr kumimoji="0" lang="el-GR"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constitutes one of the busiest transport hubs in the country. </a:t>
            </a:r>
          </a:p>
        </p:txBody>
      </p:sp>
      <p:pic>
        <p:nvPicPr>
          <p:cNvPr id="10" name="Picture 9">
            <a:extLst>
              <a:ext uri="{FF2B5EF4-FFF2-40B4-BE49-F238E27FC236}">
                <a16:creationId xmlns:a16="http://schemas.microsoft.com/office/drawing/2014/main" id="{853684E3-3F7D-6EF4-5C08-DC94F9095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5625" y="1043288"/>
            <a:ext cx="5715000" cy="381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0">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93D9E7F-422A-7C6D-FE33-8A292AB37370}"/>
              </a:ext>
            </a:extLst>
          </p:cNvPr>
          <p:cNvSpPr>
            <a:spLocks noGrp="1"/>
          </p:cNvSpPr>
          <p:nvPr>
            <p:ph type="dt" sz="half" idx="10"/>
          </p:nvPr>
        </p:nvSpPr>
        <p:spPr/>
        <p:txBody>
          <a:bodyPr/>
          <a:lstStyle/>
          <a:p>
            <a:pPr lvl="0"/>
            <a:fld id="{5C9E1A73-41C8-4418-BA59-CB2C32F683FB}" type="datetimeFigureOut">
              <a:t>12/28/2025</a:t>
            </a:fld>
            <a:endParaRPr lang="en-US"/>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t>14</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360000" y="21960"/>
            <a:ext cx="9360000" cy="794160"/>
          </a:xfrm>
        </p:spPr>
        <p:txBody>
          <a:bodyPr vert="horz"/>
          <a:lstStyle/>
          <a:p>
            <a:pPr lvl="0" rtl="0">
              <a:lnSpc>
                <a:spcPct val="115000"/>
              </a:lnSpc>
              <a:spcAft>
                <a:spcPts val="1236"/>
              </a:spcAft>
            </a:pPr>
            <a:br>
              <a:rPr lang="en-US" sz="4000" dirty="0">
                <a:solidFill>
                  <a:schemeClr val="tx1"/>
                </a:solidFill>
                <a:latin typeface="Times New Roman" panose="02020603050405020304" pitchFamily="18" charset="0"/>
                <a:cs typeface="Times New Roman" panose="02020603050405020304" pitchFamily="18" charset="0"/>
              </a:rPr>
            </a:br>
            <a:r>
              <a:rPr lang="en-US" sz="4800" b="1" dirty="0" err="1">
                <a:solidFill>
                  <a:schemeClr val="tx1"/>
                </a:solidFill>
                <a:latin typeface="Times New Roman" panose="02020603050405020304" pitchFamily="18" charset="0"/>
                <a:cs typeface="Times New Roman" panose="02020603050405020304" pitchFamily="18" charset="0"/>
              </a:rPr>
              <a:t>Plaka</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360000" y="816120"/>
            <a:ext cx="4530499" cy="4154984"/>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Plaka</a:t>
            </a:r>
            <a:r>
              <a:rPr lang="en-US" sz="2400" dirty="0">
                <a:latin typeface="Times New Roman" panose="02020603050405020304" pitchFamily="18" charset="0"/>
                <a:cs typeface="Times New Roman" panose="02020603050405020304" pitchFamily="18" charset="0"/>
              </a:rPr>
              <a:t> Athens: Famous as a shopping Athens hub. The area is found between Syntagma and </a:t>
            </a:r>
            <a:r>
              <a:rPr lang="en-US" sz="2400" dirty="0" err="1">
                <a:latin typeface="Times New Roman" panose="02020603050405020304" pitchFamily="18" charset="0"/>
                <a:cs typeface="Times New Roman" panose="02020603050405020304" pitchFamily="18" charset="0"/>
              </a:rPr>
              <a:t>Monastriraki</a:t>
            </a:r>
            <a:r>
              <a:rPr lang="en-US" sz="2400" dirty="0">
                <a:latin typeface="Times New Roman" panose="02020603050405020304" pitchFamily="18" charset="0"/>
                <a:cs typeface="Times New Roman" panose="02020603050405020304" pitchFamily="18" charset="0"/>
              </a:rPr>
              <a:t> and it is easily accessed on foot from the center of Athens.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Due to the numerous ancient Greek monuments that are scattered all around the area, </a:t>
            </a:r>
            <a:r>
              <a:rPr lang="en-US" sz="2400" dirty="0" err="1">
                <a:latin typeface="Times New Roman" panose="02020603050405020304" pitchFamily="18" charset="0"/>
                <a:cs typeface="Times New Roman" panose="02020603050405020304" pitchFamily="18" charset="0"/>
              </a:rPr>
              <a:t>Plaka</a:t>
            </a:r>
            <a:r>
              <a:rPr lang="en-US" sz="2400" dirty="0">
                <a:latin typeface="Times New Roman" panose="02020603050405020304" pitchFamily="18" charset="0"/>
                <a:cs typeface="Times New Roman" panose="02020603050405020304" pitchFamily="18" charset="0"/>
              </a:rPr>
              <a:t> is also known as the "neighborhood of the gods".</a:t>
            </a:r>
          </a:p>
        </p:txBody>
      </p:sp>
      <p:pic>
        <p:nvPicPr>
          <p:cNvPr id="9" name="Picture 8">
            <a:extLst>
              <a:ext uri="{FF2B5EF4-FFF2-40B4-BE49-F238E27FC236}">
                <a16:creationId xmlns:a16="http://schemas.microsoft.com/office/drawing/2014/main" id="{39352802-F2DF-7771-2687-ACEEE1757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0058" y="808902"/>
            <a:ext cx="5230568" cy="34754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2EE7DC92-606B-A4C9-114E-266630D70C4C}"/>
              </a:ext>
            </a:extLst>
          </p:cNvPr>
          <p:cNvSpPr>
            <a:spLocks noGrp="1"/>
          </p:cNvSpPr>
          <p:nvPr>
            <p:ph type="dt" sz="half" idx="10"/>
          </p:nvPr>
        </p:nvSpPr>
        <p:spPr/>
        <p:txBody>
          <a:bodyPr/>
          <a:lstStyle/>
          <a:p>
            <a:pPr lvl="0"/>
            <a:fld id="{3816F6B8-3C6F-4DAA-B51F-4A7565C5CCE1}" type="datetimeFigureOut">
              <a:t>12/28/2025</a:t>
            </a:fld>
            <a:endParaRPr lang="en-US"/>
          </a:p>
        </p:txBody>
      </p:sp>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p:txBody>
          <a:bodyPr/>
          <a:lstStyle/>
          <a:p>
            <a:pPr lvl="0"/>
            <a:fld id="{F1745E88-DE43-40A4-ABF6-C2CAAE0C8E93}" type="slidenum">
              <a:t>15</a:t>
            </a:fld>
            <a:endParaRPr lang="en-US"/>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360000" y="21960"/>
            <a:ext cx="9360000" cy="794160"/>
          </a:xfrm>
        </p:spPr>
        <p:txBody>
          <a:bodyPr vert="horz"/>
          <a:lstStyle/>
          <a:p>
            <a:pPr lvl="0" rtl="0">
              <a:lnSpc>
                <a:spcPct val="115000"/>
              </a:lnSpc>
              <a:spcAft>
                <a:spcPts val="1236"/>
              </a:spcAft>
            </a:pPr>
            <a:r>
              <a:rPr lang="en-US" sz="4000" dirty="0">
                <a:solidFill>
                  <a:schemeClr val="tx1"/>
                </a:solidFill>
                <a:latin typeface="Times New Roman" panose="02020603050405020304" pitchFamily="18" charset="0"/>
                <a:cs typeface="Times New Roman" panose="02020603050405020304" pitchFamily="18" charset="0"/>
              </a:rPr>
              <a:t>The Acropolis</a:t>
            </a:r>
            <a:endParaRPr lang="en-US" sz="4000" b="1" dirty="0">
              <a:solidFill>
                <a:srgbClr val="000000"/>
              </a:solidFill>
              <a:latin typeface="Alef" pitchFamily="18"/>
              <a:cs typeface="Alef" pitchFamily="2"/>
            </a:endParaRPr>
          </a:p>
        </p:txBody>
      </p:sp>
      <p:sp>
        <p:nvSpPr>
          <p:cNvPr id="6" name="Rectangle 1">
            <a:extLst>
              <a:ext uri="{FF2B5EF4-FFF2-40B4-BE49-F238E27FC236}">
                <a16:creationId xmlns:a16="http://schemas.microsoft.com/office/drawing/2014/main" id="{880E06C7-5C54-0D9C-9B3D-157094232BE9}"/>
              </a:ext>
            </a:extLst>
          </p:cNvPr>
          <p:cNvSpPr>
            <a:spLocks noChangeArrowheads="1"/>
          </p:cNvSpPr>
          <p:nvPr/>
        </p:nvSpPr>
        <p:spPr bwMode="auto">
          <a:xfrm>
            <a:off x="2" y="887219"/>
            <a:ext cx="565078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Acropolis of Athens </a:t>
            </a:r>
            <a:r>
              <a:rPr kumimoji="0" lang="el-GR" altLang="en-US" sz="20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 located on a rocky outcrop above the city of Athens and contains the remains of the most famous </a:t>
            </a:r>
            <a:r>
              <a:rPr kumimoji="0" lang="en-US" altLang="en-US" sz="20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buildings</a:t>
            </a:r>
            <a:r>
              <a:rPr kumimoji="0" lang="el-GR" altLang="en-US" sz="20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0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Times New Roman" panose="02020603050405020304" pitchFamily="18" charset="0"/>
                <a:cs typeface="Times New Roman" panose="02020603050405020304" pitchFamily="18" charset="0"/>
              </a:rPr>
              <a:t>T</a:t>
            </a:r>
            <a:r>
              <a:rPr kumimoji="0" lang="el-GR" altLang="en-US" sz="20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here is evidence that the hill was inhabited as early as the fourth millennium BC, </a:t>
            </a:r>
            <a:r>
              <a:rPr kumimoji="0" lang="en-US" altLang="en-US" sz="20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and </a:t>
            </a:r>
            <a:r>
              <a:rPr kumimoji="0" lang="el-GR" altLang="en-US" sz="20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buildings whose present remains are the site’s most important ones, including the Parthenon, the Propylaea, the Erechtheion</a:t>
            </a:r>
            <a:r>
              <a:rPr kumimoji="0" lang="en-US" altLang="en-US" sz="20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l-GR" altLang="en-US" sz="20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the Temple of Athena Nike. The Parthenon and the other buildings were seriously damaged during the 1687 siege by the Venetians during the Morean War when gunpowder being stored by the </a:t>
            </a:r>
            <a:r>
              <a:rPr kumimoji="0" lang="en-US" altLang="en-US" sz="20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then-Turkish</a:t>
            </a:r>
            <a:r>
              <a:rPr kumimoji="0" lang="el-GR" altLang="en-US" sz="200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rulers in the Parthenon was hit by a Venetian bombardment and exploded.</a:t>
            </a:r>
          </a:p>
        </p:txBody>
      </p:sp>
      <p:pic>
        <p:nvPicPr>
          <p:cNvPr id="9" name="Picture 8">
            <a:extLst>
              <a:ext uri="{FF2B5EF4-FFF2-40B4-BE49-F238E27FC236}">
                <a16:creationId xmlns:a16="http://schemas.microsoft.com/office/drawing/2014/main" id="{10A8086C-9A9B-58ED-71F3-3C61C0A5AB02}"/>
              </a:ext>
            </a:extLst>
          </p:cNvPr>
          <p:cNvPicPr>
            <a:picLocks noChangeAspect="1"/>
          </p:cNvPicPr>
          <p:nvPr/>
        </p:nvPicPr>
        <p:blipFill rotWithShape="1">
          <a:blip r:embed="rId4">
            <a:extLst>
              <a:ext uri="{28A0092B-C50C-407E-A947-70E740481C1C}">
                <a14:useLocalDpi xmlns:a14="http://schemas.microsoft.com/office/drawing/2010/main" val="0"/>
              </a:ext>
            </a:extLst>
          </a:blip>
          <a:srcRect l="4031" t="15629" r="4476"/>
          <a:stretch/>
        </p:blipFill>
        <p:spPr>
          <a:xfrm>
            <a:off x="5426430" y="836171"/>
            <a:ext cx="4654193" cy="2859892"/>
          </a:xfrm>
          <a:prstGeom prst="rect">
            <a:avLst/>
          </a:prstGeom>
        </p:spPr>
      </p:pic>
      <p:sp>
        <p:nvSpPr>
          <p:cNvPr id="11" name="TextBox 10">
            <a:extLst>
              <a:ext uri="{FF2B5EF4-FFF2-40B4-BE49-F238E27FC236}">
                <a16:creationId xmlns:a16="http://schemas.microsoft.com/office/drawing/2014/main" id="{01C17038-C7F6-6AAB-BD0A-62E613EAC357}"/>
              </a:ext>
            </a:extLst>
          </p:cNvPr>
          <p:cNvSpPr txBox="1"/>
          <p:nvPr/>
        </p:nvSpPr>
        <p:spPr>
          <a:xfrm>
            <a:off x="5414472" y="3875232"/>
            <a:ext cx="5075432" cy="830997"/>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Site Admission: €24.50</a:t>
            </a:r>
          </a:p>
          <a:p>
            <a:pPr algn="ctr"/>
            <a:r>
              <a:rPr lang="en-US" sz="2400" dirty="0">
                <a:latin typeface="Times New Roman" panose="02020603050405020304" pitchFamily="18" charset="0"/>
                <a:cs typeface="Times New Roman" panose="02020603050405020304" pitchFamily="18" charset="0"/>
              </a:rPr>
              <a:t>Acropolis Museum Tickets €17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C822D774-6032-269C-21DE-6E68C4E03C16}"/>
              </a:ext>
            </a:extLst>
          </p:cNvPr>
          <p:cNvSpPr>
            <a:spLocks noGrp="1"/>
          </p:cNvSpPr>
          <p:nvPr>
            <p:ph type="dt" sz="half" idx="10"/>
          </p:nvPr>
        </p:nvSpPr>
        <p:spPr/>
        <p:txBody>
          <a:bodyPr/>
          <a:lstStyle/>
          <a:p>
            <a:pPr lvl="0"/>
            <a:fld id="{4F1FFA54-7CE9-4392-8005-0DA2CD4AD1C1}" type="datetimeFigureOut">
              <a:t>12/28/2025</a:t>
            </a:fld>
            <a:endParaRPr lang="en-US"/>
          </a:p>
        </p:txBody>
      </p:sp>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p:txBody>
          <a:bodyPr/>
          <a:lstStyle/>
          <a:p>
            <a:pPr lvl="0"/>
            <a:fld id="{668CC87C-C6DF-43F2-841E-AFCE33E4256F}" type="slidenum">
              <a:t>16</a:t>
            </a:fld>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360000" y="21960"/>
            <a:ext cx="9360000" cy="794160"/>
          </a:xfrm>
        </p:spPr>
        <p:txBody>
          <a:bodyPr vert="horz"/>
          <a:lstStyle/>
          <a:p>
            <a:pPr lvl="0" rtl="0"/>
            <a:r>
              <a:rPr lang="en-US" sz="4000" dirty="0">
                <a:solidFill>
                  <a:schemeClr val="tx1"/>
                </a:solidFill>
                <a:latin typeface="Times New Roman" panose="02020603050405020304" pitchFamily="18" charset="0"/>
                <a:cs typeface="Times New Roman" panose="02020603050405020304" pitchFamily="18" charset="0"/>
              </a:rPr>
              <a:t>The Parthenon</a:t>
            </a:r>
            <a:endParaRPr lang="en-US" sz="4000" b="1" dirty="0">
              <a:solidFill>
                <a:srgbClr val="000000"/>
              </a:solidFill>
              <a:latin typeface="Alef" pitchFamily="18"/>
              <a:cs typeface="Alef" pitchFamily="2"/>
            </a:endParaRPr>
          </a:p>
        </p:txBody>
      </p:sp>
      <p:sp>
        <p:nvSpPr>
          <p:cNvPr id="8" name="TextBox 7">
            <a:extLst>
              <a:ext uri="{FF2B5EF4-FFF2-40B4-BE49-F238E27FC236}">
                <a16:creationId xmlns:a16="http://schemas.microsoft.com/office/drawing/2014/main" id="{C16DCF5E-E495-A4CF-4EB0-B09C51869A48}"/>
              </a:ext>
            </a:extLst>
          </p:cNvPr>
          <p:cNvSpPr txBox="1"/>
          <p:nvPr/>
        </p:nvSpPr>
        <p:spPr>
          <a:xfrm>
            <a:off x="195209" y="816121"/>
            <a:ext cx="4633645" cy="4166845"/>
          </a:xfrm>
          <a:prstGeom prst="rect">
            <a:avLst/>
          </a:prstGeom>
          <a:noFill/>
        </p:spPr>
        <p:txBody>
          <a:bodyPr wrap="square">
            <a:spAutoFit/>
          </a:bodyPr>
          <a:lstStyle/>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Dedicated to the city’s patron, the goddess Athena, the temple was completed in 438 BC, just in time for the </a:t>
            </a:r>
            <a:r>
              <a:rPr lang="en-US" sz="2000" i="1" dirty="0" err="1">
                <a:latin typeface="Times New Roman" panose="02020603050405020304" pitchFamily="18" charset="0"/>
                <a:cs typeface="Times New Roman" panose="02020603050405020304" pitchFamily="18" charset="0"/>
              </a:rPr>
              <a:t>Panathenaia</a:t>
            </a:r>
            <a:r>
              <a:rPr lang="en-US" sz="2000" dirty="0">
                <a:latin typeface="Times New Roman" panose="02020603050405020304" pitchFamily="18" charset="0"/>
                <a:cs typeface="Times New Roman" panose="02020603050405020304" pitchFamily="18" charset="0"/>
              </a:rPr>
              <a:t>—a festival held every four years on the Acropolis.</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Parthenon was built to replace two earlier temples dedicated to Athena, including an unfinished one in the same spot.</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Constructed entirely of </a:t>
            </a:r>
            <a:r>
              <a:rPr lang="en-US" sz="2000" dirty="0" err="1">
                <a:latin typeface="Times New Roman" panose="02020603050405020304" pitchFamily="18" charset="0"/>
                <a:cs typeface="Times New Roman" panose="02020603050405020304" pitchFamily="18" charset="0"/>
              </a:rPr>
              <a:t>Pendeli</a:t>
            </a:r>
            <a:r>
              <a:rPr lang="en-US" sz="2000" dirty="0">
                <a:latin typeface="Times New Roman" panose="02020603050405020304" pitchFamily="18" charset="0"/>
                <a:cs typeface="Times New Roman" panose="02020603050405020304" pitchFamily="18" charset="0"/>
              </a:rPr>
              <a:t> marble, the Parthenon represents architectural perfection—a pinnacle of human achievement.</a:t>
            </a:r>
          </a:p>
        </p:txBody>
      </p:sp>
      <p:pic>
        <p:nvPicPr>
          <p:cNvPr id="10" name="Picture 9">
            <a:extLst>
              <a:ext uri="{FF2B5EF4-FFF2-40B4-BE49-F238E27FC236}">
                <a16:creationId xmlns:a16="http://schemas.microsoft.com/office/drawing/2014/main" id="{83E507A7-CC5C-6B35-0CEA-2FD36738C2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730" y="736676"/>
            <a:ext cx="5354895" cy="3763405"/>
          </a:xfrm>
          <a:prstGeom prst="rect">
            <a:avLst/>
          </a:prstGeom>
        </p:spPr>
      </p:pic>
      <p:sp>
        <p:nvSpPr>
          <p:cNvPr id="12" name="TextBox 11">
            <a:extLst>
              <a:ext uri="{FF2B5EF4-FFF2-40B4-BE49-F238E27FC236}">
                <a16:creationId xmlns:a16="http://schemas.microsoft.com/office/drawing/2014/main" id="{05E6BCFF-DD12-4B6C-CA50-743349E9576D}"/>
              </a:ext>
            </a:extLst>
          </p:cNvPr>
          <p:cNvSpPr txBox="1"/>
          <p:nvPr/>
        </p:nvSpPr>
        <p:spPr>
          <a:xfrm>
            <a:off x="5095976" y="4263772"/>
            <a:ext cx="5021494" cy="646331"/>
          </a:xfrm>
          <a:prstGeom prst="rect">
            <a:avLst/>
          </a:prstGeom>
          <a:noFill/>
        </p:spPr>
        <p:txBody>
          <a:bodyPr wrap="square">
            <a:spAutoFit/>
          </a:bodyPr>
          <a:lstStyle/>
          <a:p>
            <a:endParaRPr lang="en-US" b="1" dirty="0">
              <a:latin typeface="Times New Roman" panose="02020603050405020304" pitchFamily="18" charset="0"/>
              <a:cs typeface="Times New Roman" panose="02020603050405020304" pitchFamily="18" charset="0"/>
            </a:endParaRPr>
          </a:p>
          <a:p>
            <a:r>
              <a:rPr lang="en-US" b="1" dirty="0">
                <a:effectLst/>
                <a:latin typeface="Times New Roman" panose="02020603050405020304" pitchFamily="18" charset="0"/>
                <a:cs typeface="Times New Roman" panose="02020603050405020304" pitchFamily="18" charset="0"/>
              </a:rPr>
              <a:t>A ticket to the Acropolis includes the Parthenon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D29729F4-4E33-35E7-54EB-C9579046AF63}"/>
              </a:ext>
            </a:extLst>
          </p:cNvPr>
          <p:cNvSpPr>
            <a:spLocks noGrp="1"/>
          </p:cNvSpPr>
          <p:nvPr>
            <p:ph type="dt" sz="half" idx="10"/>
          </p:nvPr>
        </p:nvSpPr>
        <p:spPr/>
        <p:txBody>
          <a:bodyPr/>
          <a:lstStyle/>
          <a:p>
            <a:pPr lvl="0"/>
            <a:fld id="{05B28AD7-8F31-444D-8A55-3AE8464CD932}" type="datetimeFigureOut">
              <a:t>12/28/2025</a:t>
            </a:fld>
            <a:endParaRPr lang="en-US"/>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p:txBody>
          <a:bodyPr/>
          <a:lstStyle/>
          <a:p>
            <a:pPr lvl="0"/>
            <a:fld id="{208CE974-47AF-47AF-99E9-12A62538A846}" type="slidenum">
              <a:t>17</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360000" y="21960"/>
            <a:ext cx="9360000" cy="794160"/>
          </a:xfrm>
        </p:spPr>
        <p:txBody>
          <a:bodyPr vert="horz"/>
          <a:lstStyle/>
          <a:p>
            <a:pPr rtl="0"/>
            <a:r>
              <a:rPr lang="en-US" sz="4800" b="1"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hlinkClick r:id="rId4" tooltip="National Archaeological Museum">
                  <a:extLst>
                    <a:ext uri="{A12FA001-AC4F-418D-AE19-62706E023703}">
                      <ahyp:hlinkClr xmlns:ahyp="http://schemas.microsoft.com/office/drawing/2018/hyperlinkcolor" val="tx"/>
                    </a:ext>
                  </a:extLst>
                </a:hlinkClick>
              </a:rPr>
              <a:t>National Archaeological Museum</a:t>
            </a:r>
            <a:endParaRPr lang="en-US" sz="4800" b="1"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8" name="TextBox 7">
            <a:extLst>
              <a:ext uri="{FF2B5EF4-FFF2-40B4-BE49-F238E27FC236}">
                <a16:creationId xmlns:a16="http://schemas.microsoft.com/office/drawing/2014/main" id="{960C7CA6-DBD2-4069-D5D0-9FB12AA97E64}"/>
              </a:ext>
            </a:extLst>
          </p:cNvPr>
          <p:cNvSpPr txBox="1"/>
          <p:nvPr/>
        </p:nvSpPr>
        <p:spPr>
          <a:xfrm>
            <a:off x="5234656" y="4050167"/>
            <a:ext cx="4858321" cy="892552"/>
          </a:xfrm>
          <a:prstGeom prst="rect">
            <a:avLst/>
          </a:prstGeom>
          <a:noFill/>
        </p:spPr>
        <p:txBody>
          <a:bodyPr wrap="square">
            <a:spAutoFit/>
          </a:bodyPr>
          <a:lstStyle/>
          <a:p>
            <a:pPr marL="0" marR="0" lvl="0" indent="0" algn="ctr" rtl="0" hangingPunct="0">
              <a:lnSpc>
                <a:spcPct val="100000"/>
              </a:lnSpc>
              <a:spcBef>
                <a:spcPts val="0"/>
              </a:spcBef>
              <a:spcAft>
                <a:spcPts val="0"/>
              </a:spcAft>
              <a:buNone/>
              <a:tabLst/>
            </a:pPr>
            <a:r>
              <a:rPr lang="en-US" sz="2400" dirty="0"/>
              <a:t>Admission: € 12</a:t>
            </a:r>
            <a:br>
              <a:rPr lang="en-US" sz="2400" dirty="0"/>
            </a:br>
            <a:r>
              <a:rPr lang="en-US" sz="2400" dirty="0"/>
              <a:t>Children under 18: Free</a:t>
            </a:r>
            <a:r>
              <a:rPr lang="en-US" sz="2800" dirty="0"/>
              <a:t>.</a:t>
            </a:r>
            <a:endParaRPr lang="en-US" sz="2800" b="0" i="0" u="none" strike="noStrike" kern="1200" dirty="0">
              <a:ln>
                <a:noFill/>
              </a:ln>
              <a:latin typeface="Alef" pitchFamily="18"/>
              <a:ea typeface="Lucida Sans Unicode" pitchFamily="2"/>
              <a:cs typeface="Alef" pitchFamily="2"/>
            </a:endParaRPr>
          </a:p>
        </p:txBody>
      </p:sp>
      <p:sp>
        <p:nvSpPr>
          <p:cNvPr id="9" name="TextBox 8">
            <a:extLst>
              <a:ext uri="{FF2B5EF4-FFF2-40B4-BE49-F238E27FC236}">
                <a16:creationId xmlns:a16="http://schemas.microsoft.com/office/drawing/2014/main" id="{20A288A7-4E80-45B7-9C06-8474BBF4E2AB}"/>
              </a:ext>
            </a:extLst>
          </p:cNvPr>
          <p:cNvSpPr txBox="1"/>
          <p:nvPr/>
        </p:nvSpPr>
        <p:spPr>
          <a:xfrm>
            <a:off x="177695" y="776778"/>
            <a:ext cx="5044610" cy="4524315"/>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National Archaeological Museum was founded at the end of the 19th century is, not only the largest archaeological museum in Greece, but its collection of Ancient Greek art is considered one of the finest in the world. </a:t>
            </a:r>
          </a:p>
          <a:p>
            <a:r>
              <a:rPr lang="en-US" dirty="0">
                <a:latin typeface="Times New Roman" panose="02020603050405020304" pitchFamily="18" charset="0"/>
                <a:cs typeface="Times New Roman" panose="02020603050405020304" pitchFamily="18" charset="0"/>
              </a:rPr>
              <a:t>The National Archaeological Museum of Athens, built between 1866 and 1889, was initially named the Central Museum. It was first established to display the numerous findings dating from the beginning of Prehistory to Late Antiquity excavated in Athens and its surroundings. During World War II, the imposing neoclassical building was closed, and its pieces were placed in wooden boxes and buried to avoid the German troops from looting them. Once the war was over, the museum reopened in 1945.</a:t>
            </a:r>
          </a:p>
          <a:p>
            <a:endParaRPr lang="en-US" dirty="0"/>
          </a:p>
        </p:txBody>
      </p:sp>
      <p:pic>
        <p:nvPicPr>
          <p:cNvPr id="11" name="Picture 10">
            <a:extLst>
              <a:ext uri="{FF2B5EF4-FFF2-40B4-BE49-F238E27FC236}">
                <a16:creationId xmlns:a16="http://schemas.microsoft.com/office/drawing/2014/main" id="{5E77B86D-79B6-D027-475E-C57A42AFE9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305" y="816121"/>
            <a:ext cx="4858320" cy="323404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BC0946-4311-DD8E-F725-8219BDA40207}"/>
              </a:ext>
            </a:extLst>
          </p:cNvPr>
          <p:cNvSpPr txBox="1"/>
          <p:nvPr/>
        </p:nvSpPr>
        <p:spPr>
          <a:xfrm>
            <a:off x="0" y="0"/>
            <a:ext cx="10080625" cy="830997"/>
          </a:xfrm>
          <a:prstGeom prst="rect">
            <a:avLst/>
          </a:prstGeom>
          <a:noFill/>
        </p:spPr>
        <p:txBody>
          <a:bodyPr wrap="square">
            <a:spAutoFit/>
          </a:bodyPr>
          <a:lstStyle/>
          <a:p>
            <a:pPr algn="ctr"/>
            <a:r>
              <a:rPr lang="en-US" sz="4800" dirty="0">
                <a:latin typeface="Times New Roman" panose="02020603050405020304" pitchFamily="18" charset="0"/>
                <a:cs typeface="Times New Roman" panose="02020603050405020304" pitchFamily="18" charset="0"/>
              </a:rPr>
              <a:t>The Panathenaic Stadium</a:t>
            </a:r>
          </a:p>
        </p:txBody>
      </p:sp>
      <p:sp>
        <p:nvSpPr>
          <p:cNvPr id="5" name="TextBox 4">
            <a:extLst>
              <a:ext uri="{FF2B5EF4-FFF2-40B4-BE49-F238E27FC236}">
                <a16:creationId xmlns:a16="http://schemas.microsoft.com/office/drawing/2014/main" id="{B2785C4E-0CF1-4D92-AC4C-3898749C7CA1}"/>
              </a:ext>
            </a:extLst>
          </p:cNvPr>
          <p:cNvSpPr txBox="1"/>
          <p:nvPr/>
        </p:nvSpPr>
        <p:spPr>
          <a:xfrm>
            <a:off x="102742" y="1017141"/>
            <a:ext cx="4937570" cy="3139321"/>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Panathenaic Stadium was made entirely of white marble in 144 AD. In the nineteenth century, it was dug up and rebuilt. It hosted the first contemporary Olympics in 1896.</a:t>
            </a:r>
          </a:p>
          <a:p>
            <a:r>
              <a:rPr lang="en-US" sz="2000" dirty="0">
                <a:latin typeface="Times New Roman" panose="02020603050405020304" pitchFamily="18" charset="0"/>
                <a:cs typeface="Times New Roman" panose="02020603050405020304" pitchFamily="18" charset="0"/>
              </a:rPr>
              <a:t>The Panathenaic Stadium is one of the most visited attractions in Athens. It is currently a multi-function stadium that was initially built as a race track in 330 BC for the Panathenaic Games.</a:t>
            </a:r>
          </a:p>
          <a:p>
            <a:endParaRPr lang="en-US" dirty="0"/>
          </a:p>
        </p:txBody>
      </p:sp>
      <p:pic>
        <p:nvPicPr>
          <p:cNvPr id="7" name="Picture 6">
            <a:extLst>
              <a:ext uri="{FF2B5EF4-FFF2-40B4-BE49-F238E27FC236}">
                <a16:creationId xmlns:a16="http://schemas.microsoft.com/office/drawing/2014/main" id="{BD047C80-88FD-A7BB-40FB-5925EB996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453" y="914401"/>
            <a:ext cx="5051172" cy="2895743"/>
          </a:xfrm>
          <a:prstGeom prst="rect">
            <a:avLst/>
          </a:prstGeom>
        </p:spPr>
      </p:pic>
      <p:sp>
        <p:nvSpPr>
          <p:cNvPr id="9" name="TextBox 8">
            <a:extLst>
              <a:ext uri="{FF2B5EF4-FFF2-40B4-BE49-F238E27FC236}">
                <a16:creationId xmlns:a16="http://schemas.microsoft.com/office/drawing/2014/main" id="{32547322-198E-6DF0-DE29-C08B14EBB824}"/>
              </a:ext>
            </a:extLst>
          </p:cNvPr>
          <p:cNvSpPr txBox="1"/>
          <p:nvPr/>
        </p:nvSpPr>
        <p:spPr>
          <a:xfrm>
            <a:off x="102742" y="3789596"/>
            <a:ext cx="9801546" cy="1015663"/>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Dedicated to Athena, goddess of wisdom and war, the Panathenaic Games was a popular event that took place once every four years, in which the inhabitants of Athens organized a religious festival with a sports competition and other cultural events.</a:t>
            </a:r>
          </a:p>
        </p:txBody>
      </p:sp>
      <p:sp>
        <p:nvSpPr>
          <p:cNvPr id="13" name="TextBox 12">
            <a:extLst>
              <a:ext uri="{FF2B5EF4-FFF2-40B4-BE49-F238E27FC236}">
                <a16:creationId xmlns:a16="http://schemas.microsoft.com/office/drawing/2014/main" id="{AA19EB9E-A810-B5C1-A52C-45201F2B350B}"/>
              </a:ext>
            </a:extLst>
          </p:cNvPr>
          <p:cNvSpPr txBox="1"/>
          <p:nvPr/>
        </p:nvSpPr>
        <p:spPr>
          <a:xfrm>
            <a:off x="6976153" y="4482093"/>
            <a:ext cx="2815114" cy="646331"/>
          </a:xfrm>
          <a:prstGeom prst="rect">
            <a:avLst/>
          </a:prstGeom>
          <a:noFill/>
        </p:spPr>
        <p:txBody>
          <a:bodyPr wrap="square">
            <a:spAutoFit/>
          </a:bodyPr>
          <a:lstStyle/>
          <a:p>
            <a:r>
              <a:rPr lang="en-US" dirty="0"/>
              <a:t>Admission: Adults: 3 € </a:t>
            </a:r>
            <a:br>
              <a:rPr lang="en-US" dirty="0"/>
            </a:br>
            <a:r>
              <a:rPr lang="en-US" dirty="0"/>
              <a:t>Senior visitors 1.50 €</a:t>
            </a:r>
          </a:p>
        </p:txBody>
      </p:sp>
    </p:spTree>
    <p:extLst>
      <p:ext uri="{BB962C8B-B14F-4D97-AF65-F5344CB8AC3E}">
        <p14:creationId xmlns:p14="http://schemas.microsoft.com/office/powerpoint/2010/main" val="3065101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Michelin Star Restaurants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243191" y="1109771"/>
            <a:ext cx="9698477" cy="4524315"/>
          </a:xfrm>
          <a:prstGeom prst="rect">
            <a:avLst/>
          </a:prstGeom>
          <a:noFill/>
        </p:spPr>
        <p:txBody>
          <a:bodyPr wrap="square">
            <a:spAutoFit/>
          </a:bodyPr>
          <a:lstStyle/>
          <a:p>
            <a:pPr>
              <a:buClrTx/>
              <a:buFontTx/>
              <a:buNone/>
            </a:pPr>
            <a:r>
              <a:rPr lang="en-US" dirty="0">
                <a:latin typeface="Times New Roman" panose="02020603050405020304" pitchFamily="18" charset="0"/>
                <a:cs typeface="Times New Roman" panose="02020603050405020304" pitchFamily="18" charset="0"/>
              </a:rPr>
              <a:t>Athens is home to some excellent gourmet restaurants. </a:t>
            </a:r>
            <a:r>
              <a:rPr lang="en-US" altLang="en-US" dirty="0">
                <a:latin typeface="Times New Roman" panose="02020603050405020304" pitchFamily="18" charset="0"/>
                <a:cs typeface="Times New Roman" panose="02020603050405020304" pitchFamily="18" charset="0"/>
              </a:rPr>
              <a:t>Many of us on the ship are foodies, so naturally we’re always on the hunt to eat at the most exclusive spots anytime we travel.</a:t>
            </a:r>
          </a:p>
          <a:p>
            <a:pPr>
              <a:buClrTx/>
              <a:buFontTx/>
              <a:buNone/>
            </a:pPr>
            <a:r>
              <a:rPr lang="en-US" altLang="en-US" dirty="0">
                <a:latin typeface="Times New Roman" panose="02020603050405020304" pitchFamily="18" charset="0"/>
                <a:cs typeface="Times New Roman" panose="02020603050405020304" pitchFamily="18" charset="0"/>
              </a:rPr>
              <a:t>Here are a few of the Michelin Star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Restaurants in Athens:</a:t>
            </a:r>
          </a:p>
          <a:p>
            <a:r>
              <a:rPr lang="en-US" b="1" dirty="0" err="1">
                <a:latin typeface="Times New Roman" panose="02020603050405020304" pitchFamily="18" charset="0"/>
                <a:cs typeface="Times New Roman" panose="02020603050405020304" pitchFamily="18" charset="0"/>
              </a:rPr>
              <a:t>Pelagos</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40 </a:t>
            </a:r>
            <a:r>
              <a:rPr lang="en-US" dirty="0" err="1">
                <a:latin typeface="Times New Roman" panose="02020603050405020304" pitchFamily="18" charset="0"/>
                <a:cs typeface="Times New Roman" panose="02020603050405020304" pitchFamily="18" charset="0"/>
              </a:rPr>
              <a:t>Apollonos</a:t>
            </a:r>
            <a:r>
              <a:rPr lang="en-US" dirty="0">
                <a:latin typeface="Times New Roman" panose="02020603050405020304" pitchFamily="18" charset="0"/>
                <a:cs typeface="Times New Roman" panose="02020603050405020304" pitchFamily="18" charset="0"/>
              </a:rPr>
              <a:t> Street, Athens, €€€€ · Contemporary, Mediterranean Cuisine </a:t>
            </a:r>
          </a:p>
          <a:p>
            <a:r>
              <a:rPr lang="en-US" b="1" dirty="0"/>
              <a:t>Soil </a:t>
            </a:r>
            <a:r>
              <a:rPr lang="en-US" dirty="0"/>
              <a:t>5 </a:t>
            </a:r>
            <a:r>
              <a:rPr lang="en-US" dirty="0" err="1"/>
              <a:t>Ferekidou</a:t>
            </a:r>
            <a:r>
              <a:rPr lang="en-US" dirty="0"/>
              <a:t> Street, Athens, €€€€ · Greek, Contemporary </a:t>
            </a:r>
          </a:p>
          <a:p>
            <a:r>
              <a:rPr lang="en-US" b="1" dirty="0" err="1">
                <a:latin typeface="Times New Roman" panose="02020603050405020304" pitchFamily="18" charset="0"/>
                <a:cs typeface="Times New Roman" panose="02020603050405020304" pitchFamily="18" charset="0"/>
              </a:rPr>
              <a:t>Varoulko</a:t>
            </a:r>
            <a:r>
              <a:rPr lang="en-US" b="1" dirty="0">
                <a:latin typeface="Times New Roman" panose="02020603050405020304" pitchFamily="18" charset="0"/>
                <a:cs typeface="Times New Roman" panose="02020603050405020304" pitchFamily="18" charset="0"/>
              </a:rPr>
              <a:t> Seaside </a:t>
            </a:r>
            <a:r>
              <a:rPr lang="en-US" dirty="0">
                <a:latin typeface="Times New Roman" panose="02020603050405020304" pitchFamily="18" charset="0"/>
                <a:cs typeface="Times New Roman" panose="02020603050405020304" pitchFamily="18" charset="0"/>
              </a:rPr>
              <a:t>54-56 </a:t>
            </a:r>
            <a:r>
              <a:rPr lang="en-US" dirty="0" err="1">
                <a:latin typeface="Times New Roman" panose="02020603050405020304" pitchFamily="18" charset="0"/>
                <a:cs typeface="Times New Roman" panose="02020603050405020304" pitchFamily="18" charset="0"/>
              </a:rPr>
              <a:t>Koumoundourou</a:t>
            </a:r>
            <a:r>
              <a:rPr lang="en-US" dirty="0">
                <a:latin typeface="Times New Roman" panose="02020603050405020304" pitchFamily="18" charset="0"/>
                <a:cs typeface="Times New Roman" panose="02020603050405020304" pitchFamily="18" charset="0"/>
              </a:rPr>
              <a:t> Coast, Athens, €€€ · Seafood </a:t>
            </a:r>
          </a:p>
          <a:p>
            <a:r>
              <a:rPr lang="en-US" b="1" dirty="0">
                <a:latin typeface="Times New Roman" panose="02020603050405020304" pitchFamily="18" charset="0"/>
                <a:cs typeface="Times New Roman" panose="02020603050405020304" pitchFamily="18" charset="0"/>
              </a:rPr>
              <a:t>GB Roof Garden </a:t>
            </a:r>
            <a:r>
              <a:rPr lang="en-US" dirty="0">
                <a:latin typeface="Times New Roman" panose="02020603050405020304" pitchFamily="18" charset="0"/>
                <a:cs typeface="Times New Roman" panose="02020603050405020304" pitchFamily="18" charset="0"/>
              </a:rPr>
              <a:t>1A </a:t>
            </a:r>
            <a:r>
              <a:rPr lang="en-US" dirty="0" err="1">
                <a:latin typeface="Times New Roman" panose="02020603050405020304" pitchFamily="18" charset="0"/>
                <a:cs typeface="Times New Roman" panose="02020603050405020304" pitchFamily="18" charset="0"/>
              </a:rPr>
              <a:t>Vasileos</a:t>
            </a:r>
            <a:r>
              <a:rPr lang="en-US" dirty="0">
                <a:latin typeface="Times New Roman" panose="02020603050405020304" pitchFamily="18" charset="0"/>
                <a:cs typeface="Times New Roman" panose="02020603050405020304" pitchFamily="18" charset="0"/>
              </a:rPr>
              <a:t> Georgiou, Athens, €€€ · Mediterranean Cuisine </a:t>
            </a:r>
          </a:p>
          <a:p>
            <a:r>
              <a:rPr lang="en-US" b="1" dirty="0" err="1">
                <a:latin typeface="Times New Roman" panose="02020603050405020304" pitchFamily="18" charset="0"/>
                <a:cs typeface="Times New Roman" panose="02020603050405020304" pitchFamily="18" charset="0"/>
              </a:rPr>
              <a:t>Athénée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9 </a:t>
            </a:r>
            <a:r>
              <a:rPr lang="en-US" dirty="0" err="1">
                <a:latin typeface="Times New Roman" panose="02020603050405020304" pitchFamily="18" charset="0"/>
                <a:cs typeface="Times New Roman" panose="02020603050405020304" pitchFamily="18" charset="0"/>
              </a:rPr>
              <a:t>Voukourestiou</a:t>
            </a:r>
            <a:r>
              <a:rPr lang="en-US" dirty="0">
                <a:latin typeface="Times New Roman" panose="02020603050405020304" pitchFamily="18" charset="0"/>
                <a:cs typeface="Times New Roman" panose="02020603050405020304" pitchFamily="18" charset="0"/>
              </a:rPr>
              <a:t> Street, Athens, €€ · Modern Cuisine </a:t>
            </a:r>
          </a:p>
          <a:p>
            <a:r>
              <a:rPr lang="en-US" b="1" dirty="0" err="1">
                <a:latin typeface="Times New Roman" panose="02020603050405020304" pitchFamily="18" charset="0"/>
                <a:cs typeface="Times New Roman" panose="02020603050405020304" pitchFamily="18" charset="0"/>
              </a:rPr>
              <a:t>Aneton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Navarchou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Nikodimou</a:t>
            </a:r>
            <a:r>
              <a:rPr lang="en-US" dirty="0">
                <a:latin typeface="Times New Roman" panose="02020603050405020304" pitchFamily="18" charset="0"/>
                <a:cs typeface="Times New Roman" panose="02020603050405020304" pitchFamily="18" charset="0"/>
              </a:rPr>
              <a:t> Street, Athens, €€ · Mediterranean Cuisine </a:t>
            </a:r>
          </a:p>
          <a:p>
            <a:r>
              <a:rPr lang="en-US" b="1" dirty="0">
                <a:latin typeface="Times New Roman" panose="02020603050405020304" pitchFamily="18" charset="0"/>
                <a:cs typeface="Times New Roman" panose="02020603050405020304" pitchFamily="18" charset="0"/>
              </a:rPr>
              <a:t>Nolan </a:t>
            </a:r>
            <a:r>
              <a:rPr lang="en-US" dirty="0">
                <a:latin typeface="Times New Roman" panose="02020603050405020304" pitchFamily="18" charset="0"/>
                <a:cs typeface="Times New Roman" panose="02020603050405020304" pitchFamily="18" charset="0"/>
              </a:rPr>
              <a:t>31-33 </a:t>
            </a:r>
            <a:r>
              <a:rPr lang="en-US" dirty="0" err="1">
                <a:latin typeface="Times New Roman" panose="02020603050405020304" pitchFamily="18" charset="0"/>
                <a:cs typeface="Times New Roman" panose="02020603050405020304" pitchFamily="18" charset="0"/>
              </a:rPr>
              <a:t>Voulis</a:t>
            </a:r>
            <a:r>
              <a:rPr lang="en-US" dirty="0">
                <a:latin typeface="Times New Roman" panose="02020603050405020304" pitchFamily="18" charset="0"/>
                <a:cs typeface="Times New Roman" panose="02020603050405020304" pitchFamily="18" charset="0"/>
              </a:rPr>
              <a:t> Street, Athens, € · Fusion </a:t>
            </a:r>
          </a:p>
          <a:p>
            <a:r>
              <a:rPr lang="en-US" b="1" dirty="0" err="1"/>
              <a:t>Oikeîo</a:t>
            </a:r>
            <a:r>
              <a:rPr lang="en-US" b="1" dirty="0"/>
              <a:t> </a:t>
            </a:r>
            <a:r>
              <a:rPr lang="en-US" dirty="0"/>
              <a:t>15 </a:t>
            </a:r>
            <a:r>
              <a:rPr lang="en-US" dirty="0" err="1"/>
              <a:t>Ploutarchou</a:t>
            </a:r>
            <a:r>
              <a:rPr lang="en-US" dirty="0"/>
              <a:t> Street, Athens, € · Greek </a:t>
            </a:r>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A2A82388-B5A9-369E-F0F3-64E03073F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113" y="2578813"/>
            <a:ext cx="2472511" cy="2265561"/>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260475" y="1410786"/>
            <a:ext cx="8615044" cy="3988065"/>
          </a:xfrm>
        </p:spPr>
        <p:txBody>
          <a:bodyPr/>
          <a:lstStyle/>
          <a:p>
            <a:pPr algn="l">
              <a:buFont typeface="Wingdings" panose="05000000000000000000" pitchFamily="2" charset="2"/>
              <a:buChar char=""/>
            </a:pPr>
            <a:r>
              <a:rPr lang="en-US" altLang="en-US" b="1" dirty="0">
                <a:solidFill>
                  <a:schemeClr val="tx1"/>
                </a:solidFill>
              </a:rPr>
              <a:t>My Port Philosophy</a:t>
            </a:r>
            <a:endParaRPr lang="en-US" altLang="en-US" b="1" i="1" dirty="0">
              <a:solidFill>
                <a:schemeClr val="tx1"/>
              </a:solidFill>
            </a:endParaRPr>
          </a:p>
          <a:p>
            <a:pPr algn="l">
              <a:buFont typeface="Wingdings" panose="05000000000000000000" pitchFamily="2" charset="2"/>
              <a:buChar char=""/>
            </a:pPr>
            <a:r>
              <a:rPr lang="en-US" altLang="en-US" b="1" dirty="0">
                <a:solidFill>
                  <a:schemeClr val="tx1"/>
                </a:solidFill>
              </a:rPr>
              <a:t>Don’t Miss the Ship</a:t>
            </a:r>
          </a:p>
          <a:p>
            <a:pPr algn="l">
              <a:buFont typeface="Wingdings" panose="05000000000000000000" pitchFamily="2" charset="2"/>
              <a:buChar char=""/>
            </a:pPr>
            <a:r>
              <a:rPr lang="en-US" altLang="en-US" b="1" dirty="0">
                <a:solidFill>
                  <a:schemeClr val="tx1"/>
                </a:solidFill>
              </a:rPr>
              <a:t>Money</a:t>
            </a:r>
          </a:p>
          <a:p>
            <a:pPr algn="l">
              <a:buFont typeface="Wingdings" panose="05000000000000000000" pitchFamily="2" charset="2"/>
              <a:buChar char=""/>
            </a:pPr>
            <a:r>
              <a:rPr lang="en-US" altLang="en-US" b="1" dirty="0">
                <a:solidFill>
                  <a:schemeClr val="tx1"/>
                </a:solidFill>
              </a:rPr>
              <a:t>About Athens</a:t>
            </a:r>
          </a:p>
          <a:p>
            <a:pPr algn="l">
              <a:buFont typeface="Wingdings" panose="05000000000000000000" pitchFamily="2" charset="2"/>
              <a:buChar char=""/>
            </a:pPr>
            <a:r>
              <a:rPr lang="en-US" altLang="en-US" b="1" dirty="0">
                <a:solidFill>
                  <a:schemeClr val="tx1"/>
                </a:solidFill>
              </a:rPr>
              <a:t>Map of Greece</a:t>
            </a:r>
          </a:p>
          <a:p>
            <a:pPr algn="l">
              <a:buFont typeface="Wingdings" panose="05000000000000000000" pitchFamily="2" charset="2"/>
              <a:buChar char=""/>
            </a:pPr>
            <a:r>
              <a:rPr lang="en-US" altLang="en-US" b="1" dirty="0">
                <a:solidFill>
                  <a:schemeClr val="tx1"/>
                </a:solidFill>
              </a:rPr>
              <a:t>24 Hour Tourist Card</a:t>
            </a:r>
          </a:p>
          <a:p>
            <a:pPr algn="l">
              <a:buFont typeface="Wingdings" panose="05000000000000000000" pitchFamily="2" charset="2"/>
              <a:buChar char=""/>
            </a:pPr>
            <a:r>
              <a:rPr lang="en-US" altLang="en-US" b="1" dirty="0">
                <a:solidFill>
                  <a:schemeClr val="tx1"/>
                </a:solidFill>
              </a:rPr>
              <a:t>Hop On – Hop Off</a:t>
            </a:r>
          </a:p>
          <a:p>
            <a:pPr algn="l">
              <a:buFont typeface="Wingdings" panose="05000000000000000000" pitchFamily="2" charset="2"/>
              <a:buChar char=""/>
            </a:pPr>
            <a:r>
              <a:rPr lang="en-US" altLang="en-US" b="1" dirty="0">
                <a:solidFill>
                  <a:schemeClr val="tx1"/>
                </a:solidFill>
              </a:rPr>
              <a:t>Places to see or at least consider</a:t>
            </a:r>
          </a:p>
          <a:p>
            <a:pPr algn="l">
              <a:buFont typeface="Wingdings" panose="05000000000000000000" pitchFamily="2" charset="2"/>
              <a:buChar char=""/>
            </a:pPr>
            <a:r>
              <a:rPr lang="en-US" altLang="en-US" b="1" dirty="0">
                <a:solidFill>
                  <a:schemeClr val="tx1"/>
                </a:solidFill>
              </a:rPr>
              <a:t>A few restaurant recommendations</a:t>
            </a:r>
          </a:p>
          <a:p>
            <a:pPr algn="l">
              <a:buFont typeface="Wingdings" panose="05000000000000000000" pitchFamily="2" charset="2"/>
              <a:buChar char=""/>
            </a:pPr>
            <a:r>
              <a:rPr lang="en-US" altLang="en-US" b="1" dirty="0">
                <a:solidFill>
                  <a:schemeClr val="tx1"/>
                </a:solidFill>
              </a:rPr>
              <a:t>Conclusion</a:t>
            </a:r>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12/28/2025</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20</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b="1" dirty="0">
                <a:solidFill>
                  <a:srgbClr val="000000"/>
                </a:solidFill>
                <a:cs typeface="Tahoma" pitchFamily="2"/>
              </a:rPr>
              <a:t>Final Thoughts</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933854" y="1741250"/>
            <a:ext cx="8229601" cy="2373549"/>
          </a:xfr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Athens is a beautiful City with a rich history and numerous attractions. Regardless of what you're looking for, Athens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Athens!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rgbClr val="000000"/>
                </a:solidFill>
                <a:latin typeface="Times New Roman" panose="02020603050405020304" pitchFamily="18" charset="0"/>
                <a:cs typeface="Times New Roman" panose="02020603050405020304" pitchFamily="18" charset="0"/>
              </a:rPr>
              <a:t>Athens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13345"/>
            <a:ext cx="10080625" cy="757130"/>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46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419671"/>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 to 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for, the ship will wait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lucky, when cruisers are late returning to the vessel, the ship's crew will often remove the passengers' essential items -- passports, cell phones and medication -- from the ship to leave with the port agents. </a:t>
            </a:r>
            <a:br>
              <a:rPr lang="en-US" altLang="en-US" sz="1800" dirty="0">
                <a:latin typeface="Times New Roman" panose="02020603050405020304" pitchFamily="18"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742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a:ln>
                  <a:noFill/>
                </a:ln>
                <a:solidFill>
                  <a:srgbClr val="000000"/>
                </a:solidFill>
                <a:latin typeface="Times New Roman" pitchFamily="18"/>
                <a:ea typeface="Times New Roman" pitchFamily="18"/>
                <a:cs typeface="Times New Roman" pitchFamily="18"/>
              </a:rPr>
              <a:t>Money</a:t>
            </a:r>
          </a:p>
        </p:txBody>
      </p:sp>
      <p:sp>
        <p:nvSpPr>
          <p:cNvPr id="3" name="Freeform: Shape 2">
            <a:extLst>
              <a:ext uri="{FF2B5EF4-FFF2-40B4-BE49-F238E27FC236}">
                <a16:creationId xmlns:a16="http://schemas.microsoft.com/office/drawing/2014/main" id="{5844134E-56D5-CA21-9871-811AA17FA730}"/>
              </a:ext>
            </a:extLst>
          </p:cNvPr>
          <p:cNvSpPr/>
          <p:nvPr/>
        </p:nvSpPr>
        <p:spPr>
          <a:xfrm>
            <a:off x="685799" y="1076400"/>
            <a:ext cx="8686800" cy="1796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Arial" pitchFamily="34"/>
                <a:cs typeface="Arial" pitchFamily="34"/>
              </a:rPr>
              <a:t>The euro is the official currency of 20 European Union countries which collectively make up the euro area, also known as the euro-zone</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Segoe UI" pitchFamily="34"/>
                <a:cs typeface="Segoe UI" pitchFamily="34"/>
              </a:rPr>
              <a:t>Official Exchange is $1.079 US to €1</a:t>
            </a: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4" name="Euro">
            <a:extLst>
              <a:ext uri="{FF2B5EF4-FFF2-40B4-BE49-F238E27FC236}">
                <a16:creationId xmlns:a16="http://schemas.microsoft.com/office/drawing/2014/main" id="{0C4787A3-E431-DBB0-078C-E16F33B8A21E}"/>
              </a:ext>
            </a:extLst>
          </p:cNvPr>
          <p:cNvPicPr>
            <a:picLocks noChangeAspect="1"/>
          </p:cNvPicPr>
          <p:nvPr/>
        </p:nvPicPr>
        <p:blipFill>
          <a:blip r:embed="rId4">
            <a:lum/>
            <a:alphaModFix/>
          </a:blip>
          <a:srcRect b="10972"/>
          <a:stretch>
            <a:fillRect/>
          </a:stretch>
        </p:blipFill>
        <p:spPr>
          <a:xfrm>
            <a:off x="3024000" y="2590919"/>
            <a:ext cx="3962160" cy="28252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4">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F30E66A-B9D3-DB20-229B-B405F203C0BF}"/>
              </a:ext>
            </a:extLst>
          </p:cNvPr>
          <p:cNvSpPr>
            <a:spLocks noGrp="1"/>
          </p:cNvSpPr>
          <p:nvPr>
            <p:ph type="dt" sz="half" idx="10"/>
          </p:nvPr>
        </p:nvSpPr>
        <p:spPr/>
        <p:txBody>
          <a:bodyPr/>
          <a:lstStyle/>
          <a:p>
            <a:pPr lvl="0"/>
            <a:fld id="{725BFCD4-FF11-47AA-9F14-ECCCD51CFFA2}" type="datetimeFigureOut">
              <a:rPr lang="en-US"/>
              <a:t>12/28/2025</a:t>
            </a:fld>
            <a:endParaRPr lang="en-US"/>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88476"/>
            <a:ext cx="9360000" cy="738664"/>
          </a:xfrm>
        </p:spPr>
        <p:txBody>
          <a:bodyPr vert="horz" wrap="square">
            <a:spAutoFit/>
          </a:bodyPr>
          <a:lstStyle/>
          <a:p>
            <a:pPr lvl="0" rtl="0"/>
            <a:r>
              <a:rPr lang="en-US" sz="4800" dirty="0">
                <a:solidFill>
                  <a:srgbClr val="000000"/>
                </a:solidFill>
                <a:latin typeface="Times New Roman" panose="02020603050405020304" pitchFamily="18" charset="0"/>
                <a:cs typeface="Times New Roman" panose="02020603050405020304" pitchFamily="18" charset="0"/>
              </a:rPr>
              <a:t>About Athens</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360000" y="874520"/>
            <a:ext cx="9360000" cy="4509138"/>
          </a:xfrm>
        </p:spPr>
        <p:txBody>
          <a:bodyPr vert="horz"/>
          <a:lstStyle/>
          <a:p>
            <a:pPr marL="342900" indent="-342900">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Athens is Europe’s oldest capital city that dates back to 3,000 B.C. </a:t>
            </a:r>
          </a:p>
          <a:p>
            <a:pPr marL="342900" indent="-342900">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The ancient Olympic games were never actually held there but is was the birthplace of the modern Olympic games in 1896. However, the ancient Olympics were never actually held in Ancient Greek </a:t>
            </a:r>
            <a:r>
              <a:rPr lang="en-US" sz="2000" dirty="0" err="1">
                <a:solidFill>
                  <a:schemeClr val="tx1"/>
                </a:solidFill>
                <a:latin typeface="Times New Roman" panose="02020603050405020304" pitchFamily="18" charset="0"/>
                <a:cs typeface="Times New Roman" panose="02020603050405020304" pitchFamily="18" charset="0"/>
              </a:rPr>
              <a:t>Athēnai</a:t>
            </a:r>
            <a:r>
              <a:rPr lang="en-US" sz="2000" dirty="0">
                <a:solidFill>
                  <a:schemeClr val="tx1"/>
                </a:solidFill>
                <a:latin typeface="Times New Roman" panose="02020603050405020304" pitchFamily="18" charset="0"/>
                <a:cs typeface="Times New Roman" panose="02020603050405020304" pitchFamily="18" charset="0"/>
              </a:rPr>
              <a:t> the original Greek capital. </a:t>
            </a:r>
          </a:p>
          <a:p>
            <a:pPr marL="342900" indent="-342900">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Athens was the birthplace of democracy.</a:t>
            </a:r>
          </a:p>
          <a:p>
            <a:pPr marL="342900" indent="-342900">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In 500 B.C., a system was enacted in Athens where eligible citizens could directly vote on laws – giving rise to democracy.</a:t>
            </a:r>
          </a:p>
          <a:p>
            <a:pPr marL="342900" indent="-342900">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The marathon was named after a long run to Athens in 490 B.C.  </a:t>
            </a:r>
          </a:p>
          <a:p>
            <a:pPr marL="342900" indent="-342900">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The first-ever plays were performed in Athens.</a:t>
            </a:r>
          </a:p>
          <a:p>
            <a:pPr marL="342900" indent="-342900">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Athens set the precedent for performing arts, with a history of theater that dates back thousands of years. Today, there are nearly 150 theaters in the city. </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pPr lvl="0" rtl="0"/>
            <a:endParaRPr lang="en-US" dirty="0">
              <a:solidFill>
                <a:srgbClr val="000000"/>
              </a:solidFill>
              <a:latin typeface="Alef" pitchFamily="18"/>
              <a:cs typeface="Alef" pitchFamily="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F30E66A-B9D3-DB20-229B-B405F203C0BF}"/>
              </a:ext>
            </a:extLst>
          </p:cNvPr>
          <p:cNvSpPr>
            <a:spLocks noGrp="1"/>
          </p:cNvSpPr>
          <p:nvPr>
            <p:ph type="dt" sz="half" idx="10"/>
          </p:nvPr>
        </p:nvSpPr>
        <p:spPr/>
        <p:txBody>
          <a:bodyPr/>
          <a:lstStyle/>
          <a:p>
            <a:pPr lvl="0"/>
            <a:fld id="{725BFCD4-FF11-47AA-9F14-ECCCD51CFFA2}" type="datetimeFigureOut">
              <a:t>12/28/2025</a:t>
            </a:fld>
            <a:endParaRPr lang="en-US"/>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t>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88476"/>
            <a:ext cx="9360000" cy="738664"/>
          </a:xfrm>
        </p:spPr>
        <p:txBody>
          <a:bodyPr vert="horz" wrap="square">
            <a:spAutoFit/>
          </a:bodyPr>
          <a:lstStyle/>
          <a:p>
            <a:pPr lvl="0" rtl="0"/>
            <a:r>
              <a:rPr lang="en-US" sz="4800" dirty="0">
                <a:solidFill>
                  <a:srgbClr val="000000"/>
                </a:solidFill>
                <a:latin typeface="Times New Roman" panose="02020603050405020304" pitchFamily="18" charset="0"/>
                <a:cs typeface="Times New Roman" panose="02020603050405020304" pitchFamily="18" charset="0"/>
              </a:rPr>
              <a:t>About Athens</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360000" y="874520"/>
            <a:ext cx="9360000" cy="4509138"/>
          </a:xfrm>
        </p:spPr>
        <p:txBody>
          <a:bodyPr vert="horz"/>
          <a:lstStyle/>
          <a:p>
            <a:pPr marL="342900" indent="-342900">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Athens is one of the only cities to have experienced all types of government. Monarchy, democracy, socialism, capitalism and communism. Athens has experienced them all. </a:t>
            </a:r>
          </a:p>
          <a:p>
            <a:pPr marL="342900" indent="-342900">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The highest temperature ever recorded in Europe was recorded in Athens.</a:t>
            </a:r>
          </a:p>
          <a:p>
            <a:pPr marL="342900" indent="-342900">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On July 10, 1977, the temperature in Athens reached a record-breaking high of 118.4 °F which was the hottest temperature ever recorded in Europe.</a:t>
            </a:r>
          </a:p>
          <a:p>
            <a:pPr marL="342900" indent="-342900">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About 18 million tourists visit Athens each year. </a:t>
            </a:r>
          </a:p>
          <a:p>
            <a:pPr marL="342900" indent="-342900">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That’s about six times Athens’ total population! The Acropolis, the Parthenon, and the Temple of Olympian Zeus are three of the many must-see attractions that draw millions of visitors to Athens each year.</a:t>
            </a:r>
          </a:p>
          <a:p>
            <a:endParaRPr lang="en-US" dirty="0"/>
          </a:p>
          <a:p>
            <a:pPr marL="342900" indent="-342900">
              <a:buFont typeface="Wingdings" panose="05000000000000000000" pitchFamily="2" charset="2"/>
              <a:buChar char="Ø"/>
            </a:pPr>
            <a:endParaRPr lang="en-US" dirty="0">
              <a:solidFill>
                <a:schemeClr val="tx1"/>
              </a:solidFill>
              <a:latin typeface="Times New Roman" panose="02020603050405020304" pitchFamily="18" charset="0"/>
              <a:cs typeface="Times New Roman" panose="02020603050405020304" pitchFamily="18" charset="0"/>
            </a:endParaRPr>
          </a:p>
          <a:p>
            <a:pPr lvl="0" rtl="0"/>
            <a:endParaRPr lang="en-US" dirty="0">
              <a:solidFill>
                <a:srgbClr val="000000"/>
              </a:solidFill>
              <a:latin typeface="Alef" pitchFamily="18"/>
              <a:cs typeface="Alef" pitchFamily="2"/>
            </a:endParaRPr>
          </a:p>
        </p:txBody>
      </p:sp>
    </p:spTree>
    <p:extLst>
      <p:ext uri="{BB962C8B-B14F-4D97-AF65-F5344CB8AC3E}">
        <p14:creationId xmlns:p14="http://schemas.microsoft.com/office/powerpoint/2010/main" val="212610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E862839-F589-65B2-574B-E03CCDDE8A8C}"/>
              </a:ext>
            </a:extLst>
          </p:cNvPr>
          <p:cNvSpPr>
            <a:spLocks noGrp="1"/>
          </p:cNvSpPr>
          <p:nvPr>
            <p:ph type="dt" sz="half" idx="10"/>
          </p:nvPr>
        </p:nvSpPr>
        <p:spPr/>
        <p:txBody>
          <a:bodyPr/>
          <a:lstStyle/>
          <a:p>
            <a:pPr lvl="0"/>
            <a:fld id="{B4F54A55-245A-45DC-BA14-3526431F34C2}" type="datetimeFigureOut">
              <a:rPr lang="en-US"/>
              <a:t>12/28/2025</a:t>
            </a:fld>
            <a:endParaRPr lang="en-US"/>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800" dirty="0">
                <a:solidFill>
                  <a:srgbClr val="000000"/>
                </a:solidFill>
                <a:latin typeface="Times New Roman" panose="02020603050405020304" pitchFamily="18" charset="0"/>
                <a:cs typeface="Times New Roman" panose="02020603050405020304" pitchFamily="18" charset="0"/>
              </a:rPr>
              <a:t>Map of Greece</a:t>
            </a:r>
          </a:p>
        </p:txBody>
      </p:sp>
      <p:pic>
        <p:nvPicPr>
          <p:cNvPr id="8" name="Picture 7">
            <a:extLst>
              <a:ext uri="{FF2B5EF4-FFF2-40B4-BE49-F238E27FC236}">
                <a16:creationId xmlns:a16="http://schemas.microsoft.com/office/drawing/2014/main" id="{9A6B9B11-A6C9-7B6E-E3A4-B3524F3E6A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936" y="739963"/>
            <a:ext cx="5451489" cy="43392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FE862839-F589-65B2-574B-E03CCDDE8A8C}"/>
              </a:ext>
            </a:extLst>
          </p:cNvPr>
          <p:cNvSpPr>
            <a:spLocks noGrp="1"/>
          </p:cNvSpPr>
          <p:nvPr>
            <p:ph type="dt" sz="half" idx="10"/>
          </p:nvPr>
        </p:nvSpPr>
        <p:spPr/>
        <p:txBody>
          <a:bodyPr/>
          <a:lstStyle/>
          <a:p>
            <a:pPr lvl="0"/>
            <a:fld id="{B4F54A55-245A-45DC-BA14-3526431F34C2}" type="datetimeFigureOut">
              <a:rPr lang="en-US"/>
              <a:t>12/28/2025</a:t>
            </a:fld>
            <a:endParaRPr lang="en-US"/>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800" dirty="0">
                <a:solidFill>
                  <a:srgbClr val="000000"/>
                </a:solidFill>
                <a:latin typeface="Times New Roman" panose="02020603050405020304" pitchFamily="18" charset="0"/>
                <a:cs typeface="Times New Roman" panose="02020603050405020304" pitchFamily="18" charset="0"/>
              </a:rPr>
              <a:t>Map of Athens</a:t>
            </a:r>
          </a:p>
        </p:txBody>
      </p:sp>
      <p:pic>
        <p:nvPicPr>
          <p:cNvPr id="5" name="Picture 4">
            <a:extLst>
              <a:ext uri="{FF2B5EF4-FFF2-40B4-BE49-F238E27FC236}">
                <a16:creationId xmlns:a16="http://schemas.microsoft.com/office/drawing/2014/main" id="{913EF313-5AC7-78EB-D367-BFFC03EBC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8378" y="744116"/>
            <a:ext cx="7222734" cy="4308016"/>
          </a:xfrm>
          <a:prstGeom prst="rect">
            <a:avLst/>
          </a:prstGeom>
        </p:spPr>
      </p:pic>
    </p:spTree>
    <p:extLst>
      <p:ext uri="{BB962C8B-B14F-4D97-AF65-F5344CB8AC3E}">
        <p14:creationId xmlns:p14="http://schemas.microsoft.com/office/powerpoint/2010/main" val="3746580304"/>
      </p:ext>
    </p:extLst>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1821</Words>
  <Application>Microsoft Office PowerPoint</Application>
  <PresentationFormat>Custom</PresentationFormat>
  <Paragraphs>161</Paragraphs>
  <Slides>21</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Alef</vt:lpstr>
      <vt:lpstr>Arial</vt:lpstr>
      <vt:lpstr>Calibri</vt:lpstr>
      <vt:lpstr>Calibri Light</vt:lpstr>
      <vt:lpstr>Liberation Sans</vt:lpstr>
      <vt:lpstr>Tahoma</vt:lpstr>
      <vt:lpstr>Times New Roman</vt:lpstr>
      <vt:lpstr>Wingdings</vt:lpstr>
      <vt:lpstr>Blue_Curve1</vt:lpstr>
      <vt:lpstr>Default</vt:lpstr>
      <vt:lpstr>Office Theme</vt:lpstr>
      <vt:lpstr>Athens Presented by Marc Silver</vt:lpstr>
      <vt:lpstr>What I Will Cover</vt:lpstr>
      <vt:lpstr>My Port Philosophy</vt:lpstr>
      <vt:lpstr>PowerPoint Presentation</vt:lpstr>
      <vt:lpstr>PowerPoint Presentation</vt:lpstr>
      <vt:lpstr>About Athens</vt:lpstr>
      <vt:lpstr>About Athens</vt:lpstr>
      <vt:lpstr>Map of Greece</vt:lpstr>
      <vt:lpstr>Map of Athens</vt:lpstr>
      <vt:lpstr>24 Hour Hop-on Hop-off  Bus</vt:lpstr>
      <vt:lpstr>Hop-on Hop-off  Bus Stops</vt:lpstr>
      <vt:lpstr>Athens Transport Tickets </vt:lpstr>
      <vt:lpstr>Syntagma Square </vt:lpstr>
      <vt:lpstr> Plaka </vt:lpstr>
      <vt:lpstr>The Acropolis</vt:lpstr>
      <vt:lpstr>The Parthenon</vt:lpstr>
      <vt:lpstr>National Archaeological Museum</vt:lpstr>
      <vt:lpstr>PowerPoint Presentation</vt:lpstr>
      <vt:lpstr>PowerPoint Presentation</vt:lpstr>
      <vt:lpstr>Final Thoughts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92</cp:revision>
  <dcterms:created xsi:type="dcterms:W3CDTF">2023-03-25T21:24:27Z</dcterms:created>
  <dcterms:modified xsi:type="dcterms:W3CDTF">2025-12-28T19:56:12Z</dcterms:modified>
</cp:coreProperties>
</file>