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0"/>
  </p:notesMasterIdLst>
  <p:handoutMasterIdLst>
    <p:handoutMasterId r:id="rId31"/>
  </p:handoutMasterIdLst>
  <p:sldIdLst>
    <p:sldId id="256" r:id="rId4"/>
    <p:sldId id="273" r:id="rId5"/>
    <p:sldId id="257" r:id="rId6"/>
    <p:sldId id="274" r:id="rId7"/>
    <p:sldId id="291" r:id="rId8"/>
    <p:sldId id="292" r:id="rId9"/>
    <p:sldId id="263" r:id="rId10"/>
    <p:sldId id="259" r:id="rId11"/>
    <p:sldId id="260" r:id="rId12"/>
    <p:sldId id="287" r:id="rId13"/>
    <p:sldId id="283" r:id="rId14"/>
    <p:sldId id="261" r:id="rId15"/>
    <p:sldId id="293" r:id="rId16"/>
    <p:sldId id="299" r:id="rId17"/>
    <p:sldId id="300" r:id="rId18"/>
    <p:sldId id="288" r:id="rId19"/>
    <p:sldId id="277" r:id="rId20"/>
    <p:sldId id="295" r:id="rId21"/>
    <p:sldId id="282" r:id="rId22"/>
    <p:sldId id="279" r:id="rId23"/>
    <p:sldId id="298" r:id="rId24"/>
    <p:sldId id="296" r:id="rId25"/>
    <p:sldId id="289" r:id="rId26"/>
    <p:sldId id="275" r:id="rId27"/>
    <p:sldId id="271" r:id="rId28"/>
    <p:sldId id="272" r:id="rId29"/>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3756" autoAdjust="0"/>
  </p:normalViewPr>
  <p:slideViewPr>
    <p:cSldViewPr snapToGrid="0">
      <p:cViewPr varScale="1">
        <p:scale>
          <a:sx n="90" d="100"/>
          <a:sy n="90" d="100"/>
        </p:scale>
        <p:origin x="117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25</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26</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7</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11</a:t>
            </a:fld>
            <a:endParaRPr lang="en-US"/>
          </a:p>
        </p:txBody>
      </p:sp>
    </p:spTree>
    <p:extLst>
      <p:ext uri="{BB962C8B-B14F-4D97-AF65-F5344CB8AC3E}">
        <p14:creationId xmlns:p14="http://schemas.microsoft.com/office/powerpoint/2010/main" val="970914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20</a:t>
            </a:fld>
            <a:endParaRPr lang="en-US"/>
          </a:p>
        </p:txBody>
      </p:sp>
    </p:spTree>
    <p:extLst>
      <p:ext uri="{BB962C8B-B14F-4D97-AF65-F5344CB8AC3E}">
        <p14:creationId xmlns:p14="http://schemas.microsoft.com/office/powerpoint/2010/main" val="2748000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24</a:t>
            </a:fld>
            <a:endParaRPr lang="en-US"/>
          </a:p>
        </p:txBody>
      </p:sp>
    </p:spTree>
    <p:extLst>
      <p:ext uri="{BB962C8B-B14F-4D97-AF65-F5344CB8AC3E}">
        <p14:creationId xmlns:p14="http://schemas.microsoft.com/office/powerpoint/2010/main" val="295028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endParaRPr lang="en-US" dirty="0"/>
          </a:p>
        </p:txBody>
      </p:sp>
      <p:sp>
        <p:nvSpPr>
          <p:cNvPr id="3" name="Subtitle 2"/>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7062717-6FBE-4AD8-A898-7DBE8F60CDB9}" type="slidenum">
              <a:rPr lang="en-US" smtClean="0"/>
              <a:t>‹#›</a:t>
            </a:fld>
            <a:endParaRPr lang="en-US"/>
          </a:p>
        </p:txBody>
      </p:sp>
    </p:spTree>
    <p:extLst>
      <p:ext uri="{BB962C8B-B14F-4D97-AF65-F5344CB8AC3E}">
        <p14:creationId xmlns:p14="http://schemas.microsoft.com/office/powerpoint/2010/main" val="951644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5DDFD98-5613-43AF-BDEB-D090CE96025E}" type="slidenum">
              <a:rPr lang="en-US" smtClean="0"/>
              <a:t>‹#›</a:t>
            </a:fld>
            <a:endParaRPr lang="en-US"/>
          </a:p>
        </p:txBody>
      </p:sp>
    </p:spTree>
    <p:extLst>
      <p:ext uri="{BB962C8B-B14F-4D97-AF65-F5344CB8AC3E}">
        <p14:creationId xmlns:p14="http://schemas.microsoft.com/office/powerpoint/2010/main" val="4024939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4961"/>
            </a:lvl1pPr>
          </a:lstStyle>
          <a:p>
            <a:r>
              <a:rPr lang="en-US"/>
              <a:t>Click to edit Master title style</a:t>
            </a:r>
            <a:endParaRPr lang="en-US" dirty="0"/>
          </a:p>
        </p:txBody>
      </p:sp>
      <p:sp>
        <p:nvSpPr>
          <p:cNvPr id="3" name="Text Placeholder 2"/>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D822C85-6C65-420A-AECF-1544911EE9A1}" type="slidenum">
              <a:rPr lang="en-US" smtClean="0"/>
              <a:t>‹#›</a:t>
            </a:fld>
            <a:endParaRPr lang="en-US"/>
          </a:p>
        </p:txBody>
      </p:sp>
    </p:spTree>
    <p:extLst>
      <p:ext uri="{BB962C8B-B14F-4D97-AF65-F5344CB8AC3E}">
        <p14:creationId xmlns:p14="http://schemas.microsoft.com/office/powerpoint/2010/main" val="3098168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CD6B4256-7E8B-473F-81E8-EC2909C12E24}" type="slidenum">
              <a:rPr lang="en-US" smtClean="0"/>
              <a:t>‹#›</a:t>
            </a:fld>
            <a:endParaRPr lang="en-US"/>
          </a:p>
        </p:txBody>
      </p:sp>
    </p:spTree>
    <p:extLst>
      <p:ext uri="{BB962C8B-B14F-4D97-AF65-F5344CB8AC3E}">
        <p14:creationId xmlns:p14="http://schemas.microsoft.com/office/powerpoint/2010/main" val="1720967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71EDFC11-B212-4665-AE2A-1A3734628D8A}" type="slidenum">
              <a:rPr lang="en-US" smtClean="0"/>
              <a:t>‹#›</a:t>
            </a:fld>
            <a:endParaRPr lang="en-US"/>
          </a:p>
        </p:txBody>
      </p:sp>
    </p:spTree>
    <p:extLst>
      <p:ext uri="{BB962C8B-B14F-4D97-AF65-F5344CB8AC3E}">
        <p14:creationId xmlns:p14="http://schemas.microsoft.com/office/powerpoint/2010/main" val="1612780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0FEE1A20-CFD5-4DBA-A319-B8598E603DD2}" type="slidenum">
              <a:rPr lang="en-US" smtClean="0"/>
              <a:t>‹#›</a:t>
            </a:fld>
            <a:endParaRPr lang="en-US"/>
          </a:p>
        </p:txBody>
      </p:sp>
    </p:spTree>
    <p:extLst>
      <p:ext uri="{BB962C8B-B14F-4D97-AF65-F5344CB8AC3E}">
        <p14:creationId xmlns:p14="http://schemas.microsoft.com/office/powerpoint/2010/main" val="471337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0E30D2E8-2F43-4083-AE03-A80CDE6A1D65}" type="slidenum">
              <a:rPr lang="en-US" smtClean="0"/>
              <a:t>‹#›</a:t>
            </a:fld>
            <a:endParaRPr lang="en-US"/>
          </a:p>
        </p:txBody>
      </p:sp>
    </p:spTree>
    <p:extLst>
      <p:ext uri="{BB962C8B-B14F-4D97-AF65-F5344CB8AC3E}">
        <p14:creationId xmlns:p14="http://schemas.microsoft.com/office/powerpoint/2010/main" val="115849037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Content Placeholder 2"/>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F79C15C-BDF9-42DC-BC38-BDFDFE602206}" type="slidenum">
              <a:rPr lang="en-US" smtClean="0"/>
              <a:t>‹#›</a:t>
            </a:fld>
            <a:endParaRPr lang="en-US"/>
          </a:p>
        </p:txBody>
      </p:sp>
    </p:spTree>
    <p:extLst>
      <p:ext uri="{BB962C8B-B14F-4D97-AF65-F5344CB8AC3E}">
        <p14:creationId xmlns:p14="http://schemas.microsoft.com/office/powerpoint/2010/main" val="3604191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DA183D31-3E62-486C-84CB-58A623057B76}" type="slidenum">
              <a:rPr lang="en-US" smtClean="0"/>
              <a:t>‹#›</a:t>
            </a:fld>
            <a:endParaRPr lang="en-US"/>
          </a:p>
        </p:txBody>
      </p:sp>
    </p:spTree>
    <p:extLst>
      <p:ext uri="{BB962C8B-B14F-4D97-AF65-F5344CB8AC3E}">
        <p14:creationId xmlns:p14="http://schemas.microsoft.com/office/powerpoint/2010/main" val="1412008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ED1B6FD-6637-4C09-9CA0-96B0B0F02A6B}" type="slidenum">
              <a:rPr lang="en-US" smtClean="0"/>
              <a:t>‹#›</a:t>
            </a:fld>
            <a:endParaRPr lang="en-US"/>
          </a:p>
        </p:txBody>
      </p:sp>
    </p:spTree>
    <p:extLst>
      <p:ext uri="{BB962C8B-B14F-4D97-AF65-F5344CB8AC3E}">
        <p14:creationId xmlns:p14="http://schemas.microsoft.com/office/powerpoint/2010/main" val="771889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F5B6811-FACD-468A-B5C0-4065F4888032}" type="slidenum">
              <a:rPr lang="en-US" smtClean="0"/>
              <a:t>‹#›</a:t>
            </a:fld>
            <a:endParaRPr lang="en-US"/>
          </a:p>
        </p:txBody>
      </p:sp>
    </p:spTree>
    <p:extLst>
      <p:ext uri="{BB962C8B-B14F-4D97-AF65-F5344CB8AC3E}">
        <p14:creationId xmlns:p14="http://schemas.microsoft.com/office/powerpoint/2010/main" val="276960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698C6A78-AFA9-4A12-B1DE-91960D3284F0}" type="slidenum">
              <a:rPr lang="en-US" smtClean="0"/>
              <a:t>‹#›</a:t>
            </a:fld>
            <a:endParaRPr lang="en-US"/>
          </a:p>
        </p:txBody>
      </p:sp>
    </p:spTree>
    <p:extLst>
      <p:ext uri="{BB962C8B-B14F-4D97-AF65-F5344CB8AC3E}">
        <p14:creationId xmlns:p14="http://schemas.microsoft.com/office/powerpoint/2010/main" val="195288818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hyperlink" Target="https://travel.usnews.com/Aruba/Things_To_Do/Arikok_National_Park_42899/" TargetMode="External"/><Relationship Id="rId1" Type="http://schemas.openxmlformats.org/officeDocument/2006/relationships/slideLayout" Target="../slideLayouts/slideLayout29.xml"/><Relationship Id="rId5" Type="http://schemas.openxmlformats.org/officeDocument/2006/relationships/image" Target="../media/image14.jp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gomanzanillo.com/city_guide/birds.htm" TargetMode="External"/><Relationship Id="rId1" Type="http://schemas.openxmlformats.org/officeDocument/2006/relationships/slideLayout" Target="../slideLayouts/slideLayout29.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hyperlink" Target="https://gomanzanillo.com/city_guide/butcher.ht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Caribbean"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4.png"/><Relationship Id="rId4" Type="http://schemas.openxmlformats.org/officeDocument/2006/relationships/hyperlink" Target="https://en.wikipedia.org/wiki/Dutch_Caribbea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528242" y="528517"/>
            <a:ext cx="2695022" cy="3117293"/>
          </a:xfrm>
        </p:spPr>
        <p:txBody>
          <a:bodyPr vert="horz" lIns="91440" tIns="45720" rIns="91440" bIns="45720" rtlCol="0" anchor="b">
            <a:normAutofit/>
          </a:bodyPr>
          <a:lstStyle/>
          <a:p>
            <a:pPr lvl="0" algn="ctr" defTabSz="914400"/>
            <a:r>
              <a:rPr lang="en-US" sz="4400" b="1"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Aruba</a:t>
            </a:r>
            <a:br>
              <a:rPr lang="en-US" sz="3800" b="1"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br>
            <a:r>
              <a:rPr lang="en-US" sz="2800" b="1"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Presented by</a:t>
            </a:r>
            <a:br>
              <a:rPr lang="en-US" sz="2800" b="1"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br>
            <a:r>
              <a:rPr lang="en-US" sz="2800" b="1"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Fellow Cruiser</a:t>
            </a:r>
            <a:br>
              <a:rPr lang="en-US" sz="3800" b="1"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br>
            <a:r>
              <a:rPr lang="en-US" sz="3800" b="1"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Marc Silver</a:t>
            </a:r>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76" y="3645810"/>
            <a:ext cx="2691388" cy="15122"/>
          </a:xfrm>
          <a:custGeom>
            <a:avLst/>
            <a:gdLst>
              <a:gd name="connsiteX0" fmla="*/ 0 w 2691388"/>
              <a:gd name="connsiteY0" fmla="*/ 0 h 15122"/>
              <a:gd name="connsiteX1" fmla="*/ 645933 w 2691388"/>
              <a:gd name="connsiteY1" fmla="*/ 0 h 15122"/>
              <a:gd name="connsiteX2" fmla="*/ 1318780 w 2691388"/>
              <a:gd name="connsiteY2" fmla="*/ 0 h 15122"/>
              <a:gd name="connsiteX3" fmla="*/ 1991627 w 2691388"/>
              <a:gd name="connsiteY3" fmla="*/ 0 h 15122"/>
              <a:gd name="connsiteX4" fmla="*/ 2691388 w 2691388"/>
              <a:gd name="connsiteY4" fmla="*/ 0 h 15122"/>
              <a:gd name="connsiteX5" fmla="*/ 2691388 w 2691388"/>
              <a:gd name="connsiteY5" fmla="*/ 15122 h 15122"/>
              <a:gd name="connsiteX6" fmla="*/ 2018541 w 2691388"/>
              <a:gd name="connsiteY6" fmla="*/ 15122 h 15122"/>
              <a:gd name="connsiteX7" fmla="*/ 1399522 w 2691388"/>
              <a:gd name="connsiteY7" fmla="*/ 15122 h 15122"/>
              <a:gd name="connsiteX8" fmla="*/ 780503 w 2691388"/>
              <a:gd name="connsiteY8" fmla="*/ 15122 h 15122"/>
              <a:gd name="connsiteX9" fmla="*/ 0 w 2691388"/>
              <a:gd name="connsiteY9" fmla="*/ 15122 h 15122"/>
              <a:gd name="connsiteX10" fmla="*/ 0 w 2691388"/>
              <a:gd name="connsiteY10" fmla="*/ 0 h 15122"/>
              <a:gd name="connsiteX0" fmla="*/ 0 w 2691388"/>
              <a:gd name="connsiteY0" fmla="*/ 0 h 15122"/>
              <a:gd name="connsiteX1" fmla="*/ 645933 w 2691388"/>
              <a:gd name="connsiteY1" fmla="*/ 0 h 15122"/>
              <a:gd name="connsiteX2" fmla="*/ 1238038 w 2691388"/>
              <a:gd name="connsiteY2" fmla="*/ 0 h 15122"/>
              <a:gd name="connsiteX3" fmla="*/ 1964713 w 2691388"/>
              <a:gd name="connsiteY3" fmla="*/ 0 h 15122"/>
              <a:gd name="connsiteX4" fmla="*/ 2691388 w 2691388"/>
              <a:gd name="connsiteY4" fmla="*/ 0 h 15122"/>
              <a:gd name="connsiteX5" fmla="*/ 2691388 w 2691388"/>
              <a:gd name="connsiteY5" fmla="*/ 15122 h 15122"/>
              <a:gd name="connsiteX6" fmla="*/ 2072369 w 2691388"/>
              <a:gd name="connsiteY6" fmla="*/ 15122 h 15122"/>
              <a:gd name="connsiteX7" fmla="*/ 1453350 w 2691388"/>
              <a:gd name="connsiteY7" fmla="*/ 15122 h 15122"/>
              <a:gd name="connsiteX8" fmla="*/ 726675 w 2691388"/>
              <a:gd name="connsiteY8" fmla="*/ 15122 h 15122"/>
              <a:gd name="connsiteX9" fmla="*/ 0 w 2691388"/>
              <a:gd name="connsiteY9" fmla="*/ 15122 h 15122"/>
              <a:gd name="connsiteX10" fmla="*/ 0 w 2691388"/>
              <a:gd name="connsiteY10"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15122" fill="none" extrusionOk="0">
                <a:moveTo>
                  <a:pt x="0" y="0"/>
                </a:moveTo>
                <a:cubicBezTo>
                  <a:pt x="269939" y="-5183"/>
                  <a:pt x="485612" y="5782"/>
                  <a:pt x="645933" y="0"/>
                </a:cubicBezTo>
                <a:cubicBezTo>
                  <a:pt x="827972" y="898"/>
                  <a:pt x="1043114" y="-25589"/>
                  <a:pt x="1318780" y="0"/>
                </a:cubicBezTo>
                <a:cubicBezTo>
                  <a:pt x="1583861" y="-19779"/>
                  <a:pt x="1702548" y="11161"/>
                  <a:pt x="1991627" y="0"/>
                </a:cubicBezTo>
                <a:cubicBezTo>
                  <a:pt x="2237895" y="-19727"/>
                  <a:pt x="2440952" y="-51359"/>
                  <a:pt x="2691388" y="0"/>
                </a:cubicBezTo>
                <a:cubicBezTo>
                  <a:pt x="2691035" y="4316"/>
                  <a:pt x="2690372" y="8874"/>
                  <a:pt x="2691388" y="15122"/>
                </a:cubicBezTo>
                <a:cubicBezTo>
                  <a:pt x="2365735" y="36770"/>
                  <a:pt x="2281504" y="40853"/>
                  <a:pt x="2018541" y="15122"/>
                </a:cubicBezTo>
                <a:cubicBezTo>
                  <a:pt x="1757315" y="-880"/>
                  <a:pt x="1567461" y="4960"/>
                  <a:pt x="1399522" y="15122"/>
                </a:cubicBezTo>
                <a:cubicBezTo>
                  <a:pt x="1238077" y="29896"/>
                  <a:pt x="968803" y="23776"/>
                  <a:pt x="780503" y="15122"/>
                </a:cubicBezTo>
                <a:cubicBezTo>
                  <a:pt x="606384" y="58741"/>
                  <a:pt x="236906" y="62469"/>
                  <a:pt x="0" y="15122"/>
                </a:cubicBezTo>
                <a:cubicBezTo>
                  <a:pt x="184" y="8945"/>
                  <a:pt x="-906" y="3547"/>
                  <a:pt x="0" y="0"/>
                </a:cubicBezTo>
                <a:close/>
              </a:path>
              <a:path w="2691388" h="15122" stroke="0" extrusionOk="0">
                <a:moveTo>
                  <a:pt x="0" y="0"/>
                </a:moveTo>
                <a:cubicBezTo>
                  <a:pt x="324546" y="-19697"/>
                  <a:pt x="397834" y="-1686"/>
                  <a:pt x="645933" y="0"/>
                </a:cubicBezTo>
                <a:cubicBezTo>
                  <a:pt x="882832" y="31101"/>
                  <a:pt x="1031103" y="-35014"/>
                  <a:pt x="1238038" y="0"/>
                </a:cubicBezTo>
                <a:cubicBezTo>
                  <a:pt x="1449120" y="21710"/>
                  <a:pt x="1712555" y="-63026"/>
                  <a:pt x="1964713" y="0"/>
                </a:cubicBezTo>
                <a:cubicBezTo>
                  <a:pt x="2263975" y="59558"/>
                  <a:pt x="2417338" y="-19719"/>
                  <a:pt x="2691388" y="0"/>
                </a:cubicBezTo>
                <a:cubicBezTo>
                  <a:pt x="2691672" y="3630"/>
                  <a:pt x="2691216" y="7292"/>
                  <a:pt x="2691388" y="15122"/>
                </a:cubicBezTo>
                <a:cubicBezTo>
                  <a:pt x="2553182" y="6378"/>
                  <a:pt x="2336315" y="-48524"/>
                  <a:pt x="2072369" y="15122"/>
                </a:cubicBezTo>
                <a:cubicBezTo>
                  <a:pt x="1822067" y="29209"/>
                  <a:pt x="1644290" y="11706"/>
                  <a:pt x="1453350" y="15122"/>
                </a:cubicBezTo>
                <a:cubicBezTo>
                  <a:pt x="1232102" y="27790"/>
                  <a:pt x="955739" y="-4214"/>
                  <a:pt x="726675" y="15122"/>
                </a:cubicBezTo>
                <a:cubicBezTo>
                  <a:pt x="531915" y="35568"/>
                  <a:pt x="167811" y="41268"/>
                  <a:pt x="0" y="15122"/>
                </a:cubicBezTo>
                <a:cubicBezTo>
                  <a:pt x="331" y="8543"/>
                  <a:pt x="43" y="7220"/>
                  <a:pt x="0" y="0"/>
                </a:cubicBezTo>
                <a:close/>
              </a:path>
              <a:path w="2691388" h="15122" fill="none" stroke="0" extrusionOk="0">
                <a:moveTo>
                  <a:pt x="0" y="0"/>
                </a:moveTo>
                <a:cubicBezTo>
                  <a:pt x="252483" y="-20335"/>
                  <a:pt x="466856" y="-6754"/>
                  <a:pt x="645933" y="0"/>
                </a:cubicBezTo>
                <a:cubicBezTo>
                  <a:pt x="844521" y="14683"/>
                  <a:pt x="1011695" y="23890"/>
                  <a:pt x="1318780" y="0"/>
                </a:cubicBezTo>
                <a:cubicBezTo>
                  <a:pt x="1591908" y="-10609"/>
                  <a:pt x="1709433" y="28622"/>
                  <a:pt x="1991627" y="0"/>
                </a:cubicBezTo>
                <a:cubicBezTo>
                  <a:pt x="2232885" y="-38601"/>
                  <a:pt x="2464556" y="-10835"/>
                  <a:pt x="2691388" y="0"/>
                </a:cubicBezTo>
                <a:cubicBezTo>
                  <a:pt x="2691311" y="4711"/>
                  <a:pt x="2690968" y="8090"/>
                  <a:pt x="2691388" y="15122"/>
                </a:cubicBezTo>
                <a:cubicBezTo>
                  <a:pt x="2350990" y="24396"/>
                  <a:pt x="2265335" y="52571"/>
                  <a:pt x="2018541" y="15122"/>
                </a:cubicBezTo>
                <a:cubicBezTo>
                  <a:pt x="1756349" y="-21553"/>
                  <a:pt x="1537213" y="35043"/>
                  <a:pt x="1399522" y="15122"/>
                </a:cubicBezTo>
                <a:cubicBezTo>
                  <a:pt x="1253347" y="20168"/>
                  <a:pt x="1013564" y="31043"/>
                  <a:pt x="780503" y="15122"/>
                </a:cubicBezTo>
                <a:cubicBezTo>
                  <a:pt x="530115" y="-1016"/>
                  <a:pt x="317926" y="48663"/>
                  <a:pt x="0" y="15122"/>
                </a:cubicBezTo>
                <a:cubicBezTo>
                  <a:pt x="457" y="10389"/>
                  <a:pt x="-463" y="3827"/>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691388"/>
                      <a:gd name="connsiteY0" fmla="*/ 0 h 15122"/>
                      <a:gd name="connsiteX1" fmla="*/ 645933 w 2691388"/>
                      <a:gd name="connsiteY1" fmla="*/ 0 h 15122"/>
                      <a:gd name="connsiteX2" fmla="*/ 1318780 w 2691388"/>
                      <a:gd name="connsiteY2" fmla="*/ 0 h 15122"/>
                      <a:gd name="connsiteX3" fmla="*/ 1991627 w 2691388"/>
                      <a:gd name="connsiteY3" fmla="*/ 0 h 15122"/>
                      <a:gd name="connsiteX4" fmla="*/ 2691388 w 2691388"/>
                      <a:gd name="connsiteY4" fmla="*/ 0 h 15122"/>
                      <a:gd name="connsiteX5" fmla="*/ 2691388 w 2691388"/>
                      <a:gd name="connsiteY5" fmla="*/ 15122 h 15122"/>
                      <a:gd name="connsiteX6" fmla="*/ 2018541 w 2691388"/>
                      <a:gd name="connsiteY6" fmla="*/ 15122 h 15122"/>
                      <a:gd name="connsiteX7" fmla="*/ 1399522 w 2691388"/>
                      <a:gd name="connsiteY7" fmla="*/ 15122 h 15122"/>
                      <a:gd name="connsiteX8" fmla="*/ 780503 w 2691388"/>
                      <a:gd name="connsiteY8" fmla="*/ 15122 h 15122"/>
                      <a:gd name="connsiteX9" fmla="*/ 0 w 2691388"/>
                      <a:gd name="connsiteY9" fmla="*/ 15122 h 15122"/>
                      <a:gd name="connsiteX10" fmla="*/ 0 w 2691388"/>
                      <a:gd name="connsiteY10"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15122" fill="none" extrusionOk="0">
                        <a:moveTo>
                          <a:pt x="0" y="0"/>
                        </a:moveTo>
                        <a:cubicBezTo>
                          <a:pt x="265191" y="-12497"/>
                          <a:pt x="473379" y="-9202"/>
                          <a:pt x="645933" y="0"/>
                        </a:cubicBezTo>
                        <a:cubicBezTo>
                          <a:pt x="818487" y="9202"/>
                          <a:pt x="1032737" y="23221"/>
                          <a:pt x="1318780" y="0"/>
                        </a:cubicBezTo>
                        <a:cubicBezTo>
                          <a:pt x="1604823" y="-23221"/>
                          <a:pt x="1711477" y="17322"/>
                          <a:pt x="1991627" y="0"/>
                        </a:cubicBezTo>
                        <a:cubicBezTo>
                          <a:pt x="2271777" y="-17322"/>
                          <a:pt x="2459691" y="-13160"/>
                          <a:pt x="2691388" y="0"/>
                        </a:cubicBezTo>
                        <a:cubicBezTo>
                          <a:pt x="2691008" y="4675"/>
                          <a:pt x="2690673" y="8698"/>
                          <a:pt x="2691388" y="15122"/>
                        </a:cubicBezTo>
                        <a:cubicBezTo>
                          <a:pt x="2370946" y="27452"/>
                          <a:pt x="2279423" y="39307"/>
                          <a:pt x="2018541" y="15122"/>
                        </a:cubicBezTo>
                        <a:cubicBezTo>
                          <a:pt x="1757659" y="-9063"/>
                          <a:pt x="1552456" y="13860"/>
                          <a:pt x="1399522" y="15122"/>
                        </a:cubicBezTo>
                        <a:cubicBezTo>
                          <a:pt x="1246588" y="16384"/>
                          <a:pt x="980702" y="23142"/>
                          <a:pt x="780503" y="15122"/>
                        </a:cubicBezTo>
                        <a:cubicBezTo>
                          <a:pt x="580304" y="7102"/>
                          <a:pt x="296427" y="31081"/>
                          <a:pt x="0" y="15122"/>
                        </a:cubicBezTo>
                        <a:cubicBezTo>
                          <a:pt x="40" y="9769"/>
                          <a:pt x="-488" y="3571"/>
                          <a:pt x="0" y="0"/>
                        </a:cubicBezTo>
                        <a:close/>
                      </a:path>
                      <a:path w="2691388" h="15122" stroke="0" extrusionOk="0">
                        <a:moveTo>
                          <a:pt x="0" y="0"/>
                        </a:moveTo>
                        <a:cubicBezTo>
                          <a:pt x="316397" y="-26713"/>
                          <a:pt x="404683" y="-22367"/>
                          <a:pt x="645933" y="0"/>
                        </a:cubicBezTo>
                        <a:cubicBezTo>
                          <a:pt x="887183" y="22367"/>
                          <a:pt x="1045511" y="-15896"/>
                          <a:pt x="1238038" y="0"/>
                        </a:cubicBezTo>
                        <a:cubicBezTo>
                          <a:pt x="1430565" y="15896"/>
                          <a:pt x="1714202" y="-28845"/>
                          <a:pt x="1964713" y="0"/>
                        </a:cubicBezTo>
                        <a:cubicBezTo>
                          <a:pt x="2215224" y="28845"/>
                          <a:pt x="2458004" y="-28643"/>
                          <a:pt x="2691388" y="0"/>
                        </a:cubicBezTo>
                        <a:cubicBezTo>
                          <a:pt x="2691847" y="3085"/>
                          <a:pt x="2691468" y="8086"/>
                          <a:pt x="2691388" y="15122"/>
                        </a:cubicBezTo>
                        <a:cubicBezTo>
                          <a:pt x="2546774" y="11191"/>
                          <a:pt x="2310465" y="-3644"/>
                          <a:pt x="2072369" y="15122"/>
                        </a:cubicBezTo>
                        <a:cubicBezTo>
                          <a:pt x="1834273" y="33888"/>
                          <a:pt x="1625969" y="29722"/>
                          <a:pt x="1453350" y="15122"/>
                        </a:cubicBezTo>
                        <a:cubicBezTo>
                          <a:pt x="1280731" y="522"/>
                          <a:pt x="953016" y="-11591"/>
                          <a:pt x="726675" y="15122"/>
                        </a:cubicBezTo>
                        <a:cubicBezTo>
                          <a:pt x="500335" y="41835"/>
                          <a:pt x="172513" y="23674"/>
                          <a:pt x="0" y="15122"/>
                        </a:cubicBezTo>
                        <a:cubicBezTo>
                          <a:pt x="268" y="8525"/>
                          <a:pt x="87" y="7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yellow flag with a red triangle and a red triangle&#10;&#10;Description automatically generated">
            <a:extLst>
              <a:ext uri="{FF2B5EF4-FFF2-40B4-BE49-F238E27FC236}">
                <a16:creationId xmlns:a16="http://schemas.microsoft.com/office/drawing/2014/main" id="{6F4DA078-4ADE-9A59-EBA5-99CAB5EBE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8278" y="1146218"/>
            <a:ext cx="5965210" cy="33554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60" y="0"/>
            <a:ext cx="10078104" cy="567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map of the island&#10;&#10;Description automatically generated">
            <a:extLst>
              <a:ext uri="{FF2B5EF4-FFF2-40B4-BE49-F238E27FC236}">
                <a16:creationId xmlns:a16="http://schemas.microsoft.com/office/drawing/2014/main" id="{6D0CAF9B-C04A-27A9-A0DC-42FEC2BB1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69840" cy="5682959"/>
          </a:xfrm>
          <a:prstGeom prst="rect">
            <a:avLst/>
          </a:prstGeom>
        </p:spPr>
      </p:pic>
    </p:spTree>
    <p:extLst>
      <p:ext uri="{BB962C8B-B14F-4D97-AF65-F5344CB8AC3E}">
        <p14:creationId xmlns:p14="http://schemas.microsoft.com/office/powerpoint/2010/main" val="173585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084799A-7328-0DED-E911-3B72A3C8C7D4}"/>
              </a:ext>
            </a:extLst>
          </p:cNvPr>
          <p:cNvSpPr txBox="1"/>
          <p:nvPr/>
        </p:nvSpPr>
        <p:spPr>
          <a:xfrm>
            <a:off x="528242" y="528517"/>
            <a:ext cx="2660458" cy="295476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kern="1200" dirty="0">
                <a:solidFill>
                  <a:schemeClr val="tx1"/>
                </a:solidFill>
                <a:latin typeface="+mj-lt"/>
                <a:ea typeface="+mj-ea"/>
                <a:cs typeface="+mj-cs"/>
              </a:rPr>
              <a:t>Map of Aruba</a:t>
            </a:r>
            <a:endParaRPr lang="en-US" sz="5400" kern="1200" dirty="0">
              <a:solidFill>
                <a:schemeClr val="tx1"/>
              </a:solidFill>
              <a:latin typeface="+mj-lt"/>
              <a:ea typeface="+mj-ea"/>
              <a:cs typeface="+mj-cs"/>
            </a:endParaRP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76" y="3645810"/>
            <a:ext cx="2691388" cy="15122"/>
          </a:xfrm>
          <a:custGeom>
            <a:avLst/>
            <a:gdLst>
              <a:gd name="connsiteX0" fmla="*/ 0 w 2691388"/>
              <a:gd name="connsiteY0" fmla="*/ 0 h 15122"/>
              <a:gd name="connsiteX1" fmla="*/ 645933 w 2691388"/>
              <a:gd name="connsiteY1" fmla="*/ 0 h 15122"/>
              <a:gd name="connsiteX2" fmla="*/ 1318780 w 2691388"/>
              <a:gd name="connsiteY2" fmla="*/ 0 h 15122"/>
              <a:gd name="connsiteX3" fmla="*/ 1991627 w 2691388"/>
              <a:gd name="connsiteY3" fmla="*/ 0 h 15122"/>
              <a:gd name="connsiteX4" fmla="*/ 2691388 w 2691388"/>
              <a:gd name="connsiteY4" fmla="*/ 0 h 15122"/>
              <a:gd name="connsiteX5" fmla="*/ 2691388 w 2691388"/>
              <a:gd name="connsiteY5" fmla="*/ 15122 h 15122"/>
              <a:gd name="connsiteX6" fmla="*/ 2018541 w 2691388"/>
              <a:gd name="connsiteY6" fmla="*/ 15122 h 15122"/>
              <a:gd name="connsiteX7" fmla="*/ 1399522 w 2691388"/>
              <a:gd name="connsiteY7" fmla="*/ 15122 h 15122"/>
              <a:gd name="connsiteX8" fmla="*/ 780503 w 2691388"/>
              <a:gd name="connsiteY8" fmla="*/ 15122 h 15122"/>
              <a:gd name="connsiteX9" fmla="*/ 0 w 2691388"/>
              <a:gd name="connsiteY9" fmla="*/ 15122 h 15122"/>
              <a:gd name="connsiteX10" fmla="*/ 0 w 2691388"/>
              <a:gd name="connsiteY10" fmla="*/ 0 h 15122"/>
              <a:gd name="connsiteX0" fmla="*/ 0 w 2691388"/>
              <a:gd name="connsiteY0" fmla="*/ 0 h 15122"/>
              <a:gd name="connsiteX1" fmla="*/ 645933 w 2691388"/>
              <a:gd name="connsiteY1" fmla="*/ 0 h 15122"/>
              <a:gd name="connsiteX2" fmla="*/ 1238038 w 2691388"/>
              <a:gd name="connsiteY2" fmla="*/ 0 h 15122"/>
              <a:gd name="connsiteX3" fmla="*/ 1964713 w 2691388"/>
              <a:gd name="connsiteY3" fmla="*/ 0 h 15122"/>
              <a:gd name="connsiteX4" fmla="*/ 2691388 w 2691388"/>
              <a:gd name="connsiteY4" fmla="*/ 0 h 15122"/>
              <a:gd name="connsiteX5" fmla="*/ 2691388 w 2691388"/>
              <a:gd name="connsiteY5" fmla="*/ 15122 h 15122"/>
              <a:gd name="connsiteX6" fmla="*/ 2072369 w 2691388"/>
              <a:gd name="connsiteY6" fmla="*/ 15122 h 15122"/>
              <a:gd name="connsiteX7" fmla="*/ 1453350 w 2691388"/>
              <a:gd name="connsiteY7" fmla="*/ 15122 h 15122"/>
              <a:gd name="connsiteX8" fmla="*/ 726675 w 2691388"/>
              <a:gd name="connsiteY8" fmla="*/ 15122 h 15122"/>
              <a:gd name="connsiteX9" fmla="*/ 0 w 2691388"/>
              <a:gd name="connsiteY9" fmla="*/ 15122 h 15122"/>
              <a:gd name="connsiteX10" fmla="*/ 0 w 2691388"/>
              <a:gd name="connsiteY10"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15122" fill="none" extrusionOk="0">
                <a:moveTo>
                  <a:pt x="0" y="0"/>
                </a:moveTo>
                <a:cubicBezTo>
                  <a:pt x="269939" y="-5183"/>
                  <a:pt x="485612" y="5782"/>
                  <a:pt x="645933" y="0"/>
                </a:cubicBezTo>
                <a:cubicBezTo>
                  <a:pt x="827972" y="898"/>
                  <a:pt x="1043114" y="-25589"/>
                  <a:pt x="1318780" y="0"/>
                </a:cubicBezTo>
                <a:cubicBezTo>
                  <a:pt x="1583861" y="-19779"/>
                  <a:pt x="1702548" y="11161"/>
                  <a:pt x="1991627" y="0"/>
                </a:cubicBezTo>
                <a:cubicBezTo>
                  <a:pt x="2237895" y="-19727"/>
                  <a:pt x="2440952" y="-51359"/>
                  <a:pt x="2691388" y="0"/>
                </a:cubicBezTo>
                <a:cubicBezTo>
                  <a:pt x="2691035" y="4316"/>
                  <a:pt x="2690372" y="8874"/>
                  <a:pt x="2691388" y="15122"/>
                </a:cubicBezTo>
                <a:cubicBezTo>
                  <a:pt x="2365735" y="36770"/>
                  <a:pt x="2281504" y="40853"/>
                  <a:pt x="2018541" y="15122"/>
                </a:cubicBezTo>
                <a:cubicBezTo>
                  <a:pt x="1757315" y="-880"/>
                  <a:pt x="1567461" y="4960"/>
                  <a:pt x="1399522" y="15122"/>
                </a:cubicBezTo>
                <a:cubicBezTo>
                  <a:pt x="1238077" y="29896"/>
                  <a:pt x="968803" y="23776"/>
                  <a:pt x="780503" y="15122"/>
                </a:cubicBezTo>
                <a:cubicBezTo>
                  <a:pt x="606384" y="58741"/>
                  <a:pt x="236906" y="62469"/>
                  <a:pt x="0" y="15122"/>
                </a:cubicBezTo>
                <a:cubicBezTo>
                  <a:pt x="184" y="8945"/>
                  <a:pt x="-906" y="3547"/>
                  <a:pt x="0" y="0"/>
                </a:cubicBezTo>
                <a:close/>
              </a:path>
              <a:path w="2691388" h="15122" stroke="0" extrusionOk="0">
                <a:moveTo>
                  <a:pt x="0" y="0"/>
                </a:moveTo>
                <a:cubicBezTo>
                  <a:pt x="324546" y="-19697"/>
                  <a:pt x="397834" y="-1686"/>
                  <a:pt x="645933" y="0"/>
                </a:cubicBezTo>
                <a:cubicBezTo>
                  <a:pt x="882832" y="31101"/>
                  <a:pt x="1031103" y="-35014"/>
                  <a:pt x="1238038" y="0"/>
                </a:cubicBezTo>
                <a:cubicBezTo>
                  <a:pt x="1449120" y="21710"/>
                  <a:pt x="1712555" y="-63026"/>
                  <a:pt x="1964713" y="0"/>
                </a:cubicBezTo>
                <a:cubicBezTo>
                  <a:pt x="2263975" y="59558"/>
                  <a:pt x="2417338" y="-19719"/>
                  <a:pt x="2691388" y="0"/>
                </a:cubicBezTo>
                <a:cubicBezTo>
                  <a:pt x="2691672" y="3630"/>
                  <a:pt x="2691216" y="7292"/>
                  <a:pt x="2691388" y="15122"/>
                </a:cubicBezTo>
                <a:cubicBezTo>
                  <a:pt x="2553182" y="6378"/>
                  <a:pt x="2336315" y="-48524"/>
                  <a:pt x="2072369" y="15122"/>
                </a:cubicBezTo>
                <a:cubicBezTo>
                  <a:pt x="1822067" y="29209"/>
                  <a:pt x="1644290" y="11706"/>
                  <a:pt x="1453350" y="15122"/>
                </a:cubicBezTo>
                <a:cubicBezTo>
                  <a:pt x="1232102" y="27790"/>
                  <a:pt x="955739" y="-4214"/>
                  <a:pt x="726675" y="15122"/>
                </a:cubicBezTo>
                <a:cubicBezTo>
                  <a:pt x="531915" y="35568"/>
                  <a:pt x="167811" y="41268"/>
                  <a:pt x="0" y="15122"/>
                </a:cubicBezTo>
                <a:cubicBezTo>
                  <a:pt x="331" y="8543"/>
                  <a:pt x="43" y="7220"/>
                  <a:pt x="0" y="0"/>
                </a:cubicBezTo>
                <a:close/>
              </a:path>
              <a:path w="2691388" h="15122" fill="none" stroke="0" extrusionOk="0">
                <a:moveTo>
                  <a:pt x="0" y="0"/>
                </a:moveTo>
                <a:cubicBezTo>
                  <a:pt x="252483" y="-20335"/>
                  <a:pt x="466856" y="-6754"/>
                  <a:pt x="645933" y="0"/>
                </a:cubicBezTo>
                <a:cubicBezTo>
                  <a:pt x="844521" y="14683"/>
                  <a:pt x="1011695" y="23890"/>
                  <a:pt x="1318780" y="0"/>
                </a:cubicBezTo>
                <a:cubicBezTo>
                  <a:pt x="1591908" y="-10609"/>
                  <a:pt x="1709433" y="28622"/>
                  <a:pt x="1991627" y="0"/>
                </a:cubicBezTo>
                <a:cubicBezTo>
                  <a:pt x="2232885" y="-38601"/>
                  <a:pt x="2464556" y="-10835"/>
                  <a:pt x="2691388" y="0"/>
                </a:cubicBezTo>
                <a:cubicBezTo>
                  <a:pt x="2691311" y="4711"/>
                  <a:pt x="2690968" y="8090"/>
                  <a:pt x="2691388" y="15122"/>
                </a:cubicBezTo>
                <a:cubicBezTo>
                  <a:pt x="2350990" y="24396"/>
                  <a:pt x="2265335" y="52571"/>
                  <a:pt x="2018541" y="15122"/>
                </a:cubicBezTo>
                <a:cubicBezTo>
                  <a:pt x="1756349" y="-21553"/>
                  <a:pt x="1537213" y="35043"/>
                  <a:pt x="1399522" y="15122"/>
                </a:cubicBezTo>
                <a:cubicBezTo>
                  <a:pt x="1253347" y="20168"/>
                  <a:pt x="1013564" y="31043"/>
                  <a:pt x="780503" y="15122"/>
                </a:cubicBezTo>
                <a:cubicBezTo>
                  <a:pt x="530115" y="-1016"/>
                  <a:pt x="317926" y="48663"/>
                  <a:pt x="0" y="15122"/>
                </a:cubicBezTo>
                <a:cubicBezTo>
                  <a:pt x="457" y="10389"/>
                  <a:pt x="-463" y="3827"/>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691388"/>
                      <a:gd name="connsiteY0" fmla="*/ 0 h 15122"/>
                      <a:gd name="connsiteX1" fmla="*/ 645933 w 2691388"/>
                      <a:gd name="connsiteY1" fmla="*/ 0 h 15122"/>
                      <a:gd name="connsiteX2" fmla="*/ 1318780 w 2691388"/>
                      <a:gd name="connsiteY2" fmla="*/ 0 h 15122"/>
                      <a:gd name="connsiteX3" fmla="*/ 1991627 w 2691388"/>
                      <a:gd name="connsiteY3" fmla="*/ 0 h 15122"/>
                      <a:gd name="connsiteX4" fmla="*/ 2691388 w 2691388"/>
                      <a:gd name="connsiteY4" fmla="*/ 0 h 15122"/>
                      <a:gd name="connsiteX5" fmla="*/ 2691388 w 2691388"/>
                      <a:gd name="connsiteY5" fmla="*/ 15122 h 15122"/>
                      <a:gd name="connsiteX6" fmla="*/ 2018541 w 2691388"/>
                      <a:gd name="connsiteY6" fmla="*/ 15122 h 15122"/>
                      <a:gd name="connsiteX7" fmla="*/ 1399522 w 2691388"/>
                      <a:gd name="connsiteY7" fmla="*/ 15122 h 15122"/>
                      <a:gd name="connsiteX8" fmla="*/ 780503 w 2691388"/>
                      <a:gd name="connsiteY8" fmla="*/ 15122 h 15122"/>
                      <a:gd name="connsiteX9" fmla="*/ 0 w 2691388"/>
                      <a:gd name="connsiteY9" fmla="*/ 15122 h 15122"/>
                      <a:gd name="connsiteX10" fmla="*/ 0 w 2691388"/>
                      <a:gd name="connsiteY10"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15122" fill="none" extrusionOk="0">
                        <a:moveTo>
                          <a:pt x="0" y="0"/>
                        </a:moveTo>
                        <a:cubicBezTo>
                          <a:pt x="265191" y="-12497"/>
                          <a:pt x="473379" y="-9202"/>
                          <a:pt x="645933" y="0"/>
                        </a:cubicBezTo>
                        <a:cubicBezTo>
                          <a:pt x="818487" y="9202"/>
                          <a:pt x="1032737" y="23221"/>
                          <a:pt x="1318780" y="0"/>
                        </a:cubicBezTo>
                        <a:cubicBezTo>
                          <a:pt x="1604823" y="-23221"/>
                          <a:pt x="1711477" y="17322"/>
                          <a:pt x="1991627" y="0"/>
                        </a:cubicBezTo>
                        <a:cubicBezTo>
                          <a:pt x="2271777" y="-17322"/>
                          <a:pt x="2459691" y="-13160"/>
                          <a:pt x="2691388" y="0"/>
                        </a:cubicBezTo>
                        <a:cubicBezTo>
                          <a:pt x="2691008" y="4675"/>
                          <a:pt x="2690673" y="8698"/>
                          <a:pt x="2691388" y="15122"/>
                        </a:cubicBezTo>
                        <a:cubicBezTo>
                          <a:pt x="2370946" y="27452"/>
                          <a:pt x="2279423" y="39307"/>
                          <a:pt x="2018541" y="15122"/>
                        </a:cubicBezTo>
                        <a:cubicBezTo>
                          <a:pt x="1757659" y="-9063"/>
                          <a:pt x="1552456" y="13860"/>
                          <a:pt x="1399522" y="15122"/>
                        </a:cubicBezTo>
                        <a:cubicBezTo>
                          <a:pt x="1246588" y="16384"/>
                          <a:pt x="980702" y="23142"/>
                          <a:pt x="780503" y="15122"/>
                        </a:cubicBezTo>
                        <a:cubicBezTo>
                          <a:pt x="580304" y="7102"/>
                          <a:pt x="296427" y="31081"/>
                          <a:pt x="0" y="15122"/>
                        </a:cubicBezTo>
                        <a:cubicBezTo>
                          <a:pt x="40" y="9769"/>
                          <a:pt x="-488" y="3571"/>
                          <a:pt x="0" y="0"/>
                        </a:cubicBezTo>
                        <a:close/>
                      </a:path>
                      <a:path w="2691388" h="15122" stroke="0" extrusionOk="0">
                        <a:moveTo>
                          <a:pt x="0" y="0"/>
                        </a:moveTo>
                        <a:cubicBezTo>
                          <a:pt x="316397" y="-26713"/>
                          <a:pt x="404683" y="-22367"/>
                          <a:pt x="645933" y="0"/>
                        </a:cubicBezTo>
                        <a:cubicBezTo>
                          <a:pt x="887183" y="22367"/>
                          <a:pt x="1045511" y="-15896"/>
                          <a:pt x="1238038" y="0"/>
                        </a:cubicBezTo>
                        <a:cubicBezTo>
                          <a:pt x="1430565" y="15896"/>
                          <a:pt x="1714202" y="-28845"/>
                          <a:pt x="1964713" y="0"/>
                        </a:cubicBezTo>
                        <a:cubicBezTo>
                          <a:pt x="2215224" y="28845"/>
                          <a:pt x="2458004" y="-28643"/>
                          <a:pt x="2691388" y="0"/>
                        </a:cubicBezTo>
                        <a:cubicBezTo>
                          <a:pt x="2691847" y="3085"/>
                          <a:pt x="2691468" y="8086"/>
                          <a:pt x="2691388" y="15122"/>
                        </a:cubicBezTo>
                        <a:cubicBezTo>
                          <a:pt x="2546774" y="11191"/>
                          <a:pt x="2310465" y="-3644"/>
                          <a:pt x="2072369" y="15122"/>
                        </a:cubicBezTo>
                        <a:cubicBezTo>
                          <a:pt x="1834273" y="33888"/>
                          <a:pt x="1625969" y="29722"/>
                          <a:pt x="1453350" y="15122"/>
                        </a:cubicBezTo>
                        <a:cubicBezTo>
                          <a:pt x="1280731" y="522"/>
                          <a:pt x="953016" y="-11591"/>
                          <a:pt x="726675" y="15122"/>
                        </a:cubicBezTo>
                        <a:cubicBezTo>
                          <a:pt x="500335" y="41835"/>
                          <a:pt x="172513" y="23674"/>
                          <a:pt x="0" y="15122"/>
                        </a:cubicBezTo>
                        <a:cubicBezTo>
                          <a:pt x="268" y="8525"/>
                          <a:pt x="87" y="7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map of an island&#10;&#10;Description automatically generated">
            <a:extLst>
              <a:ext uri="{FF2B5EF4-FFF2-40B4-BE49-F238E27FC236}">
                <a16:creationId xmlns:a16="http://schemas.microsoft.com/office/drawing/2014/main" id="{EE40CEDC-C378-7FF9-70D3-E60A791EF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263" y="314325"/>
            <a:ext cx="6822799" cy="5082984"/>
          </a:xfrm>
          <a:prstGeom prst="rect">
            <a:avLst/>
          </a:prstGeom>
        </p:spPr>
      </p:pic>
    </p:spTree>
    <p:extLst>
      <p:ext uri="{BB962C8B-B14F-4D97-AF65-F5344CB8AC3E}">
        <p14:creationId xmlns:p14="http://schemas.microsoft.com/office/powerpoint/2010/main" val="3567593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66E7A9FB-6E43-417A-BC0C-ECC01730E3CF}" type="slidenum">
              <a:rPr lang="en-US" sz="1200">
                <a:solidFill>
                  <a:schemeClr val="tx1">
                    <a:lumMod val="50000"/>
                    <a:lumOff val="50000"/>
                  </a:schemeClr>
                </a:solidFill>
                <a:latin typeface="Calibri" panose="020F0502020204030204"/>
                <a:ea typeface="+mn-ea"/>
                <a:cs typeface="+mn-cs"/>
              </a:rPr>
              <a:pPr hangingPunct="1">
                <a:spcAft>
                  <a:spcPts val="600"/>
                </a:spcAft>
                <a:defRPr/>
              </a:pPr>
              <a:t>12</a:t>
            </a:fld>
            <a:endParaRPr lang="en-US" sz="1200">
              <a:solidFill>
                <a:schemeClr val="tx1">
                  <a:lumMod val="50000"/>
                  <a:lumOff val="50000"/>
                </a:schemeClr>
              </a:solidFill>
              <a:latin typeface="Calibri" panose="020F0502020204030204"/>
              <a:ea typeface="+mn-ea"/>
              <a:cs typeface="+mn-cs"/>
            </a:endParaRPr>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203240"/>
            <a:ext cx="5377540" cy="996950"/>
          </a:xfrm>
        </p:spPr>
        <p:txBody>
          <a:bodyPr vert="horz" lIns="91440" tIns="45720" rIns="91440" bIns="45720" rtlCol="0" anchor="t">
            <a:normAutofit/>
          </a:bodyPr>
          <a:lstStyle/>
          <a:p>
            <a:pPr algn="ctr" rtl="0">
              <a:lnSpc>
                <a:spcPct val="90000"/>
              </a:lnSpc>
              <a:spcBef>
                <a:spcPct val="0"/>
              </a:spcBef>
            </a:pPr>
            <a:r>
              <a:rPr lang="en-US" sz="4000" b="1" dirty="0">
                <a:solidFill>
                  <a:schemeClr val="bg1"/>
                </a:solidFill>
                <a:latin typeface="Times New Roman" panose="02020603050405020304" pitchFamily="18" charset="0"/>
                <a:cs typeface="Times New Roman" panose="02020603050405020304" pitchFamily="18" charset="0"/>
              </a:rPr>
              <a:t>Aruba Bus</a:t>
            </a:r>
          </a:p>
        </p:txBody>
      </p:sp>
      <p:sp>
        <p:nvSpPr>
          <p:cNvPr id="4" name="TextBox 3">
            <a:extLst>
              <a:ext uri="{FF2B5EF4-FFF2-40B4-BE49-F238E27FC236}">
                <a16:creationId xmlns:a16="http://schemas.microsoft.com/office/drawing/2014/main" id="{179BE478-957B-3B55-7745-19C3D4C4CB58}"/>
              </a:ext>
            </a:extLst>
          </p:cNvPr>
          <p:cNvSpPr txBox="1"/>
          <p:nvPr/>
        </p:nvSpPr>
        <p:spPr>
          <a:xfrm>
            <a:off x="76200" y="834501"/>
            <a:ext cx="5301339" cy="4667373"/>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busses on the island belong to Arubus, the major public transportation company owned by the Government of Aruba.</a:t>
            </a:r>
          </a:p>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Aruba bus routes cover almost the entire island. If you want to see the exact routes or the full Aruba bus map, check out the website of Arubus.</a:t>
            </a:r>
          </a:p>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There is bus service every 15 minutes from 5:45 a.m. until 6 p.m.; buses then run every 40 minutes until 11:30 p.m. The central bus station in downtown Oranjestad is located adjacent to the cruise terminal and next to the Royal Plaza. Getting around the island using public transportation is inexpensive. </a:t>
            </a:r>
          </a:p>
          <a:p>
            <a:pPr marL="285750" indent="-285750" algn="ctr">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Retour cards, cards for specific beaches, and all-day, unlimited passes are all readily available. </a:t>
            </a:r>
            <a:br>
              <a:rPr lang="en-US" dirty="0">
                <a:solidFill>
                  <a:schemeClr val="bg1"/>
                </a:solidFill>
                <a:latin typeface="Times New Roman" panose="02020603050405020304" pitchFamily="18" charset="0"/>
                <a:cs typeface="Times New Roman" panose="02020603050405020304" pitchFamily="18" charset="0"/>
              </a:rPr>
            </a:br>
            <a:r>
              <a:rPr lang="en-US" b="1" dirty="0">
                <a:solidFill>
                  <a:schemeClr val="bg1"/>
                </a:solidFill>
                <a:latin typeface="Times New Roman" panose="02020603050405020304" pitchFamily="18" charset="0"/>
                <a:cs typeface="Times New Roman" panose="02020603050405020304" pitchFamily="18" charset="0"/>
              </a:rPr>
              <a:t>2 Trip Retour Card </a:t>
            </a:r>
            <a:r>
              <a:rPr lang="en-US" b="1" baseline="30000"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5.00US</a:t>
            </a:r>
            <a:br>
              <a:rPr lang="en-US" b="1" dirty="0">
                <a:solidFill>
                  <a:schemeClr val="bg1"/>
                </a:solidFill>
                <a:latin typeface="Times New Roman" panose="02020603050405020304" pitchFamily="18" charset="0"/>
                <a:cs typeface="Times New Roman" panose="02020603050405020304" pitchFamily="18" charset="0"/>
              </a:rPr>
            </a:br>
            <a:r>
              <a:rPr lang="en-US" b="1" dirty="0">
                <a:solidFill>
                  <a:schemeClr val="bg1"/>
                </a:solidFill>
                <a:latin typeface="Times New Roman" panose="02020603050405020304" pitchFamily="18" charset="0"/>
                <a:cs typeface="Times New Roman" panose="02020603050405020304" pitchFamily="18" charset="0"/>
              </a:rPr>
              <a:t>Day Pass </a:t>
            </a:r>
            <a:r>
              <a:rPr lang="en-US" b="1" baseline="30000"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10.00US.</a:t>
            </a:r>
          </a:p>
        </p:txBody>
      </p:sp>
      <p:pic>
        <p:nvPicPr>
          <p:cNvPr id="10" name="Picture 9" descr="A bus on the road&#10;&#10;Description automatically generated">
            <a:extLst>
              <a:ext uri="{FF2B5EF4-FFF2-40B4-BE49-F238E27FC236}">
                <a16:creationId xmlns:a16="http://schemas.microsoft.com/office/drawing/2014/main" id="{A31AA8D4-2950-E9B3-A894-A99B410EE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625" y="1100985"/>
            <a:ext cx="4064000" cy="2705100"/>
          </a:xfrm>
          <a:prstGeom prst="rect">
            <a:avLst/>
          </a:prstGeom>
        </p:spPr>
      </p:pic>
      <p:pic>
        <p:nvPicPr>
          <p:cNvPr id="12" name="Picture 11" descr="A map of an island&#10;&#10;Description automatically generated">
            <a:extLst>
              <a:ext uri="{FF2B5EF4-FFF2-40B4-BE49-F238E27FC236}">
                <a16:creationId xmlns:a16="http://schemas.microsoft.com/office/drawing/2014/main" id="{7DE3ACFD-A192-7C39-0683-6F1D4900064C}"/>
              </a:ext>
            </a:extLst>
          </p:cNvPr>
          <p:cNvPicPr>
            <a:picLocks noChangeAspect="1"/>
          </p:cNvPicPr>
          <p:nvPr/>
        </p:nvPicPr>
        <p:blipFill rotWithShape="1">
          <a:blip r:embed="rId4">
            <a:extLst>
              <a:ext uri="{28A0092B-C50C-407E-A947-70E740481C1C}">
                <a14:useLocalDpi xmlns:a14="http://schemas.microsoft.com/office/drawing/2010/main" val="0"/>
              </a:ext>
            </a:extLst>
          </a:blip>
          <a:srcRect l="21977" t="6215" r="29587" b="22397"/>
          <a:stretch/>
        </p:blipFill>
        <p:spPr>
          <a:xfrm>
            <a:off x="5377540" y="283142"/>
            <a:ext cx="4703085" cy="520523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946A48-1C9C-8FBC-876B-8BF4EA91AF34}"/>
              </a:ext>
            </a:extLst>
          </p:cNvPr>
          <p:cNvSpPr txBox="1"/>
          <p:nvPr/>
        </p:nvSpPr>
        <p:spPr>
          <a:xfrm>
            <a:off x="-1" y="67746"/>
            <a:ext cx="10080625" cy="707886"/>
          </a:xfrm>
          <a:prstGeom prst="rect">
            <a:avLst/>
          </a:prstGeom>
          <a:noFill/>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Aruba's Free Trolley</a:t>
            </a:r>
          </a:p>
        </p:txBody>
      </p:sp>
      <p:sp>
        <p:nvSpPr>
          <p:cNvPr id="5" name="TextBox 4">
            <a:extLst>
              <a:ext uri="{FF2B5EF4-FFF2-40B4-BE49-F238E27FC236}">
                <a16:creationId xmlns:a16="http://schemas.microsoft.com/office/drawing/2014/main" id="{FEBEA731-6298-6828-42D9-30A03D5E8971}"/>
              </a:ext>
            </a:extLst>
          </p:cNvPr>
          <p:cNvSpPr txBox="1"/>
          <p:nvPr/>
        </p:nvSpPr>
        <p:spPr>
          <a:xfrm>
            <a:off x="109945" y="968128"/>
            <a:ext cx="4332115" cy="4708981"/>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The free </a:t>
            </a:r>
            <a:r>
              <a:rPr lang="en-US" sz="2000" b="1" dirty="0">
                <a:solidFill>
                  <a:schemeClr val="bg1"/>
                </a:solidFill>
                <a:latin typeface="Times New Roman" panose="02020603050405020304" pitchFamily="18" charset="0"/>
                <a:cs typeface="Times New Roman" panose="02020603050405020304" pitchFamily="18" charset="0"/>
              </a:rPr>
              <a:t>open-air trolley</a:t>
            </a:r>
            <a:r>
              <a:rPr lang="en-US" sz="2000" dirty="0">
                <a:solidFill>
                  <a:schemeClr val="bg1"/>
                </a:solidFill>
                <a:latin typeface="Times New Roman" panose="02020603050405020304" pitchFamily="18" charset="0"/>
                <a:cs typeface="Times New Roman" panose="02020603050405020304" pitchFamily="18" charset="0"/>
              </a:rPr>
              <a:t> is an addition to downtown Oranjestad and a great way to navigate the main street’s shopping and dining areas without having to walk too much. Hop on to get to your specific destination or just to take a ride, </a:t>
            </a:r>
            <a:br>
              <a:rPr lang="en-US" sz="2000" dirty="0">
                <a:solidFill>
                  <a:schemeClr val="bg1"/>
                </a:solidFill>
                <a:latin typeface="Times New Roman" panose="02020603050405020304" pitchFamily="18" charset="0"/>
                <a:cs typeface="Times New Roman" panose="02020603050405020304" pitchFamily="18" charset="0"/>
              </a:rPr>
            </a:br>
            <a:r>
              <a:rPr lang="en-US" sz="2000" b="1" i="1" dirty="0">
                <a:solidFill>
                  <a:schemeClr val="bg1"/>
                </a:solidFill>
                <a:latin typeface="Times New Roman" panose="02020603050405020304" pitchFamily="18" charset="0"/>
                <a:cs typeface="Times New Roman" panose="02020603050405020304" pitchFamily="18" charset="0"/>
              </a:rPr>
              <a:t>free of charge</a:t>
            </a:r>
            <a:r>
              <a:rPr lang="en-US" sz="2000" dirty="0">
                <a:solidFill>
                  <a:schemeClr val="bg1"/>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Some trolleys are even double-deckers, allowing a 360 view of the downtown area. Cruise passengers frequently make use of the trolley service, because it loops from the shopping areas to the cruise ship terminal.</a:t>
            </a:r>
          </a:p>
        </p:txBody>
      </p:sp>
      <p:pic>
        <p:nvPicPr>
          <p:cNvPr id="4" name="Picture 3" descr="A trolley car on a street&#10;&#10;Description automatically generated">
            <a:extLst>
              <a:ext uri="{FF2B5EF4-FFF2-40B4-BE49-F238E27FC236}">
                <a16:creationId xmlns:a16="http://schemas.microsoft.com/office/drawing/2014/main" id="{89F3A892-6999-E89B-51BB-E0F7C6F06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2060" y="1090675"/>
            <a:ext cx="5528620" cy="3109849"/>
          </a:xfrm>
          <a:prstGeom prst="rect">
            <a:avLst/>
          </a:prstGeom>
        </p:spPr>
      </p:pic>
      <p:sp>
        <p:nvSpPr>
          <p:cNvPr id="8" name="TextBox 7">
            <a:extLst>
              <a:ext uri="{FF2B5EF4-FFF2-40B4-BE49-F238E27FC236}">
                <a16:creationId xmlns:a16="http://schemas.microsoft.com/office/drawing/2014/main" id="{C84E542A-D8C0-3E55-4598-FC228D8EB47A}"/>
              </a:ext>
            </a:extLst>
          </p:cNvPr>
          <p:cNvSpPr txBox="1"/>
          <p:nvPr/>
        </p:nvSpPr>
        <p:spPr>
          <a:xfrm>
            <a:off x="4442060" y="3963758"/>
            <a:ext cx="5528620" cy="1477328"/>
          </a:xfrm>
          <a:prstGeom prst="rect">
            <a:avLst/>
          </a:prstGeom>
          <a:noFill/>
        </p:spPr>
        <p:txBody>
          <a:bodyPr wrap="square">
            <a:spAutoFit/>
          </a:bodyPr>
          <a:lstStyle/>
          <a:p>
            <a:pPr marL="342900" indent="-342900">
              <a:buFont typeface="Arial" panose="020B0604020202020204" pitchFamily="34" charset="0"/>
              <a:buChar char="•"/>
            </a:pPr>
            <a:endParaRPr lang="en-US" sz="18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dirty="0">
                <a:solidFill>
                  <a:schemeClr val="bg1"/>
                </a:solidFill>
                <a:latin typeface="Times New Roman" panose="02020603050405020304" pitchFamily="18" charset="0"/>
                <a:cs typeface="Times New Roman" panose="02020603050405020304" pitchFamily="18" charset="0"/>
              </a:rPr>
              <a:t>If you’re ready to hop on, the trolley starts running at 10 a.m. with 25-minute intervals and a break from 12 p.m. to 1 p.m. The last trolley of the day departs from the cruise port at 5 p.m.</a:t>
            </a:r>
          </a:p>
        </p:txBody>
      </p:sp>
    </p:spTree>
    <p:extLst>
      <p:ext uri="{BB962C8B-B14F-4D97-AF65-F5344CB8AC3E}">
        <p14:creationId xmlns:p14="http://schemas.microsoft.com/office/powerpoint/2010/main" val="1897526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946A48-1C9C-8FBC-876B-8BF4EA91AF34}"/>
              </a:ext>
            </a:extLst>
          </p:cNvPr>
          <p:cNvSpPr txBox="1"/>
          <p:nvPr/>
        </p:nvSpPr>
        <p:spPr>
          <a:xfrm>
            <a:off x="-1" y="67746"/>
            <a:ext cx="10080625" cy="707886"/>
          </a:xfrm>
          <a:prstGeom prst="rect">
            <a:avLst/>
          </a:prstGeom>
          <a:noFill/>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Taxis in Aruba</a:t>
            </a:r>
          </a:p>
        </p:txBody>
      </p:sp>
      <p:sp>
        <p:nvSpPr>
          <p:cNvPr id="5" name="TextBox 4">
            <a:extLst>
              <a:ext uri="{FF2B5EF4-FFF2-40B4-BE49-F238E27FC236}">
                <a16:creationId xmlns:a16="http://schemas.microsoft.com/office/drawing/2014/main" id="{FEBEA731-6298-6828-42D9-30A03D5E8971}"/>
              </a:ext>
            </a:extLst>
          </p:cNvPr>
          <p:cNvSpPr txBox="1"/>
          <p:nvPr/>
        </p:nvSpPr>
        <p:spPr>
          <a:xfrm>
            <a:off x="66674" y="790575"/>
            <a:ext cx="9913067" cy="2523768"/>
          </a:xfrm>
          <a:prstGeom prst="rect">
            <a:avLst/>
          </a:prstGeom>
          <a:noFill/>
        </p:spPr>
        <p:txBody>
          <a:bodyPr wrap="square">
            <a:spAutoFit/>
          </a:bodyPr>
          <a:lstStyle/>
          <a:p>
            <a:pPr marL="285750" indent="-285750">
              <a:buFont typeface="Arial" panose="020B0604020202020204" pitchFamily="34" charset="0"/>
              <a:buChar char="•"/>
            </a:pPr>
            <a:r>
              <a:rPr lang="en-US" sz="2000" b="1" dirty="0">
                <a:solidFill>
                  <a:schemeClr val="bg1"/>
                </a:solidFill>
                <a:latin typeface="Times New Roman" panose="02020603050405020304" pitchFamily="18" charset="0"/>
                <a:cs typeface="Times New Roman" panose="02020603050405020304" pitchFamily="18" charset="0"/>
              </a:rPr>
              <a:t>Traveling by taxi in Aruba</a:t>
            </a:r>
            <a:r>
              <a:rPr lang="en-US" sz="2000" dirty="0">
                <a:solidFill>
                  <a:schemeClr val="bg1"/>
                </a:solidFill>
                <a:latin typeface="Times New Roman" panose="02020603050405020304" pitchFamily="18" charset="0"/>
                <a:cs typeface="Times New Roman" panose="02020603050405020304" pitchFamily="18" charset="0"/>
              </a:rPr>
              <a:t> is a breeze, there’s no need to worry about complicated charges, as they have fixed rates, set by the government. Just ask what the fare for your trip is going to be before you get in for complete transparency.</a:t>
            </a:r>
          </a:p>
          <a:p>
            <a:pPr marL="285750" indent="-28575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Getting a taxi is easy too! If you have cell service, you can easily call a taxi yourself. If you’re out and about, feel free to just flag one down, as they’re readily available throughout most of the areas that people visit. If they don’t have any passengers on board yet, they’ll pick you up and drive you to your destination.</a:t>
            </a:r>
          </a:p>
          <a:p>
            <a:endParaRPr lang="en-US" dirty="0">
              <a:solidFill>
                <a:schemeClr val="bg1"/>
              </a:solidFill>
            </a:endParaRPr>
          </a:p>
        </p:txBody>
      </p:sp>
      <p:pic>
        <p:nvPicPr>
          <p:cNvPr id="4" name="Picture 3" descr="A taxi sign on top of a car&#10;&#10;Description automatically generated">
            <a:extLst>
              <a:ext uri="{FF2B5EF4-FFF2-40B4-BE49-F238E27FC236}">
                <a16:creationId xmlns:a16="http://schemas.microsoft.com/office/drawing/2014/main" id="{8FB733DC-CB32-52D0-DC39-FC7F26F43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643" y="3009530"/>
            <a:ext cx="3991530" cy="2661020"/>
          </a:xfrm>
          <a:prstGeom prst="rect">
            <a:avLst/>
          </a:prstGeom>
        </p:spPr>
      </p:pic>
      <p:sp>
        <p:nvSpPr>
          <p:cNvPr id="7" name="TextBox 6">
            <a:extLst>
              <a:ext uri="{FF2B5EF4-FFF2-40B4-BE49-F238E27FC236}">
                <a16:creationId xmlns:a16="http://schemas.microsoft.com/office/drawing/2014/main" id="{194CFE2E-8822-5CC9-2664-3A209B7880B7}"/>
              </a:ext>
            </a:extLst>
          </p:cNvPr>
          <p:cNvSpPr txBox="1"/>
          <p:nvPr/>
        </p:nvSpPr>
        <p:spPr>
          <a:xfrm>
            <a:off x="4576466" y="3009521"/>
            <a:ext cx="5259992" cy="1938992"/>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Some taxis even offer private island tours, so that’s also a way of getting around Aruba!</a:t>
            </a:r>
          </a:p>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Please note that the taxi fee covers a ride for a maximum of five passengers, so if you have a larger group, you’ll need to arrange it accordingly.</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469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946A48-1C9C-8FBC-876B-8BF4EA91AF34}"/>
              </a:ext>
            </a:extLst>
          </p:cNvPr>
          <p:cNvSpPr txBox="1"/>
          <p:nvPr/>
        </p:nvSpPr>
        <p:spPr>
          <a:xfrm>
            <a:off x="-1" y="67746"/>
            <a:ext cx="10080625" cy="707886"/>
          </a:xfrm>
          <a:prstGeom prst="rect">
            <a:avLst/>
          </a:prstGeom>
          <a:noFill/>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Scooter Rentals</a:t>
            </a:r>
          </a:p>
        </p:txBody>
      </p:sp>
      <p:sp>
        <p:nvSpPr>
          <p:cNvPr id="5" name="TextBox 4">
            <a:extLst>
              <a:ext uri="{FF2B5EF4-FFF2-40B4-BE49-F238E27FC236}">
                <a16:creationId xmlns:a16="http://schemas.microsoft.com/office/drawing/2014/main" id="{FEBEA731-6298-6828-42D9-30A03D5E8971}"/>
              </a:ext>
            </a:extLst>
          </p:cNvPr>
          <p:cNvSpPr txBox="1"/>
          <p:nvPr/>
        </p:nvSpPr>
        <p:spPr>
          <a:xfrm>
            <a:off x="66674" y="790575"/>
            <a:ext cx="9913067" cy="2062103"/>
          </a:xfrm>
          <a:prstGeom prst="rect">
            <a:avLst/>
          </a:prstGeom>
          <a:noFill/>
        </p:spPr>
        <p:txBody>
          <a:bodyPr wrap="square">
            <a:spAutoFit/>
          </a:bodyPr>
          <a:lstStyle/>
          <a:p>
            <a:pPr marL="285750" indent="-28575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For a fun, liberating way to navigate the island, jump on a scooter and hit the open road!</a:t>
            </a:r>
          </a:p>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Rent yourself a scooter or motorcycle. Helmets are supplied. All you need is a regular driver's license and the desire to ride in one of the most beautiful Caribbean islands! </a:t>
            </a:r>
          </a:p>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A terrific way to get around this compact island is to rent a scooter or motorcycle—yes, even Harleys are available! You really get a good feel for the island’s distinctive topography while enjoying some "easy riding." Plus, our well-paved roads ensure a smooth ride.</a:t>
            </a:r>
          </a:p>
          <a:p>
            <a:pPr marL="285750" indent="-285750">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94CFE2E-8822-5CC9-2664-3A209B7880B7}"/>
              </a:ext>
            </a:extLst>
          </p:cNvPr>
          <p:cNvSpPr txBox="1"/>
          <p:nvPr/>
        </p:nvSpPr>
        <p:spPr>
          <a:xfrm>
            <a:off x="4576466" y="2903191"/>
            <a:ext cx="5259992" cy="2215991"/>
          </a:xfrm>
          <a:prstGeom prst="rect">
            <a:avLst/>
          </a:prstGeom>
          <a:noFill/>
        </p:spPr>
        <p:txBody>
          <a:bodyPr wrap="square">
            <a:spAutoFit/>
          </a:bodyPr>
          <a:lstStyle/>
          <a:p>
            <a:endParaRPr lang="en-US" dirty="0"/>
          </a:p>
          <a:p>
            <a:pPr algn="ctr"/>
            <a:r>
              <a:rPr lang="en-US" sz="2000"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effectLst/>
                <a:latin typeface="Times New Roman" panose="02020603050405020304" pitchFamily="18" charset="0"/>
                <a:cs typeface="Times New Roman" panose="02020603050405020304" pitchFamily="18" charset="0"/>
              </a:rPr>
              <a:t>George Cycle Scooter Rental</a:t>
            </a:r>
          </a:p>
          <a:p>
            <a:pPr algn="just"/>
            <a:r>
              <a:rPr lang="en-US" sz="2000" dirty="0">
                <a:solidFill>
                  <a:schemeClr val="bg1"/>
                </a:solidFill>
                <a:effectLst/>
                <a:latin typeface="Times New Roman" panose="02020603050405020304" pitchFamily="18" charset="0"/>
                <a:cs typeface="Times New Roman" panose="02020603050405020304" pitchFamily="18" charset="0"/>
              </a:rPr>
              <a:t>The perfect vehicle to just take a stroll downtown and further.</a:t>
            </a:r>
          </a:p>
          <a:p>
            <a:pPr algn="just"/>
            <a:r>
              <a:rPr lang="en-US" sz="2000" dirty="0">
                <a:solidFill>
                  <a:schemeClr val="bg1"/>
                </a:solidFill>
                <a:effectLst/>
                <a:latin typeface="Times New Roman" panose="02020603050405020304" pitchFamily="18" charset="0"/>
                <a:cs typeface="Times New Roman" panose="02020603050405020304" pitchFamily="18" charset="0"/>
              </a:rPr>
              <a:t>Seats: 2 Adults</a:t>
            </a:r>
          </a:p>
          <a:p>
            <a:pPr algn="just"/>
            <a:r>
              <a:rPr lang="en-US" sz="2000" dirty="0">
                <a:solidFill>
                  <a:schemeClr val="bg1"/>
                </a:solidFill>
                <a:effectLst/>
                <a:latin typeface="Times New Roman" panose="02020603050405020304" pitchFamily="18" charset="0"/>
                <a:cs typeface="Times New Roman" panose="02020603050405020304" pitchFamily="18" charset="0"/>
              </a:rPr>
              <a:t>Engine Type: 125cc, Automatic </a:t>
            </a:r>
          </a:p>
          <a:p>
            <a:pPr algn="just"/>
            <a:r>
              <a:rPr lang="en-US" sz="2000" dirty="0">
                <a:solidFill>
                  <a:schemeClr val="bg1"/>
                </a:solidFill>
                <a:effectLst/>
                <a:latin typeface="Times New Roman" panose="02020603050405020304" pitchFamily="18" charset="0"/>
                <a:cs typeface="Times New Roman" panose="02020603050405020304" pitchFamily="18" charset="0"/>
              </a:rPr>
              <a:t>$55 Daily (9am to 5pm)</a:t>
            </a:r>
          </a:p>
        </p:txBody>
      </p:sp>
      <p:pic>
        <p:nvPicPr>
          <p:cNvPr id="8" name="Picture 7" descr="A black and silver scooter&#10;&#10;Description automatically generated">
            <a:extLst>
              <a:ext uri="{FF2B5EF4-FFF2-40B4-BE49-F238E27FC236}">
                <a16:creationId xmlns:a16="http://schemas.microsoft.com/office/drawing/2014/main" id="{CD3F72F7-9AEE-4D49-B7D6-D321471DD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896" y="2905602"/>
            <a:ext cx="3445331" cy="2697202"/>
          </a:xfrm>
          <a:prstGeom prst="rect">
            <a:avLst/>
          </a:prstGeom>
        </p:spPr>
      </p:pic>
    </p:spTree>
    <p:extLst>
      <p:ext uri="{BB962C8B-B14F-4D97-AF65-F5344CB8AC3E}">
        <p14:creationId xmlns:p14="http://schemas.microsoft.com/office/powerpoint/2010/main" val="954117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5A1FC5-9AE7-87D3-99E9-98EF4E91F95C}"/>
              </a:ext>
            </a:extLst>
          </p:cNvPr>
          <p:cNvSpPr txBox="1"/>
          <p:nvPr/>
        </p:nvSpPr>
        <p:spPr>
          <a:xfrm>
            <a:off x="0" y="142299"/>
            <a:ext cx="10080625" cy="759598"/>
          </a:xfrm>
          <a:prstGeom prst="rect">
            <a:avLst/>
          </a:prstGeom>
        </p:spPr>
        <p:txBody>
          <a:bodyPr vert="horz" lIns="91440" tIns="45720" rIns="91440" bIns="45720" rtlCol="0" anchor="ctr">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Arikok National Park</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473FF91-749B-C1B8-CE89-4502C6CB07D2}"/>
              </a:ext>
            </a:extLst>
          </p:cNvPr>
          <p:cNvSpPr txBox="1"/>
          <p:nvPr/>
        </p:nvSpPr>
        <p:spPr>
          <a:xfrm>
            <a:off x="95250" y="1082873"/>
            <a:ext cx="4591151" cy="4133912"/>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Aruban rattlesnakes, parakeets, and whiptail lizards make their home in the Arikok National Park, as do numerous iguanas, goats, donkeys, and migratory birds. So, if you don't like animals, stay clear of Aruba's southeastern quadrant, which is dominated by this ecological preserve and extremely popular tourist stop.</a:t>
            </a:r>
          </a:p>
          <a:p>
            <a:pPr indent="-228600">
              <a:lnSpc>
                <a:spcPct val="90000"/>
              </a:lnSpc>
              <a:spcAft>
                <a:spcPts val="600"/>
              </a:spcAft>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Admission to Arikok National Park costs $11. Children ages 17 and younger can enter for free. The park is open daily from 8 a.m. to 4 p.m. Stop by the visitor center to speak with a ranger and pick up a map. </a:t>
            </a:r>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oup of people swimming in the ocean&#10;&#10;Description automatically generated">
            <a:extLst>
              <a:ext uri="{FF2B5EF4-FFF2-40B4-BE49-F238E27FC236}">
                <a16:creationId xmlns:a16="http://schemas.microsoft.com/office/drawing/2014/main" id="{BD6A9C24-F9E5-7E81-EFE4-F1D714EE0D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6401" y="1082872"/>
            <a:ext cx="5394224" cy="3593902"/>
          </a:xfrm>
          <a:prstGeom prst="rect">
            <a:avLst/>
          </a:prstGeom>
        </p:spPr>
      </p:pic>
      <p:sp>
        <p:nvSpPr>
          <p:cNvPr id="6" name="TextBox 5">
            <a:extLst>
              <a:ext uri="{FF2B5EF4-FFF2-40B4-BE49-F238E27FC236}">
                <a16:creationId xmlns:a16="http://schemas.microsoft.com/office/drawing/2014/main" id="{209037F2-B0BE-21E3-8396-7849CA07C7FA}"/>
              </a:ext>
            </a:extLst>
          </p:cNvPr>
          <p:cNvSpPr txBox="1"/>
          <p:nvPr/>
        </p:nvSpPr>
        <p:spPr>
          <a:xfrm>
            <a:off x="5203826" y="4676775"/>
            <a:ext cx="4876800" cy="646331"/>
          </a:xfrm>
          <a:prstGeom prst="rect">
            <a:avLst/>
          </a:prstGeom>
          <a:noFill/>
        </p:spPr>
        <p:txBody>
          <a:bodyPr wrap="square">
            <a:spAutoFit/>
          </a:bodyPr>
          <a:lstStyle/>
          <a:p>
            <a:pPr algn="ctr"/>
            <a:r>
              <a:rPr lang="en-US" sz="1800" dirty="0">
                <a:solidFill>
                  <a:schemeClr val="bg1"/>
                </a:solidFill>
                <a:latin typeface="Times New Roman" panose="02020603050405020304" pitchFamily="18" charset="0"/>
                <a:cs typeface="Times New Roman" panose="02020603050405020304" pitchFamily="18" charset="0"/>
              </a:rPr>
              <a:t>Visit the park's official website for more information on hours, park rules, and fees.</a:t>
            </a:r>
            <a:endParaRPr lang="en-US" dirty="0"/>
          </a:p>
        </p:txBody>
      </p:sp>
    </p:spTree>
    <p:extLst>
      <p:ext uri="{BB962C8B-B14F-4D97-AF65-F5344CB8AC3E}">
        <p14:creationId xmlns:p14="http://schemas.microsoft.com/office/powerpoint/2010/main" val="2540252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0" y="0"/>
            <a:ext cx="10078103" cy="1015663"/>
          </a:xfrm>
          <a:prstGeom prst="rect">
            <a:avLst/>
          </a:prstGeom>
        </p:spPr>
        <p:txBody>
          <a:bodyPr vert="horz" lIns="91440" tIns="45720" rIns="91440" bIns="45720" rtlCol="0" anchor="ctr">
            <a:norm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Aruba Ostrich Farm</a:t>
            </a:r>
          </a:p>
        </p:txBody>
      </p:sp>
      <p:pic>
        <p:nvPicPr>
          <p:cNvPr id="6146" name="Picture 2" descr="Conures and budgies for sale">
            <a:hlinkClick r:id="rId2"/>
            <a:extLst>
              <a:ext uri="{FF2B5EF4-FFF2-40B4-BE49-F238E27FC236}">
                <a16:creationId xmlns:a16="http://schemas.microsoft.com/office/drawing/2014/main" id="{464A3259-09BF-54A2-D1B4-3E347A9CD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0788" y="-457200"/>
            <a:ext cx="8286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resh meat every day">
            <a:hlinkClick r:id="rId4"/>
            <a:extLst>
              <a:ext uri="{FF2B5EF4-FFF2-40B4-BE49-F238E27FC236}">
                <a16:creationId xmlns:a16="http://schemas.microsoft.com/office/drawing/2014/main" id="{AF2289DA-CAE5-8864-F28C-2CE35634B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25938" y="-457200"/>
            <a:ext cx="942975" cy="657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E81CF0-5AB3-B55C-53A7-9A6C67F2B34B}"/>
              </a:ext>
            </a:extLst>
          </p:cNvPr>
          <p:cNvSpPr txBox="1"/>
          <p:nvPr/>
        </p:nvSpPr>
        <p:spPr>
          <a:xfrm>
            <a:off x="4086226" y="920113"/>
            <a:ext cx="5991878" cy="4708981"/>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Did you know that ostriches lay the largest eggs of any bird species? Or that they only have two toes per foot? You can learn all kinds of fascinating – and trivial – facts of this sort during a day at the Aruba Ostrich Farm on the island's eastern coast.</a:t>
            </a:r>
          </a:p>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In addition to trivia, the farm's tour guides will educate you on the survival instincts and mannerisms of the ostriches and emus that live at the farm, plus you'll get a chance to interact with them up close.</a:t>
            </a:r>
          </a:p>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Recent vacationers especially enjoyed feeding the large birds but said it's a quick stop. Those traveling with kids said this was an especially memorable experience for youngsters. </a:t>
            </a:r>
          </a:p>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Be aware the professional photos taken by the farm's photographer are not free. </a:t>
            </a:r>
          </a:p>
        </p:txBody>
      </p:sp>
      <p:sp>
        <p:nvSpPr>
          <p:cNvPr id="7" name="TextBox 6">
            <a:extLst>
              <a:ext uri="{FF2B5EF4-FFF2-40B4-BE49-F238E27FC236}">
                <a16:creationId xmlns:a16="http://schemas.microsoft.com/office/drawing/2014/main" id="{BF70538B-EC16-C0F0-111F-FAB7E6766939}"/>
              </a:ext>
            </a:extLst>
          </p:cNvPr>
          <p:cNvSpPr txBox="1"/>
          <p:nvPr/>
        </p:nvSpPr>
        <p:spPr>
          <a:xfrm>
            <a:off x="95250" y="4067176"/>
            <a:ext cx="3990975" cy="1323439"/>
          </a:xfrm>
          <a:prstGeom prst="rect">
            <a:avLst/>
          </a:prstGeom>
          <a:noFill/>
        </p:spPr>
        <p:txBody>
          <a:bodyPr wrap="square">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Price &amp; Hours</a:t>
            </a:r>
          </a:p>
          <a:p>
            <a:pPr algn="ctr"/>
            <a:r>
              <a:rPr lang="en-US" sz="2000" dirty="0">
                <a:solidFill>
                  <a:schemeClr val="bg1"/>
                </a:solidFill>
                <a:latin typeface="Times New Roman" panose="02020603050405020304" pitchFamily="18" charset="0"/>
                <a:cs typeface="Times New Roman" panose="02020603050405020304" pitchFamily="18" charset="0"/>
              </a:rPr>
              <a:t>Tours are $14 for adults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$7 for kids</a:t>
            </a:r>
          </a:p>
          <a:p>
            <a:pPr algn="ctr"/>
            <a:r>
              <a:rPr lang="en-US" sz="2000" dirty="0">
                <a:solidFill>
                  <a:schemeClr val="bg1"/>
                </a:solidFill>
                <a:latin typeface="Times New Roman" panose="02020603050405020304" pitchFamily="18" charset="0"/>
                <a:cs typeface="Times New Roman" panose="02020603050405020304" pitchFamily="18" charset="0"/>
              </a:rPr>
              <a:t>9 a.m.-4 p.m. daily</a:t>
            </a:r>
          </a:p>
        </p:txBody>
      </p:sp>
      <p:pic>
        <p:nvPicPr>
          <p:cNvPr id="3" name="Picture 2" descr="A group of ostriches walking in a field&#10;&#10;Description automatically generated">
            <a:extLst>
              <a:ext uri="{FF2B5EF4-FFF2-40B4-BE49-F238E27FC236}">
                <a16:creationId xmlns:a16="http://schemas.microsoft.com/office/drawing/2014/main" id="{A84C7C7B-765C-D7AF-6287-236300BE61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005838"/>
            <a:ext cx="4086225" cy="2724150"/>
          </a:xfrm>
          <a:prstGeom prst="rect">
            <a:avLst/>
          </a:prstGeom>
        </p:spPr>
      </p:pic>
    </p:spTree>
    <p:extLst>
      <p:ext uri="{BB962C8B-B14F-4D97-AF65-F5344CB8AC3E}">
        <p14:creationId xmlns:p14="http://schemas.microsoft.com/office/powerpoint/2010/main" val="618778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B9DBEB-BA3D-BF1E-8D97-868DC4A464C7}"/>
              </a:ext>
            </a:extLst>
          </p:cNvPr>
          <p:cNvSpPr txBox="1"/>
          <p:nvPr/>
        </p:nvSpPr>
        <p:spPr>
          <a:xfrm>
            <a:off x="473350" y="197237"/>
            <a:ext cx="9110365" cy="736214"/>
          </a:xfrm>
          <a:prstGeom prst="rect">
            <a:avLst/>
          </a:prstGeom>
        </p:spPr>
        <p:txBody>
          <a:bodyPr vert="horz" lIns="91440" tIns="45720" rIns="91440" bIns="45720" rtlCol="0" anchor="b">
            <a:normAutofit lnSpcReduction="10000"/>
          </a:bodyPr>
          <a:lstStyle/>
          <a:p>
            <a:pPr algn="ctr"/>
            <a:r>
              <a:rPr lang="en-US" sz="4400" b="1" dirty="0">
                <a:solidFill>
                  <a:schemeClr val="bg1"/>
                </a:solidFill>
                <a:latin typeface="Times New Roman" panose="02020603050405020304" pitchFamily="18" charset="0"/>
                <a:cs typeface="Times New Roman" panose="02020603050405020304" pitchFamily="18" charset="0"/>
              </a:rPr>
              <a:t>The Butterfly Farm</a:t>
            </a:r>
          </a:p>
        </p:txBody>
      </p:sp>
      <p:sp>
        <p:nvSpPr>
          <p:cNvPr id="5" name="TextBox 4">
            <a:extLst>
              <a:ext uri="{FF2B5EF4-FFF2-40B4-BE49-F238E27FC236}">
                <a16:creationId xmlns:a16="http://schemas.microsoft.com/office/drawing/2014/main" id="{0FAC9CDE-69EB-DD91-5B40-F1B488C72CA6}"/>
              </a:ext>
            </a:extLst>
          </p:cNvPr>
          <p:cNvSpPr txBox="1"/>
          <p:nvPr/>
        </p:nvSpPr>
        <p:spPr>
          <a:xfrm>
            <a:off x="226449" y="933451"/>
            <a:ext cx="4116576" cy="2815447"/>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This colorful attraction in Oranjestad boasts hundreds of exotic butterflies from around the world, from blue morphos from South America to longwings and monarchs from the Caribbean. Visitors are encouraged to take a 20-minute guided tour, which are offered all day, to learn about the evolutionary cycle of butterflies.</a:t>
            </a:r>
          </a:p>
          <a:p>
            <a:pPr indent="-228600">
              <a:lnSpc>
                <a:spcPct val="90000"/>
              </a:lnSpc>
              <a:spcAft>
                <a:spcPts val="600"/>
              </a:spcAft>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The farm is open daily from 8:30 a.m. to 4:30 p.m. (last guided tour starts at 4 p.m.). Tickets cost $15 for adults and $8 for kids between the ages of 4 and 16. Children 3 and younger are admitted for free.</a:t>
            </a:r>
          </a:p>
        </p:txBody>
      </p:sp>
      <p:pic>
        <p:nvPicPr>
          <p:cNvPr id="4" name="Picture 3" descr="Butterflies on a plant with purple flowers&#10;&#10;Description automatically generated">
            <a:extLst>
              <a:ext uri="{FF2B5EF4-FFF2-40B4-BE49-F238E27FC236}">
                <a16:creationId xmlns:a16="http://schemas.microsoft.com/office/drawing/2014/main" id="{388E2420-D73B-E9C9-EB06-855E3A07B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845" y="933451"/>
            <a:ext cx="5715864" cy="3803648"/>
          </a:xfrm>
          <a:prstGeom prst="rect">
            <a:avLst/>
          </a:prstGeom>
        </p:spPr>
      </p:pic>
    </p:spTree>
    <p:extLst>
      <p:ext uri="{BB962C8B-B14F-4D97-AF65-F5344CB8AC3E}">
        <p14:creationId xmlns:p14="http://schemas.microsoft.com/office/powerpoint/2010/main" val="3550478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DA0FFC-E8ED-8A97-05EA-22FC119C96C9}"/>
              </a:ext>
            </a:extLst>
          </p:cNvPr>
          <p:cNvSpPr txBox="1"/>
          <p:nvPr/>
        </p:nvSpPr>
        <p:spPr>
          <a:xfrm>
            <a:off x="473350" y="197236"/>
            <a:ext cx="9110365" cy="955289"/>
          </a:xfrm>
          <a:prstGeom prst="rect">
            <a:avLst/>
          </a:prstGeom>
        </p:spPr>
        <p:txBody>
          <a:bodyPr vert="horz" lIns="91440" tIns="45720" rIns="91440" bIns="45720" rtlCol="0" anchor="b">
            <a:norm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Eagle Beach</a:t>
            </a:r>
          </a:p>
        </p:txBody>
      </p:sp>
      <p:sp>
        <p:nvSpPr>
          <p:cNvPr id="4" name="TextBox 3">
            <a:extLst>
              <a:ext uri="{FF2B5EF4-FFF2-40B4-BE49-F238E27FC236}">
                <a16:creationId xmlns:a16="http://schemas.microsoft.com/office/drawing/2014/main" id="{48B73140-123F-41E0-9C29-A084F17D695D}"/>
              </a:ext>
            </a:extLst>
          </p:cNvPr>
          <p:cNvSpPr txBox="1"/>
          <p:nvPr/>
        </p:nvSpPr>
        <p:spPr>
          <a:xfrm>
            <a:off x="219075" y="1188905"/>
            <a:ext cx="4821237" cy="3929712"/>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Known as the "Low-Rise area" for its low-to-the-ground hotels and timeshares, northwestern Eagle Beach is one of the island's top shores by default – you're probably staying nearby. Convenience aside, Eagle Beach truly is one of the best places to spend a day in Aruba. </a:t>
            </a:r>
          </a:p>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Recent visitors called the beach magnificent with gorgeous white sand and the bluest water. They do warn of high winds, however, so plan to wear a hat to protect from any flying sand.</a:t>
            </a:r>
          </a:p>
        </p:txBody>
      </p:sp>
      <p:pic>
        <p:nvPicPr>
          <p:cNvPr id="5" name="Picture 4" descr="A palm tree on a beach&#10;&#10;Description automatically generated">
            <a:extLst>
              <a:ext uri="{FF2B5EF4-FFF2-40B4-BE49-F238E27FC236}">
                <a16:creationId xmlns:a16="http://schemas.microsoft.com/office/drawing/2014/main" id="{2D311366-F863-BEB5-65F0-DFAC073E7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312" y="1188905"/>
            <a:ext cx="5040313" cy="3786322"/>
          </a:xfrm>
          <a:prstGeom prst="rect">
            <a:avLst/>
          </a:prstGeom>
        </p:spPr>
      </p:pic>
    </p:spTree>
    <p:extLst>
      <p:ext uri="{BB962C8B-B14F-4D97-AF65-F5344CB8AC3E}">
        <p14:creationId xmlns:p14="http://schemas.microsoft.com/office/powerpoint/2010/main" val="347297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896071"/>
          </a:xfrm>
        </p:spPr>
        <p:txBody>
          <a:bodyPr>
            <a:normAutofit/>
          </a:bodyPr>
          <a:lstStyle/>
          <a:p>
            <a:r>
              <a:rPr lang="en-US" sz="44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499730" y="1187503"/>
            <a:ext cx="9356421" cy="5670949"/>
          </a:xfrm>
        </p:spPr>
        <p:txBody>
          <a:bodyPr/>
          <a:lstStyle/>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My Port Philosophy</a:t>
            </a:r>
            <a:endParaRPr lang="en-US" altLang="en-US" sz="20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VAT Refunds</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About </a:t>
            </a:r>
            <a:r>
              <a:rPr lang="en-US" sz="2000" b="1" dirty="0">
                <a:latin typeface="Times New Roman" panose="02020603050405020304" pitchFamily="18" charset="0"/>
                <a:cs typeface="Times New Roman" panose="02020603050405020304" pitchFamily="18" charset="0"/>
              </a:rPr>
              <a:t>Aruba, </a:t>
            </a:r>
          </a:p>
          <a:p>
            <a:pPr algn="l">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History of Aruba, </a:t>
            </a:r>
          </a:p>
          <a:p>
            <a:pPr algn="l">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Transportation</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Points of Interest</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0" y="38100"/>
            <a:ext cx="10080625" cy="100058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solidFill>
                  <a:schemeClr val="bg1"/>
                </a:solidFill>
                <a:latin typeface="+mj-lt"/>
                <a:ea typeface="+mj-ea"/>
                <a:cs typeface="+mj-cs"/>
              </a:rPr>
              <a:t>Palm Beach</a:t>
            </a:r>
          </a:p>
        </p:txBody>
      </p:sp>
      <p:sp>
        <p:nvSpPr>
          <p:cNvPr id="4" name="TextBox 3">
            <a:extLst>
              <a:ext uri="{FF2B5EF4-FFF2-40B4-BE49-F238E27FC236}">
                <a16:creationId xmlns:a16="http://schemas.microsoft.com/office/drawing/2014/main" id="{A68A3385-D6D1-C141-EEE2-9A97D5BB7D25}"/>
              </a:ext>
            </a:extLst>
          </p:cNvPr>
          <p:cNvSpPr txBox="1"/>
          <p:nvPr/>
        </p:nvSpPr>
        <p:spPr>
          <a:xfrm>
            <a:off x="96837" y="822428"/>
            <a:ext cx="9886950" cy="3688334"/>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Palm Beach is ideal for swimming, but not so much for sports. If this is you, ditch the "Low-Rise area" at Eagle Beach and try the more tranquil turquoise waters along Palm Beach, located just above Eagle Beach on Aruba's western coast. You'll have fewer Jet Skis and wakeboarders to avoid as you wade in the Caribbean Sea. There is beautiful blue water and a soft, white sand beach.</a:t>
            </a:r>
            <a:endParaRPr lang="en-US" sz="2000" dirty="0">
              <a:solidFill>
                <a:schemeClr val="bg1"/>
              </a:solidFill>
            </a:endParaRPr>
          </a:p>
        </p:txBody>
      </p:sp>
      <p:pic>
        <p:nvPicPr>
          <p:cNvPr id="5" name="Picture 4" descr="A beach with buildings and a body of water&#10;&#10;Description automatically generated">
            <a:extLst>
              <a:ext uri="{FF2B5EF4-FFF2-40B4-BE49-F238E27FC236}">
                <a16:creationId xmlns:a16="http://schemas.microsoft.com/office/drawing/2014/main" id="{FDE5455F-A1A1-0B4E-A1DF-C785C5076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98" y="2455057"/>
            <a:ext cx="4825044" cy="3217984"/>
          </a:xfrm>
          <a:prstGeom prst="rect">
            <a:avLst/>
          </a:prstGeom>
          <a:ln>
            <a:solidFill>
              <a:schemeClr val="tx1"/>
            </a:solidFill>
          </a:ln>
        </p:spPr>
      </p:pic>
      <p:sp>
        <p:nvSpPr>
          <p:cNvPr id="7" name="TextBox 6">
            <a:extLst>
              <a:ext uri="{FF2B5EF4-FFF2-40B4-BE49-F238E27FC236}">
                <a16:creationId xmlns:a16="http://schemas.microsoft.com/office/drawing/2014/main" id="{5EA040B8-0F88-3A78-5768-BBABE77F2042}"/>
              </a:ext>
            </a:extLst>
          </p:cNvPr>
          <p:cNvSpPr txBox="1"/>
          <p:nvPr/>
        </p:nvSpPr>
        <p:spPr>
          <a:xfrm>
            <a:off x="5255581" y="2201660"/>
            <a:ext cx="4728206" cy="3477875"/>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Known as the "High-Rise area," because of the Aruba Marriott Resort &amp; Stellaris Casino, the Hilton Aruba Caribbean Resort &amp; Casino, and the Hyatt Regency Aruba Resort Spa &amp; Casino, among others. Even so, Palm Beach is open to the public at any time of day, and many of the hotels will allow you to change in their lobby bathrooms or purchase refreshments at their concession stands or beach bars.</a:t>
            </a:r>
          </a:p>
        </p:txBody>
      </p:sp>
    </p:spTree>
    <p:extLst>
      <p:ext uri="{BB962C8B-B14F-4D97-AF65-F5344CB8AC3E}">
        <p14:creationId xmlns:p14="http://schemas.microsoft.com/office/powerpoint/2010/main" val="2423687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4F7C02-2251-1DDE-11E3-331D02C2B899}"/>
              </a:ext>
            </a:extLst>
          </p:cNvPr>
          <p:cNvSpPr txBox="1"/>
          <p:nvPr/>
        </p:nvSpPr>
        <p:spPr>
          <a:xfrm>
            <a:off x="693043" y="301904"/>
            <a:ext cx="8670032" cy="1064269"/>
          </a:xfrm>
          <a:prstGeom prst="rect">
            <a:avLst/>
          </a:prstGeom>
        </p:spPr>
        <p:txBody>
          <a:bodyPr vert="horz" lIns="91440" tIns="45720" rIns="91440" bIns="45720" rtlCol="0" anchor="ctr">
            <a:norm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Philip's Animal Garden</a:t>
            </a:r>
          </a:p>
        </p:txBody>
      </p:sp>
      <p:sp>
        <p:nvSpPr>
          <p:cNvPr id="5" name="TextBox 4">
            <a:extLst>
              <a:ext uri="{FF2B5EF4-FFF2-40B4-BE49-F238E27FC236}">
                <a16:creationId xmlns:a16="http://schemas.microsoft.com/office/drawing/2014/main" id="{C55709AD-76DD-2984-0CF1-6EE065068A18}"/>
              </a:ext>
            </a:extLst>
          </p:cNvPr>
          <p:cNvSpPr txBox="1"/>
          <p:nvPr/>
        </p:nvSpPr>
        <p:spPr>
          <a:xfrm>
            <a:off x="170741" y="1366174"/>
            <a:ext cx="9750007" cy="450122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Philip’s Animal Garden / Philip’s Pet Collection Foundation, is a non-profit organization that focuses on rescuing exotic animals in Aruba and the region. Founded in 2009 it is the only organization rescuing and rehabilitating exotic animals in Aruba, which has resulted in an amazing collection of these animals. Up until recently the owner, Philip, has built this shelter with his own efforts; building all the cages from scratch, designing all structures, and welding them with his own hands. His goal is to upgrade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the facilities to a world-class animal shelter with veterinary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care and round-the-clock staff. With the input from the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Aruban community and visitors, they provide the best care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for these animals.</a:t>
            </a:r>
          </a:p>
          <a:p>
            <a:pPr indent="-228600">
              <a:lnSpc>
                <a:spcPct val="90000"/>
              </a:lnSpc>
              <a:spcAft>
                <a:spcPts val="600"/>
              </a:spcAft>
              <a:buFont typeface="Arial" panose="020B0604020202020204" pitchFamily="34" charset="0"/>
              <a:buChar char="•"/>
            </a:pPr>
            <a:endParaRPr lang="en-US" sz="2000" dirty="0">
              <a:solidFill>
                <a:schemeClr val="bg1"/>
              </a:solidFill>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Ticket: Adults: $10</a:t>
            </a:r>
          </a:p>
          <a:p>
            <a:pPr indent="-228600">
              <a:lnSpc>
                <a:spcPct val="90000"/>
              </a:lnSpc>
              <a:spcAft>
                <a:spcPts val="600"/>
              </a:spcAft>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Children: 2-13 years $5</a:t>
            </a:r>
          </a:p>
          <a:p>
            <a:pPr indent="-228600">
              <a:lnSpc>
                <a:spcPct val="90000"/>
              </a:lnSpc>
              <a:spcAft>
                <a:spcPts val="600"/>
              </a:spcAft>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Children 0 – 2 years Free.</a:t>
            </a:r>
          </a:p>
        </p:txBody>
      </p:sp>
      <p:pic>
        <p:nvPicPr>
          <p:cNvPr id="4" name="Picture 3" descr="A gate to a park&#10;&#10;Description automatically generated with medium confidence">
            <a:extLst>
              <a:ext uri="{FF2B5EF4-FFF2-40B4-BE49-F238E27FC236}">
                <a16:creationId xmlns:a16="http://schemas.microsoft.com/office/drawing/2014/main" id="{78D7BBD3-0D4C-6A8F-F46F-E0F1FFBCAC11}"/>
              </a:ext>
            </a:extLst>
          </p:cNvPr>
          <p:cNvPicPr>
            <a:picLocks noChangeAspect="1"/>
          </p:cNvPicPr>
          <p:nvPr/>
        </p:nvPicPr>
        <p:blipFill rotWithShape="1">
          <a:blip r:embed="rId2">
            <a:extLst>
              <a:ext uri="{28A0092B-C50C-407E-A947-70E740481C1C}">
                <a14:useLocalDpi xmlns:a14="http://schemas.microsoft.com/office/drawing/2010/main" val="0"/>
              </a:ext>
            </a:extLst>
          </a:blip>
          <a:srcRect l="15884" r="9612"/>
          <a:stretch/>
        </p:blipFill>
        <p:spPr>
          <a:xfrm>
            <a:off x="6312310" y="2822994"/>
            <a:ext cx="3768315" cy="2847556"/>
          </a:xfrm>
          <a:prstGeom prst="rect">
            <a:avLst/>
          </a:prstGeom>
        </p:spPr>
      </p:pic>
      <p:pic>
        <p:nvPicPr>
          <p:cNvPr id="8" name="Picture 7" descr="A cat climbing on a barrel&#10;&#10;Description automatically generated">
            <a:extLst>
              <a:ext uri="{FF2B5EF4-FFF2-40B4-BE49-F238E27FC236}">
                <a16:creationId xmlns:a16="http://schemas.microsoft.com/office/drawing/2014/main" id="{ED348BED-4877-84F3-8F26-5F09CCE6AB4C}"/>
              </a:ext>
            </a:extLst>
          </p:cNvPr>
          <p:cNvPicPr>
            <a:picLocks noChangeAspect="1"/>
          </p:cNvPicPr>
          <p:nvPr/>
        </p:nvPicPr>
        <p:blipFill rotWithShape="1">
          <a:blip r:embed="rId3">
            <a:extLst>
              <a:ext uri="{28A0092B-C50C-407E-A947-70E740481C1C}">
                <a14:useLocalDpi xmlns:a14="http://schemas.microsoft.com/office/drawing/2010/main" val="0"/>
              </a:ext>
            </a:extLst>
          </a:blip>
          <a:srcRect l="15011" r="6993" b="9432"/>
          <a:stretch/>
        </p:blipFill>
        <p:spPr>
          <a:xfrm>
            <a:off x="3699243" y="4030820"/>
            <a:ext cx="2268938" cy="1639730"/>
          </a:xfrm>
          <a:prstGeom prst="rect">
            <a:avLst/>
          </a:prstGeom>
        </p:spPr>
      </p:pic>
    </p:spTree>
    <p:extLst>
      <p:ext uri="{BB962C8B-B14F-4D97-AF65-F5344CB8AC3E}">
        <p14:creationId xmlns:p14="http://schemas.microsoft.com/office/powerpoint/2010/main" val="1190054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EA64AB-CC10-B648-B2CF-59E826891929}"/>
              </a:ext>
            </a:extLst>
          </p:cNvPr>
          <p:cNvSpPr txBox="1"/>
          <p:nvPr/>
        </p:nvSpPr>
        <p:spPr>
          <a:xfrm>
            <a:off x="0" y="178079"/>
            <a:ext cx="10078103" cy="1231621"/>
          </a:xfrm>
          <a:prstGeom prst="rect">
            <a:avLst/>
          </a:prstGeom>
        </p:spPr>
        <p:txBody>
          <a:bodyPr vert="horz" lIns="91440" tIns="45720" rIns="91440" bIns="45720" rtlCol="0" anchor="ctr">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Ayo and Casibari Rock Formations</a:t>
            </a:r>
          </a:p>
        </p:txBody>
      </p:sp>
      <p:sp>
        <p:nvSpPr>
          <p:cNvPr id="5" name="TextBox 4">
            <a:extLst>
              <a:ext uri="{FF2B5EF4-FFF2-40B4-BE49-F238E27FC236}">
                <a16:creationId xmlns:a16="http://schemas.microsoft.com/office/drawing/2014/main" id="{E9956D78-1167-2E6D-2E36-F4C455303024}"/>
              </a:ext>
            </a:extLst>
          </p:cNvPr>
          <p:cNvSpPr txBox="1"/>
          <p:nvPr/>
        </p:nvSpPr>
        <p:spPr>
          <a:xfrm>
            <a:off x="5566860" y="1409700"/>
            <a:ext cx="4435043" cy="414772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About 1 mile west of Ayo Rock, these mysterious rock formations rise out of the desert landscape in the shape of creatures such as birds and dragons. It's worth the climb to the top for amazing views across the island.</a:t>
            </a:r>
          </a:p>
          <a:p>
            <a:pPr indent="-228600">
              <a:lnSpc>
                <a:spcPct val="90000"/>
              </a:lnSpc>
              <a:spcAft>
                <a:spcPts val="600"/>
              </a:spcAft>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Ayo and Casibari are free to visit at any time of day, however, you should stop by early in the morning to beat the Caribbean heat and the cruise ship crowds</a:t>
            </a:r>
            <a:r>
              <a:rPr lang="en-US" sz="2400" dirty="0">
                <a:solidFill>
                  <a:schemeClr val="bg1"/>
                </a:solidFill>
              </a:rPr>
              <a:t>.</a:t>
            </a:r>
          </a:p>
        </p:txBody>
      </p:sp>
      <p:pic>
        <p:nvPicPr>
          <p:cNvPr id="4" name="Picture 3" descr="A large rocks and trees&#10;&#10;Description automatically generated with medium confidence">
            <a:extLst>
              <a:ext uri="{FF2B5EF4-FFF2-40B4-BE49-F238E27FC236}">
                <a16:creationId xmlns:a16="http://schemas.microsoft.com/office/drawing/2014/main" id="{BD6F4D8C-B74B-8CC2-C6B1-250E2C51CBE6}"/>
              </a:ext>
            </a:extLst>
          </p:cNvPr>
          <p:cNvPicPr>
            <a:picLocks noChangeAspect="1"/>
          </p:cNvPicPr>
          <p:nvPr/>
        </p:nvPicPr>
        <p:blipFill rotWithShape="1">
          <a:blip r:embed="rId2">
            <a:extLst>
              <a:ext uri="{28A0092B-C50C-407E-A947-70E740481C1C}">
                <a14:useLocalDpi xmlns:a14="http://schemas.microsoft.com/office/drawing/2010/main" val="0"/>
              </a:ext>
            </a:extLst>
          </a:blip>
          <a:srcRect l="22977"/>
          <a:stretch/>
        </p:blipFill>
        <p:spPr>
          <a:xfrm>
            <a:off x="0" y="1605041"/>
            <a:ext cx="5566860" cy="4065509"/>
          </a:xfrm>
          <a:prstGeom prst="rect">
            <a:avLst/>
          </a:prstGeom>
        </p:spPr>
      </p:pic>
    </p:spTree>
    <p:extLst>
      <p:ext uri="{BB962C8B-B14F-4D97-AF65-F5344CB8AC3E}">
        <p14:creationId xmlns:p14="http://schemas.microsoft.com/office/powerpoint/2010/main" val="986786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4B5399-37CF-D56E-F032-8417F3AE9328}"/>
              </a:ext>
            </a:extLst>
          </p:cNvPr>
          <p:cNvSpPr txBox="1"/>
          <p:nvPr/>
        </p:nvSpPr>
        <p:spPr>
          <a:xfrm>
            <a:off x="0" y="216179"/>
            <a:ext cx="10060330" cy="1231621"/>
          </a:xfrm>
          <a:prstGeom prst="rect">
            <a:avLst/>
          </a:prstGeom>
        </p:spPr>
        <p:txBody>
          <a:bodyPr vert="horz" lIns="91440" tIns="45720" rIns="91440" bIns="45720" rtlCol="0" anchor="ctr">
            <a:no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Donkey Sanctuary Aruba</a:t>
            </a:r>
          </a:p>
        </p:txBody>
      </p:sp>
      <p:sp>
        <p:nvSpPr>
          <p:cNvPr id="5" name="TextBox 4">
            <a:extLst>
              <a:ext uri="{FF2B5EF4-FFF2-40B4-BE49-F238E27FC236}">
                <a16:creationId xmlns:a16="http://schemas.microsoft.com/office/drawing/2014/main" id="{ECE57028-9625-E02D-35E2-71A9BAD4C6D9}"/>
              </a:ext>
            </a:extLst>
          </p:cNvPr>
          <p:cNvSpPr txBox="1"/>
          <p:nvPr/>
        </p:nvSpPr>
        <p:spPr>
          <a:xfrm>
            <a:off x="-1" y="1663968"/>
            <a:ext cx="5040313" cy="4006581"/>
          </a:xfrm>
          <a:prstGeom prst="rect">
            <a:avLst/>
          </a:prstGeom>
        </p:spPr>
        <p:txBody>
          <a:bodyPr vert="horz" lIns="91440" tIns="45720" rIns="91440" bIns="45720" rtlCol="0">
            <a:normAutofit/>
          </a:bodyPr>
          <a:lstStyle/>
          <a:p>
            <a:pPr marL="285750" indent="-228600">
              <a:lnSpc>
                <a:spcPct val="90000"/>
              </a:lnSpc>
              <a:buFont typeface="Arial" panose="020B0604020202020204" pitchFamily="34" charset="0"/>
              <a:buChar char="•"/>
            </a:pPr>
            <a:r>
              <a:rPr lang="en-US" sz="2200" dirty="0">
                <a:solidFill>
                  <a:schemeClr val="bg1"/>
                </a:solidFill>
                <a:latin typeface="Times New Roman" panose="02020603050405020304" pitchFamily="18" charset="0"/>
                <a:cs typeface="Times New Roman" panose="02020603050405020304" pitchFamily="18" charset="0"/>
              </a:rPr>
              <a:t>The Donkey Sanctuary Aruba is a nonprofit organization devoted to saving the island's donkeys and educating locals and tourists on their care. Donkeys used to be the main form of transportation on the island; now many of them are sick and injured. The lucky ones receive proper care and shelter in this donkey sanctuary in the Santa Cruz neighborhood in Aruba's northeast side about 8 miles from Eagle Beach.</a:t>
            </a:r>
          </a:p>
        </p:txBody>
      </p:sp>
      <p:pic>
        <p:nvPicPr>
          <p:cNvPr id="6" name="Picture 5" descr="A group of donkeys in a pen&#10;&#10;Description automatically generated">
            <a:extLst>
              <a:ext uri="{FF2B5EF4-FFF2-40B4-BE49-F238E27FC236}">
                <a16:creationId xmlns:a16="http://schemas.microsoft.com/office/drawing/2014/main" id="{FCF9ACA3-54B6-99BB-B2B8-1C73AE363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647" y="1663968"/>
            <a:ext cx="5030683" cy="2908032"/>
          </a:xfrm>
          <a:prstGeom prst="rect">
            <a:avLst/>
          </a:prstGeom>
        </p:spPr>
      </p:pic>
      <p:sp>
        <p:nvSpPr>
          <p:cNvPr id="8" name="TextBox 7">
            <a:extLst>
              <a:ext uri="{FF2B5EF4-FFF2-40B4-BE49-F238E27FC236}">
                <a16:creationId xmlns:a16="http://schemas.microsoft.com/office/drawing/2014/main" id="{72620C6E-F6B4-6E12-42CD-8D4C0AE5280F}"/>
              </a:ext>
            </a:extLst>
          </p:cNvPr>
          <p:cNvSpPr txBox="1"/>
          <p:nvPr/>
        </p:nvSpPr>
        <p:spPr>
          <a:xfrm>
            <a:off x="5040312" y="5085039"/>
            <a:ext cx="5020018" cy="461665"/>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Admission Free; donations accepted</a:t>
            </a:r>
          </a:p>
        </p:txBody>
      </p:sp>
    </p:spTree>
    <p:extLst>
      <p:ext uri="{BB962C8B-B14F-4D97-AF65-F5344CB8AC3E}">
        <p14:creationId xmlns:p14="http://schemas.microsoft.com/office/powerpoint/2010/main" val="935331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07886"/>
          </a:xfrm>
          <a:prstGeom prst="rect">
            <a:avLst/>
          </a:prstGeom>
          <a:noFill/>
        </p:spPr>
        <p:txBody>
          <a:bodyPr wrap="square">
            <a:spAutoFit/>
          </a:bodyPr>
          <a:lstStyle/>
          <a:p>
            <a:pPr algn="ctr"/>
            <a:r>
              <a:rPr lang="en-US" sz="4000" b="1" dirty="0">
                <a:solidFill>
                  <a:schemeClr val="bg1"/>
                </a:solidFill>
              </a:rPr>
              <a:t>Aruba </a:t>
            </a:r>
            <a:r>
              <a:rPr lang="en-US" altLang="en-US" sz="4000" b="1" dirty="0">
                <a:solidFill>
                  <a:schemeClr val="bg1"/>
                </a:solidFill>
              </a:rPr>
              <a:t>Restaurants</a:t>
            </a:r>
            <a:endParaRPr lang="en-US" sz="4000" dirty="0">
              <a:solidFill>
                <a:schemeClr val="bg1"/>
              </a:solidFill>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0" y="742950"/>
            <a:ext cx="10080625" cy="4524315"/>
          </a:xfrm>
          <a:prstGeom prst="rect">
            <a:avLst/>
          </a:prstGeom>
          <a:noFill/>
        </p:spPr>
        <p:txBody>
          <a:bodyPr wrap="square">
            <a:spAutoFit/>
          </a:bodyPr>
          <a:lstStyle/>
          <a:p>
            <a:pPr>
              <a:buClrTx/>
              <a:buFontTx/>
              <a:buNone/>
            </a:pPr>
            <a:r>
              <a:rPr lang="en-US" sz="1800" b="1" dirty="0">
                <a:solidFill>
                  <a:schemeClr val="bg1"/>
                </a:solidFill>
                <a:latin typeface="Times New Roman" panose="02020603050405020304" pitchFamily="18" charset="0"/>
                <a:cs typeface="Times New Roman" panose="02020603050405020304" pitchFamily="18" charset="0"/>
              </a:rPr>
              <a:t>Aruba </a:t>
            </a:r>
            <a:r>
              <a:rPr lang="en-US" altLang="en-US" dirty="0">
                <a:solidFill>
                  <a:schemeClr val="bg1"/>
                </a:solidFill>
                <a:latin typeface="Times New Roman" panose="02020603050405020304" pitchFamily="18" charset="0"/>
                <a:cs typeface="Times New Roman" panose="02020603050405020304" pitchFamily="18" charset="0"/>
              </a:rPr>
              <a:t>has many excellent restaurants. Many of us on the ship are </a:t>
            </a:r>
            <a:br>
              <a:rPr lang="en-US" altLang="en-US" dirty="0">
                <a:solidFill>
                  <a:schemeClr val="bg1"/>
                </a:solidFill>
                <a:latin typeface="Times New Roman" panose="02020603050405020304" pitchFamily="18" charset="0"/>
                <a:cs typeface="Times New Roman" panose="02020603050405020304" pitchFamily="18" charset="0"/>
              </a:rPr>
            </a:br>
            <a:r>
              <a:rPr lang="en-US" altLang="en-US" dirty="0">
                <a:solidFill>
                  <a:schemeClr val="bg1"/>
                </a:solidFill>
                <a:latin typeface="Times New Roman" panose="02020603050405020304" pitchFamily="18" charset="0"/>
                <a:cs typeface="Times New Roman" panose="02020603050405020304" pitchFamily="18" charset="0"/>
              </a:rPr>
              <a:t>foodies, so naturally, we’re always on the hunt to eat at the most </a:t>
            </a:r>
            <a:br>
              <a:rPr lang="en-US" altLang="en-US" dirty="0">
                <a:solidFill>
                  <a:schemeClr val="bg1"/>
                </a:solidFill>
                <a:latin typeface="Times New Roman" panose="02020603050405020304" pitchFamily="18" charset="0"/>
                <a:cs typeface="Times New Roman" panose="02020603050405020304" pitchFamily="18" charset="0"/>
              </a:rPr>
            </a:br>
            <a:r>
              <a:rPr lang="en-US" altLang="en-US" dirty="0">
                <a:solidFill>
                  <a:schemeClr val="bg1"/>
                </a:solidFill>
                <a:latin typeface="Times New Roman" panose="02020603050405020304" pitchFamily="18" charset="0"/>
                <a:cs typeface="Times New Roman" panose="02020603050405020304" pitchFamily="18" charset="0"/>
              </a:rPr>
              <a:t>exclusive spots anytime we travel.</a:t>
            </a:r>
          </a:p>
          <a:p>
            <a:pPr>
              <a:buClrTx/>
              <a:buFontTx/>
              <a:buNone/>
            </a:pPr>
            <a:r>
              <a:rPr lang="en-US" altLang="en-US" dirty="0">
                <a:solidFill>
                  <a:schemeClr val="bg1"/>
                </a:solidFill>
                <a:latin typeface="Times New Roman" panose="02020603050405020304" pitchFamily="18" charset="0"/>
                <a:cs typeface="Times New Roman" panose="02020603050405020304" pitchFamily="18" charset="0"/>
              </a:rPr>
              <a:t>Here are a few of the best restaurants to consider in downtown </a:t>
            </a:r>
            <a:r>
              <a:rPr lang="en-US" dirty="0">
                <a:solidFill>
                  <a:schemeClr val="bg1"/>
                </a:solidFill>
                <a:latin typeface="Times New Roman" panose="02020603050405020304" pitchFamily="18" charset="0"/>
                <a:cs typeface="Times New Roman" panose="02020603050405020304" pitchFamily="18" charset="0"/>
              </a:rPr>
              <a:t>Aruba</a:t>
            </a:r>
            <a:r>
              <a:rPr lang="en-US" altLang="en-US" dirty="0">
                <a:solidFill>
                  <a:schemeClr val="bg1"/>
                </a:solidFill>
                <a:latin typeface="Times New Roman" panose="02020603050405020304" pitchFamily="18" charset="0"/>
                <a:cs typeface="Times New Roman" panose="02020603050405020304" pitchFamily="18" charset="0"/>
              </a:rPr>
              <a:t>. </a:t>
            </a:r>
          </a:p>
          <a:p>
            <a:r>
              <a:rPr lang="en-US" b="1" dirty="0">
                <a:solidFill>
                  <a:schemeClr val="bg1"/>
                </a:solidFill>
                <a:latin typeface="Times New Roman" panose="02020603050405020304" pitchFamily="18" charset="0"/>
                <a:cs typeface="Times New Roman" panose="02020603050405020304" pitchFamily="18" charset="0"/>
              </a:rPr>
              <a:t>CAYA House Aruba </a:t>
            </a:r>
            <a:r>
              <a:rPr lang="en-US" dirty="0">
                <a:solidFill>
                  <a:schemeClr val="bg1"/>
                </a:solidFill>
                <a:latin typeface="Times New Roman" panose="02020603050405020304" pitchFamily="18" charset="0"/>
                <a:cs typeface="Times New Roman" panose="02020603050405020304" pitchFamily="18" charset="0"/>
              </a:rPr>
              <a:t>$$$$ Latin, International, Contemporary</a:t>
            </a:r>
          </a:p>
          <a:p>
            <a:r>
              <a:rPr lang="en-US" dirty="0">
                <a:solidFill>
                  <a:schemeClr val="bg1"/>
                </a:solidFill>
                <a:latin typeface="Times New Roman" panose="02020603050405020304" pitchFamily="18" charset="0"/>
                <a:cs typeface="Times New Roman" panose="02020603050405020304" pitchFamily="18" charset="0"/>
              </a:rPr>
              <a:t>J.E. </a:t>
            </a:r>
            <a:r>
              <a:rPr lang="en-US" dirty="0" err="1">
                <a:solidFill>
                  <a:schemeClr val="bg1"/>
                </a:solidFill>
                <a:latin typeface="Times New Roman" panose="02020603050405020304" pitchFamily="18" charset="0"/>
                <a:cs typeface="Times New Roman" panose="02020603050405020304" pitchFamily="18" charset="0"/>
              </a:rPr>
              <a:t>Irausquin</a:t>
            </a:r>
            <a:r>
              <a:rPr lang="en-US" dirty="0">
                <a:solidFill>
                  <a:schemeClr val="bg1"/>
                </a:solidFill>
                <a:latin typeface="Times New Roman" panose="02020603050405020304" pitchFamily="18" charset="0"/>
                <a:cs typeface="Times New Roman" panose="02020603050405020304" pitchFamily="18" charset="0"/>
              </a:rPr>
              <a:t> Boulevard 372 In Front Of Hostaria Da Vittorio, Noord</a:t>
            </a:r>
          </a:p>
          <a:p>
            <a:r>
              <a:rPr lang="en-US" b="1" dirty="0">
                <a:solidFill>
                  <a:schemeClr val="bg1"/>
                </a:solidFill>
                <a:latin typeface="Times New Roman" panose="02020603050405020304" pitchFamily="18" charset="0"/>
                <a:cs typeface="Times New Roman" panose="02020603050405020304" pitchFamily="18" charset="0"/>
              </a:rPr>
              <a:t>Fred Royal Aruba </a:t>
            </a:r>
            <a:r>
              <a:rPr lang="en-US" dirty="0">
                <a:solidFill>
                  <a:schemeClr val="bg1"/>
                </a:solidFill>
                <a:latin typeface="Times New Roman" panose="02020603050405020304" pitchFamily="18" charset="0"/>
                <a:cs typeface="Times New Roman" panose="02020603050405020304" pitchFamily="18" charset="0"/>
              </a:rPr>
              <a:t>$$$$ Gluten Free Options</a:t>
            </a:r>
          </a:p>
          <a:p>
            <a:r>
              <a:rPr lang="en-US" dirty="0">
                <a:solidFill>
                  <a:schemeClr val="bg1"/>
                </a:solidFill>
                <a:latin typeface="Times New Roman" panose="02020603050405020304" pitchFamily="18" charset="0"/>
                <a:cs typeface="Times New Roman" panose="02020603050405020304" pitchFamily="18" charset="0"/>
              </a:rPr>
              <a:t>Wilhelminastraat 18 Que </a:t>
            </a:r>
            <a:r>
              <a:rPr lang="en-US" dirty="0" err="1">
                <a:solidFill>
                  <a:schemeClr val="bg1"/>
                </a:solidFill>
                <a:latin typeface="Times New Roman" panose="02020603050405020304" pitchFamily="18" charset="0"/>
                <a:cs typeface="Times New Roman" panose="02020603050405020304" pitchFamily="18" charset="0"/>
              </a:rPr>
              <a:t>Pasa</a:t>
            </a:r>
            <a:r>
              <a:rPr lang="en-US" dirty="0">
                <a:solidFill>
                  <a:schemeClr val="bg1"/>
                </a:solidFill>
                <a:latin typeface="Times New Roman" panose="02020603050405020304" pitchFamily="18" charset="0"/>
                <a:cs typeface="Times New Roman" panose="02020603050405020304" pitchFamily="18" charset="0"/>
              </a:rPr>
              <a:t>, Oranjestad</a:t>
            </a:r>
          </a:p>
          <a:p>
            <a:r>
              <a:rPr lang="en-US" b="1" dirty="0">
                <a:solidFill>
                  <a:schemeClr val="bg1"/>
                </a:solidFill>
                <a:latin typeface="Times New Roman" panose="02020603050405020304" pitchFamily="18" charset="0"/>
                <a:cs typeface="Times New Roman" panose="02020603050405020304" pitchFamily="18" charset="0"/>
              </a:rPr>
              <a:t>Aquarius </a:t>
            </a:r>
            <a:r>
              <a:rPr lang="en-US" dirty="0">
                <a:solidFill>
                  <a:schemeClr val="bg1"/>
                </a:solidFill>
                <a:latin typeface="Times New Roman" panose="02020603050405020304" pitchFamily="18" charset="0"/>
                <a:cs typeface="Times New Roman" panose="02020603050405020304" pitchFamily="18" charset="0"/>
              </a:rPr>
              <a:t>$$ - $$$ Seafood, International, Vegetarian Friendly</a:t>
            </a:r>
          </a:p>
          <a:p>
            <a:r>
              <a:rPr lang="en-US" dirty="0">
                <a:solidFill>
                  <a:schemeClr val="bg1"/>
                </a:solidFill>
                <a:latin typeface="Times New Roman" panose="02020603050405020304" pitchFamily="18" charset="0"/>
                <a:cs typeface="Times New Roman" panose="02020603050405020304" pitchFamily="18" charset="0"/>
              </a:rPr>
              <a:t>Renaissance Aruba Resort &amp; Casino L. G. Smith Boulevard 82, Oranjestad </a:t>
            </a:r>
          </a:p>
          <a:p>
            <a:r>
              <a:rPr lang="en-US" b="1" dirty="0">
                <a:solidFill>
                  <a:schemeClr val="bg1"/>
                </a:solidFill>
                <a:latin typeface="Times New Roman" panose="02020603050405020304" pitchFamily="18" charset="0"/>
                <a:cs typeface="Times New Roman" panose="02020603050405020304" pitchFamily="18" charset="0"/>
              </a:rPr>
              <a:t>Ocean Z Restaurant </a:t>
            </a:r>
            <a:r>
              <a:rPr lang="en-US" dirty="0">
                <a:solidFill>
                  <a:schemeClr val="bg1"/>
                </a:solidFill>
                <a:latin typeface="Times New Roman" panose="02020603050405020304" pitchFamily="18" charset="0"/>
                <a:cs typeface="Times New Roman" panose="02020603050405020304" pitchFamily="18" charset="0"/>
              </a:rPr>
              <a:t>$$$$ Caribbean, Bar, Seafood</a:t>
            </a:r>
          </a:p>
          <a:p>
            <a:r>
              <a:rPr lang="en-US" dirty="0">
                <a:solidFill>
                  <a:schemeClr val="bg1"/>
                </a:solidFill>
                <a:latin typeface="Times New Roman" panose="02020603050405020304" pitchFamily="18" charset="0"/>
                <a:cs typeface="Times New Roman" panose="02020603050405020304" pitchFamily="18" charset="0"/>
              </a:rPr>
              <a:t>L.G. Smith Boulevard 526, Noord </a:t>
            </a:r>
          </a:p>
          <a:p>
            <a:r>
              <a:rPr lang="en-US" b="1" dirty="0" err="1">
                <a:solidFill>
                  <a:schemeClr val="bg1"/>
                </a:solidFill>
                <a:latin typeface="Times New Roman" panose="02020603050405020304" pitchFamily="18" charset="0"/>
                <a:cs typeface="Times New Roman" panose="02020603050405020304" pitchFamily="18" charset="0"/>
              </a:rPr>
              <a:t>Azia</a:t>
            </a:r>
            <a:r>
              <a:rPr lang="en-US" b="1" dirty="0">
                <a:solidFill>
                  <a:schemeClr val="bg1"/>
                </a:solidFill>
                <a:latin typeface="Times New Roman" panose="02020603050405020304" pitchFamily="18" charset="0"/>
                <a:cs typeface="Times New Roman" panose="02020603050405020304" pitchFamily="18" charset="0"/>
              </a:rPr>
              <a:t> Restaurant &amp; Lounge </a:t>
            </a:r>
            <a:r>
              <a:rPr lang="en-US" dirty="0">
                <a:solidFill>
                  <a:schemeClr val="bg1"/>
                </a:solidFill>
              </a:rPr>
              <a:t>$$ - $$$ Chinese, Japanese, Sushi</a:t>
            </a:r>
          </a:p>
          <a:p>
            <a:r>
              <a:rPr lang="en-US" dirty="0">
                <a:solidFill>
                  <a:schemeClr val="bg1"/>
                </a:solidFill>
              </a:rPr>
              <a:t>J.E. </a:t>
            </a:r>
            <a:r>
              <a:rPr lang="en-US" dirty="0" err="1">
                <a:solidFill>
                  <a:schemeClr val="bg1"/>
                </a:solidFill>
              </a:rPr>
              <a:t>Irausquin</a:t>
            </a:r>
            <a:r>
              <a:rPr lang="en-US" dirty="0">
                <a:solidFill>
                  <a:schemeClr val="bg1"/>
                </a:solidFill>
              </a:rPr>
              <a:t> Boulevard 348, Palm - Eagle Beach Aruba</a:t>
            </a:r>
            <a:endParaRPr lang="en-US" b="1"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a:p>
            <a:pPr algn="ctr"/>
            <a:r>
              <a:rPr lang="en-US" altLang="en-US" dirty="0">
                <a:solidFill>
                  <a:schemeClr val="bg1"/>
                </a:solidFill>
                <a:latin typeface="Times New Roman" panose="02020603050405020304" pitchFamily="18" charset="0"/>
                <a:cs typeface="Times New Roman" panose="02020603050405020304" pitchFamily="18" charset="0"/>
              </a:rPr>
              <a:t>For those of you who just like good food, you can’t go wrong just about anywhere you go in Aruba.</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F11DE6CE-39A8-D474-1F62-7E2CDE6A7176}"/>
              </a:ext>
            </a:extLst>
          </p:cNvPr>
          <p:cNvSpPr txBox="1"/>
          <p:nvPr/>
        </p:nvSpPr>
        <p:spPr>
          <a:xfrm>
            <a:off x="2265503" y="5107226"/>
            <a:ext cx="5069148" cy="461665"/>
          </a:xfrm>
          <a:prstGeom prst="rect">
            <a:avLst/>
          </a:prstGeom>
          <a:noFill/>
        </p:spPr>
        <p:txBody>
          <a:bodyPr wrap="square">
            <a:spAutoFit/>
          </a:bodyPr>
          <a:lstStyle/>
          <a:p>
            <a:pPr algn="ctr">
              <a:buClrTx/>
              <a:buFontTx/>
              <a:buNone/>
            </a:pPr>
            <a:r>
              <a:rPr lang="en-US" altLang="en-US" sz="2400" b="1" dirty="0">
                <a:solidFill>
                  <a:schemeClr val="bg1"/>
                </a:solidFill>
              </a:rPr>
              <a:t>GOOD EATING</a:t>
            </a:r>
            <a:endParaRPr lang="en-US" sz="2400" dirty="0">
              <a:solidFill>
                <a:schemeClr val="bg1"/>
              </a:solidFill>
            </a:endParaRPr>
          </a:p>
        </p:txBody>
      </p:sp>
      <p:pic>
        <p:nvPicPr>
          <p:cNvPr id="4" name="Picture 3" descr="A plate of pasta with shrimp&#10;&#10;Description automatically generated">
            <a:extLst>
              <a:ext uri="{FF2B5EF4-FFF2-40B4-BE49-F238E27FC236}">
                <a16:creationId xmlns:a16="http://schemas.microsoft.com/office/drawing/2014/main" id="{FCEA7C9C-396A-79AE-A72C-38058BB63C2C}"/>
              </a:ext>
            </a:extLst>
          </p:cNvPr>
          <p:cNvPicPr>
            <a:picLocks noChangeAspect="1"/>
          </p:cNvPicPr>
          <p:nvPr/>
        </p:nvPicPr>
        <p:blipFill rotWithShape="1">
          <a:blip r:embed="rId3">
            <a:extLst>
              <a:ext uri="{28A0092B-C50C-407E-A947-70E740481C1C}">
                <a14:useLocalDpi xmlns:a14="http://schemas.microsoft.com/office/drawing/2010/main" val="0"/>
              </a:ext>
            </a:extLst>
          </a:blip>
          <a:srcRect l="9848"/>
          <a:stretch/>
        </p:blipFill>
        <p:spPr>
          <a:xfrm>
            <a:off x="6612193" y="780709"/>
            <a:ext cx="3373730" cy="2497130"/>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16">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2/14/2024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25</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179388"/>
            <a:ext cx="9359900" cy="900112"/>
          </a:xfrm>
        </p:spPr>
        <p:txBody>
          <a:bodyPr vert="horz">
            <a:normAutofit/>
          </a:bodyPr>
          <a:lstStyle/>
          <a:p>
            <a:pPr lvl="0" algn="ctr" rtl="0"/>
            <a:r>
              <a:rPr lang="en-US" sz="4000"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0" y="1079500"/>
            <a:ext cx="9359900" cy="3600450"/>
          </a:xfrm>
        </p:spPr>
        <p:txBody>
          <a:bodyPr vert="horz">
            <a:normAutofit/>
          </a:bodyPr>
          <a:lstStyle/>
          <a:p>
            <a:pPr lvl="0" rtl="0"/>
            <a:r>
              <a:rPr lang="en-US" sz="3000" b="1" dirty="0">
                <a:solidFill>
                  <a:schemeClr val="bg1"/>
                </a:solidFill>
                <a:latin typeface="Times New Roman" panose="02020603050405020304" pitchFamily="18" charset="0"/>
                <a:cs typeface="Times New Roman" panose="02020603050405020304" pitchFamily="18" charset="0"/>
              </a:rPr>
              <a:t>Aruba </a:t>
            </a:r>
            <a:r>
              <a:rPr lang="en-US" sz="3000" dirty="0">
                <a:solidFill>
                  <a:schemeClr val="bg1"/>
                </a:solidFill>
                <a:latin typeface="Times New Roman" panose="02020603050405020304" pitchFamily="18" charset="0"/>
                <a:cs typeface="Times New Roman" panose="02020603050405020304" pitchFamily="18" charset="0"/>
              </a:rPr>
              <a:t>is a beautiful Island with a rich history and numerous attractions. Whether you're looking for stunning beaches, historic sites, or unique attractions, Aruba has something for everyone.</a:t>
            </a:r>
          </a:p>
          <a:p>
            <a:pPr lvl="0" rtl="0">
              <a:lnSpc>
                <a:spcPct val="115000"/>
              </a:lnSpc>
              <a:spcBef>
                <a:spcPts val="0"/>
              </a:spcBef>
              <a:spcAft>
                <a:spcPts val="1236"/>
              </a:spcAft>
            </a:pPr>
            <a:r>
              <a:rPr lang="en-US" sz="3000" dirty="0">
                <a:solidFill>
                  <a:schemeClr val="bg1"/>
                </a:solidFill>
                <a:latin typeface="Times New Roman" panose="02020603050405020304" pitchFamily="18" charset="0"/>
                <a:cs typeface="Times New Roman" panose="02020603050405020304" pitchFamily="18" charset="0"/>
              </a:rPr>
              <a:t>I hope this presentation will help when we visit Aruba!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17">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in </a:t>
            </a:r>
            <a:r>
              <a:rPr lang="en-US" sz="2400" b="1" dirty="0"/>
              <a:t>Aruba</a:t>
            </a:r>
            <a:r>
              <a:rPr lang="en-US" sz="2400" b="1" dirty="0">
                <a:latin typeface="Segoe UI" pitchFamily="34"/>
                <a:cs typeface="Segoe UI" pitchFamily="34"/>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09145"/>
            <a:ext cx="10080625" cy="701731"/>
          </a:xfrm>
        </p:spPr>
        <p:txBody>
          <a:bodyPr vert="horz" wrap="square">
            <a:spAutoFit/>
          </a:bodyPr>
          <a:lstStyle/>
          <a:p>
            <a:pPr lvl="0" algn="ctr" rtl="0"/>
            <a:r>
              <a:rPr lang="en-US" sz="44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70586ABF-CF1E-9438-55CC-A557B8B32798}"/>
              </a:ext>
            </a:extLst>
          </p:cNvPr>
          <p:cNvSpPr txBox="1"/>
          <p:nvPr/>
        </p:nvSpPr>
        <p:spPr>
          <a:xfrm>
            <a:off x="276447" y="1336768"/>
            <a:ext cx="9633097" cy="3816366"/>
          </a:xfrm>
          <a:prstGeom prst="rect">
            <a:avLst/>
          </a:prstGeom>
          <a:noFill/>
        </p:spPr>
        <p:txBody>
          <a:bodyPr wrap="square">
            <a:spAutoFit/>
          </a:bodyPr>
          <a:lstStyle/>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experience.</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always recommend taking a ship’s tour.</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on my own - I will do it on my own.</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for,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latin typeface="Times New Roman" panose="02020603050405020304" pitchFamily="18" charset="0"/>
                <a:cs typeface="Times New Roman" panose="02020603050405020304" pitchFamily="18" charset="0"/>
              </a:rPr>
            </a:br>
            <a:endParaRPr lang="en-US" altLang="en-US" sz="1800" dirty="0">
              <a:latin typeface="Times New Roman" panose="02020603050405020304" pitchFamily="18" charset="0"/>
              <a:cs typeface="Times New Roman" panose="02020603050405020304" pitchFamily="18" charset="0"/>
            </a:endParaRP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sailing through the ocean&#10;&#10;Description automatically generated">
            <a:extLst>
              <a:ext uri="{FF2B5EF4-FFF2-40B4-BE49-F238E27FC236}">
                <a16:creationId xmlns:a16="http://schemas.microsoft.com/office/drawing/2014/main" id="{338C1CA4-4944-24CD-E2C9-F58273E35347}"/>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924582" y="1047023"/>
            <a:ext cx="3156041" cy="2131712"/>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0080623"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46554" cy="1890182"/>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B12638CE-05AE-B24A-7D4D-432C11F76F78}"/>
              </a:ext>
            </a:extLst>
          </p:cNvPr>
          <p:cNvSpPr/>
          <p:nvPr/>
        </p:nvSpPr>
        <p:spPr>
          <a:xfrm>
            <a:off x="629876" y="289560"/>
            <a:ext cx="3842166" cy="13432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3300" b="1" i="0" u="none" strike="noStrike" baseline="0" dirty="0">
                <a:ln>
                  <a:noFill/>
                </a:ln>
                <a:latin typeface="Times New Roman" panose="02020603050405020304" pitchFamily="18" charset="0"/>
                <a:ea typeface="+mj-ea"/>
                <a:cs typeface="Times New Roman" panose="02020603050405020304" pitchFamily="18" charset="0"/>
              </a:rPr>
              <a:t>Money</a:t>
            </a:r>
          </a:p>
        </p:txBody>
      </p:sp>
      <p:sp>
        <p:nvSpPr>
          <p:cNvPr id="4" name="TextBox 3">
            <a:extLst>
              <a:ext uri="{FF2B5EF4-FFF2-40B4-BE49-F238E27FC236}">
                <a16:creationId xmlns:a16="http://schemas.microsoft.com/office/drawing/2014/main" id="{353948D8-F589-6800-3D05-9AD5BF3C3CA2}"/>
              </a:ext>
            </a:extLst>
          </p:cNvPr>
          <p:cNvSpPr txBox="1"/>
          <p:nvPr/>
        </p:nvSpPr>
        <p:spPr>
          <a:xfrm>
            <a:off x="150920" y="994299"/>
            <a:ext cx="4492681" cy="4261459"/>
          </a:xfrm>
          <a:prstGeom prst="rect">
            <a:avLst/>
          </a:prstGeom>
        </p:spPr>
        <p:txBody>
          <a:bodyPr vert="horz" lIns="91440" tIns="45720" rIns="91440" bIns="45720" rtlCol="0" anchor="ctr">
            <a:normAutofit/>
          </a:bodyPr>
          <a:lstStyle/>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cs typeface="Times New Roman" panose="02020603050405020304" pitchFamily="18" charset="0"/>
              </a:rPr>
              <a:t>The currency on the island is the Aruba Florin. You can exchange U.S. dollars, but it isn’t necessary.</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cs typeface="Times New Roman" panose="02020603050405020304" pitchFamily="18" charset="0"/>
              </a:rPr>
              <a:t>The Aruba currency exchange rate for U.S. dollars is </a:t>
            </a:r>
            <a:r>
              <a:rPr lang="en-US" sz="2400" dirty="0" err="1">
                <a:latin typeface="Times New Roman" panose="02020603050405020304" pitchFamily="18" charset="0"/>
                <a:cs typeface="Times New Roman" panose="02020603050405020304" pitchFamily="18" charset="0"/>
              </a:rPr>
              <a:t>Afl</a:t>
            </a:r>
            <a:r>
              <a:rPr lang="en-US" sz="2400" dirty="0">
                <a:latin typeface="Times New Roman" panose="02020603050405020304" pitchFamily="18" charset="0"/>
                <a:cs typeface="Times New Roman" panose="02020603050405020304" pitchFamily="18" charset="0"/>
              </a:rPr>
              <a:t> 1.77 for cash and </a:t>
            </a:r>
            <a:r>
              <a:rPr lang="en-US" sz="2400" dirty="0" err="1">
                <a:latin typeface="Times New Roman" panose="02020603050405020304" pitchFamily="18" charset="0"/>
                <a:cs typeface="Times New Roman" panose="02020603050405020304" pitchFamily="18" charset="0"/>
              </a:rPr>
              <a:t>Afl</a:t>
            </a:r>
            <a:r>
              <a:rPr lang="en-US" sz="2400" dirty="0">
                <a:latin typeface="Times New Roman" panose="02020603050405020304" pitchFamily="18" charset="0"/>
                <a:cs typeface="Times New Roman" panose="02020603050405020304" pitchFamily="18" charset="0"/>
              </a:rPr>
              <a:t> 1.78 for traveler’s checks. Most supermarkets and gas stations use the exchange rate of </a:t>
            </a:r>
            <a:r>
              <a:rPr lang="en-US" sz="2400" dirty="0" err="1">
                <a:latin typeface="Times New Roman" panose="02020603050405020304" pitchFamily="18" charset="0"/>
                <a:cs typeface="Times New Roman" panose="02020603050405020304" pitchFamily="18" charset="0"/>
              </a:rPr>
              <a:t>Afl</a:t>
            </a:r>
            <a:r>
              <a:rPr lang="en-US" sz="2400" dirty="0">
                <a:latin typeface="Times New Roman" panose="02020603050405020304" pitchFamily="18" charset="0"/>
                <a:cs typeface="Times New Roman" panose="02020603050405020304" pitchFamily="18" charset="0"/>
              </a:rPr>
              <a:t> 1.75, while many restaurants and shops use the exchange rate of </a:t>
            </a:r>
            <a:r>
              <a:rPr lang="en-US" sz="2400" dirty="0" err="1">
                <a:latin typeface="Times New Roman" panose="02020603050405020304" pitchFamily="18" charset="0"/>
                <a:cs typeface="Times New Roman" panose="02020603050405020304" pitchFamily="18" charset="0"/>
              </a:rPr>
              <a:t>Afl</a:t>
            </a:r>
            <a:r>
              <a:rPr lang="en-US" sz="2400" dirty="0">
                <a:latin typeface="Times New Roman" panose="02020603050405020304" pitchFamily="18" charset="0"/>
                <a:cs typeface="Times New Roman" panose="02020603050405020304" pitchFamily="18" charset="0"/>
              </a:rPr>
              <a:t> 1.80.</a:t>
            </a:r>
            <a:endParaRPr lang="en-US" sz="2400" b="0" i="0" u="none" strike="noStrike" baseline="0" dirty="0">
              <a:ln>
                <a:noFill/>
              </a:ln>
              <a:latin typeface="Times New Roman" panose="02020603050405020304" pitchFamily="18" charset="0"/>
              <a:cs typeface="Times New Roman" panose="02020603050405020304" pitchFamily="18" charset="0"/>
            </a:endParaRPr>
          </a:p>
        </p:txBody>
      </p:sp>
      <p:pic>
        <p:nvPicPr>
          <p:cNvPr id="6" name="Picture 5" descr="A close-up of several currency notes&#10;&#10;Description automatically generated">
            <a:extLst>
              <a:ext uri="{FF2B5EF4-FFF2-40B4-BE49-F238E27FC236}">
                <a16:creationId xmlns:a16="http://schemas.microsoft.com/office/drawing/2014/main" id="{CB67F9B5-754E-EA21-9133-576D3640B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601" y="1248782"/>
            <a:ext cx="5437024" cy="3058326"/>
          </a:xfrm>
          <a:prstGeom prst="rect">
            <a:avLst/>
          </a:prstGeom>
        </p:spPr>
      </p:pic>
    </p:spTree>
    <p:extLst>
      <p:ext uri="{BB962C8B-B14F-4D97-AF65-F5344CB8AC3E}">
        <p14:creationId xmlns:p14="http://schemas.microsoft.com/office/powerpoint/2010/main" val="42527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8156A-E580-9D0F-809F-746EE0A7624B}"/>
              </a:ext>
            </a:extLst>
          </p:cNvPr>
          <p:cNvSpPr txBox="1"/>
          <p:nvPr/>
        </p:nvSpPr>
        <p:spPr>
          <a:xfrm>
            <a:off x="133349" y="1162712"/>
            <a:ext cx="9801225" cy="3970318"/>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Aruba's main VAT rate is </a:t>
            </a:r>
            <a:r>
              <a:rPr lang="en-US" b="1"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with other rates including NA that can apply to certain transactions. The Health tax (HT) is administered by the </a:t>
            </a:r>
            <a:r>
              <a:rPr lang="en-US" b="1" dirty="0">
                <a:latin typeface="Times New Roman" panose="02020603050405020304" pitchFamily="18" charset="0"/>
                <a:cs typeface="Times New Roman" panose="02020603050405020304" pitchFamily="18" charset="0"/>
              </a:rPr>
              <a:t>Departamento di Impuesto</a:t>
            </a:r>
            <a:r>
              <a:rPr lang="en-US" dirty="0">
                <a:latin typeface="Times New Roman" panose="02020603050405020304" pitchFamily="18" charset="0"/>
                <a:cs typeface="Times New Roman" panose="02020603050405020304" pitchFamily="18" charset="0"/>
              </a:rPr>
              <a:t> in Oranjestad and applies to most purchases of goods within Aruba. A VAT refund may be available to visitors who qualify for VAT-free purchases in Aruba. </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Who qualifies for an Aruba VAT Refund?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VAT tax is meant to tax the consumption of goods within Aruba, not goods exported to a foreign country. Therefore, Aruba allows tourists and others who purchase goods within Aruba for export to receive a refund of any VAT taxes paid.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order to qualify to request a VAT refund in Aruba, you must make at least 100€ Euros worth of qualifying purchases. $100US spent (incl. 2% VAT) = $98.00 base price + $2.00 VAT paid.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Your Tax-Free Forms must be </a:t>
            </a:r>
            <a:r>
              <a:rPr lang="en-US" b="1" dirty="0">
                <a:latin typeface="Times New Roman" panose="02020603050405020304" pitchFamily="18" charset="0"/>
                <a:cs typeface="Times New Roman" panose="02020603050405020304" pitchFamily="18" charset="0"/>
              </a:rPr>
              <a:t>export-validated</a:t>
            </a:r>
            <a:r>
              <a:rPr lang="en-US" dirty="0">
                <a:latin typeface="Times New Roman" panose="02020603050405020304" pitchFamily="18" charset="0"/>
                <a:cs typeface="Times New Roman" panose="02020603050405020304" pitchFamily="18" charset="0"/>
              </a:rPr>
              <a:t> in order to be accepted for a tax refund. Validation confirms that the products have been exported from Aruba and will often be done in the airport as you leave the country.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big question is it really worth the effort. You decide.</a:t>
            </a:r>
          </a:p>
        </p:txBody>
      </p:sp>
      <p:sp>
        <p:nvSpPr>
          <p:cNvPr id="4" name="Freeform: Shape 3">
            <a:extLst>
              <a:ext uri="{FF2B5EF4-FFF2-40B4-BE49-F238E27FC236}">
                <a16:creationId xmlns:a16="http://schemas.microsoft.com/office/drawing/2014/main" id="{1A780C33-0E98-22A9-40A8-50AA77A945AD}"/>
              </a:ext>
            </a:extLst>
          </p:cNvPr>
          <p:cNvSpPr/>
          <p:nvPr/>
        </p:nvSpPr>
        <p:spPr>
          <a:xfrm>
            <a:off x="0" y="157980"/>
            <a:ext cx="10080625"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3900" b="1" i="0" u="none" strike="noStrike" baseline="0" dirty="0">
                <a:ln>
                  <a:noFill/>
                </a:ln>
                <a:latin typeface="Times New Roman" panose="02020603050405020304" pitchFamily="18" charset="0"/>
                <a:ea typeface="+mj-ea"/>
                <a:cs typeface="Times New Roman" panose="02020603050405020304" pitchFamily="18" charset="0"/>
              </a:rPr>
              <a:t>VAT Refunds</a:t>
            </a:r>
          </a:p>
        </p:txBody>
      </p:sp>
    </p:spTree>
    <p:extLst>
      <p:ext uri="{BB962C8B-B14F-4D97-AF65-F5344CB8AC3E}">
        <p14:creationId xmlns:p14="http://schemas.microsoft.com/office/powerpoint/2010/main" val="2892008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0" y="248359"/>
            <a:ext cx="10080625" cy="1096963"/>
          </a:xfrm>
        </p:spPr>
        <p:txBody>
          <a:bodyPr vert="horz" lIns="91440" tIns="45720" rIns="91440" bIns="45720" rtlCol="0" anchor="ctr">
            <a:normAutofit/>
          </a:bodyPr>
          <a:lstStyle/>
          <a:p>
            <a:pPr algn="ctr" rtl="0">
              <a:lnSpc>
                <a:spcPct val="90000"/>
              </a:lnSpc>
              <a:spcBef>
                <a:spcPct val="0"/>
              </a:spcBef>
            </a:pPr>
            <a:r>
              <a:rPr lang="en-US" sz="4400" b="1" dirty="0">
                <a:solidFill>
                  <a:schemeClr val="bg1"/>
                </a:solidFill>
                <a:latin typeface="Times New Roman" panose="02020603050405020304" pitchFamily="18" charset="0"/>
                <a:cs typeface="Times New Roman" panose="02020603050405020304" pitchFamily="18" charset="0"/>
              </a:rPr>
              <a:t>Aruba</a:t>
            </a:r>
            <a:endParaRPr lang="en-US" sz="4400" b="1" dirty="0">
              <a:solidFill>
                <a:schemeClr val="bg1"/>
              </a:solidFill>
              <a:latin typeface="+mj-lt"/>
              <a:ea typeface="+mj-ea"/>
              <a:cs typeface="+mj-cs"/>
            </a:endParaRPr>
          </a:p>
        </p:txBody>
      </p:sp>
      <p:sp>
        <p:nvSpPr>
          <p:cNvPr id="8" name="TextBox 7">
            <a:extLst>
              <a:ext uri="{FF2B5EF4-FFF2-40B4-BE49-F238E27FC236}">
                <a16:creationId xmlns:a16="http://schemas.microsoft.com/office/drawing/2014/main" id="{4D52A48A-248A-3969-AFF5-038B8F8CCF1A}"/>
              </a:ext>
            </a:extLst>
          </p:cNvPr>
          <p:cNvSpPr txBox="1"/>
          <p:nvPr/>
        </p:nvSpPr>
        <p:spPr>
          <a:xfrm>
            <a:off x="259642" y="1233997"/>
            <a:ext cx="5188657" cy="4310190"/>
          </a:xfrm>
          <a:prstGeom prst="rect">
            <a:avLst/>
          </a:prstGeom>
        </p:spPr>
        <p:txBody>
          <a:bodyPr vert="horz" lIns="91440" tIns="45720" rIns="91440" bIns="4572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The Country of Aruba</a:t>
            </a:r>
            <a:r>
              <a:rPr kumimoji="0" lang="nl-NL"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is a constituent country of the Kingdom of the Netherlands physically located in the mid-south of the Caribbean Sea, about 18 miles north of the Venezuela peninsula of Paraguaná and 50 miles northwest of Curaçao. It measures 20 mi long from its northwestern to its southeastern end and 6 miles across at its widest point. Together with Bonaire and Curaçao, Aruba forms a group referred to as the ABC islands. Collectively, these and the other three Dutch substantial islands in the </a:t>
            </a:r>
            <a:r>
              <a:rPr kumimoji="0" lang="nl-NL"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hlinkClick r:id="rId3" tooltip="Caribbean">
                  <a:extLst>
                    <a:ext uri="{A12FA001-AC4F-418D-AE19-62706E023703}">
                      <ahyp:hlinkClr xmlns:ahyp="http://schemas.microsoft.com/office/drawing/2018/hyperlinkcolor" val="tx"/>
                    </a:ext>
                  </a:extLst>
                </a:hlinkClick>
              </a:rPr>
              <a:t>Caribbean</a:t>
            </a:r>
            <a:r>
              <a:rPr kumimoji="0" lang="nl-NL"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are often called the </a:t>
            </a:r>
            <a:r>
              <a:rPr kumimoji="0" lang="nl-NL"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hlinkClick r:id="rId4" tooltip="Dutch Caribbean">
                  <a:extLst>
                    <a:ext uri="{A12FA001-AC4F-418D-AE19-62706E023703}">
                      <ahyp:hlinkClr xmlns:ahyp="http://schemas.microsoft.com/office/drawing/2018/hyperlinkcolor" val="tx"/>
                    </a:ext>
                  </a:extLst>
                </a:hlinkClick>
              </a:rPr>
              <a:t>Dutch Caribbean</a:t>
            </a:r>
            <a:r>
              <a:rPr kumimoji="0" lang="nl-NL"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of which Aruba has about one-third of the population. </a:t>
            </a:r>
          </a:p>
        </p:txBody>
      </p:sp>
      <p:sp>
        <p:nvSpPr>
          <p:cNvPr id="6" name="TextBox 5">
            <a:extLst>
              <a:ext uri="{FF2B5EF4-FFF2-40B4-BE49-F238E27FC236}">
                <a16:creationId xmlns:a16="http://schemas.microsoft.com/office/drawing/2014/main" id="{C78B2921-3FC8-5727-49DC-3C815DF466E5}"/>
              </a:ext>
            </a:extLst>
          </p:cNvPr>
          <p:cNvSpPr txBox="1"/>
          <p:nvPr/>
        </p:nvSpPr>
        <p:spPr>
          <a:xfrm>
            <a:off x="5197957" y="900436"/>
            <a:ext cx="4709523" cy="404521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400" b="1" dirty="0"/>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pic>
        <p:nvPicPr>
          <p:cNvPr id="7" name="Picture 6" descr="A colorful emblem with a red bull&#10;&#10;Description automatically generated">
            <a:extLst>
              <a:ext uri="{FF2B5EF4-FFF2-40B4-BE49-F238E27FC236}">
                <a16:creationId xmlns:a16="http://schemas.microsoft.com/office/drawing/2014/main" id="{722E15CC-DA60-6DCF-2579-1F9AE6C115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3077" y="11570"/>
            <a:ext cx="4676742" cy="56705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8</a:t>
            </a:fld>
            <a:endParaRPr lang="en-US" sz="1200">
              <a:solidFill>
                <a:prstClr val="black">
                  <a:tint val="75000"/>
                </a:prstClr>
              </a:solidFill>
              <a:latin typeface="Calibri" panose="020F0502020204030204"/>
              <a:ea typeface="+mn-ea"/>
              <a:cs typeface="+mn-cs"/>
            </a:endParaRPr>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96850"/>
            <a:ext cx="10080625" cy="974725"/>
          </a:xfrm>
        </p:spPr>
        <p:txBody>
          <a:bodyPr vert="horz" lIns="91440" tIns="45720" rIns="91440" bIns="45720" rtlCol="0" anchor="b">
            <a:normAutofit/>
          </a:bodyPr>
          <a:lstStyle/>
          <a:p>
            <a:pPr lvl="0" algn="ctr" rtl="0" hangingPunct="1">
              <a:lnSpc>
                <a:spcPct val="90000"/>
              </a:lnSpc>
              <a:spcBef>
                <a:spcPct val="0"/>
              </a:spcBef>
            </a:pPr>
            <a:r>
              <a:rPr lang="en-US" sz="4400" b="1" dirty="0">
                <a:solidFill>
                  <a:schemeClr val="bg1"/>
                </a:solidFill>
                <a:latin typeface="Times New Roman" panose="02020603050405020304" pitchFamily="18" charset="0"/>
                <a:cs typeface="Times New Roman" panose="02020603050405020304" pitchFamily="18" charset="0"/>
              </a:rPr>
              <a:t>Historical Aruba</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A8FAD20-82C8-CEE1-0428-2B5990E27E61}"/>
              </a:ext>
            </a:extLst>
          </p:cNvPr>
          <p:cNvSpPr txBox="1"/>
          <p:nvPr/>
        </p:nvSpPr>
        <p:spPr>
          <a:xfrm>
            <a:off x="195309" y="1372635"/>
            <a:ext cx="9691641" cy="4093428"/>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The first known inhabitants of the island of Aruba were the Caiquetio Indians of the Arawak tribe from Venezuela. During the Pre-Ceramic period, 2500 BC - 1000 AD, this seminomadic tribe fished, hunted, and gathered food, depending mostly on the sea for survival. They created tools out of roughly flaked stones and shells and lived in small family groups in the coastal areas known today as Malmok and Palm Beach. </a:t>
            </a:r>
          </a:p>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In 1499, Spanish explorer Alonso de Ojeda discovered Aruba, kicking off the colonization of the island by the Spanish. Due to the relatively low rainfall on the island, the colonizers did not believe that Aruba was a good place for plantations or crop growing. In 1513, the Spaniards enslaved many of the Caquetio Indians and sent them to Hispaniola to work on plantations and in mines. Some Indians returned to Aruba in 1515 and were recruited as laborers for cattle and horse breeding operations. Approximately nine years after Alonso de Ojeda landed on Aruba, the Spanish Crown appointed him as the first governor of the island. Aruba stayed under Spanish control for 137 years.</a:t>
            </a: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2A6BFD85-4870-4D28-95E8-EB6D313F6BEA}" type="slidenum">
              <a:rPr lang="en-US" sz="1200" smtClean="0">
                <a:latin typeface="Calibri" panose="020F0502020204030204"/>
                <a:ea typeface="+mn-ea"/>
                <a:cs typeface="+mn-cs"/>
              </a:rPr>
              <a:pPr hangingPunct="1">
                <a:spcAft>
                  <a:spcPts val="600"/>
                </a:spcAft>
                <a:defRPr/>
              </a:pPr>
              <a:t>9</a:t>
            </a:fld>
            <a:endParaRPr lang="en-US" sz="1200">
              <a:latin typeface="Calibri" panose="020F0502020204030204"/>
              <a:ea typeface="+mn-ea"/>
              <a:cs typeface="+mn-cs"/>
            </a:endParaRPr>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242888"/>
            <a:ext cx="10080625" cy="941387"/>
          </a:xfrm>
        </p:spPr>
        <p:txBody>
          <a:bodyPr vert="horz" lIns="91440" tIns="45720" rIns="91440" bIns="45720" rtlCol="0" anchor="t">
            <a:normAutofit/>
          </a:bodyPr>
          <a:lstStyle/>
          <a:p>
            <a:pPr lvl="0" algn="ctr" rtl="0">
              <a:lnSpc>
                <a:spcPct val="90000"/>
              </a:lnSpc>
              <a:spcBef>
                <a:spcPct val="0"/>
              </a:spcBef>
            </a:pPr>
            <a:r>
              <a:rPr lang="en-US" sz="4000" b="1" dirty="0">
                <a:solidFill>
                  <a:schemeClr val="bg1"/>
                </a:solidFill>
                <a:latin typeface="Times New Roman" panose="02020603050405020304" pitchFamily="18" charset="0"/>
                <a:cs typeface="Times New Roman" panose="02020603050405020304" pitchFamily="18" charset="0"/>
              </a:rPr>
              <a:t>History of Aruba</a:t>
            </a:r>
          </a:p>
        </p:txBody>
      </p:sp>
      <p:sp>
        <p:nvSpPr>
          <p:cNvPr id="4" name="TextBox 3">
            <a:extLst>
              <a:ext uri="{FF2B5EF4-FFF2-40B4-BE49-F238E27FC236}">
                <a16:creationId xmlns:a16="http://schemas.microsoft.com/office/drawing/2014/main" id="{96B57F1B-FCCA-3098-D959-D1762E3BC167}"/>
              </a:ext>
            </a:extLst>
          </p:cNvPr>
          <p:cNvSpPr txBox="1"/>
          <p:nvPr/>
        </p:nvSpPr>
        <p:spPr>
          <a:xfrm>
            <a:off x="203999" y="825911"/>
            <a:ext cx="4948104" cy="4601260"/>
          </a:xfrm>
          <a:prstGeom prst="rect">
            <a:avLst/>
          </a:prstGeom>
          <a:noFill/>
        </p:spPr>
        <p:txBody>
          <a:bodyPr wrap="square">
            <a:sp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lang="en-US" sz="2000" dirty="0">
                <a:solidFill>
                  <a:schemeClr val="bg1"/>
                </a:solidFill>
                <a:latin typeface="Times New Roman" panose="02020603050405020304" pitchFamily="18" charset="0"/>
                <a:cs typeface="Times New Roman" panose="02020603050405020304" pitchFamily="18" charset="0"/>
              </a:rPr>
              <a:t>Because of Aruba’s strategic location, the Dutch occupied the island in 1636 to protect their salt supply from the South American mainland while also ensuring a naval base in the Caribbean during their Eighty Years’ War with Spain. The Dutch recruited the Caquetio people to build farms and raise cattle for meat that would be sold and shipped to other islands. During the Napoleonic Wars, the British invaded and took control of Aruba, but the Netherlands took it back in 1816. Aruba officially became part of the Netherlands Antilles in 1845.</a:t>
            </a:r>
          </a:p>
          <a:p>
            <a:pPr marL="0" marR="0" lvl="0" indent="-228600" fontAlgn="base">
              <a:lnSpc>
                <a:spcPct val="90000"/>
              </a:lnSpc>
              <a:spcBef>
                <a:spcPct val="0"/>
              </a:spcBef>
              <a:spcAft>
                <a:spcPts val="600"/>
              </a:spcAft>
              <a:buClrTx/>
              <a:buSzTx/>
              <a:buFont typeface="Arial" panose="020B0604020202020204" pitchFamily="34" charset="0"/>
              <a:buChar char="•"/>
              <a:tabLst/>
            </a:pPr>
            <a:r>
              <a:rPr lang="en-US" sz="2000" dirty="0">
                <a:solidFill>
                  <a:schemeClr val="bg1"/>
                </a:solidFill>
                <a:latin typeface="Times New Roman" panose="02020603050405020304" pitchFamily="18" charset="0"/>
                <a:cs typeface="Times New Roman" panose="02020603050405020304" pitchFamily="18" charset="0"/>
              </a:rPr>
              <a:t>Aruba seceded from the Netherlands Antilles in 1986, a victory much fought for by political activist and local hero Betico Croes.</a:t>
            </a: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pic>
        <p:nvPicPr>
          <p:cNvPr id="5" name="Picture 4" descr="A group of people sitting outside a house&#10;&#10;Description automatically generated">
            <a:extLst>
              <a:ext uri="{FF2B5EF4-FFF2-40B4-BE49-F238E27FC236}">
                <a16:creationId xmlns:a16="http://schemas.microsoft.com/office/drawing/2014/main" id="{54081821-E8E2-BD5F-9BDD-BEC527F7DED9}"/>
              </a:ext>
            </a:extLst>
          </p:cNvPr>
          <p:cNvPicPr>
            <a:picLocks noChangeAspect="1"/>
          </p:cNvPicPr>
          <p:nvPr/>
        </p:nvPicPr>
        <p:blipFill rotWithShape="1">
          <a:blip r:embed="rId3">
            <a:extLst>
              <a:ext uri="{28A0092B-C50C-407E-A947-70E740481C1C}">
                <a14:useLocalDpi xmlns:a14="http://schemas.microsoft.com/office/drawing/2010/main" val="0"/>
              </a:ext>
            </a:extLst>
          </a:blip>
          <a:srcRect b="10673"/>
          <a:stretch/>
        </p:blipFill>
        <p:spPr>
          <a:xfrm>
            <a:off x="5069213" y="945641"/>
            <a:ext cx="5011412" cy="2747470"/>
          </a:xfrm>
          <a:prstGeom prst="rect">
            <a:avLst/>
          </a:prstGeom>
        </p:spPr>
      </p:pic>
      <p:sp>
        <p:nvSpPr>
          <p:cNvPr id="9" name="TextBox 8">
            <a:extLst>
              <a:ext uri="{FF2B5EF4-FFF2-40B4-BE49-F238E27FC236}">
                <a16:creationId xmlns:a16="http://schemas.microsoft.com/office/drawing/2014/main" id="{4A64AC3D-4220-7316-B964-98B120136759}"/>
              </a:ext>
            </a:extLst>
          </p:cNvPr>
          <p:cNvSpPr txBox="1"/>
          <p:nvPr/>
        </p:nvSpPr>
        <p:spPr>
          <a:xfrm>
            <a:off x="5069212" y="3812841"/>
            <a:ext cx="4948104" cy="1631216"/>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Today, Aruba remains a constituent country of the Kingdom of the Netherlands which controls Foreign affairs and national defense. Everything else is controlled by the Aruban government.</a:t>
            </a:r>
          </a:p>
        </p:txBody>
      </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Cabo San Lucas, Mexico </Template>
  <TotalTime>689</TotalTime>
  <Words>2940</Words>
  <Application>Microsoft Office PowerPoint</Application>
  <PresentationFormat>Custom</PresentationFormat>
  <Paragraphs>147</Paragraphs>
  <Slides>26</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Arial</vt:lpstr>
      <vt:lpstr>Calibri</vt:lpstr>
      <vt:lpstr>Calibri Light</vt:lpstr>
      <vt:lpstr>Liberation Sans</vt:lpstr>
      <vt:lpstr>Segoe UI</vt:lpstr>
      <vt:lpstr>Times New Roman</vt:lpstr>
      <vt:lpstr>Wingdings</vt:lpstr>
      <vt:lpstr>Default</vt:lpstr>
      <vt:lpstr>Office Theme</vt:lpstr>
      <vt:lpstr>1_Office Theme</vt:lpstr>
      <vt:lpstr>Aruba Presented by Fellow Cruiser Marc Silver</vt:lpstr>
      <vt:lpstr>What I Will Cover</vt:lpstr>
      <vt:lpstr>My Port Philosophy</vt:lpstr>
      <vt:lpstr>PowerPoint Presentation</vt:lpstr>
      <vt:lpstr>PowerPoint Presentation</vt:lpstr>
      <vt:lpstr>PowerPoint Presentation</vt:lpstr>
      <vt:lpstr>Aruba</vt:lpstr>
      <vt:lpstr>Historical Aruba</vt:lpstr>
      <vt:lpstr>History of Aruba</vt:lpstr>
      <vt:lpstr>PowerPoint Presentation</vt:lpstr>
      <vt:lpstr>PowerPoint Presentation</vt:lpstr>
      <vt:lpstr>Aruba Bus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Cabo San Lucas, Mexico Presented by Marc Silver</dc:title>
  <dc:creator>Marc Silver</dc:creator>
  <cp:lastModifiedBy>Marc Silver</cp:lastModifiedBy>
  <cp:revision>61</cp:revision>
  <dcterms:created xsi:type="dcterms:W3CDTF">2023-09-16T03:30:57Z</dcterms:created>
  <dcterms:modified xsi:type="dcterms:W3CDTF">2024-02-14T23:06:28Z</dcterms:modified>
</cp:coreProperties>
</file>