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221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DFC6-742D-BCB6-8D4B-82E43D8A0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3ED444-169D-845D-AB04-6F6E13BA6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0856-6711-263C-846E-7528BB15A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D8BFF-C2E8-F713-6649-AE5D7A33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C5B53-9A20-87B8-2B7C-11C54847D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3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45D-AE1F-7122-EB9E-50E8675C6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24111-C4C1-4667-0924-80E75BC7A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4A5A4-2F58-4621-D1DA-820E7A06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514E5-D7BF-F90B-6429-4F9900D18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A592C-5192-A3D6-A288-888A8D69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9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DD8C96-7E77-6B0E-3D1F-DF88F6CC1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910B16-4E2F-A2DA-6527-C9686ECE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BD6D2-94BD-CC37-BB23-BEE3D2A76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7964B-0841-B18D-E50C-0756340B6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CA21E-71E3-80D6-8104-98FE669B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7CF6C-9B25-EF99-DF8D-4120D3816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062EE-66AF-DD0B-0BB0-D1BA57317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4714E-F02B-24F9-8910-CFDF4196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EE5B8-505A-48AE-1ACE-64146DBDC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AA96D-BE6D-808E-8990-A9E2DDD71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1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A6D92-04E7-D858-F95B-4D75E1BA5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F4F53-BA41-0A86-4039-272335174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54379-50F0-D996-B736-E19EDD03C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F50A9-8B85-3D9E-798C-158AC9487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A6F67-C475-7B92-CD4C-6FCB620D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BF23-3C95-0636-72C1-D6B651142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783C5-8D7B-5B4A-829A-C0EBA354D3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2C24D-8722-4C4E-3AF5-76EF81FA7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E8BA70-9953-3F08-B21D-C2BEE34F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82027-27C0-6232-09F5-C038548E3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69E67-6C74-0C53-5A4A-847FE1F2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337D8-15A7-D6DA-3DD0-DFB1C076A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84F1B-DA06-A0D9-BED8-CFE146002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5F9D8-D4F5-6198-B6EA-63C7E7C00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E957C-9625-7299-6BEB-BD333ADA3C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B02B75-61DE-C833-AA19-32437634C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899E49-759C-507F-1767-095842E1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2E973-0CC1-C63D-C98B-58F07C6AD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69C47B-B783-B2D1-16D6-DE488A54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6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7B46F-A491-876A-03EA-6447D7AE2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AC6429-42C1-C14F-C8A0-95FC5F52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91372-E7AF-EDCB-8613-E989AD2A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115E2-9865-93EB-8A63-CA4AC16CC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5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EA7151-AF0C-014C-7E33-7020AF6A5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880446-57BA-8253-D9C0-92731887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6A16C-690A-0BF8-0902-6028312A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6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DA10-8E2C-4E13-776F-E144B50D1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B5EB8-60D4-F094-2B20-FDA8B10F2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CE429-E0B9-65A5-768A-2C3FB2407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33C4B-CDE5-EF79-3DBB-72A7AFAB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17F27-F090-B775-1BB0-F487B232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285A6-2A94-3489-D0D8-C78C1E795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0AB1-B1E6-31D7-884C-34254342C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23984E-CFBB-C9E4-FEDE-1AB4F9D80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12B244-F4DB-C4C8-C8FC-A87F37CDE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EA68B-57DE-421F-E0D9-50CA4BC9E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B3859-E068-7A92-FC7D-95E019A5C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3D1D6-8D20-DFE0-AEF8-347BA1FDA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6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66FED5-5A69-E867-497C-893F7B5F0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8C781-B7D7-3E75-A26A-136D251D6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EA13-1F06-F745-E919-A17909EDF2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78644-2CE5-394C-EBA6-2D114EEF8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5B29C-B68F-628B-556D-B22DFA297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4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50800"/>
          </a:xfrm>
          <a:prstGeom prst="rect">
            <a:avLst/>
          </a:prstGeom>
          <a:solidFill>
            <a:srgbClr val="E8B8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Arabic for Travelers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1005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 Marc Silver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Pronouns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/ 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Ana  (A-na)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Li  (li)  /  Mili  (MIL-i)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You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Anta  (AN-ta)  ♂  /  Anti  (AN-ti)  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He / She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Huwa  (HU-wa)  /  Hiya  (HI-ya)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They / Them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Hum  (hum)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We / 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Nahnu  (NAH-nu)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Sir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Sayyid  (SAY-yid)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Madame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Sayyida  (SAY-yi-da)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Miss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Aanisa  (AA-ni-sa)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Mister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Sayyid  (SAY-yid)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175808-4062-2F5F-EE24-AD482E284695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5C3E10-AB66-DCF2-558F-F42D4A1DD147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Where is ___?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Ayna ___?  (AY-na)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How far is ___?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Kam al-masafa ila ___?  (kam al-ma-SA-fa)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Straight ahead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Ila al-amam  (I-la al-a-MAM)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To the left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Ila al-yasaar  (I-la al-ya-SAR)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To the right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Ila al-yameen  (I-la al-ya-MEEN)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Around the corner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Hawl al-zaawiya  (hawl al-ZA-wi-ya)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Can you direct me to...?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Hal yumkinuka irshadi ila...?  (ir-SHA-di)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How many blocks?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Kam min block?  (kam min BLOK)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4218C6-1210-60BE-7353-75C6976F5835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BFC91C-767C-12E9-719B-3DE18941093C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Common Words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Na'am  (NA-am)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No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La  (la)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speak a little Arabic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Atakallam al-arabiya qaleelan  (a-ta-KAL-lam al-a-ra-BI-ya qa-LI-lan)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don't understand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La afhamuka  (la af-HA-mu-ka)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You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Anta  (AN-ta)  ♂  /  Anti  (AN-ti)  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He / She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Huwa  (HU-wa)  /  Hiya  (HI-ya)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They / Them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Hum  (hum)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We / Us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Nahnu  (NAH-nu)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014B83-0EDF-7066-DFB4-E8C178C7A6BB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6A92D7-D4F5-7FE8-28A2-F853917D8D5F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Urgent Words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Where is the toilet?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Ayna al-hammam?  (AY-na al-ham-MAM)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Please, I need help!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Min fadlak, ana ahtaj musaada!  (mus-AA-da)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Help! I am lost!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Najda! Ana da'i'!  (NAJ-da  da-I)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Where is the police?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Ayna al-shurta?  (AY-na al-SHUR-ta)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Where is the hospital?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Ayna al-mustashfa?  (AY-na al-mus-TASH-fa)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need a doctor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Ana ahtaj tabeeban  (a-TA-bib)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We're lost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Nahnu da'i'oon  (NAH-nu da-I-oon)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6269B0-EEB2-4182-A459-58DD5CAABA93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E53BBA-4F86-78F8-129F-D1A63C49F761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Numbers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Wahid  (WA-hid)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Two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Ithnayn  (ith-NAYN)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Thalatha  (tha-LA-tha)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Four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Arba'a  (ar-BA-a)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Five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Khamsa  (KHAM-sa)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Six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Sitta  (SIT-ta)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Seven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Sab'a  (SAB-a)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Eight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Thamaniya  (tha-MA-ni-ya)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Nine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Tis'a  (TIS-a)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Ten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Ashara  (a-SHA-ra)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9FB19C-6D16-E733-92E3-7CB5C19D269B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9E77E09-9462-AF37-58F5-67522E66B8AB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Numbers Continued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Twenty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Ishreen  (ish-REEN)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Thirty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Thalatheen  (tha-la-THEEN)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Forty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Arba'een  (ar-ba-EEN)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Fifty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Khamseen  (kham-SEEN)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Sixty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Sitteen  (sit-TEEN)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Seventy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Sab'een  (sab-EEN)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Eighty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Thamaneen  (tha-ma-NEEN)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Ninety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Tis'een  (tis-EEN)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One Hundred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Mi'a  (MI-a)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One Thousand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Alf  (alf)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5D54E9-B6E7-C7E2-5D1A-201CD8B5BED4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085649-3992-1623-E992-19E159E86AF3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50800"/>
          </a:xfrm>
          <a:prstGeom prst="rect">
            <a:avLst/>
          </a:prstGeom>
          <a:solidFill>
            <a:srgbClr val="E8B8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&amp; 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10058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else do you want to know?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50800"/>
          </a:xfrm>
          <a:prstGeom prst="rect">
            <a:avLst/>
          </a:prstGeom>
          <a:solidFill>
            <a:srgbClr val="E8B8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Coming!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10058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 Silver  |  marc</a:t>
            </a:r>
            <a:r>
              <a:rPr lang="en-US"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sonic.net</a:t>
            </a:r>
            <a:r>
              <a:rPr sz="2800" b="0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
I hope I've educated and entertained you today.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0" y="91440"/>
            <a:ext cx="1218895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Arabic for Travelers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2000" dirty="0">
                <a:solidFill>
                  <a:srgbClr val="FFFFFF"/>
                </a:solidFill>
              </a:rPr>
              <a:t>• 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We'll talk about the advantages of learning some Arabic.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We'll learn some basic words and phrases.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We are also here to answer any other questions you may have.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If you have any questions… Ask Them!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19" y="91440"/>
            <a:ext cx="116259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12126" y="1080212"/>
            <a:ext cx="9392194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Why learn some Arabic?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You already know a little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Similar Words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How much do you need?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Greetings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Courtesy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Service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Pronouns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Directions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Common Words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Urgent Phrases/Help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Numbers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Q&amp;A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5867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Learn Some Arabic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2000" dirty="0">
                <a:solidFill>
                  <a:srgbClr val="FFFFFF"/>
                </a:solidFill>
              </a:rPr>
              <a:t>• </a:t>
            </a: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Don't expect locals can speak English.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When in an Arabic country, if you need help, ask a teenager — they probably speak some English.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The locals appreciate your effort when you speak some Arabic when visiting Arab countries.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Arabs are very friendly toward foreigners.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It is fun to learn a new language!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54756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Already Know a Little!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Television →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tilfāz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tilifizyūn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  Computer →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kambyūtar</a:t>
            </a:r>
            <a:endParaRPr sz="24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Internet → internet  |  Film → film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Philosophy →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falsafa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(from Greek philosophia)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Democracy →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dīmuqrāṭiyya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(from Greek </a:t>
            </a:r>
            <a:r>
              <a:rPr sz="24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demokratia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Modern Arabic has borrowed many words from English — especially in tech, science &amp; pop culture.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19" y="91440"/>
            <a:ext cx="116520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Do You Need?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4712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2000" dirty="0">
                <a:solidFill>
                  <a:srgbClr val="FFFFFF"/>
                </a:solidFill>
              </a:rPr>
              <a:t>• 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2,500–3,000 words lets you understand ~90% of everyday conversations.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This covers newspaper and magazine articles and workplace language.</a:t>
            </a:r>
          </a:p>
          <a:p>
            <a:pPr>
              <a:spcBef>
                <a:spcPts val="600"/>
              </a:spcBef>
            </a:pP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We'll only cover a small percentage of that — but it's a great start!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Greetings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Hello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Marhaba  (mar-HA-ba)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How are you?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Kayf halak?  (kayf HA-lak)  ♂  /  Kayf halik?  ♀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Good day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Naharak sa'eed  (NA-ha-rak sa-EED)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Nice to meet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Tasharrafna  (ta-shar-RAF-na)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Good morning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Sabah al-khayr  (SA-bah al-KHAYR)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Good evening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Masa' al-khayr  (MA-sa al-KHAYR)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Good night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Tusbah 'ala khayr  (TUS-bah a-la KHAYR)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Goodbye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Ma'a as-salama  (MA-a as-sa-LA-ma)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Until later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Ila al-liqa'  (I-la al-li-QA)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See you tomorrow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Araka ghadan  (a-RA-ka GHA-dan)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Courtesy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Please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Min fadlak  (min FAD-lak)  ♂  /  Min fadlik  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Shukran  (SHUK-ran)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You're welcome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Afwan  (AF-wan)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Pardon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Afwan  (AF-wan)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Forgive 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Aasif  (AA-sif)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Please repeat that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Min fadlak, a'id dhalik  (a-ID DHA-lik)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Speak slower please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Takallam ببطء min fadlak  (ta-KAL-lam bi-BUT-i)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That is very kind of you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Hadha latif minka  (HA-dha LA-tif MIN-ka)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understand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Ana afham  (A-na AF-ham)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don't understand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Ana la afham  (A-na la AF-ham)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635508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57200" y="635508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Bye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635508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Ma'a as-salama  (MA-a as-sa-LA-ma)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CF83F94-E05D-0993-92A7-21A80062E6A9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84485A7-F471-5DC4-3E47-4CA6C30DA2FC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D1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8B81A"/>
                </a:solidFill>
              </a:rPr>
              <a:t>Service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81328"/>
            <a:ext cx="11612880" cy="19050"/>
          </a:xfrm>
          <a:prstGeom prst="rect">
            <a:avLst/>
          </a:prstGeom>
          <a:solidFill>
            <a:srgbClr val="445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4320" y="160020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I would like some water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60020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Ureed ma'  (u-REED MA)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7568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More coffee please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07568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Mazeed min al-qahwa  (ma-ZEED min al-QAH-wa)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551176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255117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That is enough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55117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Hadha yakfi  (HA-dha YAK-fi)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2666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Enough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302666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Kafi  (KA-fi)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502152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350215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May I have some bread?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50215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Mumkin khubz?  (MUM-kin KHUBZ)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7764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The food was delicious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9776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Al-ta'am kan ladheedhan  (al-ta-AM kan la-DHI-dhan)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453128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453128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May I have some ice?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453128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Mumkin thulj?  (MUM-kin THULJ)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92861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The food was excellent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4928616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Al-ta'am kan mumtazan  (al-ta-AM kan mum-TA-zan)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5404104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5404104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What is for dessert?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5404104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Matha yujad lil-halwa?  (ma-THA yu-JAD lil-HAL-wa)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87959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May I have the bill?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879592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Al-hisab min fadlak  (al-hi-SAB min FAD-lak)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6355080"/>
            <a:ext cx="11612880" cy="475488"/>
          </a:xfrm>
          <a:prstGeom prst="rect">
            <a:avLst/>
          </a:prstGeom>
          <a:solidFill>
            <a:srgbClr val="223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57200" y="6355080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Knife / Fork / Spoon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635508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D076"/>
                </a:solidFill>
              </a:rPr>
              <a:t>Sikkin  /  Shawka  /  Mil'aqa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1F06B66-18A1-91B3-6178-D3AA0A82EC0B}"/>
              </a:ext>
            </a:extLst>
          </p:cNvPr>
          <p:cNvSpPr txBox="1"/>
          <p:nvPr/>
        </p:nvSpPr>
        <p:spPr>
          <a:xfrm>
            <a:off x="365760" y="1051560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CCDD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72DD9EC-49DE-0C8A-8742-C556F60F832C}"/>
              </a:ext>
            </a:extLst>
          </p:cNvPr>
          <p:cNvSpPr txBox="1"/>
          <p:nvPr/>
        </p:nvSpPr>
        <p:spPr>
          <a:xfrm>
            <a:off x="5943600" y="1051560"/>
            <a:ext cx="594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 dirty="0">
                <a:solidFill>
                  <a:srgbClr val="E8B8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PHONETIC ARABIC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1081</Words>
  <Application>Microsoft Office PowerPoint</Application>
  <PresentationFormat>Custom</PresentationFormat>
  <Paragraphs>238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Marc Silver</cp:lastModifiedBy>
  <cp:revision>2</cp:revision>
  <dcterms:created xsi:type="dcterms:W3CDTF">2013-01-27T09:14:16Z</dcterms:created>
  <dcterms:modified xsi:type="dcterms:W3CDTF">2026-03-01T19:33:11Z</dcterms:modified>
  <cp:category/>
</cp:coreProperties>
</file>