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56" r:id="rId2"/>
    <p:sldId id="273" r:id="rId3"/>
    <p:sldId id="257" r:id="rId4"/>
    <p:sldId id="274" r:id="rId5"/>
    <p:sldId id="289" r:id="rId6"/>
    <p:sldId id="280" r:id="rId7"/>
    <p:sldId id="290" r:id="rId8"/>
    <p:sldId id="276" r:id="rId9"/>
    <p:sldId id="288" r:id="rId10"/>
    <p:sldId id="260" r:id="rId11"/>
    <p:sldId id="277" r:id="rId12"/>
    <p:sldId id="261" r:id="rId13"/>
    <p:sldId id="279" r:id="rId14"/>
    <p:sldId id="264" r:id="rId15"/>
    <p:sldId id="275" r:id="rId16"/>
    <p:sldId id="271" r:id="rId17"/>
    <p:sldId id="291" r:id="rId18"/>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85" d="100"/>
          <a:sy n="85"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6494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B248-56C4-105D-F83F-676199F15C2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449D6F-916F-2298-F92B-84F33A586D2A}"/>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17</a:t>
            </a:fld>
            <a:endParaRPr lang="en-US"/>
          </a:p>
        </p:txBody>
      </p:sp>
      <p:sp>
        <p:nvSpPr>
          <p:cNvPr id="2" name="Slide Image Placeholder 1">
            <a:extLst>
              <a:ext uri="{FF2B5EF4-FFF2-40B4-BE49-F238E27FC236}">
                <a16:creationId xmlns:a16="http://schemas.microsoft.com/office/drawing/2014/main" id="{BD73782E-DEEC-C587-3881-2DA031F9DD7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64A43B0-B6FC-4BDD-91BA-A283FE7D47D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26452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6</a:t>
            </a:fld>
            <a:endParaRPr lang="en-US"/>
          </a:p>
        </p:txBody>
      </p:sp>
    </p:spTree>
    <p:extLst>
      <p:ext uri="{BB962C8B-B14F-4D97-AF65-F5344CB8AC3E}">
        <p14:creationId xmlns:p14="http://schemas.microsoft.com/office/powerpoint/2010/main" val="243901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187226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72E0-A314-77C6-2D83-887BB51707FA}"/>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7DC0E268-C554-6125-8537-3032875F6D23}"/>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35FCD6A7-F310-3121-01F8-18F3505C862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F0736A5-0244-3109-2989-6E711F156DE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B3A9382-2266-F394-7694-9C476986E8F3}"/>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763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A0F9-D720-7A46-9EA6-E3EE1A363D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B6E97B-D485-A0C9-942C-AB3BEA945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23A18-EC7E-7F27-FDB0-39574F0534A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B93E6B6-ACBF-52B8-E45C-A3E8DE2EC31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9316E83-F86A-F398-E5EF-3C62AFF7ABA3}"/>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07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06C5F5-2663-CF2D-FFEE-7F61D723C762}"/>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5A62D0-C69D-8662-153A-608A699DC1F0}"/>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C5125-ADD3-9DF3-C264-1ED2B5BDB493}"/>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8A7703F-AB5D-CFC9-8F85-F7A5EB3ACAE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49C3567-6931-2F46-03C1-8CFF6AC70C39}"/>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81651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5336-4FCE-D2E2-7705-2F7C919F2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B218A-E359-40F3-D2E3-32F298C073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53964-2E04-69EE-DC54-1CF8374A4BF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6796587-BDDF-EFCC-737D-BAFB0FDEF4A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677A92A8-CE76-7B5A-0499-C2BFC8AD84C0}"/>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57420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1B30-6FA4-6AF7-CF66-36C08136A777}"/>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000D1DA3-AB61-AE78-08BF-E7438644CDB2}"/>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A9FDA-FB6C-DE1B-24A1-F1C654E5015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75A9C2F-3266-FF2F-67E5-E590B68A315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0219B84-204D-63E9-AEB6-DE46CFB5E062}"/>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21052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02E8-12B3-B927-68FD-CDC38CB64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45D9D-B35F-ADCB-171D-DC6076AAC8E9}"/>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CFCFE-CD3A-1895-75DB-AC9220AB273D}"/>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00C116-8B40-C2BB-A17E-E0CAB2329892}"/>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839D628E-AEC4-EBAC-8FBB-A8D0FF52518E}"/>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A12364D5-3990-E479-7934-85538B18BC2A}"/>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283671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FAF5-8FB6-AAD0-2F7C-BD080DFB22A7}"/>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0190AE-1BDE-3179-D5F5-3E011202336B}"/>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CA91900F-976A-8E3D-7D57-E3438D77DBD0}"/>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4A253D-C748-1F12-B7FE-9AC99EA9A5EF}"/>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118F69DA-D7A8-2865-BCB9-D8E24BA7D229}"/>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525FB3-A45E-40C0-3363-0B08A9AE115F}"/>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F76E088A-3224-F409-83EB-B8C61713D549}"/>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0DA19F12-2461-2151-D4F8-80707255F114}"/>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82021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6C3A-B934-B873-C9FE-CEB29790D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6948BD-4F1E-FBEF-33B1-813C4C9CBE2A}"/>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ED615F51-C20A-F957-99A2-F23DB669C54C}"/>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965C7601-1A90-80C9-AD8B-2774D8C1A09B}"/>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08998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57C76-FB88-E851-EFFC-E4A13A53A3CE}"/>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85776AF7-E199-A06F-A9AE-4176254BF44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14DCA954-A89B-AE08-AE77-351D1D1736FF}"/>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230834575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DEA0-CA9F-6598-8C66-121D7BDAE6A7}"/>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CC4B345F-FAD5-14E8-2055-24DE86E6D82B}"/>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5E8A4C-2B45-4099-DE41-3ED57B2BDD70}"/>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4AD94E6-0E60-F8AE-11C7-8E22CE611355}"/>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E17F048C-45D5-3E8F-139A-EACFCE9D27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DDA9AF-7C6F-3459-3006-DF38232082AF}"/>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412859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7948-ED25-6372-A482-7A3CC954CC6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9F6A4B5D-2FF8-1BE2-4C7C-F588E100584A}"/>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9024C3FB-5434-EE61-94DC-91EB5230011C}"/>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53D0E541-B80D-6E00-8875-BBB19E4EC1B5}"/>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383A6379-5714-123C-A255-BCCB1E35BB20}"/>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C97EA741-00B3-70E6-D471-77B3015066AC}"/>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49537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F92BC-BCF9-DA7C-CEF0-5168CEF1AA5D}"/>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39A90B-1B30-3146-2439-0ECC5155B284}"/>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FD7F9-2038-5BC2-5F25-D84D46B698F6}"/>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fld id="{50109D6E-3572-4C3A-B7A4-16A2A0DFB725}" type="datetimeFigureOut">
              <a:rPr lang="en-US" smtClean="0"/>
              <a:t>3/3/2024</a:t>
            </a:fld>
            <a:endParaRPr lang="en-US"/>
          </a:p>
        </p:txBody>
      </p:sp>
      <p:sp>
        <p:nvSpPr>
          <p:cNvPr id="5" name="Footer Placeholder 4">
            <a:extLst>
              <a:ext uri="{FF2B5EF4-FFF2-40B4-BE49-F238E27FC236}">
                <a16:creationId xmlns:a16="http://schemas.microsoft.com/office/drawing/2014/main" id="{32EA05C8-E1AC-EF82-6A6D-967D5A9BE323}"/>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4D6154-6AFD-3B0B-ADA0-3EB4BE2975B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fld id="{9B121560-80DC-49A7-86AB-C585B8C82BD2}" type="slidenum">
              <a:rPr lang="en-US" smtClean="0"/>
              <a:t>‹#›</a:t>
            </a:fld>
            <a:endParaRPr lang="en-US"/>
          </a:p>
        </p:txBody>
      </p:sp>
    </p:spTree>
    <p:extLst>
      <p:ext uri="{BB962C8B-B14F-4D97-AF65-F5344CB8AC3E}">
        <p14:creationId xmlns:p14="http://schemas.microsoft.com/office/powerpoint/2010/main" val="13362590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274763"/>
            <a:ext cx="6011863" cy="2141537"/>
          </a:xfrm>
        </p:spPr>
        <p:txBody>
          <a:bodyPr vert="horz" wrap="square">
            <a:spAutoFit/>
          </a:bodyPr>
          <a:lstStyle/>
          <a:p>
            <a:pPr lvl="0" algn="ctr" rtl="0"/>
            <a:r>
              <a:rPr lang="en-US" sz="4400" b="1" dirty="0">
                <a:latin typeface="Times New Roman" panose="02020603050405020304" pitchFamily="18" charset="0"/>
                <a:cs typeface="Times New Roman" panose="02020603050405020304" pitchFamily="18" charset="0"/>
              </a:rPr>
              <a:t>Anguilla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2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Fellow Passenger</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flag&#10;&#10;Description automatically generated">
            <a:extLst>
              <a:ext uri="{FF2B5EF4-FFF2-40B4-BE49-F238E27FC236}">
                <a16:creationId xmlns:a16="http://schemas.microsoft.com/office/drawing/2014/main" id="{87B197EF-D0AD-34B2-A4A9-5A9620BD51F9}"/>
              </a:ext>
            </a:extLst>
          </p:cNvPr>
          <p:cNvPicPr>
            <a:picLocks noChangeAspect="1"/>
          </p:cNvPicPr>
          <p:nvPr/>
        </p:nvPicPr>
        <p:blipFill rotWithShape="1">
          <a:blip r:embed="rId3">
            <a:extLst>
              <a:ext uri="{28A0092B-C50C-407E-A947-70E740481C1C}">
                <a14:useLocalDpi xmlns:a14="http://schemas.microsoft.com/office/drawing/2010/main" val="0"/>
              </a:ext>
            </a:extLst>
          </a:blip>
          <a:srcRect l="8243" t="10703" r="7364" b="10909"/>
          <a:stretch/>
        </p:blipFill>
        <p:spPr>
          <a:xfrm>
            <a:off x="5040312" y="1162756"/>
            <a:ext cx="3810177" cy="23593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36513"/>
            <a:ext cx="9359900" cy="600075"/>
          </a:xfrm>
        </p:spPr>
        <p:txBody>
          <a:bodyPr vert="horz">
            <a:normAutofit fontScale="90000"/>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Area Map for Anguilla</a:t>
            </a:r>
          </a:p>
        </p:txBody>
      </p:sp>
      <p:pic>
        <p:nvPicPr>
          <p:cNvPr id="5" name="Picture 4" descr="A map of the caribbean&#10;&#10;Description automatically generated">
            <a:extLst>
              <a:ext uri="{FF2B5EF4-FFF2-40B4-BE49-F238E27FC236}">
                <a16:creationId xmlns:a16="http://schemas.microsoft.com/office/drawing/2014/main" id="{B4E06743-26F2-EABF-7642-B1793CE883EA}"/>
              </a:ext>
            </a:extLst>
          </p:cNvPr>
          <p:cNvPicPr>
            <a:picLocks noChangeAspect="1"/>
          </p:cNvPicPr>
          <p:nvPr/>
        </p:nvPicPr>
        <p:blipFill rotWithShape="1">
          <a:blip r:embed="rId3">
            <a:extLst>
              <a:ext uri="{28A0092B-C50C-407E-A947-70E740481C1C}">
                <a14:useLocalDpi xmlns:a14="http://schemas.microsoft.com/office/drawing/2010/main" val="0"/>
              </a:ext>
            </a:extLst>
          </a:blip>
          <a:srcRect l="1970" t="24487" b="6919"/>
          <a:stretch/>
        </p:blipFill>
        <p:spPr>
          <a:xfrm>
            <a:off x="-313" y="658958"/>
            <a:ext cx="10080626" cy="50115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11</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p:spPr>
        <p:txBody>
          <a:bodyPr vert="horz">
            <a:normAutofit fontScale="90000"/>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Anguilla</a:t>
            </a:r>
          </a:p>
        </p:txBody>
      </p:sp>
      <p:pic>
        <p:nvPicPr>
          <p:cNvPr id="3" name="Picture 2" descr="A map of an island&#10;&#10;Description automatically generated">
            <a:extLst>
              <a:ext uri="{FF2B5EF4-FFF2-40B4-BE49-F238E27FC236}">
                <a16:creationId xmlns:a16="http://schemas.microsoft.com/office/drawing/2014/main" id="{C06F1B22-4E7E-D6C8-165A-6EAAAEFA4AA9}"/>
              </a:ext>
            </a:extLst>
          </p:cNvPr>
          <p:cNvPicPr>
            <a:picLocks noChangeAspect="1"/>
          </p:cNvPicPr>
          <p:nvPr/>
        </p:nvPicPr>
        <p:blipFill rotWithShape="1">
          <a:blip r:embed="rId3">
            <a:extLst>
              <a:ext uri="{28A0092B-C50C-407E-A947-70E740481C1C}">
                <a14:useLocalDpi xmlns:a14="http://schemas.microsoft.com/office/drawing/2010/main" val="0"/>
              </a:ext>
            </a:extLst>
          </a:blip>
          <a:srcRect t="4983" b="1953"/>
          <a:stretch/>
        </p:blipFill>
        <p:spPr>
          <a:xfrm>
            <a:off x="0" y="703155"/>
            <a:ext cx="10080625" cy="4967395"/>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12</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90488"/>
            <a:ext cx="5949950" cy="947737"/>
          </a:xfr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Anguilla Buses</a:t>
            </a:r>
            <a:endParaRPr lang="en-US" sz="4400" b="1"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6EA688A8-27A2-BED2-844C-9BA841CD7514}"/>
              </a:ext>
            </a:extLst>
          </p:cNvPr>
          <p:cNvSpPr txBox="1"/>
          <p:nvPr/>
        </p:nvSpPr>
        <p:spPr>
          <a:xfrm>
            <a:off x="1" y="953854"/>
            <a:ext cx="5950140" cy="4671544"/>
          </a:xfrm>
          <a:prstGeom prst="rect">
            <a:avLst/>
          </a:prstGeom>
        </p:spPr>
        <p:txBody>
          <a:bodyPr vert="horz" lIns="91440" tIns="45720" rIns="91440" bIns="45720" rtlCol="0">
            <a:normAutofit fontScale="70000" lnSpcReduction="20000"/>
          </a:bodyPr>
          <a:lstStyle/>
          <a:p>
            <a:pPr marL="285750" indent="-228600">
              <a:lnSpc>
                <a:spcPct val="9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public transportation system in Anguilla is made up of privately owned buses. These buses range from 15-seater buses to larger vehicles.  Although the majority of the island is covered, not all bus routes have consistent service, and only a few service the major hotels on the island. Bus fares range from US $1 - 2 one way. There are no buses as such on Barbuda </a:t>
            </a:r>
            <a:endParaRPr lang="en-US" sz="2800" b="1"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If you use the bus system, bear in mind that it's designed for the needs of residents, so many tourist destinations will not be covered.</a:t>
            </a:r>
          </a:p>
          <a:p>
            <a:pPr marL="285750" indent="-228600">
              <a:lnSpc>
                <a:spcPct val="9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One of the most useful, and popular routes, though, is the #22, which travels from the West Bus Station (at Marketplace) down along the west coast via Jolly Harbor to the village of Old Road and takes in the lovely West Coast chain of beaches - a great cheap alternative for getting down to these, especially for those staying in the resorts from Jolly Beach and south. </a:t>
            </a:r>
          </a:p>
          <a:p>
            <a:pPr indent="-228600">
              <a:lnSpc>
                <a:spcPct val="90000"/>
              </a:lnSpc>
              <a:spcAft>
                <a:spcPts val="600"/>
              </a:spcAft>
              <a:buFont typeface="Arial" panose="020B0604020202020204" pitchFamily="34" charset="0"/>
              <a:buChar char="•"/>
            </a:pPr>
            <a:endParaRPr lang="en-US" sz="1200" b="1" dirty="0"/>
          </a:p>
        </p:txBody>
      </p:sp>
      <p:pic>
        <p:nvPicPr>
          <p:cNvPr id="9" name="Picture 8" descr="A bus parked on the side of the road&#10;&#10;Description automatically generated">
            <a:extLst>
              <a:ext uri="{FF2B5EF4-FFF2-40B4-BE49-F238E27FC236}">
                <a16:creationId xmlns:a16="http://schemas.microsoft.com/office/drawing/2014/main" id="{7761F4BE-52F6-D663-31AD-333CC364AE73}"/>
              </a:ext>
            </a:extLst>
          </p:cNvPr>
          <p:cNvPicPr>
            <a:picLocks noChangeAspect="1"/>
          </p:cNvPicPr>
          <p:nvPr/>
        </p:nvPicPr>
        <p:blipFill rotWithShape="1">
          <a:blip r:embed="rId3">
            <a:extLst>
              <a:ext uri="{28A0092B-C50C-407E-A947-70E740481C1C}">
                <a14:useLocalDpi xmlns:a14="http://schemas.microsoft.com/office/drawing/2010/main" val="0"/>
              </a:ext>
            </a:extLst>
          </a:blip>
          <a:srcRect t="8306" r="3" b="3"/>
          <a:stretch/>
        </p:blipFill>
        <p:spPr>
          <a:xfrm>
            <a:off x="5952661" y="10"/>
            <a:ext cx="4127964" cy="5670540"/>
          </a:xfrm>
          <a:prstGeom prst="rect">
            <a:avLst/>
          </a:prstGeom>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silver van parked on the side of a road&#10;&#10;Description automatically generated">
            <a:extLst>
              <a:ext uri="{FF2B5EF4-FFF2-40B4-BE49-F238E27FC236}">
                <a16:creationId xmlns:a16="http://schemas.microsoft.com/office/drawing/2014/main" id="{FD86F779-A9DC-29A9-6914-C6BD69A7D7B1}"/>
              </a:ext>
            </a:extLst>
          </p:cNvPr>
          <p:cNvPicPr>
            <a:picLocks noChangeAspect="1"/>
          </p:cNvPicPr>
          <p:nvPr/>
        </p:nvPicPr>
        <p:blipFill rotWithShape="1">
          <a:blip r:embed="rId3">
            <a:extLst>
              <a:ext uri="{28A0092B-C50C-407E-A947-70E740481C1C}">
                <a14:useLocalDpi xmlns:a14="http://schemas.microsoft.com/office/drawing/2010/main" val="0"/>
              </a:ext>
            </a:extLst>
          </a:blip>
          <a:srcRect l="16191" r="11651"/>
          <a:stretch/>
        </p:blipFill>
        <p:spPr>
          <a:xfrm>
            <a:off x="22576" y="10"/>
            <a:ext cx="6129867" cy="5670540"/>
          </a:xfrm>
          <a:prstGeom prst="rect">
            <a:avLst/>
          </a:prstGeom>
        </p:spPr>
      </p:pic>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vert="horz" lIns="91440" tIns="45720" rIns="91440" bIns="45720" rtlCol="0" anchor="ctr">
            <a:normAutofit/>
          </a:bodyPr>
          <a:lstStyle/>
          <a:p>
            <a:pPr hangingPunct="1">
              <a:spcAft>
                <a:spcPts val="600"/>
              </a:spcAft>
              <a:defRPr/>
            </a:pPr>
            <a:fld id="{66E7A9FB-6E43-417A-BC0C-ECC01730E3CF}" type="slidenum">
              <a:rPr lang="en-US" sz="1200">
                <a:solidFill>
                  <a:prstClr val="black">
                    <a:tint val="75000"/>
                  </a:prstClr>
                </a:solidFill>
                <a:latin typeface="Calibri" panose="020F0502020204030204"/>
                <a:ea typeface="+mn-ea"/>
                <a:cs typeface="+mn-cs"/>
              </a:rPr>
              <a:pPr hangingPunct="1">
                <a:spcAft>
                  <a:spcPts val="600"/>
                </a:spcAft>
                <a:defRPr/>
              </a:pPr>
              <a:t>13</a:t>
            </a:fld>
            <a:endParaRPr lang="en-US" sz="1200" dirty="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6230938" y="112887"/>
            <a:ext cx="3849687" cy="778936"/>
          </a:xfrm>
        </p:spPr>
        <p:txBody>
          <a:bodyPr vert="horz" lIns="91440" tIns="45720" rIns="91440" bIns="45720" rtlCol="0" anchor="ctr">
            <a:normAutofit/>
          </a:bodyPr>
          <a:lstStyle/>
          <a:p>
            <a:pPr algn="ctr" rtl="0" hangingPunct="1">
              <a:lnSpc>
                <a:spcPct val="90000"/>
              </a:lnSpc>
              <a:spcBef>
                <a:spcPct val="0"/>
              </a:spcBef>
            </a:pPr>
            <a:r>
              <a:rPr lang="en-US" b="1" dirty="0">
                <a:solidFill>
                  <a:schemeClr val="tx1"/>
                </a:solidFill>
                <a:latin typeface="Times New Roman" panose="02020603050405020304" pitchFamily="18" charset="0"/>
                <a:ea typeface="+mj-ea"/>
                <a:cs typeface="Times New Roman" panose="02020603050405020304" pitchFamily="18" charset="0"/>
              </a:rPr>
              <a:t>Anguilla Taxis</a:t>
            </a:r>
          </a:p>
        </p:txBody>
      </p:sp>
      <p:sp>
        <p:nvSpPr>
          <p:cNvPr id="5" name="TextBox 4">
            <a:extLst>
              <a:ext uri="{FF2B5EF4-FFF2-40B4-BE49-F238E27FC236}">
                <a16:creationId xmlns:a16="http://schemas.microsoft.com/office/drawing/2014/main" id="{6EA688A8-27A2-BED2-844C-9BA841CD7514}"/>
              </a:ext>
            </a:extLst>
          </p:cNvPr>
          <p:cNvSpPr txBox="1"/>
          <p:nvPr/>
        </p:nvSpPr>
        <p:spPr>
          <a:xfrm>
            <a:off x="6227307" y="982132"/>
            <a:ext cx="3850796" cy="51928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stunning beaches and marinas to fascinating museums and trails that lead to breathtaking panoramic views, there’s so much to do in Anguilla. Whether you’re looking for a relaxing vacation in the sun or an adventure-filled trip, taking an Anguilla taxi is the best way to get around the island.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hail a taxi in the street, call and have a local taxi pick you up, or you can book your transfers in advance.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Taxi prices are regulated by the Anguilla &amp; Barbuda Transport Board.</a:t>
            </a:r>
          </a:p>
          <a:p>
            <a:pPr indent="-228600">
              <a:lnSpc>
                <a:spcPct val="90000"/>
              </a:lnSpc>
              <a:spcAft>
                <a:spcPts val="600"/>
              </a:spcAft>
              <a:buFont typeface="Arial" panose="020B0604020202020204" pitchFamily="34" charset="0"/>
              <a:buChar char="•"/>
            </a:pPr>
            <a:endParaRPr lang="en-US" sz="1400" b="1" dirty="0"/>
          </a:p>
          <a:p>
            <a:pPr indent="-228600">
              <a:lnSpc>
                <a:spcPct val="90000"/>
              </a:lnSpc>
              <a:spcAft>
                <a:spcPts val="600"/>
              </a:spcAft>
              <a:buFont typeface="Arial" panose="020B0604020202020204" pitchFamily="34" charset="0"/>
              <a:buChar char="•"/>
            </a:pPr>
            <a:endParaRPr lang="en-US" sz="1400" b="1" dirty="0"/>
          </a:p>
        </p:txBody>
      </p:sp>
    </p:spTree>
    <p:extLst>
      <p:ext uri="{BB962C8B-B14F-4D97-AF65-F5344CB8AC3E}">
        <p14:creationId xmlns:p14="http://schemas.microsoft.com/office/powerpoint/2010/main" val="165032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vert="horz" lIns="91440" tIns="45720" rIns="91440" bIns="45720" rtlCol="0" anchor="ctr">
            <a:normAutofit/>
          </a:bodyPr>
          <a:lstStyle/>
          <a:p>
            <a:pPr hangingPunct="1">
              <a:spcAft>
                <a:spcPts val="600"/>
              </a:spcAft>
              <a:defRPr/>
            </a:pPr>
            <a:fld id="{E4969A48-D42D-46A9-B6C4-1B83C0ED4970}" type="slidenum">
              <a:rPr lang="en-US" sz="1200">
                <a:solidFill>
                  <a:prstClr val="black">
                    <a:tint val="75000"/>
                  </a:prstClr>
                </a:solidFill>
                <a:latin typeface="Calibri" panose="020F0502020204030204"/>
                <a:ea typeface="+mn-ea"/>
                <a:cs typeface="+mn-cs"/>
              </a:rPr>
              <a:pPr hangingPunct="1">
                <a:spcAft>
                  <a:spcPts val="600"/>
                </a:spcAft>
                <a:defRPr/>
              </a:pPr>
              <a:t>14</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022850" y="254000"/>
            <a:ext cx="5057775" cy="792163"/>
          </a:xfrm>
        </p:spPr>
        <p:txBody>
          <a:bodyPr vert="horz" lIns="91440" tIns="45720" rIns="91440" bIns="45720" rtlCol="0" anchor="ctr">
            <a:normAutofit fontScale="90000"/>
          </a:bodyPr>
          <a:lstStyle/>
          <a:p>
            <a:pPr rtl="0" hangingPunct="1">
              <a:lnSpc>
                <a:spcPct val="90000"/>
              </a:lnSpc>
              <a:spcBef>
                <a:spcPct val="0"/>
              </a:spcBef>
            </a:pPr>
            <a:r>
              <a:rPr lang="en-US" sz="3700" b="1" dirty="0">
                <a:solidFill>
                  <a:schemeClr val="tx1"/>
                </a:solidFill>
                <a:latin typeface="Times New Roman" panose="02020603050405020304" pitchFamily="18" charset="0"/>
                <a:ea typeface="+mj-ea"/>
                <a:cs typeface="Times New Roman" panose="02020603050405020304" pitchFamily="18" charset="0"/>
              </a:rPr>
              <a:t>Beaches, Beaches, Beaches</a:t>
            </a:r>
          </a:p>
        </p:txBody>
      </p:sp>
      <p:pic>
        <p:nvPicPr>
          <p:cNvPr id="6" name="Picture 5" descr="A sandy beach with blue water and rocks&#10;&#10;Description automatically generated">
            <a:extLst>
              <a:ext uri="{FF2B5EF4-FFF2-40B4-BE49-F238E27FC236}">
                <a16:creationId xmlns:a16="http://schemas.microsoft.com/office/drawing/2014/main" id="{2D7A700A-D41B-1A53-6E6A-2CD78F61637A}"/>
              </a:ext>
            </a:extLst>
          </p:cNvPr>
          <p:cNvPicPr>
            <a:picLocks noChangeAspect="1"/>
          </p:cNvPicPr>
          <p:nvPr/>
        </p:nvPicPr>
        <p:blipFill rotWithShape="1">
          <a:blip r:embed="rId3">
            <a:extLst>
              <a:ext uri="{28A0092B-C50C-407E-A947-70E740481C1C}">
                <a14:useLocalDpi xmlns:a14="http://schemas.microsoft.com/office/drawing/2010/main" val="0"/>
              </a:ext>
            </a:extLst>
          </a:blip>
          <a:srcRect l="24782" r="15910"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3345DA2D-185E-781B-4127-7FEE828B0B83}"/>
              </a:ext>
            </a:extLst>
          </p:cNvPr>
          <p:cNvSpPr txBox="1"/>
          <p:nvPr/>
        </p:nvSpPr>
        <p:spPr>
          <a:xfrm>
            <a:off x="4760537" y="942678"/>
            <a:ext cx="5151108" cy="4727871"/>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Shoal Bay East - </a:t>
            </a:r>
            <a:r>
              <a:rPr lang="en-US" dirty="0">
                <a:latin typeface="Times New Roman" panose="02020603050405020304" pitchFamily="18" charset="0"/>
                <a:cs typeface="Times New Roman" panose="02020603050405020304" pitchFamily="18" charset="0"/>
              </a:rPr>
              <a:t>Anguilla has approximately 35 beaches, but the most popular one is Shoal Bay East. This northern shore has long entertained day trippers, so there are plenty of bars and restaurants, plus rental equipment for snorkeling, parasailing, and scuba diving.</a:t>
            </a:r>
          </a:p>
          <a:p>
            <a:pPr marL="285750" indent="-228600">
              <a:lnSpc>
                <a:spcPct val="90000"/>
              </a:lnSpc>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Meads Bay - </a:t>
            </a:r>
            <a:r>
              <a:rPr lang="en-US" dirty="0">
                <a:latin typeface="Times New Roman" panose="02020603050405020304" pitchFamily="18" charset="0"/>
                <a:cs typeface="Times New Roman" panose="02020603050405020304" pitchFamily="18" charset="0"/>
              </a:rPr>
              <a:t>Located on the western end of Anguilla, Meads Bay is beloved for its silky-smooth sand, aquamarine waters, and gorgeous views. Plus, there are many places to eat</a:t>
            </a:r>
          </a:p>
          <a:p>
            <a:pPr marL="285750" indent="-228600">
              <a:lnSpc>
                <a:spcPct val="90000"/>
              </a:lnSpc>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Rendezvous Bay - </a:t>
            </a:r>
            <a:r>
              <a:rPr lang="en-US" dirty="0">
                <a:latin typeface="Times New Roman" panose="02020603050405020304" pitchFamily="18" charset="0"/>
                <a:cs typeface="Times New Roman" panose="02020603050405020304" pitchFamily="18" charset="0"/>
              </a:rPr>
              <a:t>This 2-mile slice of paradise may be reason enough to visit Anguilla. With calm waters for even the least confident swimmers and the mellow sounds of Dune Preserve in the background, Rendezvous is an idyllic retreat for vacationers looking to escape Shoal Bay East's hustle and tourist bustle.</a:t>
            </a: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 y="813554"/>
            <a:ext cx="9956801" cy="4093428"/>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dirty="0">
                <a:latin typeface="Times New Roman" panose="02020603050405020304" pitchFamily="18" charset="0"/>
                <a:cs typeface="Times New Roman" panose="02020603050405020304" pitchFamily="18" charset="0"/>
              </a:rPr>
              <a:t>Anguilla</a:t>
            </a:r>
            <a:r>
              <a:rPr lang="en-US" altLang="en-US" sz="2000" dirty="0">
                <a:latin typeface="Times New Roman" panose="02020603050405020304" pitchFamily="18" charset="0"/>
                <a:cs typeface="Times New Roman" panose="02020603050405020304" pitchFamily="18" charset="0"/>
              </a:rPr>
              <a:t>. Especially for seafood. </a:t>
            </a:r>
          </a:p>
          <a:p>
            <a:r>
              <a:rPr lang="en-US" altLang="en-US" sz="2000" dirty="0">
                <a:latin typeface="Times New Roman" panose="02020603050405020304" pitchFamily="18" charset="0"/>
                <a:cs typeface="Times New Roman" panose="02020603050405020304" pitchFamily="18" charset="0"/>
              </a:rPr>
              <a:t>Here are some Anguilla Restaurants recommendations: </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Sharky's Restaurant </a:t>
            </a:r>
            <a:r>
              <a:rPr lang="en-US" sz="2000" dirty="0">
                <a:latin typeface="Times New Roman" panose="02020603050405020304" pitchFamily="18" charset="0"/>
                <a:cs typeface="Times New Roman" panose="02020603050405020304" pitchFamily="18" charset="0"/>
              </a:rPr>
              <a:t>$$ - $$$ Caribbean Seafood Vegetarian friendly,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West End Village, Anguilla</a:t>
            </a:r>
            <a:br>
              <a:rPr lang="en-US" alt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Tropical Sunset Restaurant &amp; Bar </a:t>
            </a:r>
            <a:r>
              <a:rPr lang="en-US" sz="2000" dirty="0">
                <a:latin typeface="Times New Roman" panose="02020603050405020304" pitchFamily="18" charset="0"/>
                <a:cs typeface="Times New Roman" panose="02020603050405020304" pitchFamily="18" charset="0"/>
              </a:rPr>
              <a:t>$$ - $$$ Caribbean Bar Seafood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Shoal Bay, Shoal Bay Village</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Veya Restaurant </a:t>
            </a:r>
            <a:r>
              <a:rPr lang="en-US" sz="2000" dirty="0">
                <a:latin typeface="Times New Roman" panose="02020603050405020304" pitchFamily="18" charset="0"/>
                <a:cs typeface="Times New Roman" panose="02020603050405020304" pitchFamily="18" charset="0"/>
              </a:rPr>
              <a:t>$$$$ Caribbean Seafood Contemporary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Sandy Ground Anguilla</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Tasty's Restaurant </a:t>
            </a:r>
            <a:r>
              <a:rPr lang="en-US" sz="2000" dirty="0">
                <a:latin typeface="Times New Roman" panose="02020603050405020304" pitchFamily="18" charset="0"/>
                <a:cs typeface="Times New Roman" panose="02020603050405020304" pitchFamily="18" charset="0"/>
              </a:rPr>
              <a:t>$$ - $$$ Caribbean Seafood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South Hill Road, South Hill Anguilla</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Veya Restaurant </a:t>
            </a:r>
            <a:r>
              <a:rPr lang="en-US" sz="2000" dirty="0">
                <a:latin typeface="Times New Roman" panose="02020603050405020304" pitchFamily="18" charset="0"/>
                <a:cs typeface="Times New Roman" panose="02020603050405020304" pitchFamily="18" charset="0"/>
              </a:rPr>
              <a:t>$$$$ Caribbean Seafood Contemporary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Sandy Ground Anguilla</a:t>
            </a:r>
          </a:p>
          <a:p>
            <a:endParaRPr lang="en-US" altLang="en-US" sz="2000"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late of food on a table&#10;&#10;Description automatically generated">
            <a:extLst>
              <a:ext uri="{FF2B5EF4-FFF2-40B4-BE49-F238E27FC236}">
                <a16:creationId xmlns:a16="http://schemas.microsoft.com/office/drawing/2014/main" id="{87122EAA-0625-EF22-9414-5920494CF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03" y="2641600"/>
            <a:ext cx="3691122" cy="2460748"/>
          </a:xfrm>
          <a:prstGeom prst="rect">
            <a:avLst/>
          </a:prstGeom>
        </p:spPr>
      </p:pic>
      <p:sp>
        <p:nvSpPr>
          <p:cNvPr id="8" name="TextBox 7">
            <a:extLst>
              <a:ext uri="{FF2B5EF4-FFF2-40B4-BE49-F238E27FC236}">
                <a16:creationId xmlns:a16="http://schemas.microsoft.com/office/drawing/2014/main" id="{842E2B29-5DCD-D3E1-0FAA-1AF037CBB566}"/>
              </a:ext>
            </a:extLst>
          </p:cNvPr>
          <p:cNvSpPr txBox="1"/>
          <p:nvPr/>
        </p:nvSpPr>
        <p:spPr>
          <a:xfrm>
            <a:off x="-1" y="5102348"/>
            <a:ext cx="10080626" cy="461665"/>
          </a:xfrm>
          <a:prstGeom prst="rect">
            <a:avLst/>
          </a:prstGeom>
          <a:noFill/>
        </p:spPr>
        <p:txBody>
          <a:bodyPr wrap="square">
            <a:spAutoFit/>
          </a:bodyPr>
          <a:lstStyle/>
          <a:p>
            <a:pPr algn="ctr"/>
            <a:r>
              <a:rPr lang="en-US" altLang="en-US" sz="2400" b="1" dirty="0">
                <a:latin typeface="Times New Roman" panose="02020603050405020304" pitchFamily="18" charset="0"/>
                <a:cs typeface="Times New Roman" panose="02020603050405020304" pitchFamily="18" charset="0"/>
              </a:rPr>
              <a:t>Good Eating</a:t>
            </a:r>
            <a:endParaRPr lang="en-US" sz="2400" b="1" dirty="0"/>
          </a:p>
        </p:txBody>
      </p:sp>
    </p:spTree>
    <p:extLst>
      <p:ext uri="{BB962C8B-B14F-4D97-AF65-F5344CB8AC3E}">
        <p14:creationId xmlns:p14="http://schemas.microsoft.com/office/powerpoint/2010/main" val="278344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3/3/2024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1039812"/>
          </a:xfrm>
        </p:spPr>
        <p:txBody>
          <a:bodyPr vert="horz">
            <a:no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Conclusion</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88534" y="1531938"/>
            <a:ext cx="7111999" cy="2105025"/>
          </a:xfrm>
        </p:spPr>
        <p:txBody>
          <a:bodyPr vert="horz">
            <a:normAutofit fontScale="92500" lnSpcReduction="20000"/>
          </a:bodyPr>
          <a:lstStyle/>
          <a:p>
            <a:pPr lvl="0" rtl="0"/>
            <a:r>
              <a:rPr lang="en-US" sz="2800" dirty="0">
                <a:solidFill>
                  <a:srgbClr val="000000"/>
                </a:solidFill>
                <a:latin typeface="Times New Roman" panose="02020603050405020304" pitchFamily="18" charset="0"/>
                <a:cs typeface="Times New Roman" panose="02020603050405020304" pitchFamily="18" charset="0"/>
              </a:rPr>
              <a:t>Anguilla is a beautiful Island with a rich history and numerous attractions. Regardless of what you're looking for, Anguilla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Anguilla!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7B703380-A18E-79E3-168D-A4098550C702}"/>
            </a:ext>
          </a:extLst>
        </p:cNvPr>
        <p:cNvGrpSpPr/>
        <p:nvPr/>
      </p:nvGrpSpPr>
      <p:grpSpPr>
        <a:xfrm>
          <a:off x="0" y="0"/>
          <a:ext cx="0" cy="0"/>
          <a:chOff x="0" y="0"/>
          <a:chExt cx="0" cy="0"/>
        </a:xfrm>
      </p:grpSpPr>
      <p:sp>
        <p:nvSpPr>
          <p:cNvPr id="4" name="Date Placeholder 1">
            <a:extLst>
              <a:ext uri="{FF2B5EF4-FFF2-40B4-BE49-F238E27FC236}">
                <a16:creationId xmlns:a16="http://schemas.microsoft.com/office/drawing/2014/main" id="{0E60044B-923C-757E-3CBB-30BF23B790DE}"/>
              </a:ext>
            </a:extLst>
          </p:cNvPr>
          <p:cNvSpPr>
            <a:spLocks noGrp="1"/>
          </p:cNvSpPr>
          <p:nvPr>
            <p:ph type="dt" sz="half" idx="10"/>
          </p:nvPr>
        </p:nvSpPr>
        <p:spPr/>
        <p:txBody>
          <a:bodyPr/>
          <a:lstStyle/>
          <a:p>
            <a:pPr lvl="0"/>
            <a:fld id="{641B0343-2E76-4D1F-9B73-45E83B39D474}" type="datetimeFigureOut">
              <a:rPr lang="en-US"/>
              <a:t>3/3/2024</a:t>
            </a:fld>
            <a:endParaRPr lang="en-US"/>
          </a:p>
        </p:txBody>
      </p:sp>
      <p:sp>
        <p:nvSpPr>
          <p:cNvPr id="6" name="Slide Number Placeholder 3">
            <a:extLst>
              <a:ext uri="{FF2B5EF4-FFF2-40B4-BE49-F238E27FC236}">
                <a16:creationId xmlns:a16="http://schemas.microsoft.com/office/drawing/2014/main" id="{34332B1A-61E2-7967-C825-52E5B3230329}"/>
              </a:ext>
            </a:extLst>
          </p:cNvPr>
          <p:cNvSpPr>
            <a:spLocks noGrp="1"/>
          </p:cNvSpPr>
          <p:nvPr>
            <p:ph type="sldNum" sz="quarter" idx="12"/>
          </p:nvPr>
        </p:nvSpPr>
        <p:spPr/>
        <p:txBody>
          <a:bodyPr/>
          <a:lstStyle/>
          <a:p>
            <a:pPr lvl="0"/>
            <a:fld id="{6B71CB05-FB6A-43F8-9B74-2C507858005B}" type="slidenum">
              <a:rPr/>
              <a:t>17</a:t>
            </a:fld>
            <a:endParaRPr lang="en-US"/>
          </a:p>
        </p:txBody>
      </p:sp>
      <p:sp>
        <p:nvSpPr>
          <p:cNvPr id="2" name="Title 1">
            <a:extLst>
              <a:ext uri="{FF2B5EF4-FFF2-40B4-BE49-F238E27FC236}">
                <a16:creationId xmlns:a16="http://schemas.microsoft.com/office/drawing/2014/main" id="{AA49EFE1-CD95-B5FB-8BA3-E0A7D54E8894}"/>
              </a:ext>
            </a:extLst>
          </p:cNvPr>
          <p:cNvSpPr txBox="1">
            <a:spLocks noGrp="1"/>
          </p:cNvSpPr>
          <p:nvPr>
            <p:ph type="title" idx="4294967295"/>
          </p:nvPr>
        </p:nvSpPr>
        <p:spPr>
          <a:xfrm>
            <a:off x="-1" y="179388"/>
            <a:ext cx="10080625" cy="1039812"/>
          </a:xfrm>
        </p:spPr>
        <p:txBody>
          <a:bodyPr vert="horz">
            <a:noAutofit/>
          </a:bodyPr>
          <a:lstStyle/>
          <a:p>
            <a:pPr lvl="0" algn="ctr" rtl="0"/>
            <a:r>
              <a:rPr lang="en-US" sz="4400" b="1" dirty="0">
                <a:solidFill>
                  <a:srgbClr val="000000"/>
                </a:solidFill>
                <a:highlight>
                  <a:scrgbClr r="0" g="0" b="0">
                    <a:alpha val="0"/>
                  </a:scrgbClr>
                </a:highlight>
                <a:latin typeface="Times New Roman" pitchFamily="18"/>
                <a:cs typeface="Times New Roman" pitchFamily="18"/>
              </a:rPr>
              <a:t>Thanks For Coming</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41336BCB-62CB-18E6-D213-F508FD7ADAB8}"/>
              </a:ext>
            </a:extLst>
          </p:cNvPr>
          <p:cNvSpPr txBox="1">
            <a:spLocks noGrp="1"/>
          </p:cNvSpPr>
          <p:nvPr>
            <p:ph type="body" idx="4294967295"/>
          </p:nvPr>
        </p:nvSpPr>
        <p:spPr>
          <a:xfrm>
            <a:off x="1388534" y="1531938"/>
            <a:ext cx="7111999" cy="2105025"/>
          </a:xfrm>
        </p:spPr>
        <p:txBody>
          <a:bodyPr vert="horz">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8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Times New Roman" panose="02020603050405020304" pitchFamily="18" charset="0"/>
                <a:cs typeface="Times New Roman" panose="02020603050405020304" pitchFamily="18" charset="0"/>
              </a:rPr>
              <a:t>Have a great visit in </a:t>
            </a:r>
            <a:r>
              <a:rPr lang="en-US" sz="2800" b="1" dirty="0">
                <a:solidFill>
                  <a:srgbClr val="000000"/>
                </a:solidFill>
                <a:latin typeface="Times New Roman" panose="02020603050405020304" pitchFamily="18" charset="0"/>
                <a:cs typeface="Times New Roman" panose="02020603050405020304" pitchFamily="18" charset="0"/>
              </a:rPr>
              <a:t>Anguilla</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1160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131216" y="1269381"/>
            <a:ext cx="8744303" cy="4401169"/>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sz="2000" b="1" dirty="0">
                <a:latin typeface="Times New Roman" panose="02020603050405020304" pitchFamily="18" charset="0"/>
                <a:ea typeface="+mj-ea"/>
                <a:cs typeface="Times New Roman" panose="02020603050405020304" pitchFamily="18" charset="0"/>
              </a:rPr>
              <a:t>Why Come To Anguilla</a:t>
            </a:r>
            <a:endParaRPr lang="en-US" altLang="en-US" b="1" dirty="0">
              <a:solidFill>
                <a:schemeClr val="tx1"/>
              </a:solidFill>
            </a:endParaRPr>
          </a:p>
          <a:p>
            <a:pPr algn="l">
              <a:buFont typeface="Wingdings" panose="05000000000000000000" pitchFamily="2" charset="2"/>
              <a:buChar char=""/>
            </a:pPr>
            <a:r>
              <a:rPr lang="en-US" altLang="en-US" b="1" dirty="0">
                <a:solidFill>
                  <a:schemeClr val="tx1"/>
                </a:solidFill>
              </a:rPr>
              <a:t>About Anguilla</a:t>
            </a:r>
          </a:p>
          <a:p>
            <a:pPr algn="l">
              <a:buFont typeface="Wingdings" panose="05000000000000000000" pitchFamily="2" charset="2"/>
              <a:buChar char=""/>
            </a:pPr>
            <a:r>
              <a:rPr lang="en-US" altLang="en-US" b="1" dirty="0">
                <a:solidFill>
                  <a:schemeClr val="tx1"/>
                </a:solidFill>
              </a:rPr>
              <a:t>Area Map of Anguilla</a:t>
            </a:r>
          </a:p>
          <a:p>
            <a:pPr algn="l">
              <a:buFont typeface="Wingdings" panose="05000000000000000000" pitchFamily="2" charset="2"/>
              <a:buChar char=""/>
            </a:pPr>
            <a:r>
              <a:rPr lang="en-US" altLang="en-US" b="1" dirty="0">
                <a:solidFill>
                  <a:schemeClr val="tx1"/>
                </a:solidFill>
              </a:rPr>
              <a:t>Map of Anguilla</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Anguilla Transportation </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301905"/>
            <a:ext cx="10080625" cy="10838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dirty="0">
                <a:latin typeface="Times New Roman" panose="02020603050405020304" pitchFamily="18" charset="0"/>
                <a:cs typeface="Times New Roman" panose="02020603050405020304" pitchFamily="18" charset="0"/>
              </a:rPr>
              <a:t>Anguilla</a:t>
            </a:r>
            <a:r>
              <a:rPr lang="en-US" sz="4400" b="1" dirty="0">
                <a:effectLst/>
                <a:latin typeface="Times New Roman" panose="02020603050405020304" pitchFamily="18" charset="0"/>
                <a:cs typeface="Times New Roman" panose="02020603050405020304" pitchFamily="18" charset="0"/>
              </a:rPr>
              <a:t> </a:t>
            </a:r>
            <a:r>
              <a:rPr lang="en-US" sz="4400" b="1"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0" y="1385741"/>
            <a:ext cx="10080625" cy="35370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0" compatLnSpc="0">
            <a:normAutofit/>
          </a:bodyPr>
          <a:lstStyle/>
          <a:p>
            <a:pPr indent="-228600" algn="ctr">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The official currency of </a:t>
            </a:r>
            <a:r>
              <a:rPr lang="en-US" sz="2400" b="1" dirty="0">
                <a:latin typeface="Times New Roman" panose="02020603050405020304" pitchFamily="18" charset="0"/>
                <a:cs typeface="Times New Roman" panose="02020603050405020304" pitchFamily="18" charset="0"/>
              </a:rPr>
              <a:t>Anguilla</a:t>
            </a:r>
            <a:r>
              <a:rPr lang="en-US" sz="2400" dirty="0">
                <a:latin typeface="Times New Roman" panose="02020603050405020304" pitchFamily="18" charset="0"/>
                <a:cs typeface="Times New Roman" panose="02020603050405020304" pitchFamily="18" charset="0"/>
              </a:rPr>
              <a:t> is the East Caribbean dollar,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with the symbol EC$ and currency code XCD.</a:t>
            </a:r>
          </a:p>
          <a:p>
            <a:pPr indent="-228600" algn="ctr">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baseline="0" dirty="0">
                <a:ln>
                  <a:noFill/>
                </a:ln>
                <a:latin typeface="Times New Roman" panose="02020603050405020304" pitchFamily="18" charset="0"/>
                <a:cs typeface="Times New Roman" panose="02020603050405020304" pitchFamily="18" charset="0"/>
              </a:rPr>
              <a:t>The official Exchange is 1EC$ = $</a:t>
            </a:r>
            <a:r>
              <a:rPr lang="en-US" sz="2400" dirty="0">
                <a:latin typeface="Times New Roman" panose="02020603050405020304" pitchFamily="18" charset="0"/>
                <a:cs typeface="Times New Roman" panose="02020603050405020304" pitchFamily="18" charset="0"/>
              </a:rPr>
              <a:t>0.36 USD</a:t>
            </a:r>
            <a:endParaRPr lang="en-US" sz="2400" i="0" u="none" strike="noStrike" baseline="0" dirty="0">
              <a:ln>
                <a:noFill/>
              </a:ln>
              <a:latin typeface="Times New Roman" panose="02020603050405020304" pitchFamily="18" charset="0"/>
              <a:cs typeface="Times New Roman" panose="02020603050405020304" pitchFamily="18" charset="0"/>
            </a:endParaRPr>
          </a:p>
          <a:p>
            <a:pPr marL="0" marR="0" lvl="0" indent="-228600" algn="ctr">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2.7 XCD to $1 USD</a:t>
            </a:r>
            <a:endParaRPr lang="en-US" sz="2400" i="0" u="none" strike="noStrike" baseline="0" dirty="0">
              <a:ln>
                <a:noFill/>
              </a:ln>
              <a:latin typeface="Times New Roman" panose="02020603050405020304" pitchFamily="18" charset="0"/>
              <a:cs typeface="Times New Roman" panose="02020603050405020304" pitchFamily="18" charset="0"/>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pic>
        <p:nvPicPr>
          <p:cNvPr id="5" name="Picture 4" descr="Close up of money with different colors&#10;&#10;Description automatically generated with medium confidence">
            <a:extLst>
              <a:ext uri="{FF2B5EF4-FFF2-40B4-BE49-F238E27FC236}">
                <a16:creationId xmlns:a16="http://schemas.microsoft.com/office/drawing/2014/main" id="{D8710C90-E932-1FAC-BDBF-70EC7A2DC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755" y="2897711"/>
            <a:ext cx="4145116" cy="27634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7952FB-9754-1D44-3B24-EA7E4FE42511}"/>
              </a:ext>
            </a:extLst>
          </p:cNvPr>
          <p:cNvSpPr txBox="1"/>
          <p:nvPr/>
        </p:nvSpPr>
        <p:spPr>
          <a:xfrm>
            <a:off x="170742" y="301904"/>
            <a:ext cx="5325085" cy="107440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Why Come To Anguilla</a:t>
            </a:r>
          </a:p>
        </p:txBody>
      </p:sp>
      <p:sp>
        <p:nvSpPr>
          <p:cNvPr id="5" name="TextBox 4">
            <a:extLst>
              <a:ext uri="{FF2B5EF4-FFF2-40B4-BE49-F238E27FC236}">
                <a16:creationId xmlns:a16="http://schemas.microsoft.com/office/drawing/2014/main" id="{A292E0A3-B5E5-62C0-D817-72E8A1646F0D}"/>
              </a:ext>
            </a:extLst>
          </p:cNvPr>
          <p:cNvSpPr txBox="1"/>
          <p:nvPr/>
        </p:nvSpPr>
        <p:spPr>
          <a:xfrm>
            <a:off x="170742" y="1269412"/>
            <a:ext cx="5061134" cy="317814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Compared to some Caribbean islands masquerading as tourist traps, you'll find something a little more authentic in Anguilla. There's an embargo on large cruise ships, casinos, and high-rise hotels, but a surplus of clear, coral-filled waters, unmarked and unpaved roads, and low-key beachfront villas. Pampering is also at a premium, from the grandiose resorts to the sophisticated alfresco dining. With little to do but relax, the days here are long. But after the sun does go down, you'll be treated to one of the best live music scenes in the Western Hemisphere. Everyone from Quincy Jones to Bankie Banx to Jimmy Buffett has stopped by Anguilla's shores to perform.</a:t>
            </a:r>
          </a:p>
        </p:txBody>
      </p:sp>
      <p:pic>
        <p:nvPicPr>
          <p:cNvPr id="4" name="Picture 3" descr="Hammock between palm trees on a beach with blue water and blue sky&#10;&#10;Description automatically generated">
            <a:extLst>
              <a:ext uri="{FF2B5EF4-FFF2-40B4-BE49-F238E27FC236}">
                <a16:creationId xmlns:a16="http://schemas.microsoft.com/office/drawing/2014/main" id="{3BBF43B6-7B35-2B36-F9D3-3408D09274C2}"/>
              </a:ext>
            </a:extLst>
          </p:cNvPr>
          <p:cNvPicPr>
            <a:picLocks noChangeAspect="1"/>
          </p:cNvPicPr>
          <p:nvPr/>
        </p:nvPicPr>
        <p:blipFill rotWithShape="1">
          <a:blip r:embed="rId3">
            <a:extLst>
              <a:ext uri="{28A0092B-C50C-407E-A947-70E740481C1C}">
                <a14:useLocalDpi xmlns:a14="http://schemas.microsoft.com/office/drawing/2010/main" val="0"/>
              </a:ext>
            </a:extLst>
          </a:blip>
          <a:srcRect r="34793"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2065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7952FB-9754-1D44-3B24-EA7E4FE42511}"/>
              </a:ext>
            </a:extLst>
          </p:cNvPr>
          <p:cNvSpPr txBox="1"/>
          <p:nvPr/>
        </p:nvSpPr>
        <p:spPr>
          <a:xfrm>
            <a:off x="1" y="301904"/>
            <a:ext cx="10078104" cy="76332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rgbClr val="000000"/>
                </a:solidFill>
                <a:latin typeface="Times New Roman" panose="02020603050405020304" pitchFamily="18" charset="0"/>
                <a:cs typeface="Times New Roman" panose="02020603050405020304" pitchFamily="18" charset="0"/>
              </a:rPr>
              <a:t>About Anguilla</a:t>
            </a:r>
            <a:endParaRPr lang="en-US" sz="4100" b="1" dirty="0">
              <a:latin typeface="Times New Roman" panose="02020603050405020304" pitchFamily="18" charset="0"/>
              <a:ea typeface="+mj-ea"/>
              <a:cs typeface="Times New Roman" panose="02020603050405020304" pitchFamily="18" charset="0"/>
            </a:endParaRPr>
          </a:p>
        </p:txBody>
      </p:sp>
      <p:sp>
        <p:nvSpPr>
          <p:cNvPr id="5" name="TextBox 4">
            <a:extLst>
              <a:ext uri="{FF2B5EF4-FFF2-40B4-BE49-F238E27FC236}">
                <a16:creationId xmlns:a16="http://schemas.microsoft.com/office/drawing/2014/main" id="{A292E0A3-B5E5-62C0-D817-72E8A1646F0D}"/>
              </a:ext>
            </a:extLst>
          </p:cNvPr>
          <p:cNvSpPr txBox="1"/>
          <p:nvPr/>
        </p:nvSpPr>
        <p:spPr>
          <a:xfrm>
            <a:off x="248356" y="1065230"/>
            <a:ext cx="9762911" cy="46053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 27 February 1967, Britain granted the territory of Saint Christopher-Nevis-Anguilla the status of "associated state", with its own constitution and a considerable degree of self-government. Many Anguillans strenuously objected to the continuing political subservience to Saint Kitts, and on 30 May 1967 (known as "Anguilla Day"), the Kittian police were evicted from the island. On 11 July 1967, a referendum on Anguilla's secession from the fledgling state was held. The results were 1,813 votes for secession and 5 against. A separate legislative council was immediately declared. </a:t>
            </a:r>
          </a:p>
          <a:p>
            <a:pPr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eight days of negotiation in Barbados, on July 31, it was agreed to return Anguilla to the Anguilla–St Kitts–Nevis federation, in exchange for granting Anguilla limited self-rule similar to that enjoyed by Nevis. </a:t>
            </a:r>
          </a:p>
          <a:p>
            <a:pPr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December, two members of Britain's Parliament worked out an interim agreement by which for one year a British official would exercise basic administrative authority along with the Anguilla Council. </a:t>
            </a:r>
          </a:p>
          <a:p>
            <a:pPr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Effectively Anguilla was allowed to secede from Saint Kitts and Nevis, receiving its first constitution on 12 February 1976. It was not until 19 December 1980 that Anguilla was formally disassociated from Saint Kitts to become a separate British dependency. While Saint Kitts and Nevis went on to gain full independence from Britain in 1983. Today, Anguilla remains a British overseas territory. </a:t>
            </a:r>
          </a:p>
        </p:txBody>
      </p:sp>
    </p:spTree>
    <p:extLst>
      <p:ext uri="{BB962C8B-B14F-4D97-AF65-F5344CB8AC3E}">
        <p14:creationId xmlns:p14="http://schemas.microsoft.com/office/powerpoint/2010/main" val="31994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910138" y="301625"/>
            <a:ext cx="5170487" cy="646113"/>
          </a:xfrm>
        </p:spPr>
        <p:txBody>
          <a:bodyPr vert="horz" lIns="91440" tIns="45720" rIns="91440" bIns="45720" rtlCol="0" anchor="ctr">
            <a:normAutofit fontScale="90000"/>
          </a:bodyPr>
          <a:lstStyle/>
          <a:p>
            <a:pPr algn="ctr">
              <a:lnSpc>
                <a:spcPct val="90000"/>
              </a:lnSpc>
              <a:spcBef>
                <a:spcPct val="0"/>
              </a:spcBef>
              <a:spcAft>
                <a:spcPts val="600"/>
              </a:spcAft>
            </a:pPr>
            <a:r>
              <a:rPr lang="en-US" sz="4400" b="1" dirty="0">
                <a:solidFill>
                  <a:schemeClr val="tx1"/>
                </a:solidFill>
                <a:latin typeface="Times New Roman" panose="02020603050405020304" pitchFamily="18" charset="0"/>
                <a:ea typeface="+mj-ea"/>
                <a:cs typeface="Times New Roman" panose="02020603050405020304" pitchFamily="18" charset="0"/>
              </a:rPr>
              <a:t>History of Anguilla</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910138" y="947738"/>
            <a:ext cx="5170487" cy="4722812"/>
          </a:xfrm>
        </p:spPr>
        <p:txBody>
          <a:bodyPr vert="horz" lIns="91440" tIns="45720" rIns="91440" bIns="45720" rtlCol="0">
            <a:normAutofit fontScale="70000" lnSpcReduction="20000"/>
          </a:bodyPr>
          <a:lstStyle/>
          <a:p>
            <a:pPr indent="-228600" algn="l" rtl="0" hangingPunct="1">
              <a:lnSpc>
                <a:spcPct val="90000"/>
              </a:lnSpc>
              <a:buFont typeface="Arial" panose="020B0604020202020204" pitchFamily="34" charset="0"/>
              <a:buChar char="•"/>
            </a:pPr>
            <a:r>
              <a:rPr lang="en-US" sz="2600" dirty="0">
                <a:solidFill>
                  <a:schemeClr val="tx1"/>
                </a:solidFill>
                <a:latin typeface="Times New Roman" panose="02020603050405020304" pitchFamily="18" charset="0"/>
                <a:ea typeface="+mn-ea"/>
                <a:cs typeface="Times New Roman" panose="02020603050405020304" pitchFamily="18" charset="0"/>
              </a:rPr>
              <a:t>The earliest inhabitants of Anguilla were Amerindian people from South America, commonly referred to as Arawaks. These people traveled to the island on rafts and in dugout canoes, settling in fishing, hunting, and farming groups. Forty Arawak villages have been excavated, the largest being those at Island Harbor, Sandy Ground, Sandy Hill, Rendezvous Bay, and Shoal Bay East. The Amerindian name for the island was </a:t>
            </a:r>
            <a:r>
              <a:rPr lang="en-US" sz="2600" i="1" dirty="0">
                <a:solidFill>
                  <a:schemeClr val="tx1"/>
                </a:solidFill>
                <a:latin typeface="Times New Roman" panose="02020603050405020304" pitchFamily="18" charset="0"/>
                <a:ea typeface="+mn-ea"/>
                <a:cs typeface="Times New Roman" panose="02020603050405020304" pitchFamily="18" charset="0"/>
              </a:rPr>
              <a:t>Malliouhana</a:t>
            </a:r>
            <a:r>
              <a:rPr lang="en-US" sz="2600" dirty="0">
                <a:solidFill>
                  <a:schemeClr val="tx1"/>
                </a:solidFill>
                <a:latin typeface="Times New Roman" panose="02020603050405020304" pitchFamily="18" charset="0"/>
                <a:ea typeface="+mn-ea"/>
                <a:cs typeface="Times New Roman" panose="02020603050405020304" pitchFamily="18" charset="0"/>
              </a:rPr>
              <a:t>. The earliest Amerindian artifacts found on Anguilla have been dated to around 1300 BC, and remains of settlements dating from AD 600 have been uncovered. Religious artifacts and remnants of ceremonies found at locations, such as Big Springs and Fountain Cavern, suggest that the pre-European inhabitants were extremely religious in nature. The Arawaks are popularly said to have been later displaced by the fiercer Carib, but this version of events and characterization is disputed by some.</a:t>
            </a:r>
          </a:p>
          <a:p>
            <a:pPr marL="342900" indent="-228600" algn="l" rtl="0" hangingPunct="1">
              <a:lnSpc>
                <a:spcPct val="90000"/>
              </a:lnSpc>
              <a:buFont typeface="Arial" panose="020B0604020202020204" pitchFamily="34" charset="0"/>
              <a:buChar char="•"/>
            </a:pPr>
            <a:endParaRPr lang="en-US" sz="1200" dirty="0">
              <a:solidFill>
                <a:schemeClr val="tx1"/>
              </a:solidFill>
              <a:latin typeface="+mn-lt"/>
              <a:ea typeface="+mn-ea"/>
              <a:cs typeface="+mn-cs"/>
            </a:endParaRPr>
          </a:p>
          <a:p>
            <a:pPr lvl="0" indent="-228600" algn="l" rtl="0" hangingPunct="1">
              <a:lnSpc>
                <a:spcPct val="90000"/>
              </a:lnSpc>
              <a:buFont typeface="Arial" panose="020B0604020202020204" pitchFamily="34" charset="0"/>
              <a:buChar char="•"/>
            </a:pPr>
            <a:endParaRPr lang="en-US" sz="1200" dirty="0">
              <a:solidFill>
                <a:schemeClr val="tx1"/>
              </a:solidFill>
              <a:latin typeface="+mn-lt"/>
              <a:ea typeface="+mn-ea"/>
              <a:cs typeface="+mn-cs"/>
            </a:endParaRPr>
          </a:p>
        </p:txBody>
      </p:sp>
      <p:pic>
        <p:nvPicPr>
          <p:cNvPr id="5" name="Picture 4" descr="A group of people standing together&#10;&#10;Description automatically generated">
            <a:extLst>
              <a:ext uri="{FF2B5EF4-FFF2-40B4-BE49-F238E27FC236}">
                <a16:creationId xmlns:a16="http://schemas.microsoft.com/office/drawing/2014/main" id="{A98BA91E-DF85-5BDD-546B-C3CFC3A2546F}"/>
              </a:ext>
            </a:extLst>
          </p:cNvPr>
          <p:cNvPicPr>
            <a:picLocks noChangeAspect="1"/>
          </p:cNvPicPr>
          <p:nvPr/>
        </p:nvPicPr>
        <p:blipFill rotWithShape="1">
          <a:blip r:embed="rId3">
            <a:extLst>
              <a:ext uri="{28A0092B-C50C-407E-A947-70E740481C1C}">
                <a14:useLocalDpi xmlns:a14="http://schemas.microsoft.com/office/drawing/2010/main" val="0"/>
              </a:ext>
            </a:extLst>
          </a:blip>
          <a:srcRect l="23250" t="-1" r="21995" b="-1"/>
          <a:stretch/>
        </p:blipFill>
        <p:spPr>
          <a:xfrm>
            <a:off x="0" y="10"/>
            <a:ext cx="4928366"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212610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9</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3338"/>
            <a:ext cx="10080625" cy="755651"/>
          </a:xfrm>
        </p:spPr>
        <p:txBody>
          <a:bodyPr vert="horz" wrap="square">
            <a:spAutoFit/>
          </a:bodyPr>
          <a:lstStyle/>
          <a:p>
            <a:pPr lvl="0" algn="ctr" rtl="0"/>
            <a:r>
              <a:rPr lang="en-US" sz="4800" b="1" dirty="0">
                <a:solidFill>
                  <a:schemeClr val="tx1"/>
                </a:solidFill>
                <a:latin typeface="Times New Roman" panose="02020603050405020304" pitchFamily="18" charset="0"/>
                <a:ea typeface="+mj-ea"/>
                <a:cs typeface="Times New Roman" panose="02020603050405020304" pitchFamily="18" charset="0"/>
              </a:rPr>
              <a:t>History of Anguilla</a:t>
            </a:r>
            <a:endParaRPr lang="en-US" sz="480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0" y="788988"/>
            <a:ext cx="9858375" cy="4510087"/>
          </a:xfrm>
        </p:spPr>
        <p:txBody>
          <a:bodyPr vert="horz"/>
          <a:lstStyle/>
          <a:p>
            <a:pPr marL="342900" indent="-342900">
              <a:buFont typeface="Arial" panose="020B0604020202020204" pitchFamily="34" charset="0"/>
              <a:buChar cha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Some historians credit Anguilla’s discovery to the French explorer René Goulaine de Laudonnière during his voyages in 1564 and 1565.</a:t>
            </a:r>
            <a:r>
              <a:rPr lang="en-US" sz="2000" baseline="30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The Dutch West India Company established a fort on the island in 1631. The Dutch withdrew after the destruction of the fort by Spanish forces in 1633. </a:t>
            </a:r>
            <a:r>
              <a:rPr lang="en-US" sz="2000" dirty="0">
                <a:solidFill>
                  <a:schemeClr val="tx1"/>
                </a:solidFill>
                <a:latin typeface="Times New Roman" panose="02020603050405020304" pitchFamily="18" charset="0"/>
                <a:cs typeface="Times New Roman" panose="02020603050405020304" pitchFamily="18" charset="0"/>
              </a:rPr>
              <a:t>In 1871, Anguilla was forced into a federation with St Kitts; the next year, the islands petitioned the British colonial office to permit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separate and direct rule. Around this time, the population had risen to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3000. In 1882, Nevis was added. </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population had risen to 3890 by the time of the First World War.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By that time, charcoal production had essentially deforested the entire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island, but the expanded pastureland permitted the export of cattle to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Saint Thomas. </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It was not until 1951 that Anguilla had a say in its administration, the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British colony of Saint Christopher-Nevis-Anguilla, itself part of the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Federal Colony of the Leeward Islands. Between 1958 and 1962, the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tri-state was part of the West Indies Federation.</a:t>
            </a:r>
          </a:p>
          <a:p>
            <a:pPr marL="342900" indent="-342900">
              <a:buFont typeface="Arial" panose="020B0604020202020204" pitchFamily="34" charset="0"/>
              <a:buChar char="•"/>
            </a:pPr>
            <a:endPar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pic>
        <p:nvPicPr>
          <p:cNvPr id="5" name="Picture 4" descr="A person in a hat and boots&#10;&#10;Description automatically generated with medium confidence">
            <a:extLst>
              <a:ext uri="{FF2B5EF4-FFF2-40B4-BE49-F238E27FC236}">
                <a16:creationId xmlns:a16="http://schemas.microsoft.com/office/drawing/2014/main" id="{CAB65F49-BBBB-8F97-1D1C-C21C47675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831" y="2053458"/>
            <a:ext cx="2495794" cy="3617092"/>
          </a:xfrm>
          <a:prstGeom prst="rect">
            <a:avLst/>
          </a:prstGeom>
        </p:spPr>
      </p:pic>
    </p:spTree>
    <p:extLst>
      <p:ext uri="{BB962C8B-B14F-4D97-AF65-F5344CB8AC3E}">
        <p14:creationId xmlns:p14="http://schemas.microsoft.com/office/powerpoint/2010/main" val="78630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1722</Words>
  <Application>Microsoft Office PowerPoint</Application>
  <PresentationFormat>Custom</PresentationFormat>
  <Paragraphs>104</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Alef</vt:lpstr>
      <vt:lpstr>Aptos</vt:lpstr>
      <vt:lpstr>Aptos Display</vt:lpstr>
      <vt:lpstr>Arial</vt:lpstr>
      <vt:lpstr>Calibri</vt:lpstr>
      <vt:lpstr>Liberation Sans</vt:lpstr>
      <vt:lpstr>Times New Roman</vt:lpstr>
      <vt:lpstr>Wingdings</vt:lpstr>
      <vt:lpstr>Office Theme</vt:lpstr>
      <vt:lpstr>Anguilla Presented by Fellow Passenger Marc Silver</vt:lpstr>
      <vt:lpstr>What I Will Cover</vt:lpstr>
      <vt:lpstr>My Port Philosophy</vt:lpstr>
      <vt:lpstr>PowerPoint Presentation</vt:lpstr>
      <vt:lpstr>PowerPoint Presentation</vt:lpstr>
      <vt:lpstr>PowerPoint Presentation</vt:lpstr>
      <vt:lpstr>PowerPoint Presentation</vt:lpstr>
      <vt:lpstr>History of Anguilla</vt:lpstr>
      <vt:lpstr>History of Anguilla</vt:lpstr>
      <vt:lpstr>Area Map for Anguilla</vt:lpstr>
      <vt:lpstr>Map of Anguilla</vt:lpstr>
      <vt:lpstr>Anguilla Buses</vt:lpstr>
      <vt:lpstr>Anguilla Taxis</vt:lpstr>
      <vt:lpstr>Beaches, Beaches, Beaches</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137</cp:revision>
  <dcterms:created xsi:type="dcterms:W3CDTF">2023-03-25T21:24:27Z</dcterms:created>
  <dcterms:modified xsi:type="dcterms:W3CDTF">2024-03-04T01:37:52Z</dcterms:modified>
</cp:coreProperties>
</file>