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comment2.xml" ContentType="application/vnd.openxmlformats-officedocument.presentationml.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handoutMasterIdLst>
    <p:handoutMasterId r:id="rId28"/>
  </p:handoutMasterIdLst>
  <p:sldIdLst>
    <p:sldId id="256" r:id="rId2"/>
    <p:sldId id="273" r:id="rId3"/>
    <p:sldId id="257" r:id="rId4"/>
    <p:sldId id="274" r:id="rId5"/>
    <p:sldId id="258" r:id="rId6"/>
    <p:sldId id="276" r:id="rId7"/>
    <p:sldId id="283" r:id="rId8"/>
    <p:sldId id="282" r:id="rId9"/>
    <p:sldId id="281" r:id="rId10"/>
    <p:sldId id="284" r:id="rId11"/>
    <p:sldId id="260" r:id="rId12"/>
    <p:sldId id="279" r:id="rId13"/>
    <p:sldId id="280" r:id="rId14"/>
    <p:sldId id="261" r:id="rId15"/>
    <p:sldId id="264" r:id="rId16"/>
    <p:sldId id="265" r:id="rId17"/>
    <p:sldId id="268" r:id="rId18"/>
    <p:sldId id="285" r:id="rId19"/>
    <p:sldId id="271" r:id="rId20"/>
    <p:sldId id="287" r:id="rId21"/>
    <p:sldId id="289" r:id="rId22"/>
    <p:sldId id="288" r:id="rId23"/>
    <p:sldId id="290" r:id="rId24"/>
    <p:sldId id="286" r:id="rId25"/>
    <p:sldId id="272" r:id="rId26"/>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3"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24" autoAdjust="0"/>
    <p:restoredTop sz="94660"/>
  </p:normalViewPr>
  <p:slideViewPr>
    <p:cSldViewPr snapToGrid="0">
      <p:cViewPr varScale="1">
        <p:scale>
          <a:sx n="82" d="100"/>
          <a:sy n="82" d="100"/>
        </p:scale>
        <p:origin x="108"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2-21T15:21:16.109" idx="3">
    <p:pos x="127" y="63"/>
    <p:text>Christopher Columbus wrote about the local Taino Indians’ amber-adorned shoes.</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2B6D9-05A4-8F01-C15B-F3331E6ACA2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6B244DA-C744-1ED5-4BF8-3A195DA45CD0}"/>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12</a:t>
            </a:fld>
            <a:endParaRPr lang="en-US"/>
          </a:p>
        </p:txBody>
      </p:sp>
      <p:sp>
        <p:nvSpPr>
          <p:cNvPr id="2" name="Slide Image Placeholder 1">
            <a:extLst>
              <a:ext uri="{FF2B5EF4-FFF2-40B4-BE49-F238E27FC236}">
                <a16:creationId xmlns:a16="http://schemas.microsoft.com/office/drawing/2014/main" id="{0F0CED92-7339-E300-8C79-0DF2AEB95412}"/>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C9CB79E8-B349-6428-5975-698E74845086}"/>
              </a:ext>
            </a:extLst>
          </p:cNvPr>
          <p:cNvSpPr txBox="1">
            <a:spLocks noGrp="1"/>
          </p:cNvSpPr>
          <p:nvPr>
            <p:ph type="body" sz="quarter" idx="1"/>
          </p:nvPr>
        </p:nvSpPr>
        <p:spPr/>
        <p:txBody>
          <a:bodyPr vert="horz"/>
          <a:lstStyle/>
          <a:p>
            <a:pPr rtl="0"/>
            <a:endParaRPr lang="en-US" dirty="0"/>
          </a:p>
        </p:txBody>
      </p:sp>
    </p:spTree>
    <p:extLst>
      <p:ext uri="{BB962C8B-B14F-4D97-AF65-F5344CB8AC3E}">
        <p14:creationId xmlns:p14="http://schemas.microsoft.com/office/powerpoint/2010/main" val="2765216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14</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435F8CA-DB92-1A78-2516-3208E78791E5}"/>
              </a:ext>
            </a:extLst>
          </p:cNvPr>
          <p:cNvSpPr txBox="1">
            <a:spLocks noGrp="1"/>
          </p:cNvSpPr>
          <p:nvPr>
            <p:ph type="sldNum" sz="quarter" idx="5"/>
          </p:nvPr>
        </p:nvSpPr>
        <p:spPr>
          <a:ln/>
        </p:spPr>
        <p:txBody>
          <a:bodyPr vert="horz" lIns="0" tIns="0" rIns="0" bIns="0" anchor="b" anchorCtr="0">
            <a:noAutofit/>
          </a:bodyPr>
          <a:lstStyle/>
          <a:p>
            <a:pPr lvl="0"/>
            <a:fld id="{5C751BE6-DC3D-4CF3-A2B0-0EE1DCBED16D}" type="slidenum">
              <a:t>15</a:t>
            </a:fld>
            <a:endParaRPr lang="en-US"/>
          </a:p>
        </p:txBody>
      </p:sp>
      <p:sp>
        <p:nvSpPr>
          <p:cNvPr id="2" name="Slide Image Placeholder 1">
            <a:extLst>
              <a:ext uri="{FF2B5EF4-FFF2-40B4-BE49-F238E27FC236}">
                <a16:creationId xmlns:a16="http://schemas.microsoft.com/office/drawing/2014/main" id="{4E18D80B-256C-9015-A337-9AFB639EE40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6158E32-BB5C-0A38-8BBA-EE1E8693F08E}"/>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3C67189D-F437-47E1-A445-7B0A2B4E5F03}"/>
              </a:ext>
            </a:extLst>
          </p:cNvPr>
          <p:cNvSpPr txBox="1">
            <a:spLocks noGrp="1"/>
          </p:cNvSpPr>
          <p:nvPr>
            <p:ph type="sldNum" sz="quarter" idx="5"/>
          </p:nvPr>
        </p:nvSpPr>
        <p:spPr>
          <a:ln/>
        </p:spPr>
        <p:txBody>
          <a:bodyPr vert="horz" lIns="0" tIns="0" rIns="0" bIns="0" anchor="b" anchorCtr="0">
            <a:noAutofit/>
          </a:bodyPr>
          <a:lstStyle/>
          <a:p>
            <a:pPr lvl="0"/>
            <a:fld id="{76274CB1-0F5B-4023-BF1D-9AEF20091496}" type="slidenum">
              <a:t>16</a:t>
            </a:fld>
            <a:endParaRPr lang="en-US"/>
          </a:p>
        </p:txBody>
      </p:sp>
      <p:sp>
        <p:nvSpPr>
          <p:cNvPr id="2" name="Slide Image Placeholder 1">
            <a:extLst>
              <a:ext uri="{FF2B5EF4-FFF2-40B4-BE49-F238E27FC236}">
                <a16:creationId xmlns:a16="http://schemas.microsoft.com/office/drawing/2014/main" id="{AD64464C-E2F2-34FC-642F-5CBA7F10F7F0}"/>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BF51DA5C-832B-BAA9-426B-71ECD8F203F3}"/>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49D713B-831C-437A-0C88-8CAD6B0CD000}"/>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17</a:t>
            </a:fld>
            <a:endParaRPr lang="en-US"/>
          </a:p>
        </p:txBody>
      </p:sp>
      <p:sp>
        <p:nvSpPr>
          <p:cNvPr id="2" name="Slide Image Placeholder 1">
            <a:extLst>
              <a:ext uri="{FF2B5EF4-FFF2-40B4-BE49-F238E27FC236}">
                <a16:creationId xmlns:a16="http://schemas.microsoft.com/office/drawing/2014/main" id="{7D0C9853-F23F-C08B-F7ED-520E0E7EDE5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F2784F5-8336-86AC-C975-0AA672E82B16}"/>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F00831-8F3D-8121-F699-E125EA35568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DD7C9D5-968B-BE94-8880-42FAB9A3EB86}"/>
              </a:ext>
            </a:extLst>
          </p:cNvPr>
          <p:cNvSpPr txBox="1">
            <a:spLocks noGrp="1"/>
          </p:cNvSpPr>
          <p:nvPr>
            <p:ph type="sldNum" sz="quarter" idx="5"/>
          </p:nvPr>
        </p:nvSpPr>
        <p:spPr>
          <a:ln/>
        </p:spPr>
        <p:txBody>
          <a:bodyPr vert="horz" lIns="0" tIns="0" rIns="0" bIns="0" anchor="b" anchorCtr="0">
            <a:noAutofit/>
          </a:bodyPr>
          <a:lstStyle/>
          <a:p>
            <a:pPr lvl="0"/>
            <a:fld id="{853FFF11-016F-4A62-A991-0FA7D943FB3C}" type="slidenum">
              <a:t>18</a:t>
            </a:fld>
            <a:endParaRPr lang="en-US"/>
          </a:p>
        </p:txBody>
      </p:sp>
      <p:sp>
        <p:nvSpPr>
          <p:cNvPr id="2" name="Slide Image Placeholder 1">
            <a:extLst>
              <a:ext uri="{FF2B5EF4-FFF2-40B4-BE49-F238E27FC236}">
                <a16:creationId xmlns:a16="http://schemas.microsoft.com/office/drawing/2014/main" id="{59B57F40-540E-15F7-833C-9EA32BF4C154}"/>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80534767-5BE4-023A-FE01-55F1D98B17D5}"/>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152878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19</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C01FB-6BCD-4CC2-8158-4CCE9201C1B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EDB34D0-0FD0-9B62-D9F5-751F3A110242}"/>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24</a:t>
            </a:fld>
            <a:endParaRPr lang="en-US"/>
          </a:p>
        </p:txBody>
      </p:sp>
      <p:sp>
        <p:nvSpPr>
          <p:cNvPr id="2" name="Slide Image Placeholder 1">
            <a:extLst>
              <a:ext uri="{FF2B5EF4-FFF2-40B4-BE49-F238E27FC236}">
                <a16:creationId xmlns:a16="http://schemas.microsoft.com/office/drawing/2014/main" id="{0ABEBA05-765B-C9B4-D8F7-6E666E502906}"/>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5D3BF3A5-4079-CEF6-9C64-8ADE08375665}"/>
              </a:ext>
            </a:extLst>
          </p:cNvPr>
          <p:cNvSpPr txBox="1">
            <a:spLocks noGrp="1"/>
          </p:cNvSpPr>
          <p:nvPr>
            <p:ph type="body" sz="quarter" idx="1"/>
          </p:nvPr>
        </p:nvSpPr>
        <p:spPr/>
        <p:txBody>
          <a:bodyPr vert="horz"/>
          <a:lstStyle/>
          <a:p>
            <a:pPr rtl="0"/>
            <a:endParaRPr lang="en-US"/>
          </a:p>
        </p:txBody>
      </p:sp>
    </p:spTree>
    <p:extLst>
      <p:ext uri="{BB962C8B-B14F-4D97-AF65-F5344CB8AC3E}">
        <p14:creationId xmlns:p14="http://schemas.microsoft.com/office/powerpoint/2010/main" val="3284619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25</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DA9502D-C8CB-5668-71CD-5068FEB317E8}"/>
              </a:ext>
            </a:extLst>
          </p:cNvPr>
          <p:cNvSpPr txBox="1">
            <a:spLocks noGrp="1"/>
          </p:cNvSpPr>
          <p:nvPr>
            <p:ph type="sldNum" sz="quarter" idx="5"/>
          </p:nvPr>
        </p:nvSpPr>
        <p:spPr>
          <a:ln/>
        </p:spPr>
        <p:txBody>
          <a:bodyPr vert="horz" lIns="0" tIns="0" rIns="0" bIns="0" anchor="b" anchorCtr="0">
            <a:noAutofit/>
          </a:bodyPr>
          <a:lstStyle/>
          <a:p>
            <a:pPr lvl="0"/>
            <a:fld id="{A12FA040-8BB8-413C-B6E2-7600B9BD9E96}" type="slidenum">
              <a:t>5</a:t>
            </a:fld>
            <a:endParaRPr lang="en-US"/>
          </a:p>
        </p:txBody>
      </p:sp>
      <p:sp>
        <p:nvSpPr>
          <p:cNvPr id="2" name="Slide Image Placeholder 1">
            <a:extLst>
              <a:ext uri="{FF2B5EF4-FFF2-40B4-BE49-F238E27FC236}">
                <a16:creationId xmlns:a16="http://schemas.microsoft.com/office/drawing/2014/main" id="{6B636827-B7B5-2233-6B9F-0B2ECE61FD0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2369920-3659-B6A4-148E-5D6043FFC9CF}"/>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6</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663425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74596-7612-7931-C488-08B0E7DF8CA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96B36EF-6BF4-7CBA-0F7F-13794CF0A641}"/>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1C96D8B8-B799-E004-1739-B5F30F6095C8}"/>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6AECEE5-063D-B581-8ED4-9D37E27C9D4C}"/>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975738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A153B4-E728-6585-C115-2A74E732F81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4F52016-B635-5134-ACCD-CBDB94923DB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A1863C43-3DC6-1F4C-AE2C-60F68BDCB4EF}"/>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4331422C-9F1C-5C66-8430-DF37926DBABF}"/>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2682131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8A723-02D2-8AC5-C15E-A15FEB44AA5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630CA1E-85AC-0BCE-7454-C5DB57F6C718}"/>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9</a:t>
            </a:fld>
            <a:endParaRPr lang="en-US"/>
          </a:p>
        </p:txBody>
      </p:sp>
      <p:sp>
        <p:nvSpPr>
          <p:cNvPr id="2" name="Slide Image Placeholder 1">
            <a:extLst>
              <a:ext uri="{FF2B5EF4-FFF2-40B4-BE49-F238E27FC236}">
                <a16:creationId xmlns:a16="http://schemas.microsoft.com/office/drawing/2014/main" id="{667441D5-B8CD-3693-98B6-9A7632983B4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FFEEC9E5-E328-EF92-0090-B6E145513BF5}"/>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56605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D2C12-9D30-1979-30D9-6A7068458F2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6B5FFA9-DEF8-0677-7A68-EF67E8CA655B}"/>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10</a:t>
            </a:fld>
            <a:endParaRPr lang="en-US"/>
          </a:p>
        </p:txBody>
      </p:sp>
      <p:sp>
        <p:nvSpPr>
          <p:cNvPr id="2" name="Slide Image Placeholder 1">
            <a:extLst>
              <a:ext uri="{FF2B5EF4-FFF2-40B4-BE49-F238E27FC236}">
                <a16:creationId xmlns:a16="http://schemas.microsoft.com/office/drawing/2014/main" id="{CF8960F6-053C-C44E-57F6-3E46092570E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6BCB070A-DD0B-917F-684B-E0C6A224B578}"/>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845866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D359049-40AA-7100-1C9A-6DC417C16EA6}"/>
              </a:ext>
            </a:extLst>
          </p:cNvPr>
          <p:cNvSpPr txBox="1">
            <a:spLocks noGrp="1"/>
          </p:cNvSpPr>
          <p:nvPr>
            <p:ph type="sldNum" sz="quarter" idx="5"/>
          </p:nvPr>
        </p:nvSpPr>
        <p:spPr>
          <a:ln/>
        </p:spPr>
        <p:txBody>
          <a:bodyPr vert="horz" lIns="0" tIns="0" rIns="0" bIns="0" anchor="b" anchorCtr="0">
            <a:noAutofit/>
          </a:bodyPr>
          <a:lstStyle/>
          <a:p>
            <a:pPr lvl="0"/>
            <a:fld id="{CBCBCC18-BB58-4B37-A0A1-2C53DC77B106}" type="slidenum">
              <a:t>11</a:t>
            </a:fld>
            <a:endParaRPr lang="en-US"/>
          </a:p>
        </p:txBody>
      </p:sp>
      <p:sp>
        <p:nvSpPr>
          <p:cNvPr id="2" name="Slide Image Placeholder 1">
            <a:extLst>
              <a:ext uri="{FF2B5EF4-FFF2-40B4-BE49-F238E27FC236}">
                <a16:creationId xmlns:a16="http://schemas.microsoft.com/office/drawing/2014/main" id="{C87FBEBC-1A40-D8CE-32C7-43B9E17265CD}"/>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9E7E62A-CD5C-66A2-A6B3-44A43EACAA43}"/>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99026-BA95-8676-F90C-1831CA8AED90}"/>
              </a:ext>
            </a:extLst>
          </p:cNvPr>
          <p:cNvSpPr>
            <a:spLocks noGrp="1"/>
          </p:cNvSpPr>
          <p:nvPr>
            <p:ph type="ctrTitle"/>
          </p:nvPr>
        </p:nvSpPr>
        <p:spPr>
          <a:xfrm>
            <a:off x="1260475" y="928688"/>
            <a:ext cx="7559675" cy="1973262"/>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758B43B-4692-5133-4903-D64E84DA4B1B}"/>
              </a:ext>
            </a:extLst>
          </p:cNvPr>
          <p:cNvSpPr>
            <a:spLocks noGrp="1"/>
          </p:cNvSpPr>
          <p:nvPr>
            <p:ph type="subTitle" idx="1"/>
          </p:nvPr>
        </p:nvSpPr>
        <p:spPr>
          <a:xfrm>
            <a:off x="1260475" y="2978150"/>
            <a:ext cx="7559675" cy="1370013"/>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80816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6E2B-4542-EB55-A7EA-30C43FF826FB}"/>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5EE76C-72F1-EBCB-4A23-6CFA54140874}"/>
              </a:ext>
            </a:extLst>
          </p:cNvPr>
          <p:cNvSpPr>
            <a:spLocks noGrp="1"/>
          </p:cNvSpPr>
          <p:nvPr>
            <p:ph type="body" orient="vert" idx="1"/>
          </p:nvPr>
        </p:nvSpPr>
        <p:spPr>
          <a:xfrm>
            <a:off x="693738" y="1509713"/>
            <a:ext cx="8693150" cy="35972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791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0038DD-F184-752E-A634-B8807BFA88D7}"/>
              </a:ext>
            </a:extLst>
          </p:cNvPr>
          <p:cNvSpPr>
            <a:spLocks noGrp="1"/>
          </p:cNvSpPr>
          <p:nvPr>
            <p:ph type="title" orient="vert"/>
          </p:nvPr>
        </p:nvSpPr>
        <p:spPr>
          <a:xfrm>
            <a:off x="7213600" y="301625"/>
            <a:ext cx="2173288" cy="4805363"/>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858DCE-8CFC-C6CC-C35B-173CACBD1C1A}"/>
              </a:ext>
            </a:extLst>
          </p:cNvPr>
          <p:cNvSpPr>
            <a:spLocks noGrp="1"/>
          </p:cNvSpPr>
          <p:nvPr>
            <p:ph type="body" orient="vert" idx="1"/>
          </p:nvPr>
        </p:nvSpPr>
        <p:spPr>
          <a:xfrm>
            <a:off x="693738" y="301625"/>
            <a:ext cx="6367462" cy="48053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0668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B7E0-5813-6F17-A9F3-9B6693AD03B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E42EBC-2488-FB0F-2357-69B6BD229989}"/>
              </a:ext>
            </a:extLst>
          </p:cNvPr>
          <p:cNvSpPr>
            <a:spLocks noGrp="1"/>
          </p:cNvSpPr>
          <p:nvPr>
            <p:ph idx="1"/>
          </p:nvPr>
        </p:nvSpPr>
        <p:spPr>
          <a:xfrm>
            <a:off x="693738" y="1509713"/>
            <a:ext cx="8693150"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285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E8380-4121-9E13-D7F7-8E3E51E5DBD9}"/>
              </a:ext>
            </a:extLst>
          </p:cNvPr>
          <p:cNvSpPr>
            <a:spLocks noGrp="1"/>
          </p:cNvSpPr>
          <p:nvPr>
            <p:ph type="title"/>
          </p:nvPr>
        </p:nvSpPr>
        <p:spPr>
          <a:xfrm>
            <a:off x="687388" y="1414463"/>
            <a:ext cx="8694737" cy="23574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7EF38E-5840-4FF4-6C7B-A849E3F35550}"/>
              </a:ext>
            </a:extLst>
          </p:cNvPr>
          <p:cNvSpPr>
            <a:spLocks noGrp="1"/>
          </p:cNvSpPr>
          <p:nvPr>
            <p:ph type="body" idx="1"/>
          </p:nvPr>
        </p:nvSpPr>
        <p:spPr>
          <a:xfrm>
            <a:off x="687388" y="3794125"/>
            <a:ext cx="8694737" cy="1241425"/>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82504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154D-AF0C-05BC-B5FA-18638B7A1BD7}"/>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785C66F-F2AF-DBFF-00EE-0E2F746E8071}"/>
              </a:ext>
            </a:extLst>
          </p:cNvPr>
          <p:cNvSpPr>
            <a:spLocks noGrp="1"/>
          </p:cNvSpPr>
          <p:nvPr>
            <p:ph sz="half" idx="1"/>
          </p:nvPr>
        </p:nvSpPr>
        <p:spPr>
          <a:xfrm>
            <a:off x="693738"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8F2D9-25AB-1A88-0148-743A184E5C22}"/>
              </a:ext>
            </a:extLst>
          </p:cNvPr>
          <p:cNvSpPr>
            <a:spLocks noGrp="1"/>
          </p:cNvSpPr>
          <p:nvPr>
            <p:ph sz="half" idx="2"/>
          </p:nvPr>
        </p:nvSpPr>
        <p:spPr>
          <a:xfrm>
            <a:off x="5116513" y="1509713"/>
            <a:ext cx="4270375" cy="35972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5092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42F-8ED2-1459-740F-95121D3820D8}"/>
              </a:ext>
            </a:extLst>
          </p:cNvPr>
          <p:cNvSpPr>
            <a:spLocks noGrp="1"/>
          </p:cNvSpPr>
          <p:nvPr>
            <p:ph type="title"/>
          </p:nvPr>
        </p:nvSpPr>
        <p:spPr>
          <a:xfrm>
            <a:off x="693738" y="301625"/>
            <a:ext cx="8694737" cy="10969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204D0544-38F0-6392-FC19-623EE0340CC3}"/>
              </a:ext>
            </a:extLst>
          </p:cNvPr>
          <p:cNvSpPr>
            <a:spLocks noGrp="1"/>
          </p:cNvSpPr>
          <p:nvPr>
            <p:ph type="body" idx="1"/>
          </p:nvPr>
        </p:nvSpPr>
        <p:spPr>
          <a:xfrm>
            <a:off x="693738" y="1390650"/>
            <a:ext cx="426561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DFEA4-D103-033B-121C-F38A362FA5D3}"/>
              </a:ext>
            </a:extLst>
          </p:cNvPr>
          <p:cNvSpPr>
            <a:spLocks noGrp="1"/>
          </p:cNvSpPr>
          <p:nvPr>
            <p:ph sz="half" idx="2"/>
          </p:nvPr>
        </p:nvSpPr>
        <p:spPr>
          <a:xfrm>
            <a:off x="693738" y="2071688"/>
            <a:ext cx="426561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9066A58-0C24-F949-2A5D-16AC63013F37}"/>
              </a:ext>
            </a:extLst>
          </p:cNvPr>
          <p:cNvSpPr>
            <a:spLocks noGrp="1"/>
          </p:cNvSpPr>
          <p:nvPr>
            <p:ph type="body" sz="quarter" idx="3"/>
          </p:nvPr>
        </p:nvSpPr>
        <p:spPr>
          <a:xfrm>
            <a:off x="5103813" y="1390650"/>
            <a:ext cx="4284662" cy="68103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1C9A82-322F-8E0D-01B2-FB4BDD834EF0}"/>
              </a:ext>
            </a:extLst>
          </p:cNvPr>
          <p:cNvSpPr>
            <a:spLocks noGrp="1"/>
          </p:cNvSpPr>
          <p:nvPr>
            <p:ph sz="quarter" idx="4"/>
          </p:nvPr>
        </p:nvSpPr>
        <p:spPr>
          <a:xfrm>
            <a:off x="5103813" y="2071688"/>
            <a:ext cx="4284662" cy="30464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88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B14F-4293-94A4-78D5-582BF9419555}"/>
              </a:ext>
            </a:extLst>
          </p:cNvPr>
          <p:cNvSpPr>
            <a:spLocks noGrp="1"/>
          </p:cNvSpPr>
          <p:nvPr>
            <p:ph type="title"/>
          </p:nvPr>
        </p:nvSpPr>
        <p:spPr>
          <a:xfrm>
            <a:off x="693738" y="301625"/>
            <a:ext cx="8693150" cy="10969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61343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5892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8CD83-6864-71F3-3723-450333880BD3}"/>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5688D9-49DF-D639-6C74-65649DBF0C5D}"/>
              </a:ext>
            </a:extLst>
          </p:cNvPr>
          <p:cNvSpPr>
            <a:spLocks noGrp="1"/>
          </p:cNvSpPr>
          <p:nvPr>
            <p:ph idx="1"/>
          </p:nvPr>
        </p:nvSpPr>
        <p:spPr>
          <a:xfrm>
            <a:off x="4286250" y="815975"/>
            <a:ext cx="5102225" cy="403066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BA4B3E-3444-C91B-4B4C-50B61177110C}"/>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15512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F8CD-22EF-C06A-8E1F-CED1985F455A}"/>
              </a:ext>
            </a:extLst>
          </p:cNvPr>
          <p:cNvSpPr>
            <a:spLocks noGrp="1"/>
          </p:cNvSpPr>
          <p:nvPr>
            <p:ph type="title"/>
          </p:nvPr>
        </p:nvSpPr>
        <p:spPr>
          <a:xfrm>
            <a:off x="693738" y="377825"/>
            <a:ext cx="3251200" cy="1323975"/>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CE364B8-D573-38D1-75E9-35A5DA7301A4}"/>
              </a:ext>
            </a:extLst>
          </p:cNvPr>
          <p:cNvSpPr>
            <a:spLocks noGrp="1"/>
          </p:cNvSpPr>
          <p:nvPr>
            <p:ph type="pic" idx="1"/>
          </p:nvPr>
        </p:nvSpPr>
        <p:spPr>
          <a:xfrm>
            <a:off x="4286250" y="815975"/>
            <a:ext cx="5102225" cy="403066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8CC363-55B5-77F8-0D10-78FB10A84A23}"/>
              </a:ext>
            </a:extLst>
          </p:cNvPr>
          <p:cNvSpPr>
            <a:spLocks noGrp="1"/>
          </p:cNvSpPr>
          <p:nvPr>
            <p:ph type="body" sz="half" idx="2"/>
          </p:nvPr>
        </p:nvSpPr>
        <p:spPr>
          <a:xfrm>
            <a:off x="693738" y="1701800"/>
            <a:ext cx="3251200" cy="31511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45669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1031875"/>
            <a:ext cx="5489771" cy="3606800"/>
          </a:xfrm>
          <a:prstGeom prst="rect">
            <a:avLst/>
          </a:prstGeom>
        </p:spPr>
        <p:txBody>
          <a:bodyPr vert="horz" lIns="91440" tIns="45720" rIns="91440" bIns="45720" rtlCol="0" anchor="ctr">
            <a:normAutofit/>
          </a:bodyPr>
          <a:lstStyle/>
          <a:p>
            <a:pPr lvl="0" algn="ctr" defTabSz="457200"/>
            <a:r>
              <a:rPr lang="en-US" b="1" i="0" kern="1200" dirty="0">
                <a:latin typeface="Times New Roman" panose="02020603050405020304" pitchFamily="18" charset="0"/>
                <a:ea typeface="Tahoma" panose="020B0604030504040204" pitchFamily="34" charset="0"/>
                <a:cs typeface="Times New Roman" panose="02020603050405020304" pitchFamily="18" charset="0"/>
              </a:rPr>
              <a:t>Amber Cove</a:t>
            </a:r>
            <a:br>
              <a:rPr lang="en-US" b="1" i="0" kern="1200" dirty="0">
                <a:latin typeface="Times New Roman" panose="02020603050405020304" pitchFamily="18" charset="0"/>
                <a:ea typeface="Tahoma" panose="020B0604030504040204" pitchFamily="34" charset="0"/>
                <a:cs typeface="Times New Roman" panose="02020603050405020304" pitchFamily="18" charset="0"/>
              </a:rPr>
            </a:br>
            <a:r>
              <a:rPr lang="en-US" b="1" i="0" kern="1200" dirty="0">
                <a:latin typeface="Times New Roman" panose="02020603050405020304" pitchFamily="18" charset="0"/>
                <a:ea typeface="Tahoma" panose="020B0604030504040204" pitchFamily="34" charset="0"/>
                <a:cs typeface="Times New Roman" panose="02020603050405020304" pitchFamily="18" charset="0"/>
              </a:rPr>
              <a:t>Dominican Republic </a:t>
            </a:r>
            <a:br>
              <a:rPr lang="en-US" b="1" i="0" kern="1200" dirty="0">
                <a:latin typeface="Times New Roman" panose="02020603050405020304" pitchFamily="18" charset="0"/>
                <a:ea typeface="Tahoma" panose="020B0604030504040204" pitchFamily="34" charset="0"/>
                <a:cs typeface="Times New Roman" panose="02020603050405020304" pitchFamily="18" charset="0"/>
              </a:rPr>
            </a:br>
            <a:r>
              <a:rPr lang="en-US" sz="2800" b="1" i="0" kern="1200" dirty="0">
                <a:latin typeface="Times New Roman" panose="02020603050405020304" pitchFamily="18" charset="0"/>
                <a:ea typeface="Tahoma" panose="020B0604030504040204" pitchFamily="34" charset="0"/>
                <a:cs typeface="Times New Roman" panose="02020603050405020304" pitchFamily="18" charset="0"/>
              </a:rPr>
              <a:t>Presented by</a:t>
            </a:r>
            <a:br>
              <a:rPr lang="en-US" b="1" i="0" kern="1200" dirty="0">
                <a:latin typeface="Times New Roman" panose="02020603050405020304" pitchFamily="18" charset="0"/>
                <a:ea typeface="Tahoma" panose="020B0604030504040204" pitchFamily="34" charset="0"/>
                <a:cs typeface="Times New Roman" panose="02020603050405020304" pitchFamily="18" charset="0"/>
              </a:rPr>
            </a:br>
            <a:r>
              <a:rPr lang="en-US" b="1" i="0" kern="1200" dirty="0">
                <a:latin typeface="Times New Roman" panose="02020603050405020304" pitchFamily="18" charset="0"/>
                <a:ea typeface="Tahoma" panose="020B0604030504040204" pitchFamily="34" charset="0"/>
                <a:cs typeface="Times New Roman" panose="02020603050405020304" pitchFamily="18" charset="0"/>
              </a:rPr>
              <a:t>Marc Silver</a:t>
            </a:r>
          </a:p>
        </p:txBody>
      </p:sp>
      <p:pic>
        <p:nvPicPr>
          <p:cNvPr id="6" name="Picture 5" descr="A flag with a red white and blue cross&#10;&#10;Description automatically generated">
            <a:extLst>
              <a:ext uri="{FF2B5EF4-FFF2-40B4-BE49-F238E27FC236}">
                <a16:creationId xmlns:a16="http://schemas.microsoft.com/office/drawing/2014/main" id="{08F709F0-5FFA-6433-D570-3FDE99533E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7865" y="1544097"/>
            <a:ext cx="4590854" cy="2582356"/>
          </a:xfrm>
          <a:prstGeom prst="rect">
            <a:avLst/>
          </a:prstGeom>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21FC49FE-D1E2-2476-7379-9F79EEB11D8D}"/>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D26E9F-0AE7-EF3C-7611-80C0FF87F4BA}"/>
              </a:ext>
            </a:extLst>
          </p:cNvPr>
          <p:cNvSpPr txBox="1">
            <a:spLocks noGrp="1"/>
          </p:cNvSpPr>
          <p:nvPr>
            <p:ph type="title" idx="4294967295"/>
          </p:nvPr>
        </p:nvSpPr>
        <p:spPr>
          <a:xfrm>
            <a:off x="1" y="301904"/>
            <a:ext cx="5034952" cy="791605"/>
          </a:xfrm>
          <a:prstGeom prst="rect">
            <a:avLst/>
          </a:prstGeom>
        </p:spPr>
        <p:txBody>
          <a:bodyPr vert="horz" lIns="91440" tIns="45720" rIns="91440" bIns="45720" rtlCol="0" anchor="ctr">
            <a:normAutofit/>
          </a:bodyPr>
          <a:lstStyle/>
          <a:p>
            <a:pPr lvl="0" algn="ctr"/>
            <a:r>
              <a:rPr lang="en-US" b="1" dirty="0">
                <a:latin typeface="Times New Roman" panose="02020603050405020304" pitchFamily="18" charset="0"/>
                <a:cs typeface="Times New Roman" panose="02020603050405020304" pitchFamily="18" charset="0"/>
              </a:rPr>
              <a:t>About Amber Cove</a:t>
            </a:r>
          </a:p>
        </p:txBody>
      </p:sp>
      <p:sp>
        <p:nvSpPr>
          <p:cNvPr id="3" name="Text Placeholder 2">
            <a:extLst>
              <a:ext uri="{FF2B5EF4-FFF2-40B4-BE49-F238E27FC236}">
                <a16:creationId xmlns:a16="http://schemas.microsoft.com/office/drawing/2014/main" id="{77FE91E0-D5BF-76FD-1951-398C63050148}"/>
              </a:ext>
            </a:extLst>
          </p:cNvPr>
          <p:cNvSpPr txBox="1">
            <a:spLocks noGrp="1"/>
          </p:cNvSpPr>
          <p:nvPr>
            <p:ph type="body" idx="4294967295"/>
          </p:nvPr>
        </p:nvSpPr>
        <p:spPr>
          <a:xfrm>
            <a:off x="179109" y="1093509"/>
            <a:ext cx="4930167" cy="4496585"/>
          </a:xfrm>
          <a:prstGeom prst="rect">
            <a:avLst/>
          </a:prstGeom>
        </p:spPr>
        <p:txBody>
          <a:bodyPr vert="horz" lIns="91440" tIns="45720" rIns="91440" bIns="45720" rtlCol="0">
            <a:noAutofit/>
          </a:bodyPr>
          <a:lstStyle/>
          <a:p>
            <a:r>
              <a:rPr lang="en-US" sz="2000" dirty="0">
                <a:latin typeface="Times New Roman" panose="02020603050405020304" pitchFamily="18" charset="0"/>
                <a:cs typeface="Times New Roman" panose="02020603050405020304" pitchFamily="18" charset="0"/>
              </a:rPr>
              <a:t>Amber Cove Cruise Center is the newest cruise port in the Dominican Republic. </a:t>
            </a:r>
          </a:p>
          <a:p>
            <a:r>
              <a:rPr lang="en-US" sz="2000" dirty="0">
                <a:latin typeface="Times New Roman" panose="02020603050405020304" pitchFamily="18" charset="0"/>
                <a:cs typeface="Times New Roman" panose="02020603050405020304" pitchFamily="18" charset="0"/>
              </a:rPr>
              <a:t>Our port of call is located on the Bay of Maimon along the Dominican Republic’s northern “Amber Coast”  just northwest of Puerto Plata.</a:t>
            </a:r>
          </a:p>
          <a:p>
            <a:r>
              <a:rPr lang="en-US" sz="2000" dirty="0">
                <a:latin typeface="Times New Roman" panose="02020603050405020304" pitchFamily="18" charset="0"/>
                <a:cs typeface="Times New Roman" panose="02020603050405020304" pitchFamily="18" charset="0"/>
              </a:rPr>
              <a:t>The two-berth cruise terminal is named after the amber stone that is mined in the area. It represents one of the largest cruise industry investments ever made in the Dominican Republic. </a:t>
            </a:r>
          </a:p>
          <a:p>
            <a:r>
              <a:rPr lang="en-US" sz="2000" dirty="0">
                <a:latin typeface="Times New Roman" panose="02020603050405020304" pitchFamily="18" charset="0"/>
                <a:cs typeface="Times New Roman" panose="02020603050405020304" pitchFamily="18" charset="0"/>
              </a:rPr>
              <a:t>Established in 2015, this 25-acre cruise port was an $85 million investment by Carnival Corporation.</a:t>
            </a:r>
          </a:p>
        </p:txBody>
      </p:sp>
      <p:pic>
        <p:nvPicPr>
          <p:cNvPr id="8" name="Picture 7" descr="An aerial view of a resort&#10;&#10;Description automatically generated">
            <a:extLst>
              <a:ext uri="{FF2B5EF4-FFF2-40B4-BE49-F238E27FC236}">
                <a16:creationId xmlns:a16="http://schemas.microsoft.com/office/drawing/2014/main" id="{4FCE2278-F94C-7A43-62C4-606DB1A0551E}"/>
              </a:ext>
            </a:extLst>
          </p:cNvPr>
          <p:cNvPicPr>
            <a:picLocks noChangeAspect="1"/>
          </p:cNvPicPr>
          <p:nvPr/>
        </p:nvPicPr>
        <p:blipFill rotWithShape="1">
          <a:blip r:embed="rId3">
            <a:extLst>
              <a:ext uri="{28A0092B-C50C-407E-A947-70E740481C1C}">
                <a14:useLocalDpi xmlns:a14="http://schemas.microsoft.com/office/drawing/2010/main" val="0"/>
              </a:ext>
            </a:extLst>
          </a:blip>
          <a:srcRect l="17731" r="24452"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744797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name="page5">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E8292-F528-8FE7-7AE9-57386D86809C}"/>
              </a:ext>
            </a:extLst>
          </p:cNvPr>
          <p:cNvSpPr txBox="1">
            <a:spLocks noGrp="1"/>
          </p:cNvSpPr>
          <p:nvPr>
            <p:ph type="title" idx="4294967295"/>
          </p:nvPr>
        </p:nvSpPr>
        <p:spPr>
          <a:xfrm>
            <a:off x="-1" y="73025"/>
            <a:ext cx="10080625" cy="692150"/>
          </a:xfrm>
          <a:prstGeom prst="rect">
            <a:avLst/>
          </a:prstGeom>
        </p:spPr>
        <p:txBody>
          <a:bodyPr vert="horz"/>
          <a:lstStyle/>
          <a:p>
            <a:pPr lvl="0" algn="ctr" rtl="0"/>
            <a:r>
              <a:rPr lang="en-US" sz="4800" b="1" dirty="0">
                <a:latin typeface="Times New Roman" panose="02020603050405020304" pitchFamily="18" charset="0"/>
                <a:cs typeface="Times New Roman" panose="02020603050405020304" pitchFamily="18" charset="0"/>
              </a:rPr>
              <a:t>Area Map of </a:t>
            </a:r>
            <a:r>
              <a:rPr lang="en-US" sz="4800" b="1" dirty="0">
                <a:solidFill>
                  <a:srgbClr val="000000"/>
                </a:solidFill>
                <a:latin typeface="Times New Roman" panose="02020603050405020304" pitchFamily="18" charset="0"/>
                <a:cs typeface="Times New Roman" panose="02020603050405020304" pitchFamily="18" charset="0"/>
              </a:rPr>
              <a:t>Dominican Republic</a:t>
            </a:r>
            <a:endParaRPr lang="en-US" sz="4800" b="1" dirty="0">
              <a:latin typeface="Times New Roman" panose="02020603050405020304" pitchFamily="18" charset="0"/>
              <a:cs typeface="Times New Roman" panose="02020603050405020304" pitchFamily="18" charset="0"/>
            </a:endParaRPr>
          </a:p>
        </p:txBody>
      </p:sp>
      <p:pic>
        <p:nvPicPr>
          <p:cNvPr id="4" name="Picture 3" descr="A map of the world&#10;&#10;Description automatically generated">
            <a:extLst>
              <a:ext uri="{FF2B5EF4-FFF2-40B4-BE49-F238E27FC236}">
                <a16:creationId xmlns:a16="http://schemas.microsoft.com/office/drawing/2014/main" id="{C59B8E9E-5A6A-8C6B-B7D8-5A79A1A79D36}"/>
              </a:ext>
            </a:extLst>
          </p:cNvPr>
          <p:cNvPicPr>
            <a:picLocks noChangeAspect="1"/>
          </p:cNvPicPr>
          <p:nvPr/>
        </p:nvPicPr>
        <p:blipFill rotWithShape="1">
          <a:blip r:embed="rId3">
            <a:extLst>
              <a:ext uri="{28A0092B-C50C-407E-A947-70E740481C1C}">
                <a14:useLocalDpi xmlns:a14="http://schemas.microsoft.com/office/drawing/2010/main" val="0"/>
              </a:ext>
            </a:extLst>
          </a:blip>
          <a:srcRect l="5878" r="10523"/>
          <a:stretch/>
        </p:blipFill>
        <p:spPr>
          <a:xfrm>
            <a:off x="-345720" y="0"/>
            <a:ext cx="10426345" cy="56705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F920D3B3-F05C-5244-D4FA-AB5D30C80BB9}"/>
            </a:ext>
          </a:extLst>
        </p:cNvPr>
        <p:cNvGrpSpPr/>
        <p:nvPr/>
      </p:nvGrpSpPr>
      <p:grpSpPr>
        <a:xfrm>
          <a:off x="0" y="0"/>
          <a:ext cx="0" cy="0"/>
          <a:chOff x="0" y="0"/>
          <a:chExt cx="0" cy="0"/>
        </a:xfrm>
      </p:grpSpPr>
      <p:pic>
        <p:nvPicPr>
          <p:cNvPr id="4" name="Picture 3" descr="A map of a road&#10;&#10;Description automatically generated">
            <a:extLst>
              <a:ext uri="{FF2B5EF4-FFF2-40B4-BE49-F238E27FC236}">
                <a16:creationId xmlns:a16="http://schemas.microsoft.com/office/drawing/2014/main" id="{D36E4959-BE1F-EC57-F8BC-0C91B83B24E4}"/>
              </a:ext>
            </a:extLst>
          </p:cNvPr>
          <p:cNvPicPr>
            <a:picLocks noChangeAspect="1"/>
          </p:cNvPicPr>
          <p:nvPr/>
        </p:nvPicPr>
        <p:blipFill rotWithShape="1">
          <a:blip r:embed="rId3">
            <a:extLst>
              <a:ext uri="{28A0092B-C50C-407E-A947-70E740481C1C}">
                <a14:useLocalDpi xmlns:a14="http://schemas.microsoft.com/office/drawing/2010/main" val="0"/>
              </a:ext>
            </a:extLst>
          </a:blip>
          <a:srcRect l="14818"/>
          <a:stretch/>
        </p:blipFill>
        <p:spPr>
          <a:xfrm>
            <a:off x="0" y="0"/>
            <a:ext cx="10080624" cy="5670550"/>
          </a:xfrm>
          <a:prstGeom prst="rect">
            <a:avLst/>
          </a:prstGeom>
        </p:spPr>
      </p:pic>
      <p:sp>
        <p:nvSpPr>
          <p:cNvPr id="7" name="Title 1">
            <a:extLst>
              <a:ext uri="{FF2B5EF4-FFF2-40B4-BE49-F238E27FC236}">
                <a16:creationId xmlns:a16="http://schemas.microsoft.com/office/drawing/2014/main" id="{3862A769-6F76-CBA0-B8C5-F8FFC50EA7C4}"/>
              </a:ext>
            </a:extLst>
          </p:cNvPr>
          <p:cNvSpPr txBox="1">
            <a:spLocks/>
          </p:cNvSpPr>
          <p:nvPr/>
        </p:nvSpPr>
        <p:spPr>
          <a:xfrm>
            <a:off x="2318993" y="770609"/>
            <a:ext cx="7532018" cy="692150"/>
          </a:xfrm>
          <a:prstGeom prst="rect">
            <a:avLst/>
          </a:prstGeom>
        </p:spPr>
        <p:txBody>
          <a:bodyPr vert="horz"/>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a:latin typeface="Times New Roman" panose="02020603050405020304" pitchFamily="18" charset="0"/>
                <a:cs typeface="Times New Roman" panose="02020603050405020304" pitchFamily="18" charset="0"/>
              </a:rPr>
              <a:t>Amber Cove Area </a:t>
            </a:r>
          </a:p>
        </p:txBody>
      </p:sp>
    </p:spTree>
    <p:extLst>
      <p:ext uri="{BB962C8B-B14F-4D97-AF65-F5344CB8AC3E}">
        <p14:creationId xmlns:p14="http://schemas.microsoft.com/office/powerpoint/2010/main" val="1383863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A map of a city&#10;&#10;Description automatically generated">
            <a:extLst>
              <a:ext uri="{FF2B5EF4-FFF2-40B4-BE49-F238E27FC236}">
                <a16:creationId xmlns:a16="http://schemas.microsoft.com/office/drawing/2014/main" id="{36047131-ECC0-06D7-8586-70FF5D255FA8}"/>
              </a:ext>
            </a:extLst>
          </p:cNvPr>
          <p:cNvPicPr>
            <a:picLocks noChangeAspect="1"/>
          </p:cNvPicPr>
          <p:nvPr/>
        </p:nvPicPr>
        <p:blipFill rotWithShape="1">
          <a:blip r:embed="rId2">
            <a:extLst>
              <a:ext uri="{28A0092B-C50C-407E-A947-70E740481C1C}">
                <a14:useLocalDpi xmlns:a14="http://schemas.microsoft.com/office/drawing/2010/main" val="0"/>
              </a:ext>
            </a:extLst>
          </a:blip>
          <a:srcRect l="17709"/>
          <a:stretch/>
        </p:blipFill>
        <p:spPr>
          <a:xfrm>
            <a:off x="0" y="0"/>
            <a:ext cx="10080626" cy="5670550"/>
          </a:xfrm>
          <a:prstGeom prst="rect">
            <a:avLst/>
          </a:prstGeom>
        </p:spPr>
      </p:pic>
      <p:sp>
        <p:nvSpPr>
          <p:cNvPr id="5" name="TextBox 4">
            <a:extLst>
              <a:ext uri="{FF2B5EF4-FFF2-40B4-BE49-F238E27FC236}">
                <a16:creationId xmlns:a16="http://schemas.microsoft.com/office/drawing/2014/main" id="{66596AEF-31D1-A7FA-ED4B-06DC4A92F5B3}"/>
              </a:ext>
            </a:extLst>
          </p:cNvPr>
          <p:cNvSpPr txBox="1"/>
          <p:nvPr/>
        </p:nvSpPr>
        <p:spPr>
          <a:xfrm>
            <a:off x="1671655" y="1894700"/>
            <a:ext cx="2306456" cy="553998"/>
          </a:xfrm>
          <a:prstGeom prst="rect">
            <a:avLst/>
          </a:prstGeom>
          <a:noFill/>
        </p:spPr>
        <p:txBody>
          <a:bodyPr wrap="square">
            <a:spAutoFit/>
          </a:bodyPr>
          <a:lstStyle/>
          <a:p>
            <a:pPr algn="ctr"/>
            <a:r>
              <a:rPr lang="en-US" sz="3000" b="1" dirty="0">
                <a:latin typeface="Times New Roman" panose="02020603050405020304" pitchFamily="18" charset="0"/>
                <a:cs typeface="Times New Roman" panose="02020603050405020304" pitchFamily="18" charset="0"/>
              </a:rPr>
              <a:t>Amber Cove </a:t>
            </a:r>
            <a:endParaRPr lang="en-US" sz="3000" dirty="0"/>
          </a:p>
        </p:txBody>
      </p:sp>
    </p:spTree>
    <p:extLst>
      <p:ext uri="{BB962C8B-B14F-4D97-AF65-F5344CB8AC3E}">
        <p14:creationId xmlns:p14="http://schemas.microsoft.com/office/powerpoint/2010/main" val="1205785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203827"/>
            <a:ext cx="5034952" cy="565362"/>
          </a:xfrm>
          <a:prstGeom prst="rect">
            <a:avLst/>
          </a:prstGeom>
        </p:spPr>
        <p:txBody>
          <a:bodyPr vert="horz" lIns="91440" tIns="45720" rIns="91440" bIns="45720" rtlCol="0" anchor="ctr">
            <a:normAutofit fontScale="90000"/>
          </a:bodyPr>
          <a:lstStyle/>
          <a:p>
            <a:pPr algn="ctr"/>
            <a:r>
              <a:rPr lang="en-US" b="1" dirty="0">
                <a:latin typeface="Times New Roman" panose="02020603050405020304" pitchFamily="18" charset="0"/>
                <a:cs typeface="Times New Roman" panose="02020603050405020304" pitchFamily="18" charset="0"/>
              </a:rPr>
              <a:t>In Port </a:t>
            </a:r>
          </a:p>
        </p:txBody>
      </p:sp>
      <p:sp>
        <p:nvSpPr>
          <p:cNvPr id="5" name="TextBox 4">
            <a:extLst>
              <a:ext uri="{FF2B5EF4-FFF2-40B4-BE49-F238E27FC236}">
                <a16:creationId xmlns:a16="http://schemas.microsoft.com/office/drawing/2014/main" id="{E7B1F726-16D8-63AF-377F-DE6D168C7E04}"/>
              </a:ext>
            </a:extLst>
          </p:cNvPr>
          <p:cNvSpPr txBox="1"/>
          <p:nvPr/>
        </p:nvSpPr>
        <p:spPr>
          <a:xfrm>
            <a:off x="53259" y="769189"/>
            <a:ext cx="5254031" cy="5203265"/>
          </a:xfrm>
          <a:prstGeom prst="rect">
            <a:avLst/>
          </a:prstGeom>
        </p:spPr>
        <p:txBody>
          <a:bodyPr vert="horz" lIns="91440" tIns="45720" rIns="91440" bIns="45720" rtlCol="0">
            <a:normAutofit fontScale="25000" lnSpcReduction="20000"/>
          </a:bodyPr>
          <a:lstStyle/>
          <a:p>
            <a:pPr indent="-228600">
              <a:lnSpc>
                <a:spcPct val="120000"/>
              </a:lnSpc>
              <a:spcAft>
                <a:spcPts val="600"/>
              </a:spcAft>
              <a:buFont typeface="Arial" panose="020B0604020202020204" pitchFamily="34" charset="0"/>
              <a:buChar char="•"/>
            </a:pPr>
            <a:r>
              <a:rPr lang="en-US" sz="6200" dirty="0">
                <a:latin typeface="Times New Roman" panose="02020603050405020304" pitchFamily="18" charset="0"/>
                <a:cs typeface="Times New Roman" panose="02020603050405020304" pitchFamily="18" charset="0"/>
              </a:rPr>
              <a:t>When visiting Amber Cove Dominican Republic on a cruise, guests have the option to spend the day in the port or book an excursion to explore more of this historic area. </a:t>
            </a:r>
          </a:p>
          <a:p>
            <a:pPr indent="-228600">
              <a:lnSpc>
                <a:spcPct val="120000"/>
              </a:lnSpc>
              <a:spcAft>
                <a:spcPts val="600"/>
              </a:spcAft>
              <a:buFont typeface="Arial" panose="020B0604020202020204" pitchFamily="34" charset="0"/>
              <a:buChar char="•"/>
            </a:pPr>
            <a:r>
              <a:rPr lang="en-US" sz="6200" dirty="0">
                <a:latin typeface="Times New Roman" panose="02020603050405020304" pitchFamily="18" charset="0"/>
                <a:cs typeface="Times New Roman" panose="02020603050405020304" pitchFamily="18" charset="0"/>
              </a:rPr>
              <a:t>While Amber Cove does not have a beach, there is plenty to do within the port without spending any money. The biggest draw of Amber Cove Dominican Republic is the large resort-style pool. </a:t>
            </a:r>
          </a:p>
          <a:p>
            <a:pPr indent="-228600">
              <a:lnSpc>
                <a:spcPct val="120000"/>
              </a:lnSpc>
              <a:spcAft>
                <a:spcPts val="600"/>
              </a:spcAft>
              <a:buFont typeface="Arial" panose="020B0604020202020204" pitchFamily="34" charset="0"/>
              <a:buChar char="•"/>
            </a:pPr>
            <a:r>
              <a:rPr lang="en-US" sz="6200" dirty="0">
                <a:latin typeface="Times New Roman" panose="02020603050405020304" pitchFamily="18" charset="0"/>
                <a:cs typeface="Times New Roman" panose="02020603050405020304" pitchFamily="18" charset="0"/>
              </a:rPr>
              <a:t>This pool has a swim-up bar and plenty of lounge chairs to relax and soak up the sun. The beach loungers are complimentary, but you will need to bring towels from the ship. With only one ship in port, this area was quiet. Still, I recommend getting off the ship early to get the best spots.</a:t>
            </a:r>
          </a:p>
          <a:p>
            <a:pPr indent="-228600">
              <a:lnSpc>
                <a:spcPct val="120000"/>
              </a:lnSpc>
              <a:spcAft>
                <a:spcPts val="600"/>
              </a:spcAft>
              <a:buFont typeface="Arial" panose="020B0604020202020204" pitchFamily="34" charset="0"/>
              <a:buChar char="•"/>
            </a:pPr>
            <a:r>
              <a:rPr lang="en-US" sz="6200" dirty="0">
                <a:latin typeface="Times New Roman" panose="02020603050405020304" pitchFamily="18" charset="0"/>
                <a:cs typeface="Times New Roman" panose="02020603050405020304" pitchFamily="18" charset="0"/>
              </a:rPr>
              <a:t>Located near the pool, there are also two waterslides and a splash pad for the kids. Again, these areas are free for the little ones to enjoy at no added cost. There is also a basketball and volleyball court, as well as a giant chess game.</a:t>
            </a:r>
          </a:p>
          <a:p>
            <a:pPr indent="-228600">
              <a:lnSpc>
                <a:spcPct val="120000"/>
              </a:lnSpc>
              <a:spcAft>
                <a:spcPts val="600"/>
              </a:spcAft>
              <a:buFont typeface="Arial" panose="020B0604020202020204" pitchFamily="34" charset="0"/>
              <a:buChar char="•"/>
            </a:pPr>
            <a:r>
              <a:rPr lang="en-US" sz="6200" dirty="0">
                <a:latin typeface="Times New Roman" panose="02020603050405020304" pitchFamily="18" charset="0"/>
                <a:cs typeface="Times New Roman" panose="02020603050405020304" pitchFamily="18" charset="0"/>
              </a:rPr>
              <a:t>If you want to escape the crowds near the pool, there is a small secluded section of hammocks near the bay.</a:t>
            </a:r>
          </a:p>
          <a:p>
            <a:pPr indent="-228600">
              <a:lnSpc>
                <a:spcPct val="90000"/>
              </a:lnSpc>
              <a:spcAft>
                <a:spcPts val="600"/>
              </a:spcAft>
              <a:buFont typeface="Arial" panose="020B0604020202020204" pitchFamily="34" charset="0"/>
              <a:buChar char="•"/>
            </a:pPr>
            <a:endParaRPr lang="en-US" sz="1000" dirty="0"/>
          </a:p>
        </p:txBody>
      </p:sp>
      <p:pic>
        <p:nvPicPr>
          <p:cNvPr id="7" name="Picture 6" descr="A pool with chairs around it&#10;&#10;Description automatically generated">
            <a:extLst>
              <a:ext uri="{FF2B5EF4-FFF2-40B4-BE49-F238E27FC236}">
                <a16:creationId xmlns:a16="http://schemas.microsoft.com/office/drawing/2014/main" id="{E43B13F2-AF24-0551-CD80-5C54F408056E}"/>
              </a:ext>
            </a:extLst>
          </p:cNvPr>
          <p:cNvPicPr>
            <a:picLocks noChangeAspect="1"/>
          </p:cNvPicPr>
          <p:nvPr/>
        </p:nvPicPr>
        <p:blipFill rotWithShape="1">
          <a:blip r:embed="rId3">
            <a:extLst>
              <a:ext uri="{28A0092B-C50C-407E-A947-70E740481C1C}">
                <a14:useLocalDpi xmlns:a14="http://schemas.microsoft.com/office/drawing/2010/main" val="0"/>
              </a:ext>
            </a:extLst>
          </a:blip>
          <a:srcRect l="12377" r="22416"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9" name="TextBox 8">
            <a:extLst>
              <a:ext uri="{FF2B5EF4-FFF2-40B4-BE49-F238E27FC236}">
                <a16:creationId xmlns:a16="http://schemas.microsoft.com/office/drawing/2014/main" id="{3CD4FF98-6503-4CB4-9BA5-242DF156D42F}"/>
              </a:ext>
            </a:extLst>
          </p:cNvPr>
          <p:cNvSpPr txBox="1"/>
          <p:nvPr/>
        </p:nvSpPr>
        <p:spPr>
          <a:xfrm>
            <a:off x="5307290" y="5132052"/>
            <a:ext cx="4770814" cy="369332"/>
          </a:xfrm>
          <a:prstGeom prst="rect">
            <a:avLst/>
          </a:prstGeom>
          <a:solidFill>
            <a:schemeClr val="bg1"/>
          </a:solidFill>
        </p:spPr>
        <p:txBody>
          <a:bodyPr wrap="square">
            <a:spAutoFit/>
          </a:bodyPr>
          <a:lstStyle/>
          <a:p>
            <a:pPr algn="ctr"/>
            <a:r>
              <a:rPr lang="en-US" dirty="0">
                <a:latin typeface="Times New Roman" panose="02020603050405020304" pitchFamily="18" charset="0"/>
                <a:cs typeface="Times New Roman" panose="02020603050405020304" pitchFamily="18" charset="0"/>
              </a:rPr>
              <a:t>An all-day Amber Cove </a:t>
            </a:r>
            <a:r>
              <a:rPr lang="en-US" dirty="0" err="1">
                <a:latin typeface="Times New Roman" panose="02020603050405020304" pitchFamily="18" charset="0"/>
                <a:cs typeface="Times New Roman" panose="02020603050405020304" pitchFamily="18" charset="0"/>
              </a:rPr>
              <a:t>WiFi</a:t>
            </a:r>
            <a:r>
              <a:rPr lang="en-US" dirty="0">
                <a:latin typeface="Times New Roman" panose="02020603050405020304" pitchFamily="18" charset="0"/>
                <a:cs typeface="Times New Roman" panose="02020603050405020304" pitchFamily="18" charset="0"/>
              </a:rPr>
              <a:t> package is just $8.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4591" y="0"/>
            <a:ext cx="6136033" cy="567054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D515D-D470-365A-694F-95394ECA5B49}"/>
              </a:ext>
            </a:extLst>
          </p:cNvPr>
          <p:cNvSpPr txBox="1">
            <a:spLocks noGrp="1"/>
          </p:cNvSpPr>
          <p:nvPr>
            <p:ph type="title" idx="4294967295"/>
          </p:nvPr>
        </p:nvSpPr>
        <p:spPr>
          <a:xfrm>
            <a:off x="5706509" y="152401"/>
            <a:ext cx="4374096" cy="1123244"/>
          </a:xfrm>
          <a:prstGeom prst="rect">
            <a:avLst/>
          </a:prstGeom>
        </p:spPr>
        <p:txBody>
          <a:bodyPr vert="horz" lIns="91440" tIns="45720" rIns="91440" bIns="45720" rtlCol="0" anchor="ctr">
            <a:normAutofit/>
          </a:bodyPr>
          <a:lstStyle/>
          <a:p>
            <a:pPr algn="ctr"/>
            <a:r>
              <a:rPr lang="en-US" sz="4000" b="1" dirty="0">
                <a:latin typeface="Times New Roman" panose="02020603050405020304" pitchFamily="18" charset="0"/>
                <a:cs typeface="Times New Roman" panose="02020603050405020304" pitchFamily="18" charset="0"/>
              </a:rPr>
              <a:t>Aqua Zone</a:t>
            </a:r>
            <a:br>
              <a:rPr lang="en-US" sz="3400" b="1" dirty="0"/>
            </a:br>
            <a:endParaRPr lang="en-US" sz="3400" b="1" i="0" u="none" strike="noStrike" dirty="0">
              <a:ln>
                <a:noFill/>
              </a:ln>
            </a:endParaRPr>
          </a:p>
        </p:txBody>
      </p:sp>
      <p:pic>
        <p:nvPicPr>
          <p:cNvPr id="6" name="Picture 5" descr="A swimming pool with lounge chairs and a building&#10;&#10;Description automatically generated">
            <a:extLst>
              <a:ext uri="{FF2B5EF4-FFF2-40B4-BE49-F238E27FC236}">
                <a16:creationId xmlns:a16="http://schemas.microsoft.com/office/drawing/2014/main" id="{861BBEB1-0993-CCC3-9F94-0A7A38EDCF98}"/>
              </a:ext>
            </a:extLst>
          </p:cNvPr>
          <p:cNvPicPr>
            <a:picLocks noChangeAspect="1"/>
          </p:cNvPicPr>
          <p:nvPr/>
        </p:nvPicPr>
        <p:blipFill rotWithShape="1">
          <a:blip r:embed="rId3">
            <a:extLst>
              <a:ext uri="{28A0092B-C50C-407E-A947-70E740481C1C}">
                <a14:useLocalDpi xmlns:a14="http://schemas.microsoft.com/office/drawing/2010/main" val="0"/>
              </a:ext>
            </a:extLst>
          </a:blip>
          <a:srcRect l="3016" r="21510" b="1"/>
          <a:stretch/>
        </p:blipFill>
        <p:spPr>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4" name="TextBox 3">
            <a:extLst>
              <a:ext uri="{FF2B5EF4-FFF2-40B4-BE49-F238E27FC236}">
                <a16:creationId xmlns:a16="http://schemas.microsoft.com/office/drawing/2014/main" id="{C99B410A-E4D7-B372-7394-3CDEF311819A}"/>
              </a:ext>
            </a:extLst>
          </p:cNvPr>
          <p:cNvSpPr txBox="1"/>
          <p:nvPr/>
        </p:nvSpPr>
        <p:spPr>
          <a:xfrm>
            <a:off x="5706490" y="925689"/>
            <a:ext cx="4374096" cy="4744861"/>
          </a:xfrm>
          <a:prstGeom prst="rect">
            <a:avLst/>
          </a:prstGeom>
        </p:spPr>
        <p:txBody>
          <a:bodyPr vert="horz" lIns="91440" tIns="45720" rIns="91440" bIns="45720" rtlCol="0">
            <a:normAutofit fontScale="25000" lnSpcReduction="20000"/>
          </a:bodyPr>
          <a:lstStyle/>
          <a:p>
            <a:pPr indent="-228600">
              <a:lnSpc>
                <a:spcPct val="120000"/>
              </a:lnSpc>
              <a:spcAft>
                <a:spcPts val="600"/>
              </a:spcAft>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While in Amber Cove, the most popular activity is probably the Aqua Zone. You can lounge by this complimentary pool area, while the kids enjoy the waterslides and splash pad which are also free to use.</a:t>
            </a:r>
          </a:p>
          <a:p>
            <a:pPr indent="-228600">
              <a:lnSpc>
                <a:spcPct val="120000"/>
              </a:lnSpc>
              <a:spcAft>
                <a:spcPts val="600"/>
              </a:spcAft>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If you are looking for a bit of adventure, the Aqua Zone has a zipline that soars over the pool area. Guests can purchase an all-day pass for just $20. There is also a water sports rental area. </a:t>
            </a:r>
          </a:p>
          <a:p>
            <a:pPr indent="-228600">
              <a:lnSpc>
                <a:spcPct val="120000"/>
              </a:lnSpc>
              <a:spcAft>
                <a:spcPts val="600"/>
              </a:spcAft>
              <a:buFont typeface="Arial" panose="020B0604020202020204" pitchFamily="34" charset="0"/>
              <a:buChar char="•"/>
            </a:pPr>
            <a:r>
              <a:rPr lang="en-US" sz="7200" dirty="0">
                <a:latin typeface="Times New Roman" panose="02020603050405020304" pitchFamily="18" charset="0"/>
                <a:cs typeface="Times New Roman" panose="02020603050405020304" pitchFamily="18" charset="0"/>
              </a:rPr>
              <a:t>Here, guests can rent items like paddleboards, hydro bikes, kayaks, pedal boats, or solar catamarans for either a half hour or an hour at varying prices from $20 to $60, umbrellas for $20, lockers for $6, or book a VIP package.</a:t>
            </a:r>
          </a:p>
          <a:p>
            <a:pPr indent="-228600">
              <a:lnSpc>
                <a:spcPct val="120000"/>
              </a:lnSpc>
              <a:spcAft>
                <a:spcPts val="600"/>
              </a:spcAft>
              <a:buFont typeface="Arial" panose="020B0604020202020204" pitchFamily="34" charset="0"/>
              <a:buChar char="•"/>
            </a:pPr>
            <a:endParaRPr lang="en-US" sz="7200" dirty="0">
              <a:latin typeface="Times New Roman" panose="02020603050405020304" pitchFamily="18" charset="0"/>
              <a:cs typeface="Times New Roman" panose="02020603050405020304" pitchFamily="18" charset="0"/>
            </a:endParaRPr>
          </a:p>
          <a:p>
            <a:pPr indent="-228600">
              <a:lnSpc>
                <a:spcPct val="90000"/>
              </a:lnSpc>
              <a:spcAft>
                <a:spcPts val="600"/>
              </a:spcAft>
              <a:buFont typeface="Arial" panose="020B0604020202020204" pitchFamily="34" charset="0"/>
              <a:buChar char="•"/>
            </a:pPr>
            <a:endParaRPr lang="en-US" sz="1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name="page10">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F6BF-184F-A7A2-A13B-66EE9C18B79B}"/>
              </a:ext>
            </a:extLst>
          </p:cNvPr>
          <p:cNvSpPr txBox="1">
            <a:spLocks noGrp="1"/>
          </p:cNvSpPr>
          <p:nvPr>
            <p:ph type="title" idx="4294967295"/>
          </p:nvPr>
        </p:nvSpPr>
        <p:spPr>
          <a:xfrm>
            <a:off x="-1" y="236976"/>
            <a:ext cx="10080625" cy="852733"/>
          </a:xfrm>
          <a:prstGeom prst="rect">
            <a:avLst/>
          </a:prstGeom>
        </p:spPr>
        <p:txBody>
          <a:bodyPr vert="horz"/>
          <a:lstStyle/>
          <a:p>
            <a:pPr algn="ctr"/>
            <a:r>
              <a:rPr lang="en-US" b="1" dirty="0">
                <a:latin typeface="Times New Roman" panose="02020603050405020304" pitchFamily="18" charset="0"/>
                <a:cs typeface="Times New Roman" panose="02020603050405020304" pitchFamily="18" charset="0"/>
              </a:rPr>
              <a:t>Shore Excursions </a:t>
            </a:r>
            <a:br>
              <a:rPr lang="en-US" sz="2800" b="1" dirty="0"/>
            </a:br>
            <a:br>
              <a:rPr lang="en-US" sz="4000" dirty="0">
                <a:solidFill>
                  <a:schemeClr val="tx1"/>
                </a:solidFill>
                <a:latin typeface="Times New Roman" panose="02020603050405020304" pitchFamily="18" charset="0"/>
                <a:cs typeface="Times New Roman" panose="02020603050405020304" pitchFamily="18" charset="0"/>
              </a:rPr>
            </a:br>
            <a:endParaRPr lang="en-US" sz="4000" b="1" dirty="0">
              <a:solidFill>
                <a:srgbClr val="000000"/>
              </a:solidFill>
              <a:latin typeface="Alef" pitchFamily="18"/>
              <a:cs typeface="Alef" pitchFamily="2"/>
            </a:endParaRPr>
          </a:p>
        </p:txBody>
      </p:sp>
      <p:sp>
        <p:nvSpPr>
          <p:cNvPr id="4" name="TextBox 3">
            <a:extLst>
              <a:ext uri="{FF2B5EF4-FFF2-40B4-BE49-F238E27FC236}">
                <a16:creationId xmlns:a16="http://schemas.microsoft.com/office/drawing/2014/main" id="{E9D6B1D5-754C-1B93-28EB-12F97506415B}"/>
              </a:ext>
            </a:extLst>
          </p:cNvPr>
          <p:cNvSpPr txBox="1"/>
          <p:nvPr/>
        </p:nvSpPr>
        <p:spPr>
          <a:xfrm>
            <a:off x="146756" y="914400"/>
            <a:ext cx="8952088" cy="4093428"/>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you’d prefer to venture beyond this port area, there are plenty of shore excursions that depart from Amber Cove. They can vary from beach breaks, historical tours, and adventure activities.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Puerto Plata’s Atlantic coastline has more than 60 miles of beaches. Thus, a beach break is a popular way to spend your day at Amber Cove.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cruise lines offer the All-Inclusive Coconut Cove and Playa Bachata beach breaks as well as other beach stops included in Puerto Plata sightseeing tours.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Puerto Plata’s Malecon is known for its shopping, restaurants, and bars where you can enjoy a bit of Dominican culture. At the very end of the seafront, you will see the massive stone walls of the Fortress of San Felipe, a historic military fortress converted into a museum.</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also partake in chocolate factory tours, visit the Amber Museum, tour the Brugal Rum Factory or a cigar factory, and interact with local coffee farmers.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1C190-B2D7-4A74-E220-B0D8CD179BB7}"/>
              </a:ext>
            </a:extLst>
          </p:cNvPr>
          <p:cNvSpPr txBox="1">
            <a:spLocks noGrp="1"/>
          </p:cNvSpPr>
          <p:nvPr>
            <p:ph type="title" idx="4294967295"/>
          </p:nvPr>
        </p:nvSpPr>
        <p:spPr>
          <a:xfrm>
            <a:off x="693043" y="301904"/>
            <a:ext cx="4341909" cy="1494373"/>
          </a:xfrm>
          <a:prstGeom prst="rect">
            <a:avLst/>
          </a:prstGeom>
          <a:noFill/>
        </p:spPr>
        <p:txBody>
          <a:bodyPr vert="horz" lIns="91440" tIns="45720" rIns="91440" bIns="45720" rtlCol="0" anchor="ctr">
            <a:normAutofit/>
          </a:bodyPr>
          <a:lstStyle/>
          <a:p>
            <a:pPr algn="ctr"/>
            <a:r>
              <a:rPr lang="en-US" dirty="0">
                <a:latin typeface="Times New Roman" panose="02020603050405020304" pitchFamily="18" charset="0"/>
                <a:cs typeface="Times New Roman" panose="02020603050405020304" pitchFamily="18" charset="0"/>
              </a:rPr>
              <a:t>Puerto Plata’s Malecon</a:t>
            </a:r>
            <a:endParaRPr lang="en-US"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CD92E9A7-25DF-C91E-FBFE-0EB4E1A6FF31}"/>
              </a:ext>
            </a:extLst>
          </p:cNvPr>
          <p:cNvSpPr txBox="1"/>
          <p:nvPr/>
        </p:nvSpPr>
        <p:spPr>
          <a:xfrm>
            <a:off x="217768" y="1929290"/>
            <a:ext cx="4930168" cy="3178143"/>
          </a:xfrm>
          <a:prstGeom prst="rect">
            <a:avLst/>
          </a:prstGeom>
          <a:noFill/>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completely paved </a:t>
            </a:r>
            <a:r>
              <a:rPr lang="en-US" sz="2000" dirty="0" err="1">
                <a:latin typeface="Times New Roman" panose="02020603050405020304" pitchFamily="18" charset="0"/>
                <a:cs typeface="Times New Roman" panose="02020603050405020304" pitchFamily="18" charset="0"/>
              </a:rPr>
              <a:t>Malecón</a:t>
            </a:r>
            <a:r>
              <a:rPr lang="en-US" sz="2000" dirty="0">
                <a:latin typeface="Times New Roman" panose="02020603050405020304" pitchFamily="18" charset="0"/>
                <a:cs typeface="Times New Roman" panose="02020603050405020304" pitchFamily="18" charset="0"/>
              </a:rPr>
              <a:t> (also known as Av General </a:t>
            </a:r>
            <a:r>
              <a:rPr lang="en-US" sz="2000" dirty="0" err="1">
                <a:latin typeface="Times New Roman" panose="02020603050405020304" pitchFamily="18" charset="0"/>
                <a:cs typeface="Times New Roman" panose="02020603050405020304" pitchFamily="18" charset="0"/>
              </a:rPr>
              <a:t>Luperón</a:t>
            </a:r>
            <a:r>
              <a:rPr lang="en-US" sz="2000" dirty="0">
                <a:latin typeface="Times New Roman" panose="02020603050405020304" pitchFamily="18" charset="0"/>
                <a:cs typeface="Times New Roman" panose="02020603050405020304" pitchFamily="18" charset="0"/>
              </a:rPr>
              <a:t> and Av </a:t>
            </a:r>
            <a:r>
              <a:rPr lang="en-US" sz="2000" dirty="0" err="1">
                <a:latin typeface="Times New Roman" panose="02020603050405020304" pitchFamily="18" charset="0"/>
                <a:cs typeface="Times New Roman" panose="02020603050405020304" pitchFamily="18" charset="0"/>
              </a:rPr>
              <a:t>Circunvalación</a:t>
            </a:r>
            <a:r>
              <a:rPr lang="en-US" sz="2000" dirty="0">
                <a:latin typeface="Times New Roman" panose="02020603050405020304" pitchFamily="18" charset="0"/>
                <a:cs typeface="Times New Roman" panose="02020603050405020304" pitchFamily="18" charset="0"/>
              </a:rPr>
              <a:t> Norte) runs along the shore.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There are a handful of restaurants, as well as a half-dozen beachside shacks selling food and drinks on Long Beach, the main city beach around 2km east of downtown. </a:t>
            </a:r>
          </a:p>
          <a:p>
            <a:pPr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can also experience kitesurfers who launch themselves into the waves here on windy days.</a:t>
            </a:r>
          </a:p>
        </p:txBody>
      </p:sp>
      <p:pic>
        <p:nvPicPr>
          <p:cNvPr id="4" name="Picture 3" descr="A red and white bench overlooking a body of water&#10;&#10;Description automatically generated">
            <a:extLst>
              <a:ext uri="{FF2B5EF4-FFF2-40B4-BE49-F238E27FC236}">
                <a16:creationId xmlns:a16="http://schemas.microsoft.com/office/drawing/2014/main" id="{53E4FF2C-E926-DEFD-9FD9-028C900AA9D7}"/>
              </a:ext>
            </a:extLst>
          </p:cNvPr>
          <p:cNvPicPr>
            <a:picLocks noChangeAspect="1"/>
          </p:cNvPicPr>
          <p:nvPr/>
        </p:nvPicPr>
        <p:blipFill rotWithShape="1">
          <a:blip r:embed="rId3">
            <a:extLst>
              <a:ext uri="{28A0092B-C50C-407E-A947-70E740481C1C}">
                <a14:useLocalDpi xmlns:a14="http://schemas.microsoft.com/office/drawing/2010/main" val="0"/>
              </a:ext>
            </a:extLst>
          </a:blip>
          <a:srcRect l="47968" r="11821"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DE14D97-E74D-FBB4-A418-4EC674C6A4FB}"/>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4591" y="0"/>
            <a:ext cx="6136033" cy="567054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7F80B6-9562-307E-7A8E-C0D5B482A207}"/>
              </a:ext>
            </a:extLst>
          </p:cNvPr>
          <p:cNvSpPr txBox="1">
            <a:spLocks noGrp="1"/>
          </p:cNvSpPr>
          <p:nvPr>
            <p:ph type="title" idx="4294967295"/>
          </p:nvPr>
        </p:nvSpPr>
        <p:spPr>
          <a:xfrm>
            <a:off x="4730043" y="1"/>
            <a:ext cx="5350562" cy="948266"/>
          </a:xfrm>
          <a:prstGeom prst="rect">
            <a:avLst/>
          </a:prstGeom>
        </p:spPr>
        <p:txBody>
          <a:bodyPr vert="horz" lIns="91440" tIns="45720" rIns="91440" bIns="45720" rtlCol="0" anchor="ctr">
            <a:normAutofit/>
          </a:bodyPr>
          <a:lstStyle/>
          <a:p>
            <a:pPr algn="ctr"/>
            <a:r>
              <a:rPr lang="en-US" sz="4000" dirty="0">
                <a:latin typeface="Times New Roman" panose="02020603050405020304" pitchFamily="18" charset="0"/>
                <a:cs typeface="Times New Roman" panose="02020603050405020304" pitchFamily="18" charset="0"/>
              </a:rPr>
              <a:t>Coconut Cove</a:t>
            </a:r>
            <a:endParaRPr lang="en-US" sz="4000" b="1" dirty="0">
              <a:latin typeface="Times New Roman" panose="02020603050405020304" pitchFamily="18" charset="0"/>
              <a:cs typeface="Times New Roman" panose="02020603050405020304" pitchFamily="18" charset="0"/>
            </a:endParaRPr>
          </a:p>
        </p:txBody>
      </p:sp>
      <p:pic>
        <p:nvPicPr>
          <p:cNvPr id="5" name="Picture 4" descr="An aerial view of a beach&#10;&#10;Description automatically generated">
            <a:extLst>
              <a:ext uri="{FF2B5EF4-FFF2-40B4-BE49-F238E27FC236}">
                <a16:creationId xmlns:a16="http://schemas.microsoft.com/office/drawing/2014/main" id="{8014F435-CF68-87BF-DE5F-80010321C5D2}"/>
              </a:ext>
            </a:extLst>
          </p:cNvPr>
          <p:cNvPicPr>
            <a:picLocks noChangeAspect="1"/>
          </p:cNvPicPr>
          <p:nvPr/>
        </p:nvPicPr>
        <p:blipFill rotWithShape="1">
          <a:blip r:embed="rId3">
            <a:extLst>
              <a:ext uri="{28A0092B-C50C-407E-A947-70E740481C1C}">
                <a14:useLocalDpi xmlns:a14="http://schemas.microsoft.com/office/drawing/2010/main" val="0"/>
              </a:ext>
            </a:extLst>
          </a:blip>
          <a:srcRect l="26933" r="6146" b="1"/>
          <a:stretch/>
        </p:blipFill>
        <p:spPr>
          <a:xfrm>
            <a:off x="20" y="10"/>
            <a:ext cx="4730023" cy="4346541"/>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6" name="TextBox 5">
            <a:extLst>
              <a:ext uri="{FF2B5EF4-FFF2-40B4-BE49-F238E27FC236}">
                <a16:creationId xmlns:a16="http://schemas.microsoft.com/office/drawing/2014/main" id="{980657B5-0EC8-5B07-ACE2-3BE92CC80E2A}"/>
              </a:ext>
            </a:extLst>
          </p:cNvPr>
          <p:cNvSpPr txBox="1"/>
          <p:nvPr/>
        </p:nvSpPr>
        <p:spPr>
          <a:xfrm>
            <a:off x="4583288" y="824087"/>
            <a:ext cx="5400901" cy="3668890"/>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Have it all when you visit our private Coconut Cove Beach tucked away in a hidden part of the island’s coastline with stunning vistas and a sprawling white sand beach.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Coconut Cove is just</a:t>
            </a:r>
            <a:r>
              <a:rPr lang="en-US" sz="2000" dirty="0">
                <a:effectLst/>
                <a:latin typeface="Times New Roman" panose="02020603050405020304" pitchFamily="18" charset="0"/>
                <a:cs typeface="Times New Roman" panose="02020603050405020304" pitchFamily="18" charset="0"/>
              </a:rPr>
              <a:t> 35 minutes south of the pier. This beach oasis is ready for you to lounge on the beach with an island.</a:t>
            </a:r>
          </a:p>
          <a:p>
            <a:pPr marL="342900" indent="-228600">
              <a:lnSpc>
                <a:spcPct val="90000"/>
              </a:lnSpc>
              <a:spcAft>
                <a:spcPts val="600"/>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Take a relaxing swim in the ocean, or try a kayak, paddleboard, or snorkel the shallow reef. </a:t>
            </a:r>
            <a:endParaRPr lang="en-US" sz="2000" dirty="0">
              <a:latin typeface="Times New Roman" panose="02020603050405020304" pitchFamily="18" charset="0"/>
              <a:cs typeface="Times New Roman" panose="02020603050405020304" pitchFamily="18" charset="0"/>
            </a:endParaRPr>
          </a:p>
          <a:p>
            <a:pPr marL="342900" indent="-228600">
              <a:lnSpc>
                <a:spcPct val="90000"/>
              </a:lnSpc>
              <a:spcAft>
                <a:spcPts val="600"/>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Prices $79.00 (ages 10 and up) </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$59.00 (ages 3 to 9) $0.00 (ages 0 to 2)</a:t>
            </a:r>
          </a:p>
          <a:p>
            <a:pPr marL="342900" indent="-228600">
              <a:lnSpc>
                <a:spcPct val="90000"/>
              </a:lnSpc>
              <a:spcAft>
                <a:spcPts val="600"/>
              </a:spcAft>
              <a:buFont typeface="Arial" panose="020B0604020202020204" pitchFamily="34" charset="0"/>
              <a:buChar char="•"/>
            </a:pPr>
            <a:endParaRPr lang="en-US" sz="2000" dirty="0">
              <a:effectLst/>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FF3B2CF-A8E2-17E8-EF80-1EA5BA715AA8}"/>
              </a:ext>
            </a:extLst>
          </p:cNvPr>
          <p:cNvSpPr txBox="1"/>
          <p:nvPr/>
        </p:nvSpPr>
        <p:spPr>
          <a:xfrm>
            <a:off x="138289" y="4396322"/>
            <a:ext cx="9845901" cy="1277273"/>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It’s all yours to enjoy in this full all-inclusive experience. Your package includes a welcome drink, beach chairs, umbrellas, hammocks, Local beers, local rum, rum punch, fruit punch, sodas, and a Dominican cuisine buffet lunch. </a:t>
            </a:r>
          </a:p>
          <a:p>
            <a:pPr marL="342900" indent="-228600">
              <a:lnSpc>
                <a:spcPct val="90000"/>
              </a:lnSpc>
              <a:spcAft>
                <a:spcPts val="600"/>
              </a:spcAft>
              <a:buFont typeface="Arial" panose="020B0604020202020204" pitchFamily="34" charset="0"/>
              <a:buChar char="•"/>
            </a:pPr>
            <a:r>
              <a:rPr lang="en-US" sz="2000" dirty="0">
                <a:effectLst/>
                <a:latin typeface="Times New Roman" panose="02020603050405020304" pitchFamily="18" charset="0"/>
                <a:cs typeface="Times New Roman" panose="02020603050405020304" pitchFamily="18" charset="0"/>
              </a:rPr>
              <a:t>Kayaks, paddle boards, and snorkel equipment are also included.</a:t>
            </a:r>
          </a:p>
        </p:txBody>
      </p:sp>
    </p:spTree>
    <p:extLst>
      <p:ext uri="{BB962C8B-B14F-4D97-AF65-F5344CB8AC3E}">
        <p14:creationId xmlns:p14="http://schemas.microsoft.com/office/powerpoint/2010/main" val="3854010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name="page16">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3" y="410710"/>
            <a:ext cx="10080625" cy="578440"/>
          </a:xfrm>
          <a:prstGeom prst="rect">
            <a:avLst/>
          </a:prstGeom>
        </p:spPr>
        <p:txBody>
          <a:bodyPr vert="horz"/>
          <a:lstStyle/>
          <a:p>
            <a:pPr lvl="0" algn="ctr" rtl="0"/>
            <a:r>
              <a:rPr lang="en-US" sz="4400" dirty="0">
                <a:latin typeface="Times New Roman" panose="02020603050405020304" pitchFamily="18" charset="0"/>
                <a:cs typeface="Times New Roman" panose="02020603050405020304" pitchFamily="18" charset="0"/>
              </a:rPr>
              <a:t>Fortress of San Felipe</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211272" y="1300929"/>
            <a:ext cx="9748389" cy="4347043"/>
          </a:xfrm>
          <a:prstGeom prst="rect">
            <a:avLst/>
          </a:prstGeom>
        </p:spPr>
        <p:txBody>
          <a:bodyPr vert="horz"/>
          <a:lstStyle/>
          <a:p>
            <a:pPr lvl="0" rtl="0"/>
            <a:r>
              <a:rPr lang="en-US" sz="2000" dirty="0">
                <a:latin typeface="Times New Roman" panose="02020603050405020304" pitchFamily="18" charset="0"/>
                <a:cs typeface="Times New Roman" panose="02020603050405020304" pitchFamily="18" charset="0"/>
              </a:rPr>
              <a:t>During your visit to Puerto Plata, Fortaleza de San Felipe Fortress is a must-see, not only because of its history but also for the incredible sight of the coast.</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Located in Puerto Plata’s Bay, near the seawall, the building was constructed in the 16th century to defend the city from pirates.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Today, it is proof of the colonial past of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Puerto Plata.</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the fortress, you can discover its walls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and the moat that surrounds it. Inside,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there is a little museum that possesses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some historical relics.</a:t>
            </a:r>
            <a:r>
              <a:rPr lang="en-US" sz="2000" dirty="0">
                <a:effectLst/>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a:p>
            <a:pPr lvl="0" rtl="0"/>
            <a:endParaRPr lang="en-US" sz="2000" dirty="0">
              <a:latin typeface="Times New Roman" panose="02020603050405020304" pitchFamily="18" charset="0"/>
              <a:cs typeface="Times New Roman" panose="02020603050405020304" pitchFamily="18" charset="0"/>
            </a:endParaRPr>
          </a:p>
          <a:p>
            <a:pPr marL="0" lvl="0" indent="0" rtl="0">
              <a:buNone/>
            </a:pPr>
            <a:endParaRPr lang="en-US" sz="2800" dirty="0">
              <a:solidFill>
                <a:srgbClr val="000000"/>
              </a:solidFill>
              <a:latin typeface="Times New Roman" panose="02020603050405020304" pitchFamily="18" charset="0"/>
              <a:cs typeface="Times New Roman" panose="02020603050405020304" pitchFamily="18" charset="0"/>
            </a:endParaRPr>
          </a:p>
        </p:txBody>
      </p:sp>
      <p:pic>
        <p:nvPicPr>
          <p:cNvPr id="6" name="Picture 5" descr="A palm trees by a wall&#10;&#10;Description automatically generated">
            <a:extLst>
              <a:ext uri="{FF2B5EF4-FFF2-40B4-BE49-F238E27FC236}">
                <a16:creationId xmlns:a16="http://schemas.microsoft.com/office/drawing/2014/main" id="{1DDE06CA-D00C-5040-0DDE-3211B49BCB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311" y="2394348"/>
            <a:ext cx="5040311" cy="3276202"/>
          </a:xfrm>
          <a:prstGeom prst="rect">
            <a:avLst/>
          </a:prstGeom>
        </p:spPr>
      </p:pic>
      <p:sp>
        <p:nvSpPr>
          <p:cNvPr id="10" name="TextBox 9">
            <a:extLst>
              <a:ext uri="{FF2B5EF4-FFF2-40B4-BE49-F238E27FC236}">
                <a16:creationId xmlns:a16="http://schemas.microsoft.com/office/drawing/2014/main" id="{199D9F47-9E7B-E517-0493-A2F388555CF4}"/>
              </a:ext>
            </a:extLst>
          </p:cNvPr>
          <p:cNvSpPr txBox="1"/>
          <p:nvPr/>
        </p:nvSpPr>
        <p:spPr>
          <a:xfrm>
            <a:off x="0" y="4689765"/>
            <a:ext cx="5040311" cy="769441"/>
          </a:xfrm>
          <a:prstGeom prst="rect">
            <a:avLst/>
          </a:prstGeom>
          <a:noFill/>
        </p:spPr>
        <p:txBody>
          <a:bodyPr wrap="square">
            <a:spAutoFit/>
          </a:bodyPr>
          <a:lstStyle/>
          <a:p>
            <a:pPr algn="ctr"/>
            <a:r>
              <a:rPr lang="en-US" sz="2200" b="1" dirty="0">
                <a:latin typeface="Times New Roman" panose="02020603050405020304" pitchFamily="18" charset="0"/>
                <a:cs typeface="Times New Roman" panose="02020603050405020304" pitchFamily="18" charset="0"/>
              </a:rPr>
              <a:t>E</a:t>
            </a:r>
            <a:r>
              <a:rPr lang="en-US" sz="2200" b="1" dirty="0">
                <a:effectLst/>
                <a:latin typeface="Times New Roman" panose="02020603050405020304" pitchFamily="18" charset="0"/>
                <a:cs typeface="Times New Roman" panose="02020603050405020304" pitchFamily="18" charset="0"/>
              </a:rPr>
              <a:t>ntrance</a:t>
            </a:r>
            <a:r>
              <a:rPr lang="en-US" sz="2200" dirty="0">
                <a:effectLst/>
                <a:latin typeface="Times New Roman" panose="02020603050405020304" pitchFamily="18" charset="0"/>
                <a:cs typeface="Times New Roman" panose="02020603050405020304" pitchFamily="18" charset="0"/>
              </a:rPr>
              <a:t> </a:t>
            </a:r>
            <a:r>
              <a:rPr lang="en-US" sz="2200" b="1" dirty="0">
                <a:effectLst/>
                <a:latin typeface="Times New Roman" panose="02020603050405020304" pitchFamily="18" charset="0"/>
                <a:cs typeface="Times New Roman" panose="02020603050405020304" pitchFamily="18" charset="0"/>
              </a:rPr>
              <a:t>fee</a:t>
            </a:r>
            <a:r>
              <a:rPr lang="en-US" sz="2200" b="1" dirty="0">
                <a:latin typeface="Times New Roman" panose="02020603050405020304" pitchFamily="18" charset="0"/>
                <a:cs typeface="Times New Roman" panose="02020603050405020304" pitchFamily="18" charset="0"/>
              </a:rPr>
              <a:t>:</a:t>
            </a:r>
            <a:r>
              <a:rPr lang="en-US" sz="2200" dirty="0">
                <a:effectLst/>
                <a:latin typeface="Times New Roman" panose="02020603050405020304" pitchFamily="18" charset="0"/>
                <a:cs typeface="Times New Roman" panose="02020603050405020304" pitchFamily="18" charset="0"/>
              </a:rPr>
              <a:t> </a:t>
            </a:r>
            <a:br>
              <a:rPr lang="en-US" sz="2200" dirty="0">
                <a:effectLst/>
                <a:latin typeface="Times New Roman" panose="02020603050405020304" pitchFamily="18" charset="0"/>
                <a:cs typeface="Times New Roman" panose="02020603050405020304" pitchFamily="18" charset="0"/>
              </a:rPr>
            </a:br>
            <a:r>
              <a:rPr lang="en-US" sz="2200" dirty="0">
                <a:effectLst/>
                <a:latin typeface="Times New Roman" panose="02020603050405020304" pitchFamily="18" charset="0"/>
                <a:cs typeface="Times New Roman" panose="02020603050405020304" pitchFamily="18" charset="0"/>
              </a:rPr>
              <a:t>$10 for adults,  children under 15 are free</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769849"/>
          </a:xfrm>
        </p:spPr>
        <p:txBody>
          <a:bodyPr>
            <a:normAutofit/>
          </a:bodyPr>
          <a:lstStyle/>
          <a:p>
            <a:r>
              <a:rPr lang="en-US" sz="4800" b="1" dirty="0">
                <a:solidFill>
                  <a:schemeClr val="tx1"/>
                </a:solidFill>
                <a:latin typeface="Times New Roman" panose="02020603050405020304" pitchFamily="18" charset="0"/>
                <a:cs typeface="Times New Roman" panose="02020603050405020304" pitchFamily="18" charset="0"/>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772998" y="958299"/>
            <a:ext cx="9083153" cy="5670949"/>
          </a:xfrm>
        </p:spPr>
        <p:txBody>
          <a:bodyPr/>
          <a:lstStyle/>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My Port Philosophy</a:t>
            </a:r>
            <a:endParaRPr lang="en-US" altLang="en-US" b="1" i="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Don’t Miss the Ship</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Money</a:t>
            </a:r>
          </a:p>
          <a:p>
            <a:pPr algn="l">
              <a:buFont typeface="Wingdings" panose="05000000000000000000" pitchFamily="2" charset="2"/>
              <a:buChar char=""/>
            </a:pPr>
            <a:r>
              <a:rPr lang="en-US" sz="2400" b="1" dirty="0">
                <a:solidFill>
                  <a:srgbClr val="000000"/>
                </a:solidFill>
                <a:latin typeface="Times New Roman" panose="02020603050405020304" pitchFamily="18" charset="0"/>
                <a:cs typeface="Times New Roman" panose="02020603050405020304" pitchFamily="18" charset="0"/>
              </a:rPr>
              <a:t>About Dominican Republic</a:t>
            </a:r>
            <a:endParaRPr lang="en-US" altLang="en-US"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About </a:t>
            </a:r>
            <a:r>
              <a:rPr lang="en-US" sz="2400" b="1" i="0" kern="1200" dirty="0">
                <a:latin typeface="Times New Roman" panose="02020603050405020304" pitchFamily="18" charset="0"/>
                <a:ea typeface="Tahoma" panose="020B0604030504040204" pitchFamily="34" charset="0"/>
                <a:cs typeface="Times New Roman" panose="02020603050405020304" pitchFamily="18" charset="0"/>
              </a:rPr>
              <a:t>Puerto Plata</a:t>
            </a:r>
            <a:endParaRPr lang="en-US" altLang="en-US"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Area Map of </a:t>
            </a:r>
            <a:r>
              <a:rPr lang="en-US" sz="2400" b="1" i="0" kern="1200" dirty="0">
                <a:latin typeface="Times New Roman" panose="02020603050405020304" pitchFamily="18" charset="0"/>
                <a:ea typeface="Tahoma" panose="020B0604030504040204" pitchFamily="34" charset="0"/>
                <a:cs typeface="Times New Roman" panose="02020603050405020304" pitchFamily="18" charset="0"/>
              </a:rPr>
              <a:t>Dominican Republic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Map of </a:t>
            </a:r>
            <a:r>
              <a:rPr lang="en-US" sz="2400" b="1" i="0" kern="1200" dirty="0">
                <a:latin typeface="Times New Roman" panose="02020603050405020304" pitchFamily="18" charset="0"/>
                <a:ea typeface="Tahoma" panose="020B0604030504040204" pitchFamily="34" charset="0"/>
                <a:cs typeface="Times New Roman" panose="02020603050405020304" pitchFamily="18" charset="0"/>
              </a:rPr>
              <a:t>Amber Cove</a:t>
            </a:r>
            <a:endParaRPr lang="en-US" altLang="en-US" b="1" dirty="0">
              <a:solidFill>
                <a:schemeClr val="tx1"/>
              </a:solidFill>
              <a:latin typeface="Times New Roman" panose="02020603050405020304" pitchFamily="18" charset="0"/>
              <a:cs typeface="Times New Roman" panose="02020603050405020304" pitchFamily="18" charset="0"/>
            </a:endParaRPr>
          </a:p>
          <a:p>
            <a:pPr algn="l">
              <a:buFont typeface="Wingdings" panose="05000000000000000000" pitchFamily="2" charset="2"/>
              <a:buChar char=""/>
            </a:pPr>
            <a:r>
              <a:rPr lang="en-US" sz="2400" b="1" i="0" kern="1200" dirty="0">
                <a:latin typeface="Times New Roman" panose="02020603050405020304" pitchFamily="18" charset="0"/>
                <a:ea typeface="Tahoma" panose="020B0604030504040204" pitchFamily="34" charset="0"/>
                <a:cs typeface="Times New Roman" panose="02020603050405020304" pitchFamily="18" charset="0"/>
              </a:rPr>
              <a:t>Amber Cove</a:t>
            </a:r>
            <a:r>
              <a:rPr lang="en-US" b="1" dirty="0">
                <a:solidFill>
                  <a:schemeClr val="tx1"/>
                </a:solidFill>
                <a:latin typeface="Times New Roman" panose="02020603050405020304" pitchFamily="18" charset="0"/>
                <a:cs typeface="Times New Roman" panose="02020603050405020304" pitchFamily="18" charset="0"/>
              </a:rPr>
              <a:t> Transportation </a:t>
            </a:r>
          </a:p>
          <a:p>
            <a:pPr algn="l">
              <a:buFont typeface="Wingdings" panose="05000000000000000000" pitchFamily="2" charset="2"/>
              <a:buChar char=""/>
            </a:pPr>
            <a:r>
              <a:rPr lang="en-US" altLang="en-US" b="1" dirty="0">
                <a:solidFill>
                  <a:schemeClr val="tx1"/>
                </a:solidFill>
                <a:latin typeface="Times New Roman" panose="02020603050405020304" pitchFamily="18" charset="0"/>
                <a:cs typeface="Times New Roman" panose="02020603050405020304" pitchFamily="18" charset="0"/>
              </a:rPr>
              <a:t>Places to see or at least consider</a:t>
            </a:r>
          </a:p>
          <a:p>
            <a:pPr algn="l">
              <a:buFont typeface="Wingdings" panose="05000000000000000000" pitchFamily="2" charset="2"/>
              <a:buChar char=""/>
            </a:pPr>
            <a:r>
              <a:rPr lang="en-US" altLang="en-US"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4591" y="0"/>
            <a:ext cx="6136033" cy="567054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59D1B32-546C-ABC3-E097-D175B4DA9F3B}"/>
              </a:ext>
            </a:extLst>
          </p:cNvPr>
          <p:cNvSpPr txBox="1"/>
          <p:nvPr/>
        </p:nvSpPr>
        <p:spPr>
          <a:xfrm>
            <a:off x="5706509" y="22304"/>
            <a:ext cx="4374096" cy="1492943"/>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b="1" dirty="0">
                <a:latin typeface="Times New Roman" panose="02020603050405020304" pitchFamily="18" charset="0"/>
                <a:ea typeface="+mj-ea"/>
                <a:cs typeface="Times New Roman" panose="02020603050405020304" pitchFamily="18" charset="0"/>
              </a:rPr>
              <a:t>Del Oro </a:t>
            </a:r>
            <a:br>
              <a:rPr lang="en-US" sz="4000" b="1" dirty="0">
                <a:latin typeface="Times New Roman" panose="02020603050405020304" pitchFamily="18" charset="0"/>
                <a:ea typeface="+mj-ea"/>
                <a:cs typeface="Times New Roman" panose="02020603050405020304" pitchFamily="18" charset="0"/>
              </a:rPr>
            </a:br>
            <a:r>
              <a:rPr lang="en-US" sz="4000" b="1" dirty="0">
                <a:latin typeface="Times New Roman" panose="02020603050405020304" pitchFamily="18" charset="0"/>
                <a:ea typeface="+mj-ea"/>
                <a:cs typeface="Times New Roman" panose="02020603050405020304" pitchFamily="18" charset="0"/>
              </a:rPr>
              <a:t>Chocolate Factory</a:t>
            </a:r>
            <a:r>
              <a:rPr lang="en-US" sz="4000" dirty="0">
                <a:latin typeface="Times New Roman" panose="02020603050405020304" pitchFamily="18" charset="0"/>
                <a:ea typeface="+mj-ea"/>
                <a:cs typeface="Times New Roman" panose="02020603050405020304" pitchFamily="18" charset="0"/>
              </a:rPr>
              <a:t> </a:t>
            </a:r>
          </a:p>
        </p:txBody>
      </p:sp>
      <p:pic>
        <p:nvPicPr>
          <p:cNvPr id="7" name="Picture 6" descr="A bowl of cocoa beans and seeds&#10;&#10;Description automatically generated">
            <a:extLst>
              <a:ext uri="{FF2B5EF4-FFF2-40B4-BE49-F238E27FC236}">
                <a16:creationId xmlns:a16="http://schemas.microsoft.com/office/drawing/2014/main" id="{4BEC2738-1B68-54A8-FFED-71838C30D88C}"/>
              </a:ext>
            </a:extLst>
          </p:cNvPr>
          <p:cNvPicPr>
            <a:picLocks noChangeAspect="1"/>
          </p:cNvPicPr>
          <p:nvPr/>
        </p:nvPicPr>
        <p:blipFill rotWithShape="1">
          <a:blip r:embed="rId2">
            <a:extLst>
              <a:ext uri="{28A0092B-C50C-407E-A947-70E740481C1C}">
                <a14:useLocalDpi xmlns:a14="http://schemas.microsoft.com/office/drawing/2010/main" val="0"/>
              </a:ext>
            </a:extLst>
          </a:blip>
          <a:srcRect l="24524" r="1" b="1"/>
          <a:stretch/>
        </p:blipFill>
        <p:spPr>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5" name="TextBox 4">
            <a:extLst>
              <a:ext uri="{FF2B5EF4-FFF2-40B4-BE49-F238E27FC236}">
                <a16:creationId xmlns:a16="http://schemas.microsoft.com/office/drawing/2014/main" id="{958DEED6-D023-E7FE-5C66-92A11304CC1C}"/>
              </a:ext>
            </a:extLst>
          </p:cNvPr>
          <p:cNvSpPr txBox="1"/>
          <p:nvPr/>
        </p:nvSpPr>
        <p:spPr>
          <a:xfrm>
            <a:off x="5706510" y="1515237"/>
            <a:ext cx="4262680" cy="3843081"/>
          </a:xfrm>
          <a:prstGeom prst="rect">
            <a:avLst/>
          </a:prstGeom>
        </p:spPr>
        <p:txBody>
          <a:bodyPr vert="horz" lIns="91440" tIns="45720" rIns="91440" bIns="45720" rtlCol="0">
            <a:noAutofit/>
          </a:bodyPr>
          <a:lstStyle/>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Dominican Republic is well known for its chocolate production, so of course I had to take a Del Oro Chocolate Factory tour.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cultivation, processing, and exporting of raw cacao and other cocoa products is a large portion of their economy and they do it well!</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factory tour is free, but you’ll probably end up spending money while you are there. </a:t>
            </a:r>
          </a:p>
          <a:p>
            <a:pPr marL="34290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Who can resist good chocolate?</a:t>
            </a:r>
          </a:p>
        </p:txBody>
      </p:sp>
    </p:spTree>
    <p:extLst>
      <p:ext uri="{BB962C8B-B14F-4D97-AF65-F5344CB8AC3E}">
        <p14:creationId xmlns:p14="http://schemas.microsoft.com/office/powerpoint/2010/main" val="3134327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F8289E9-93E0-3B9A-3776-876C7F8FB141}"/>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8B84218F-80F2-F0FF-22CE-B3134DBA4E91}"/>
              </a:ext>
            </a:extLst>
          </p:cNvPr>
          <p:cNvSpPr txBox="1"/>
          <p:nvPr/>
        </p:nvSpPr>
        <p:spPr>
          <a:xfrm>
            <a:off x="1" y="301905"/>
            <a:ext cx="5034952" cy="801032"/>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latin typeface="Times New Roman" panose="02020603050405020304" pitchFamily="18" charset="0"/>
                <a:ea typeface="+mj-ea"/>
                <a:cs typeface="Times New Roman" panose="02020603050405020304" pitchFamily="18" charset="0"/>
              </a:rPr>
              <a:t>Museo Del Ambar</a:t>
            </a:r>
          </a:p>
        </p:txBody>
      </p:sp>
      <p:sp>
        <p:nvSpPr>
          <p:cNvPr id="5" name="TextBox 4">
            <a:extLst>
              <a:ext uri="{FF2B5EF4-FFF2-40B4-BE49-F238E27FC236}">
                <a16:creationId xmlns:a16="http://schemas.microsoft.com/office/drawing/2014/main" id="{8FBEFC4D-1B9E-FFE0-7BB0-844F259E6704}"/>
              </a:ext>
            </a:extLst>
          </p:cNvPr>
          <p:cNvSpPr txBox="1"/>
          <p:nvPr/>
        </p:nvSpPr>
        <p:spPr>
          <a:xfrm>
            <a:off x="160256" y="1102938"/>
            <a:ext cx="4930168" cy="4567612"/>
          </a:xfrm>
          <a:prstGeom prst="rect">
            <a:avLst/>
          </a:prstGeom>
        </p:spPr>
        <p:txBody>
          <a:bodyPr vert="horz" lIns="91440" tIns="45720" rIns="91440" bIns="45720" rtlCol="0">
            <a:noAutofit/>
          </a:bodyPr>
          <a:lstStyle/>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Dominican Republic has a special relationship with amber, producing an extraordinary range of colors. </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Considered a semi-precious gem, amber is formed when tree sap fossilizes, sometimes catching plants, and animals in it. Amber mining has, over the centuries, become a big business in the Dominican Republic.</a:t>
            </a:r>
          </a:p>
          <a:p>
            <a:pPr marL="285750" indent="-228600">
              <a:lnSpc>
                <a:spcPct val="90000"/>
              </a:lnSpc>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 Get an up-close look at the Dominican Republic's beloved amber in this Victorian mansion situated in downtown Puerto Plata. There are two floors worth of amber specimens, some fossilized. One of the highlights is a fossilized lizard dating back millions of years. </a:t>
            </a:r>
          </a:p>
        </p:txBody>
      </p:sp>
      <p:pic>
        <p:nvPicPr>
          <p:cNvPr id="7" name="Picture 6" descr="A display case with jewelry in it&#10;&#10;Description automatically generated">
            <a:extLst>
              <a:ext uri="{FF2B5EF4-FFF2-40B4-BE49-F238E27FC236}">
                <a16:creationId xmlns:a16="http://schemas.microsoft.com/office/drawing/2014/main" id="{4E4C427C-9927-443E-F9DB-A04BE454919E}"/>
              </a:ext>
            </a:extLst>
          </p:cNvPr>
          <p:cNvPicPr>
            <a:picLocks noChangeAspect="1"/>
          </p:cNvPicPr>
          <p:nvPr/>
        </p:nvPicPr>
        <p:blipFill rotWithShape="1">
          <a:blip r:embed="rId2">
            <a:extLst>
              <a:ext uri="{28A0092B-C50C-407E-A947-70E740481C1C}">
                <a14:useLocalDpi xmlns:a14="http://schemas.microsoft.com/office/drawing/2010/main" val="0"/>
              </a:ext>
            </a:extLst>
          </a:blip>
          <a:srcRect l="25318" r="16647"/>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59411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AAAFDBE5-18F1-E609-A6CF-8DACFCEFAD95}"/>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4591" y="0"/>
            <a:ext cx="6136033" cy="567054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E3821FF-670A-00B5-92B4-8B77455896D7}"/>
              </a:ext>
            </a:extLst>
          </p:cNvPr>
          <p:cNvSpPr txBox="1"/>
          <p:nvPr/>
        </p:nvSpPr>
        <p:spPr>
          <a:xfrm>
            <a:off x="5706509" y="112890"/>
            <a:ext cx="4374096" cy="880532"/>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000" dirty="0">
                <a:latin typeface="Times New Roman" panose="02020603050405020304" pitchFamily="18" charset="0"/>
                <a:ea typeface="+mj-ea"/>
                <a:cs typeface="Times New Roman" panose="02020603050405020304" pitchFamily="18" charset="0"/>
              </a:rPr>
              <a:t>Brugal Rum Factory </a:t>
            </a:r>
          </a:p>
        </p:txBody>
      </p:sp>
      <p:pic>
        <p:nvPicPr>
          <p:cNvPr id="4" name="Picture 3" descr="A large group of bottles of liquor&#10;&#10;Description automatically generated">
            <a:extLst>
              <a:ext uri="{FF2B5EF4-FFF2-40B4-BE49-F238E27FC236}">
                <a16:creationId xmlns:a16="http://schemas.microsoft.com/office/drawing/2014/main" id="{5DDF6550-46BC-29DD-E84D-5D02CD0632BB}"/>
              </a:ext>
            </a:extLst>
          </p:cNvPr>
          <p:cNvPicPr>
            <a:picLocks noChangeAspect="1"/>
          </p:cNvPicPr>
          <p:nvPr/>
        </p:nvPicPr>
        <p:blipFill rotWithShape="1">
          <a:blip r:embed="rId2">
            <a:extLst>
              <a:ext uri="{28A0092B-C50C-407E-A947-70E740481C1C}">
                <a14:useLocalDpi xmlns:a14="http://schemas.microsoft.com/office/drawing/2010/main" val="0"/>
              </a:ext>
            </a:extLst>
          </a:blip>
          <a:srcRect l="6817" r="36828"/>
          <a:stretch/>
        </p:blipFill>
        <p:spPr>
          <a:xfrm>
            <a:off x="20" y="10"/>
            <a:ext cx="5706489" cy="567054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6" name="TextBox 5">
            <a:extLst>
              <a:ext uri="{FF2B5EF4-FFF2-40B4-BE49-F238E27FC236}">
                <a16:creationId xmlns:a16="http://schemas.microsoft.com/office/drawing/2014/main" id="{F537D72F-90B4-4F91-7945-40AEBA821E79}"/>
              </a:ext>
            </a:extLst>
          </p:cNvPr>
          <p:cNvSpPr txBox="1"/>
          <p:nvPr/>
        </p:nvSpPr>
        <p:spPr>
          <a:xfrm>
            <a:off x="5706490" y="927433"/>
            <a:ext cx="4374096" cy="4677127"/>
          </a:xfrm>
          <a:prstGeom prst="rect">
            <a:avLst/>
          </a:prstGeom>
        </p:spPr>
        <p:txBody>
          <a:bodyPr vert="horz" lIns="91440" tIns="45720" rIns="91440" bIns="45720" rtlCol="0">
            <a:noAutofit/>
          </a:bodyPr>
          <a:lstStyle/>
          <a:p>
            <a:pPr marL="342900" indent="-22860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you have never been to a distillery this is your opportunity.</a:t>
            </a:r>
          </a:p>
          <a:p>
            <a:pPr marL="342900" indent="-22860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Founded in 1888, the Brugal family has run the distillery for five generations and is the country's most famous rum distillery. </a:t>
            </a:r>
          </a:p>
          <a:p>
            <a:pPr marL="342900" indent="-22860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They offer 30-minute tours from a 2nd-floor gangway, during which visitors tour to learn what makes Brugal a distinctive and worldwide-awarded Rum. </a:t>
            </a:r>
          </a:p>
          <a:p>
            <a:pPr marL="342900" indent="-228600">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You will learn their history, and process and enjoy a tasting of some of their best rums. </a:t>
            </a:r>
          </a:p>
        </p:txBody>
      </p:sp>
    </p:spTree>
    <p:extLst>
      <p:ext uri="{BB962C8B-B14F-4D97-AF65-F5344CB8AC3E}">
        <p14:creationId xmlns:p14="http://schemas.microsoft.com/office/powerpoint/2010/main" val="3490116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E7350236-5688-86F8-14CD-677776F2676C}"/>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6CCAC19-FC35-2F38-8139-677A9C50D037}"/>
              </a:ext>
            </a:extLst>
          </p:cNvPr>
          <p:cNvSpPr txBox="1"/>
          <p:nvPr/>
        </p:nvSpPr>
        <p:spPr>
          <a:xfrm>
            <a:off x="693043" y="301904"/>
            <a:ext cx="4341909" cy="149437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Espigón Cigar Factory</a:t>
            </a:r>
          </a:p>
        </p:txBody>
      </p:sp>
      <p:sp>
        <p:nvSpPr>
          <p:cNvPr id="4" name="TextBox 3">
            <a:extLst>
              <a:ext uri="{FF2B5EF4-FFF2-40B4-BE49-F238E27FC236}">
                <a16:creationId xmlns:a16="http://schemas.microsoft.com/office/drawing/2014/main" id="{802135B9-ACBA-C96E-7EB1-FC99700C16D2}"/>
              </a:ext>
            </a:extLst>
          </p:cNvPr>
          <p:cNvSpPr txBox="1"/>
          <p:nvPr/>
        </p:nvSpPr>
        <p:spPr>
          <a:xfrm>
            <a:off x="693042" y="1929290"/>
            <a:ext cx="3819609" cy="3178143"/>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500">
                <a:effectLst/>
              </a:rPr>
              <a:t>Located in the historic center of Puerto Plata on the north coast of the Dominican Republic, the Epigon Cigars pride themselves on the quality and consistency of their cigars.</a:t>
            </a:r>
            <a:endParaRPr lang="en-US" sz="1500"/>
          </a:p>
          <a:p>
            <a:pPr indent="-228600">
              <a:lnSpc>
                <a:spcPct val="90000"/>
              </a:lnSpc>
              <a:spcAft>
                <a:spcPts val="600"/>
              </a:spcAft>
              <a:buFont typeface="Arial" panose="020B0604020202020204" pitchFamily="34" charset="0"/>
              <a:buChar char="•"/>
            </a:pPr>
            <a:r>
              <a:rPr lang="en-US" sz="1500"/>
              <a:t>You can watch their experienced cigar rollers at work crafting premium cigars and visit their well-stocked walk-in humidor, the only one in Puerto Plata. </a:t>
            </a:r>
          </a:p>
          <a:p>
            <a:pPr indent="-228600">
              <a:lnSpc>
                <a:spcPct val="90000"/>
              </a:lnSpc>
              <a:spcAft>
                <a:spcPts val="600"/>
              </a:spcAft>
              <a:buFont typeface="Arial" panose="020B0604020202020204" pitchFamily="34" charset="0"/>
              <a:buChar char="•"/>
            </a:pPr>
            <a:r>
              <a:rPr lang="en-US" sz="1500"/>
              <a:t>They also carry a large range of local Rum and organic honey, chocolate, and coffee. .</a:t>
            </a:r>
          </a:p>
          <a:p>
            <a:pPr indent="-228600">
              <a:lnSpc>
                <a:spcPct val="90000"/>
              </a:lnSpc>
              <a:spcAft>
                <a:spcPts val="600"/>
              </a:spcAft>
              <a:buFont typeface="Arial" panose="020B0604020202020204" pitchFamily="34" charset="0"/>
              <a:buChar char="•"/>
            </a:pPr>
            <a:r>
              <a:rPr lang="en-US" sz="1500"/>
              <a:t>They are located just steps from the city’s main square, Espigon Cigars is only a  20-minute cab ride away from the dock. </a:t>
            </a:r>
          </a:p>
        </p:txBody>
      </p:sp>
      <p:pic>
        <p:nvPicPr>
          <p:cNvPr id="6" name="Picture 5" descr="A group of women working in a factory&#10;&#10;Description automatically generated">
            <a:extLst>
              <a:ext uri="{FF2B5EF4-FFF2-40B4-BE49-F238E27FC236}">
                <a16:creationId xmlns:a16="http://schemas.microsoft.com/office/drawing/2014/main" id="{2BD1AF62-A543-1BEC-EEC2-700266B3DE3A}"/>
              </a:ext>
            </a:extLst>
          </p:cNvPr>
          <p:cNvPicPr>
            <a:picLocks noChangeAspect="1"/>
          </p:cNvPicPr>
          <p:nvPr/>
        </p:nvPicPr>
        <p:blipFill rotWithShape="1">
          <a:blip r:embed="rId2">
            <a:extLst>
              <a:ext uri="{28A0092B-C50C-407E-A947-70E740481C1C}">
                <a14:useLocalDpi xmlns:a14="http://schemas.microsoft.com/office/drawing/2010/main" val="0"/>
              </a:ext>
            </a:extLst>
          </a:blip>
          <a:srcRect l="34883" r="7082"/>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2023467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C9834724-085B-1048-663E-E42385E06008}"/>
            </a:ext>
          </a:extLst>
        </p:cNvPr>
        <p:cNvGrpSpPr/>
        <p:nvPr/>
      </p:nvGrpSpPr>
      <p:grpSpPr>
        <a:xfrm>
          <a:off x="0" y="0"/>
          <a:ext cx="0" cy="0"/>
          <a:chOff x="0" y="0"/>
          <a:chExt cx="0" cy="0"/>
        </a:xfrm>
      </p:grpSpPr>
      <p:sp>
        <p:nvSpPr>
          <p:cNvPr id="4" name="Date Placeholder 1">
            <a:extLst>
              <a:ext uri="{FF2B5EF4-FFF2-40B4-BE49-F238E27FC236}">
                <a16:creationId xmlns:a16="http://schemas.microsoft.com/office/drawing/2014/main" id="{09F9268D-1ECF-54FF-A8E7-4CCAD098C235}"/>
              </a:ext>
            </a:extLst>
          </p:cNvPr>
          <p:cNvSpPr>
            <a:spLocks noGrp="1"/>
          </p:cNvSpPr>
          <p:nvPr>
            <p:ph type="dt" sz="half" idx="4294967295"/>
          </p:nvPr>
        </p:nvSpPr>
        <p:spPr>
          <a:xfrm>
            <a:off x="0" y="5219700"/>
            <a:ext cx="2339975" cy="360363"/>
          </a:xfrm>
          <a:prstGeom prst="rect">
            <a:avLst/>
          </a:prstGeom>
        </p:spPr>
        <p:txBody>
          <a:bodyPr/>
          <a:lstStyle/>
          <a:p>
            <a:pPr lvl="0"/>
            <a:fld id="{641B0343-2E76-4D1F-9B73-45E83B39D474}" type="datetimeFigureOut">
              <a:rPr lang="en-US"/>
              <a:t>2/21/2024</a:t>
            </a:fld>
            <a:endParaRPr lang="en-US"/>
          </a:p>
        </p:txBody>
      </p:sp>
      <p:sp>
        <p:nvSpPr>
          <p:cNvPr id="2" name="Title 1">
            <a:extLst>
              <a:ext uri="{FF2B5EF4-FFF2-40B4-BE49-F238E27FC236}">
                <a16:creationId xmlns:a16="http://schemas.microsoft.com/office/drawing/2014/main" id="{9FCCD3CD-FBE7-3158-DAEE-8D337F2A0821}"/>
              </a:ext>
            </a:extLst>
          </p:cNvPr>
          <p:cNvSpPr txBox="1">
            <a:spLocks noGrp="1"/>
          </p:cNvSpPr>
          <p:nvPr>
            <p:ph type="title" idx="4294967295"/>
          </p:nvPr>
        </p:nvSpPr>
        <p:spPr>
          <a:xfrm>
            <a:off x="-1" y="571630"/>
            <a:ext cx="10080625" cy="578440"/>
          </a:xfrm>
          <a:prstGeom prst="rect">
            <a:avLst/>
          </a:prstGeom>
        </p:spPr>
        <p:txBody>
          <a:bodyPr vert="horz"/>
          <a:lstStyle/>
          <a:p>
            <a:pPr lvl="0" algn="ctr" rtl="0"/>
            <a:r>
              <a:rPr lang="en-US" dirty="0">
                <a:solidFill>
                  <a:srgbClr val="000000"/>
                </a:solidFill>
                <a:latin typeface="Times New Roman" panose="02020603050405020304" pitchFamily="18" charset="0"/>
                <a:cs typeface="Times New Roman" panose="02020603050405020304" pitchFamily="18" charset="0"/>
              </a:rPr>
              <a:t>Conclusion</a:t>
            </a:r>
          </a:p>
        </p:txBody>
      </p:sp>
      <p:sp>
        <p:nvSpPr>
          <p:cNvPr id="3" name="Text Placeholder 2">
            <a:extLst>
              <a:ext uri="{FF2B5EF4-FFF2-40B4-BE49-F238E27FC236}">
                <a16:creationId xmlns:a16="http://schemas.microsoft.com/office/drawing/2014/main" id="{976E0871-DE6C-A755-564E-5E414C1A98EA}"/>
              </a:ext>
            </a:extLst>
          </p:cNvPr>
          <p:cNvSpPr txBox="1">
            <a:spLocks noGrp="1"/>
          </p:cNvSpPr>
          <p:nvPr>
            <p:ph type="body" idx="4294967295"/>
          </p:nvPr>
        </p:nvSpPr>
        <p:spPr>
          <a:xfrm>
            <a:off x="1282045" y="1579120"/>
            <a:ext cx="7154946" cy="2105025"/>
          </a:xfrm>
          <a:prstGeom prst="rect">
            <a:avLst/>
          </a:prstGeom>
        </p:spPr>
        <p:txBody>
          <a:bodyPr vert="horz"/>
          <a:lstStyle/>
          <a:p>
            <a:pPr lvl="0" rtl="0"/>
            <a:r>
              <a:rPr lang="en-US" dirty="0">
                <a:solidFill>
                  <a:srgbClr val="000000"/>
                </a:solidFill>
                <a:latin typeface="Times New Roman" panose="02020603050405020304" pitchFamily="18" charset="0"/>
                <a:cs typeface="Times New Roman" panose="02020603050405020304" pitchFamily="18" charset="0"/>
              </a:rPr>
              <a:t>Amber Cover </a:t>
            </a:r>
            <a:r>
              <a:rPr lang="en-US" sz="2800" dirty="0">
                <a:solidFill>
                  <a:srgbClr val="000000"/>
                </a:solidFill>
                <a:latin typeface="Times New Roman" panose="02020603050405020304" pitchFamily="18" charset="0"/>
                <a:cs typeface="Times New Roman" panose="02020603050405020304" pitchFamily="18" charset="0"/>
              </a:rPr>
              <a:t>is a beautiful Area Regardless of what you're looking for, our port has something for everyone.</a:t>
            </a:r>
          </a:p>
          <a:p>
            <a:pPr lvl="0" rtl="0">
              <a:lnSpc>
                <a:spcPct val="115000"/>
              </a:lnSpc>
              <a:spcBef>
                <a:spcPts val="0"/>
              </a:spcBef>
              <a:spcAft>
                <a:spcPts val="1236"/>
              </a:spcAft>
            </a:pPr>
            <a:r>
              <a:rPr lang="en-US" sz="2800" dirty="0">
                <a:solidFill>
                  <a:srgbClr val="000000"/>
                </a:solidFill>
                <a:latin typeface="Times New Roman" panose="02020603050405020304" pitchFamily="18" charset="0"/>
                <a:cs typeface="Times New Roman" panose="02020603050405020304" pitchFamily="18" charset="0"/>
              </a:rPr>
              <a:t>I hope this presentation will help when we visit the Dominican Republic!</a:t>
            </a:r>
          </a:p>
        </p:txBody>
      </p:sp>
    </p:spTree>
    <p:extLst>
      <p:ext uri="{BB962C8B-B14F-4D97-AF65-F5344CB8AC3E}">
        <p14:creationId xmlns:p14="http://schemas.microsoft.com/office/powerpoint/2010/main" val="35281083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name="page17">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95624"/>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1" y="1744663"/>
            <a:ext cx="10080625"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b="1" dirty="0">
              <a:latin typeface="Times New Roman" panose="02020603050405020304" pitchFamily="18" charset="0"/>
              <a:cs typeface="Times New Roman" panose="02020603050405020304" pitchFamily="18" charset="0"/>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Times New Roman" panose="02020603050405020304" pitchFamily="18" charset="0"/>
                <a:cs typeface="Times New Roman" panose="02020603050405020304" pitchFamily="18" charset="0"/>
              </a:rPr>
              <a:t>Have a great visit in </a:t>
            </a:r>
            <a:r>
              <a:rPr lang="en-US" sz="2400" b="1" dirty="0">
                <a:solidFill>
                  <a:srgbClr val="000000"/>
                </a:solidFill>
                <a:latin typeface="Times New Roman" panose="02020603050405020304" pitchFamily="18" charset="0"/>
                <a:cs typeface="Times New Roman" panose="02020603050405020304" pitchFamily="18" charset="0"/>
              </a:rPr>
              <a:t>the Dominican Republic</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name="page2">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456201"/>
            <a:ext cx="10080625" cy="757237"/>
          </a:xfrm>
          <a:prstGeom prst="rect">
            <a:avLst/>
          </a:prstGeom>
        </p:spPr>
        <p:txBody>
          <a:bodyPr vert="horz" wrap="square">
            <a:spAutoFit/>
          </a:bodyPr>
          <a:lstStyle/>
          <a:p>
            <a:pPr lvl="0" algn="ctr" rtl="0"/>
            <a:r>
              <a:rPr lang="en-US" sz="4800" dirty="0">
                <a:solidFill>
                  <a:srgbClr val="000000"/>
                </a:solidFill>
                <a:latin typeface="Times New Roman" panose="02020603050405020304" pitchFamily="18" charset="0"/>
                <a:cs typeface="Times New Roman" panose="02020603050405020304" pitchFamily="18" charset="0"/>
              </a:rPr>
              <a:t>My Port Philosophy</a:t>
            </a:r>
          </a:p>
        </p:txBody>
      </p:sp>
      <p:sp>
        <p:nvSpPr>
          <p:cNvPr id="3" name="TextBox 2">
            <a:extLst>
              <a:ext uri="{FF2B5EF4-FFF2-40B4-BE49-F238E27FC236}">
                <a16:creationId xmlns:a16="http://schemas.microsoft.com/office/drawing/2014/main" id="{7101FCFF-5821-28D3-CCE4-9ACE0EED3760}"/>
              </a:ext>
            </a:extLst>
          </p:cNvPr>
          <p:cNvSpPr txBox="1"/>
          <p:nvPr/>
        </p:nvSpPr>
        <p:spPr>
          <a:xfrm>
            <a:off x="503434" y="1248259"/>
            <a:ext cx="9061806" cy="4365729"/>
          </a:xfrm>
          <a:prstGeom prst="rect">
            <a:avLst/>
          </a:prstGeom>
          <a:noFill/>
          <a:ln>
            <a:noFill/>
          </a:ln>
        </p:spPr>
        <p:txBody>
          <a:bodyPr vert="horz" wrap="none" lIns="90000" tIns="45000" rIns="90000" bIns="45000" anchorCtr="0" compatLnSpc="0">
            <a:noAutofit/>
          </a:bodyPr>
          <a:lstStyle/>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I have been cruising for over 44 years and have taken over 200 cruises.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So, I consider myself an experienced cruiser.</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The information I will present is based on those many years of </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experience.</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When I am on a cruise where the city, I want to visit is not the port city, </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I always recommend taking a ship’s tour.</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But when I am in a port with multiple attractions nearby and easy to see </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on my own - </a:t>
            </a:r>
            <a:br>
              <a:rPr lang="en-US" altLang="en-US" sz="2400" dirty="0">
                <a:latin typeface="Times New Roman" panose="02020603050405020304" pitchFamily="18" charset="0"/>
                <a:cs typeface="Times New Roman" panose="02020603050405020304" pitchFamily="18" charset="0"/>
              </a:rPr>
            </a:br>
            <a:r>
              <a:rPr lang="en-US" altLang="en-US" sz="2400" dirty="0">
                <a:latin typeface="Times New Roman" panose="02020603050405020304" pitchFamily="18" charset="0"/>
                <a:cs typeface="Times New Roman" panose="02020603050405020304" pitchFamily="18" charset="0"/>
              </a:rPr>
              <a:t>I will do it on my own.</a:t>
            </a:r>
          </a:p>
          <a:p>
            <a:pPr marL="449263" indent="-342900">
              <a:lnSpc>
                <a:spcPct val="113000"/>
              </a:lnSpc>
              <a:buSzPct val="60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latin typeface="Times New Roman" panose="02020603050405020304" pitchFamily="18" charset="0"/>
                <a:cs typeface="Times New Roman" panose="02020603050405020304" pitchFamily="18" charset="0"/>
              </a:rPr>
              <a:t>This presentation is not like that.</a:t>
            </a:r>
            <a:endParaRPr lang="en-US" sz="2400" b="0" i="0" u="none" strike="noStrike" kern="1200" dirty="0">
              <a:ln>
                <a:noFill/>
              </a:ln>
              <a:solidFill>
                <a:srgbClr val="000000"/>
              </a:solidFill>
              <a:latin typeface="Times New Roman" panose="02020603050405020304" pitchFamily="18" charset="0"/>
              <a:ea typeface="Lucida Sans Unicode" pitchFamily="2"/>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01866"/>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Pay attention to the time. - Ship time and local time are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often different.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If a ship-sponsored excursion is late returning to port, the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ship will wait for you. If you are on your own</a:t>
            </a:r>
            <a:r>
              <a:rPr lang="en-US" altLang="en-US" dirty="0">
                <a:latin typeface="Times New Roman" panose="02020603050405020304" pitchFamily="18" charset="0"/>
                <a:cs typeface="Times New Roman" panose="02020603050405020304" pitchFamily="18" charset="0"/>
              </a:rPr>
              <a:t>.</a:t>
            </a:r>
            <a:endParaRPr lang="en-US" altLang="en-US" sz="1800" dirty="0">
              <a:latin typeface="Times New Roman" panose="02020603050405020304" pitchFamily="18" charset="0"/>
              <a:cs typeface="Times New Roman" panose="02020603050405020304" pitchFamily="18" charset="0"/>
            </a:endParaRP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	</a:t>
            </a:r>
            <a:r>
              <a:rPr lang="en-US" altLang="en-US" sz="1800" dirty="0">
                <a:latin typeface="Times New Roman" panose="02020603050405020304" pitchFamily="18" charset="0"/>
                <a:cs typeface="Times New Roman" panose="02020603050405020304" pitchFamily="18" charset="0"/>
              </a:rPr>
              <a:t>Have your Passport, Credit Card, and phone numbers for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latin typeface="Times New Roman" panose="02020603050405020304" pitchFamily="18" charset="0"/>
                <a:cs typeface="Times New Roman" panose="02020603050405020304" pitchFamily="18" charset="0"/>
              </a:rPr>
              <a:t>What to Do If You Miss the Ship</a:t>
            </a:r>
            <a:br>
              <a:rPr lang="en-US" altLang="en-US" sz="1800" b="1"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Most cruise lines have port agents stationed in the port area to assist if your ship has left without you. If you are lucky, when cruisers are late returning to the vessel, the ship’s crew will often remove the passengers’ essential items – passports, cell phones, and medication -- from the ship to leave with the port agents. </a:t>
            </a:r>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latin typeface="Times New Roman" panose="02020603050405020304" pitchFamily="18" charset="0"/>
                <a:cs typeface="Times New Roman" panose="02020603050405020304" pitchFamily="18" charset="0"/>
              </a:rPr>
              <a:t>The Port Officials can help you with contacting your ship </a:t>
            </a:r>
            <a:br>
              <a:rPr lang="en-US" altLang="en-US" sz="1800" dirty="0">
                <a:latin typeface="Times New Roman" panose="02020603050405020304" pitchFamily="18" charset="0"/>
                <a:cs typeface="Times New Roman" panose="02020603050405020304" pitchFamily="18" charset="0"/>
              </a:rPr>
            </a:br>
            <a:r>
              <a:rPr lang="en-US" altLang="en-US" sz="1800" dirty="0">
                <a:latin typeface="Times New Roman" panose="02020603050405020304" pitchFamily="18" charset="0"/>
                <a:cs typeface="Times New Roman" panose="02020603050405020304" pitchFamily="18" charset="0"/>
              </a:rPr>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139995"/>
            <a:ext cx="10080624" cy="841290"/>
          </a:xfrm>
          <a:prstGeom prst="rect">
            <a:avLst/>
          </a:prstGeom>
          <a:noFill/>
        </p:spPr>
        <p:txBody>
          <a:bodyPr wrap="square">
            <a:spAutoFit/>
          </a:bodyPr>
          <a:lstStyle/>
          <a:p>
            <a:pPr algn="ctr"/>
            <a:r>
              <a:rPr lang="en-US" altLang="en-US" sz="4800" b="1" dirty="0">
                <a:latin typeface="Times New Roman" panose="02020603050405020304" pitchFamily="18" charset="0"/>
                <a:cs typeface="Times New Roman" panose="02020603050405020304" pitchFamily="18" charset="0"/>
              </a:rPr>
              <a:t>Don’t Miss the Ship</a:t>
            </a:r>
            <a:endParaRPr lang="en-US" sz="4800" b="1" dirty="0">
              <a:latin typeface="Times New Roman" panose="02020603050405020304" pitchFamily="18" charset="0"/>
              <a:cs typeface="Times New Roman" panose="02020603050405020304" pitchFamily="18" charset="0"/>
            </a:endParaRPr>
          </a:p>
        </p:txBody>
      </p:sp>
      <p:pic>
        <p:nvPicPr>
          <p:cNvPr id="2" name="Picture 1" descr="A cruise ship in the water&#10;&#10;Description automatically generated">
            <a:extLst>
              <a:ext uri="{FF2B5EF4-FFF2-40B4-BE49-F238E27FC236}">
                <a16:creationId xmlns:a16="http://schemas.microsoft.com/office/drawing/2014/main" id="{30905AEC-A2B2-3CC0-51E9-E057735C8786}"/>
              </a:ext>
            </a:extLst>
          </p:cNvPr>
          <p:cNvPicPr>
            <a:picLocks noChangeAspect="1"/>
          </p:cNvPicPr>
          <p:nvPr/>
        </p:nvPicPr>
        <p:blipFill rotWithShape="1">
          <a:blip r:embed="rId2">
            <a:extLst>
              <a:ext uri="{28A0092B-C50C-407E-A947-70E740481C1C}">
                <a14:useLocalDpi xmlns:a14="http://schemas.microsoft.com/office/drawing/2010/main" val="0"/>
              </a:ext>
            </a:extLst>
          </a:blip>
          <a:srcRect l="2057" r="45149" b="14647"/>
          <a:stretch/>
        </p:blipFill>
        <p:spPr>
          <a:xfrm>
            <a:off x="6694311" y="1047022"/>
            <a:ext cx="3386314" cy="2737343"/>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name="page3">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4C793CDA-508D-A0D3-986B-3DE5B63351BC}"/>
              </a:ext>
            </a:extLst>
          </p:cNvPr>
          <p:cNvSpPr/>
          <p:nvPr/>
        </p:nvSpPr>
        <p:spPr>
          <a:xfrm>
            <a:off x="0" y="-142560"/>
            <a:ext cx="9863280" cy="13397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4000" b="1" i="0" kern="1200" dirty="0">
                <a:latin typeface="Times New Roman" panose="02020603050405020304" pitchFamily="18" charset="0"/>
                <a:ea typeface="Tahoma" panose="020B0604030504040204" pitchFamily="34" charset="0"/>
                <a:cs typeface="Times New Roman" panose="02020603050405020304" pitchFamily="18" charset="0"/>
              </a:rPr>
              <a:t>Dominican Republic </a:t>
            </a:r>
            <a:r>
              <a:rPr lang="en-US" sz="4000" b="1" i="0" u="none" strike="noStrike" kern="1200" baseline="0" dirty="0">
                <a:ln>
                  <a:noFill/>
                </a:ln>
                <a:solidFill>
                  <a:srgbClr val="000000"/>
                </a:solidFill>
                <a:latin typeface="Times New Roman" pitchFamily="18"/>
                <a:ea typeface="Times New Roman" pitchFamily="18"/>
                <a:cs typeface="Times New Roman" pitchFamily="18"/>
              </a:rPr>
              <a:t>Money</a:t>
            </a:r>
          </a:p>
        </p:txBody>
      </p:sp>
      <p:sp>
        <p:nvSpPr>
          <p:cNvPr id="9" name="Freeform: Shape 8">
            <a:extLst>
              <a:ext uri="{FF2B5EF4-FFF2-40B4-BE49-F238E27FC236}">
                <a16:creationId xmlns:a16="http://schemas.microsoft.com/office/drawing/2014/main" id="{5FBB3892-0118-B36D-C766-6C3095E12345}"/>
              </a:ext>
            </a:extLst>
          </p:cNvPr>
          <p:cNvSpPr/>
          <p:nvPr/>
        </p:nvSpPr>
        <p:spPr>
          <a:xfrm>
            <a:off x="0" y="-142560"/>
            <a:ext cx="9863280" cy="141102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0">
            <a:noAutofit/>
          </a:bodyPr>
          <a:lstStyle/>
          <a:p>
            <a:pPr marL="0" marR="0" lvl="0" indent="0" algn="ctr" rtl="0" hangingPunct="1">
              <a:lnSpc>
                <a:spcPct val="100000"/>
              </a:lnSpc>
              <a:spcBef>
                <a:spcPts val="0"/>
              </a:spcBef>
              <a:spcAft>
                <a:spcPts val="0"/>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4000" b="0" i="0" u="none" strike="noStrike" kern="1200" baseline="0" dirty="0">
              <a:ln>
                <a:noFill/>
              </a:ln>
              <a:solidFill>
                <a:srgbClr val="000000"/>
              </a:solidFill>
              <a:latin typeface="Times New Roman" pitchFamily="18"/>
              <a:ea typeface="Times New Roman" pitchFamily="18"/>
              <a:cs typeface="Times New Roman" pitchFamily="18"/>
            </a:endParaRPr>
          </a:p>
        </p:txBody>
      </p:sp>
      <p:sp>
        <p:nvSpPr>
          <p:cNvPr id="10" name="Freeform: Shape 9">
            <a:extLst>
              <a:ext uri="{FF2B5EF4-FFF2-40B4-BE49-F238E27FC236}">
                <a16:creationId xmlns:a16="http://schemas.microsoft.com/office/drawing/2014/main" id="{9BB0423E-FB46-7E23-4BA8-6D74DFD8A5B5}"/>
              </a:ext>
            </a:extLst>
          </p:cNvPr>
          <p:cNvSpPr/>
          <p:nvPr/>
        </p:nvSpPr>
        <p:spPr>
          <a:xfrm>
            <a:off x="-1" y="830295"/>
            <a:ext cx="10080625" cy="254396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0">
            <a:spAutoFit/>
          </a:bodyPr>
          <a:lstStyle/>
          <a:p>
            <a:pPr marL="0" marR="0" lvl="0" indent="0" algn="ctr"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b="0" i="0" u="none" strike="noStrike" kern="1200" baseline="0" dirty="0">
                <a:ln>
                  <a:noFill/>
                </a:ln>
                <a:latin typeface="Times New Roman" panose="02020603050405020304" pitchFamily="18" charset="0"/>
                <a:ea typeface="Arial" pitchFamily="34"/>
                <a:cs typeface="Times New Roman" panose="02020603050405020304" pitchFamily="18" charset="0"/>
              </a:rPr>
              <a:t>The Yen is the official currency of </a:t>
            </a:r>
            <a:r>
              <a:rPr lang="es-ES" sz="2400" dirty="0">
                <a:latin typeface="Times New Roman" panose="02020603050405020304" pitchFamily="18" charset="0"/>
                <a:cs typeface="Times New Roman" panose="02020603050405020304" pitchFamily="18" charset="0"/>
              </a:rPr>
              <a:t>Dominicana Pesos</a:t>
            </a:r>
            <a:endParaRPr lang="en-US" sz="2400" b="0" i="0" u="none" strike="noStrike" kern="1200" baseline="0" dirty="0">
              <a:ln>
                <a:noFill/>
              </a:ln>
              <a:latin typeface="Times New Roman" panose="02020603050405020304" pitchFamily="18" charset="0"/>
              <a:ea typeface="Arial" pitchFamily="34"/>
              <a:cs typeface="Times New Roman" panose="02020603050405020304" pitchFamily="18" charset="0"/>
            </a:endParaRPr>
          </a:p>
          <a:p>
            <a:pPr algn="ctr"/>
            <a:r>
              <a:rPr lang="en-US" sz="2400" b="0" i="0" u="none" strike="noStrike" kern="1200" baseline="0" dirty="0">
                <a:ln>
                  <a:noFill/>
                </a:ln>
                <a:latin typeface="Times New Roman" panose="02020603050405020304" pitchFamily="18" charset="0"/>
                <a:ea typeface="Segoe UI" pitchFamily="34"/>
                <a:cs typeface="Times New Roman" panose="02020603050405020304" pitchFamily="18" charset="0"/>
              </a:rPr>
              <a:t>Official Exchange is</a:t>
            </a:r>
            <a:br>
              <a:rPr lang="en-US" sz="2400" b="0" i="0" u="none" strike="noStrike" kern="1200" baseline="0" dirty="0">
                <a:ln>
                  <a:noFill/>
                </a:ln>
                <a:latin typeface="Times New Roman" panose="02020603050405020304" pitchFamily="18" charset="0"/>
                <a:ea typeface="Segoe UI" pitchFamily="34"/>
                <a:cs typeface="Times New Roman" panose="02020603050405020304" pitchFamily="18" charset="0"/>
              </a:rPr>
            </a:br>
            <a:r>
              <a:rPr lang="en-US" sz="2400" b="0" i="0" u="none" strike="noStrike" kern="1200" baseline="0" dirty="0">
                <a:ln>
                  <a:noFill/>
                </a:ln>
                <a:latin typeface="Times New Roman" panose="02020603050405020304" pitchFamily="18" charset="0"/>
                <a:ea typeface="Segoe UI" pitchFamily="34"/>
                <a:cs typeface="Times New Roman" panose="02020603050405020304" pitchFamily="18" charset="0"/>
              </a:rPr>
              <a:t> </a:t>
            </a:r>
            <a:r>
              <a:rPr lang="es-ES" sz="2400" dirty="0">
                <a:latin typeface="Times New Roman" panose="02020603050405020304" pitchFamily="18" charset="0"/>
                <a:cs typeface="Times New Roman" panose="02020603050405020304" pitchFamily="18" charset="0"/>
              </a:rPr>
              <a:t>1.00 US </a:t>
            </a:r>
            <a:r>
              <a:rPr lang="es-ES" sz="2400" dirty="0" err="1">
                <a:latin typeface="Times New Roman" panose="02020603050405020304" pitchFamily="18" charset="0"/>
                <a:cs typeface="Times New Roman" panose="02020603050405020304" pitchFamily="18" charset="0"/>
              </a:rPr>
              <a:t>Dollar</a:t>
            </a:r>
            <a:r>
              <a:rPr lang="es-ES" sz="2400" dirty="0">
                <a:latin typeface="Times New Roman" panose="02020603050405020304" pitchFamily="18" charset="0"/>
                <a:cs typeface="Times New Roman" panose="02020603050405020304" pitchFamily="18" charset="0"/>
              </a:rPr>
              <a:t> = 58.64 Dominicana Pesos</a:t>
            </a:r>
          </a:p>
          <a:p>
            <a:pPr algn="ctr"/>
            <a:r>
              <a:rPr lang="es-ES" sz="2400" dirty="0" err="1">
                <a:latin typeface="Times New Roman" panose="02020603050405020304" pitchFamily="18" charset="0"/>
                <a:cs typeface="Times New Roman" panose="02020603050405020304" pitchFamily="18" charset="0"/>
              </a:rPr>
              <a:t>Or</a:t>
            </a:r>
            <a:r>
              <a:rPr lang="es-ES" sz="2400" dirty="0">
                <a:latin typeface="Times New Roman" panose="02020603050405020304" pitchFamily="18" charset="0"/>
                <a:cs typeface="Times New Roman" panose="02020603050405020304" pitchFamily="18" charset="0"/>
              </a:rPr>
              <a:t> </a:t>
            </a:r>
          </a:p>
          <a:p>
            <a:pPr algn="ctr"/>
            <a:r>
              <a:rPr lang="en-US" sz="2400" dirty="0">
                <a:latin typeface="Times New Roman" panose="02020603050405020304" pitchFamily="18" charset="0"/>
                <a:cs typeface="Times New Roman" panose="02020603050405020304" pitchFamily="18" charset="0"/>
              </a:rPr>
              <a:t>1.00 Dominican Peso = 0.017 US Dollars</a:t>
            </a:r>
          </a:p>
          <a:p>
            <a:pPr algn="ctr"/>
            <a:endParaRPr lang="es-ES" sz="2400" dirty="0"/>
          </a:p>
          <a:p>
            <a:pPr marL="0" marR="0" lvl="0" indent="0" algn="l" rtl="0" hangingPunct="0">
              <a:lnSpc>
                <a:spcPct val="93000"/>
              </a:lnSpc>
              <a:spcBef>
                <a:spcPts val="11"/>
              </a:spcBef>
              <a:spcAft>
                <a:spcPts val="11"/>
              </a:spcAft>
              <a:buNone/>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endParaRPr lang="en-US" sz="2400" b="0" i="0" u="none" strike="noStrike" kern="1200" baseline="0" dirty="0">
              <a:ln>
                <a:noFill/>
              </a:ln>
              <a:solidFill>
                <a:srgbClr val="000000"/>
              </a:solidFill>
              <a:latin typeface="Times New Roman" pitchFamily="18"/>
              <a:ea typeface="Segoe UI" pitchFamily="34"/>
              <a:cs typeface="Segoe UI" pitchFamily="34"/>
            </a:endParaRPr>
          </a:p>
        </p:txBody>
      </p:sp>
      <p:pic>
        <p:nvPicPr>
          <p:cNvPr id="4" name="Picture 3" descr="A close up of money&#10;&#10;Description automatically generated">
            <a:extLst>
              <a:ext uri="{FF2B5EF4-FFF2-40B4-BE49-F238E27FC236}">
                <a16:creationId xmlns:a16="http://schemas.microsoft.com/office/drawing/2014/main" id="{C95922FE-C98E-D907-4BB4-61F69D2CDC81}"/>
              </a:ext>
            </a:extLst>
          </p:cNvPr>
          <p:cNvPicPr>
            <a:picLocks noChangeAspect="1"/>
          </p:cNvPicPr>
          <p:nvPr/>
        </p:nvPicPr>
        <p:blipFill rotWithShape="1">
          <a:blip r:embed="rId3">
            <a:extLst>
              <a:ext uri="{28A0092B-C50C-407E-A947-70E740481C1C}">
                <a14:useLocalDpi xmlns:a14="http://schemas.microsoft.com/office/drawing/2010/main" val="0"/>
              </a:ext>
            </a:extLst>
          </a:blip>
          <a:srcRect b="9537"/>
          <a:stretch/>
        </p:blipFill>
        <p:spPr>
          <a:xfrm>
            <a:off x="2749631" y="2671975"/>
            <a:ext cx="4514850" cy="29985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Dominican Republic History </a:t>
            </a:r>
            <a:r>
              <a:rPr lang="en-US" sz="2800" b="1" dirty="0">
                <a:solidFill>
                  <a:srgbClr val="000000"/>
                </a:solidFill>
                <a:latin typeface="Times New Roman" panose="02020603050405020304" pitchFamily="18" charset="0"/>
                <a:cs typeface="Times New Roman" panose="02020603050405020304" pitchFamily="18" charset="0"/>
              </a:rPr>
              <a:t>Cont.</a:t>
            </a:r>
          </a:p>
        </p:txBody>
      </p:sp>
      <p:sp>
        <p:nvSpPr>
          <p:cNvPr id="3" name="Text Placeholder 2">
            <a:extLst>
              <a:ext uri="{FF2B5EF4-FFF2-40B4-BE49-F238E27FC236}">
                <a16:creationId xmlns:a16="http://schemas.microsoft.com/office/drawing/2014/main" id="{A557C497-F093-3CA4-3228-5F1EAADE2BCF}"/>
              </a:ext>
            </a:extLst>
          </p:cNvPr>
          <p:cNvSpPr txBox="1">
            <a:spLocks noGrp="1"/>
          </p:cNvSpPr>
          <p:nvPr>
            <p:ph type="body" idx="4294967295"/>
          </p:nvPr>
        </p:nvSpPr>
        <p:spPr>
          <a:xfrm>
            <a:off x="0" y="874713"/>
            <a:ext cx="9359900" cy="4508500"/>
          </a:xfrm>
          <a:prstGeom prst="rect">
            <a:avLst/>
          </a:prstGeom>
        </p:spPr>
        <p:txBody>
          <a:bodyPr vert="horz"/>
          <a:lstStyle/>
          <a:p>
            <a:pPr marL="0" indent="0">
              <a:buNone/>
            </a:pPr>
            <a:endParaRPr lang="en-US" dirty="0"/>
          </a:p>
          <a:p>
            <a:pPr marL="342900" indent="-342900">
              <a:buFont typeface="Wingdings" panose="05000000000000000000" pitchFamily="2" charset="2"/>
              <a:buChar char="Ø"/>
            </a:pPr>
            <a:endParaRPr lang="en-US" dirty="0">
              <a:solidFill>
                <a:schemeClr val="tx1"/>
              </a:solidFill>
              <a:latin typeface="Times New Roman" panose="02020603050405020304" pitchFamily="18" charset="0"/>
              <a:cs typeface="Times New Roman" panose="02020603050405020304" pitchFamily="18" charset="0"/>
            </a:endParaRPr>
          </a:p>
          <a:p>
            <a:pPr lvl="0" rtl="0"/>
            <a:endParaRPr lang="en-US" dirty="0">
              <a:solidFill>
                <a:srgbClr val="000000"/>
              </a:solidFill>
              <a:latin typeface="Alef" pitchFamily="18"/>
              <a:cs typeface="Alef" pitchFamily="2"/>
            </a:endParaRPr>
          </a:p>
        </p:txBody>
      </p:sp>
      <p:sp>
        <p:nvSpPr>
          <p:cNvPr id="5" name="TextBox 4">
            <a:extLst>
              <a:ext uri="{FF2B5EF4-FFF2-40B4-BE49-F238E27FC236}">
                <a16:creationId xmlns:a16="http://schemas.microsoft.com/office/drawing/2014/main" id="{4A36EAA6-74DE-22CF-AD71-F23B0B328D71}"/>
              </a:ext>
            </a:extLst>
          </p:cNvPr>
          <p:cNvSpPr txBox="1"/>
          <p:nvPr/>
        </p:nvSpPr>
        <p:spPr>
          <a:xfrm>
            <a:off x="304015" y="874713"/>
            <a:ext cx="9575276" cy="4401205"/>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Dominican Republic is a country on the island of Hispaniola in the Greater Antilles archipelago. It occupies the eastern five-eighths of the island, which it shares with Haiti, making Hispaniola one of only two Caribbean islands, along with Saint Martin, which is shared by two sovereign states. </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It is the second-largest nation in the Antilles by area (after Cuba), and second-largest by population, with approximately 11.4 million people in 2024, most living in Santo Domingo, the capital city.</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native Taíno people had inhabited Hispaniola before the arrival of Europeans, dividing it into five chiefdoms. Christopher Columbus explored and claimed the island of Castile, landing there on his first voyage in 1492. The colony of Santo Domingo became the site of the first permanent European settlement in the Americas and the first seat of Spanish colonial rule in the New World. In 1697, Spain recognized French dominion over the western third of the island, which became the independent state of Haiti in 1804.</a:t>
            </a:r>
            <a:endParaRPr lang="en-US" sz="2000" dirty="0"/>
          </a:p>
        </p:txBody>
      </p:sp>
    </p:spTree>
    <p:extLst>
      <p:ext uri="{BB962C8B-B14F-4D97-AF65-F5344CB8AC3E}">
        <p14:creationId xmlns:p14="http://schemas.microsoft.com/office/powerpoint/2010/main" val="2126100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D1F74CCB-7B00-1785-FF7A-EFA7259CA6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6EF452-34FA-B1FF-42CC-A3554600C4F2}"/>
              </a:ext>
            </a:extLst>
          </p:cNvPr>
          <p:cNvSpPr txBox="1">
            <a:spLocks noGrp="1"/>
          </p:cNvSpPr>
          <p:nvPr>
            <p:ph type="title" idx="4294967295"/>
          </p:nvPr>
        </p:nvSpPr>
        <p:spPr>
          <a:xfrm>
            <a:off x="-1" y="88900"/>
            <a:ext cx="10080625" cy="757130"/>
          </a:xfrm>
          <a:prstGeom prst="rect">
            <a:avLst/>
          </a:prstGeom>
        </p:spPr>
        <p:txBody>
          <a:bodyPr vert="horz" wrap="square">
            <a:spAutoFit/>
          </a:bodyPr>
          <a:lstStyle/>
          <a:p>
            <a:pPr lvl="0" algn="ctr" rtl="0"/>
            <a:r>
              <a:rPr lang="en-US" sz="4800" b="1" dirty="0">
                <a:solidFill>
                  <a:srgbClr val="000000"/>
                </a:solidFill>
                <a:latin typeface="Times New Roman" panose="02020603050405020304" pitchFamily="18" charset="0"/>
                <a:cs typeface="Times New Roman" panose="02020603050405020304" pitchFamily="18" charset="0"/>
              </a:rPr>
              <a:t>Dominican Republic History</a:t>
            </a:r>
          </a:p>
        </p:txBody>
      </p:sp>
      <p:sp>
        <p:nvSpPr>
          <p:cNvPr id="3" name="Text Placeholder 2">
            <a:extLst>
              <a:ext uri="{FF2B5EF4-FFF2-40B4-BE49-F238E27FC236}">
                <a16:creationId xmlns:a16="http://schemas.microsoft.com/office/drawing/2014/main" id="{255B932A-AB38-3FFF-38E8-9FA4741D2EA2}"/>
              </a:ext>
            </a:extLst>
          </p:cNvPr>
          <p:cNvSpPr txBox="1">
            <a:spLocks noGrp="1"/>
          </p:cNvSpPr>
          <p:nvPr>
            <p:ph type="body" idx="4294967295"/>
          </p:nvPr>
        </p:nvSpPr>
        <p:spPr>
          <a:xfrm>
            <a:off x="0" y="874713"/>
            <a:ext cx="9359900" cy="4508500"/>
          </a:xfrm>
          <a:prstGeom prst="rect">
            <a:avLst/>
          </a:prstGeom>
        </p:spPr>
        <p:txBody>
          <a:bodyPr vert="horz"/>
          <a:lstStyle/>
          <a:p>
            <a:pPr marL="0" indent="0">
              <a:buNone/>
            </a:pPr>
            <a:endParaRPr lang="en-US" dirty="0"/>
          </a:p>
          <a:p>
            <a:pPr marL="342900" indent="-342900">
              <a:buFont typeface="Wingdings" panose="05000000000000000000" pitchFamily="2" charset="2"/>
              <a:buChar char="Ø"/>
            </a:pPr>
            <a:endParaRPr lang="en-US" dirty="0">
              <a:solidFill>
                <a:schemeClr val="tx1"/>
              </a:solidFill>
              <a:latin typeface="Times New Roman" panose="02020603050405020304" pitchFamily="18" charset="0"/>
              <a:cs typeface="Times New Roman" panose="02020603050405020304" pitchFamily="18" charset="0"/>
            </a:endParaRPr>
          </a:p>
          <a:p>
            <a:pPr lvl="0" rtl="0"/>
            <a:endParaRPr lang="en-US" dirty="0">
              <a:solidFill>
                <a:srgbClr val="000000"/>
              </a:solidFill>
              <a:latin typeface="Alef" pitchFamily="18"/>
              <a:cs typeface="Alef" pitchFamily="2"/>
            </a:endParaRPr>
          </a:p>
        </p:txBody>
      </p:sp>
      <p:sp>
        <p:nvSpPr>
          <p:cNvPr id="5" name="TextBox 4">
            <a:extLst>
              <a:ext uri="{FF2B5EF4-FFF2-40B4-BE49-F238E27FC236}">
                <a16:creationId xmlns:a16="http://schemas.microsoft.com/office/drawing/2014/main" id="{F95EEEBB-D92C-2E52-AF49-901AD0412B12}"/>
              </a:ext>
            </a:extLst>
          </p:cNvPr>
          <p:cNvSpPr txBox="1"/>
          <p:nvPr/>
        </p:nvSpPr>
        <p:spPr>
          <a:xfrm>
            <a:off x="304015" y="874713"/>
            <a:ext cx="9575276" cy="4093428"/>
          </a:xfrm>
          <a:prstGeom prst="rect">
            <a:avLst/>
          </a:prstGeom>
          <a:noFill/>
        </p:spPr>
        <p:txBody>
          <a:bodyPr wrap="square">
            <a:spAutoFit/>
          </a:bodyPr>
          <a:lstStyle/>
          <a:p>
            <a:pPr marL="342900" indent="-342900">
              <a:buFont typeface="Arial" panose="020B0604020202020204" pitchFamily="34" charset="0"/>
              <a:buChar char="•"/>
            </a:pPr>
            <a:r>
              <a:rPr lang="en-US" sz="2000" dirty="0"/>
              <a:t>The Dominican people declared independence from Spain in November 1821. The colony Santo Domingo was regionally divided with many rival and competing provincial leaders during the 1800s. </a:t>
            </a:r>
          </a:p>
          <a:p>
            <a:pPr marL="342900" indent="-342900">
              <a:buFont typeface="Arial" panose="020B0604020202020204" pitchFamily="34" charset="0"/>
              <a:buChar char="•"/>
            </a:pPr>
            <a:r>
              <a:rPr lang="en-US" sz="2000" dirty="0"/>
              <a:t>Dominicans were often at war fighting against the French, Haitians, Spanish, or amongst themselves, resulting in a society heavily influenced by military strongmen. Santo Domingo attained independence as the Dominican Republic in 1844 when Dominican nationalists led an insurrection </a:t>
            </a:r>
            <a:br>
              <a:rPr lang="en-US" sz="2000" dirty="0"/>
            </a:br>
            <a:r>
              <a:rPr lang="en-US" sz="2000" dirty="0"/>
              <a:t>against the Haitians. </a:t>
            </a:r>
          </a:p>
          <a:p>
            <a:pPr marL="342900" indent="-342900">
              <a:buFont typeface="Arial" panose="020B0604020202020204" pitchFamily="34" charset="0"/>
              <a:buChar char="•"/>
            </a:pPr>
            <a:r>
              <a:rPr lang="en-US" sz="2000" dirty="0"/>
              <a:t>Over the next decades, the Dominican Republic </a:t>
            </a:r>
            <a:br>
              <a:rPr lang="en-US" sz="2000" dirty="0"/>
            </a:br>
            <a:r>
              <a:rPr lang="en-US" sz="2000" dirty="0"/>
              <a:t>experienced several civil wars, battles against </a:t>
            </a:r>
            <a:br>
              <a:rPr lang="en-US" sz="2000" dirty="0"/>
            </a:br>
            <a:r>
              <a:rPr lang="en-US" sz="2000" dirty="0"/>
              <a:t>Haiti, and a brief return to Spanish colonial </a:t>
            </a:r>
            <a:br>
              <a:rPr lang="en-US" sz="2000" dirty="0"/>
            </a:br>
            <a:r>
              <a:rPr lang="en-US" sz="2000" dirty="0"/>
              <a:t>status, before permanently ousting the Spanish during the Dominican War of Restoration of 1863–1865.</a:t>
            </a:r>
          </a:p>
        </p:txBody>
      </p:sp>
      <p:pic>
        <p:nvPicPr>
          <p:cNvPr id="6" name="Picture 5" descr="A painting of a person speaking to a group of men&#10;&#10;Description automatically generated">
            <a:extLst>
              <a:ext uri="{FF2B5EF4-FFF2-40B4-BE49-F238E27FC236}">
                <a16:creationId xmlns:a16="http://schemas.microsoft.com/office/drawing/2014/main" id="{E497CF14-99F8-6CF3-4521-9FEDFAFC3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4936" y="2731628"/>
            <a:ext cx="4405688" cy="2965009"/>
          </a:xfrm>
          <a:prstGeom prst="rect">
            <a:avLst/>
          </a:prstGeom>
        </p:spPr>
      </p:pic>
    </p:spTree>
    <p:extLst>
      <p:ext uri="{BB962C8B-B14F-4D97-AF65-F5344CB8AC3E}">
        <p14:creationId xmlns:p14="http://schemas.microsoft.com/office/powerpoint/2010/main" val="43016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63ABBD6F-558F-006A-8ED9-5C79702A4A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1E712-C876-83CF-9E20-B35BD1588877}"/>
              </a:ext>
            </a:extLst>
          </p:cNvPr>
          <p:cNvSpPr txBox="1">
            <a:spLocks noGrp="1"/>
          </p:cNvSpPr>
          <p:nvPr>
            <p:ph type="title" idx="4294967295"/>
          </p:nvPr>
        </p:nvSpPr>
        <p:spPr>
          <a:xfrm>
            <a:off x="3289891" y="88900"/>
            <a:ext cx="6790733" cy="646331"/>
          </a:xfrm>
          <a:prstGeom prst="rect">
            <a:avLst/>
          </a:prstGeom>
        </p:spPr>
        <p:txBody>
          <a:bodyPr vert="horz" wrap="square">
            <a:spAutoFit/>
          </a:bodyPr>
          <a:lstStyle/>
          <a:p>
            <a:pPr lvl="0" algn="ctr" rtl="0"/>
            <a:r>
              <a:rPr lang="en-US" sz="4000" b="1" dirty="0">
                <a:solidFill>
                  <a:srgbClr val="000000"/>
                </a:solidFill>
                <a:latin typeface="Times New Roman" panose="02020603050405020304" pitchFamily="18" charset="0"/>
                <a:cs typeface="Times New Roman" panose="02020603050405020304" pitchFamily="18" charset="0"/>
              </a:rPr>
              <a:t>About Dominican Republic</a:t>
            </a:r>
          </a:p>
        </p:txBody>
      </p:sp>
      <p:sp>
        <p:nvSpPr>
          <p:cNvPr id="3" name="Text Placeholder 2">
            <a:extLst>
              <a:ext uri="{FF2B5EF4-FFF2-40B4-BE49-F238E27FC236}">
                <a16:creationId xmlns:a16="http://schemas.microsoft.com/office/drawing/2014/main" id="{390461B9-9952-A167-374D-8EEA30079469}"/>
              </a:ext>
            </a:extLst>
          </p:cNvPr>
          <p:cNvSpPr txBox="1">
            <a:spLocks noGrp="1"/>
          </p:cNvSpPr>
          <p:nvPr>
            <p:ph type="body" idx="4294967295"/>
          </p:nvPr>
        </p:nvSpPr>
        <p:spPr>
          <a:xfrm>
            <a:off x="0" y="874713"/>
            <a:ext cx="9359900" cy="4508500"/>
          </a:xfrm>
          <a:prstGeom prst="rect">
            <a:avLst/>
          </a:prstGeom>
        </p:spPr>
        <p:txBody>
          <a:bodyPr vert="horz"/>
          <a:lstStyle/>
          <a:p>
            <a:pPr marL="0" indent="0">
              <a:buNone/>
            </a:pPr>
            <a:endParaRPr lang="en-US" dirty="0"/>
          </a:p>
          <a:p>
            <a:pPr marL="342900" indent="-342900">
              <a:buFont typeface="Wingdings" panose="05000000000000000000" pitchFamily="2" charset="2"/>
              <a:buChar char="Ø"/>
            </a:pPr>
            <a:endParaRPr lang="en-US" dirty="0">
              <a:solidFill>
                <a:schemeClr val="tx1"/>
              </a:solidFill>
              <a:latin typeface="Times New Roman" panose="02020603050405020304" pitchFamily="18" charset="0"/>
              <a:cs typeface="Times New Roman" panose="02020603050405020304" pitchFamily="18" charset="0"/>
            </a:endParaRPr>
          </a:p>
          <a:p>
            <a:pPr lvl="0" rtl="0"/>
            <a:endParaRPr lang="en-US" dirty="0">
              <a:solidFill>
                <a:srgbClr val="000000"/>
              </a:solidFill>
              <a:latin typeface="Alef" pitchFamily="18"/>
              <a:cs typeface="Alef" pitchFamily="2"/>
            </a:endParaRPr>
          </a:p>
        </p:txBody>
      </p:sp>
      <p:sp>
        <p:nvSpPr>
          <p:cNvPr id="5" name="TextBox 4">
            <a:extLst>
              <a:ext uri="{FF2B5EF4-FFF2-40B4-BE49-F238E27FC236}">
                <a16:creationId xmlns:a16="http://schemas.microsoft.com/office/drawing/2014/main" id="{C81252AB-6894-3113-1CA2-C39042D215AB}"/>
              </a:ext>
            </a:extLst>
          </p:cNvPr>
          <p:cNvSpPr txBox="1"/>
          <p:nvPr/>
        </p:nvSpPr>
        <p:spPr>
          <a:xfrm>
            <a:off x="3289891" y="874713"/>
            <a:ext cx="6589400" cy="3785652"/>
          </a:xfrm>
          <a:prstGeom prst="rect">
            <a:avLst/>
          </a:prstGeom>
          <a:noFill/>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Since 2012, the province of Puerto Plata, located on the north coast of the Dominican Republic, has experienced an impressive tourism resurgence. With significant investment in tourism infrastructure and services, the province has attracted millions of visitors and has become one of the country’s most popular tourist destinations.</a:t>
            </a:r>
          </a:p>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In recent years, Puerto Plata has seen the construction of 911 hotels and more than 13,800 rooms, which has allowed the province to significantly increase its capacity to receive tourists. In addition, since 2012, Puerto Plata has received more than 3 million tourists, demonstrating the success of investments in the tourism sector.</a:t>
            </a:r>
          </a:p>
        </p:txBody>
      </p:sp>
      <p:pic>
        <p:nvPicPr>
          <p:cNvPr id="6" name="Picture 5" descr="A white building with a tower&#10;&#10;Description automatically generated">
            <a:extLst>
              <a:ext uri="{FF2B5EF4-FFF2-40B4-BE49-F238E27FC236}">
                <a16:creationId xmlns:a16="http://schemas.microsoft.com/office/drawing/2014/main" id="{2EC8FB94-9E87-C75D-5874-E4717A1FDE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89891" cy="5670550"/>
          </a:xfrm>
          <a:prstGeom prst="rect">
            <a:avLst/>
          </a:prstGeom>
        </p:spPr>
      </p:pic>
    </p:spTree>
    <p:extLst>
      <p:ext uri="{BB962C8B-B14F-4D97-AF65-F5344CB8AC3E}">
        <p14:creationId xmlns:p14="http://schemas.microsoft.com/office/powerpoint/2010/main" val="1402228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a:extLst>
            <a:ext uri="{FF2B5EF4-FFF2-40B4-BE49-F238E27FC236}">
              <a16:creationId xmlns:a16="http://schemas.microsoft.com/office/drawing/2014/main" id="{DEADF4B7-EAD6-88A2-6C9A-0C02CA3193C5}"/>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9D9823-AF11-7857-A5F8-697A8BE880F7}"/>
              </a:ext>
            </a:extLst>
          </p:cNvPr>
          <p:cNvSpPr txBox="1">
            <a:spLocks noGrp="1"/>
          </p:cNvSpPr>
          <p:nvPr>
            <p:ph type="title" idx="4294967295"/>
          </p:nvPr>
        </p:nvSpPr>
        <p:spPr>
          <a:xfrm>
            <a:off x="0" y="14896"/>
            <a:ext cx="5147935" cy="1050331"/>
          </a:xfrm>
          <a:prstGeom prst="rect">
            <a:avLst/>
          </a:prstGeom>
        </p:spPr>
        <p:txBody>
          <a:bodyPr vert="horz" lIns="91440" tIns="45720" rIns="91440" bIns="45720" rtlCol="0" anchor="ctr">
            <a:normAutofit/>
          </a:bodyPr>
          <a:lstStyle/>
          <a:p>
            <a:pPr lvl="0" algn="ctr"/>
            <a:r>
              <a:rPr lang="en-US" b="1" dirty="0">
                <a:latin typeface="Times New Roman" panose="02020603050405020304" pitchFamily="18" charset="0"/>
                <a:cs typeface="Times New Roman" panose="02020603050405020304" pitchFamily="18" charset="0"/>
              </a:rPr>
              <a:t>About Puerta Plata</a:t>
            </a:r>
          </a:p>
        </p:txBody>
      </p:sp>
      <p:sp>
        <p:nvSpPr>
          <p:cNvPr id="3" name="Text Placeholder 2">
            <a:extLst>
              <a:ext uri="{FF2B5EF4-FFF2-40B4-BE49-F238E27FC236}">
                <a16:creationId xmlns:a16="http://schemas.microsoft.com/office/drawing/2014/main" id="{B459310F-B7A9-6526-8D96-2DD5A7C20798}"/>
              </a:ext>
            </a:extLst>
          </p:cNvPr>
          <p:cNvSpPr txBox="1">
            <a:spLocks noGrp="1"/>
          </p:cNvSpPr>
          <p:nvPr>
            <p:ph type="body" idx="4294967295"/>
          </p:nvPr>
        </p:nvSpPr>
        <p:spPr>
          <a:xfrm>
            <a:off x="84841" y="933252"/>
            <a:ext cx="5213923" cy="4752184"/>
          </a:xfrm>
          <a:prstGeom prst="rect">
            <a:avLst/>
          </a:prstGeom>
        </p:spPr>
        <p:txBody>
          <a:bodyPr vert="horz" lIns="91440" tIns="45720" rIns="91440" bIns="45720" rtlCol="0">
            <a:noAutofit/>
          </a:bodyPr>
          <a:lstStyle/>
          <a:p>
            <a:pPr lvl="0"/>
            <a:r>
              <a:rPr lang="en-US" sz="2000" dirty="0">
                <a:latin typeface="Times New Roman" panose="02020603050405020304" pitchFamily="18" charset="0"/>
                <a:cs typeface="Times New Roman" panose="02020603050405020304" pitchFamily="18" charset="0"/>
              </a:rPr>
              <a:t>Puerto Plata, officially known as San Felipe de Puerto Plata, is a major coastal city in the Dominican Republic, and the capital of the province of Puerto Plata. </a:t>
            </a:r>
          </a:p>
          <a:p>
            <a:pPr lvl="0"/>
            <a:r>
              <a:rPr lang="en-US" sz="2000" dirty="0">
                <a:latin typeface="Times New Roman" panose="02020603050405020304" pitchFamily="18" charset="0"/>
                <a:cs typeface="Times New Roman" panose="02020603050405020304" pitchFamily="18" charset="0"/>
              </a:rPr>
              <a:t>The first aerial tramway of the Caribbean is located in Puerto Plata, in which visitors can ride up to the Pico Isabel de Torres, a 2600-foot-high mountain within the city. </a:t>
            </a:r>
          </a:p>
          <a:p>
            <a:pPr lvl="0"/>
            <a:r>
              <a:rPr lang="en-US" sz="2000" dirty="0">
                <a:latin typeface="Times New Roman" panose="02020603050405020304" pitchFamily="18" charset="0"/>
                <a:cs typeface="Times New Roman" panose="02020603050405020304" pitchFamily="18" charset="0"/>
              </a:rPr>
              <a:t>The small bay around which the city was built provides a natural harbor. Puerto Plata is the largest city on the northern seaboard. Its subdivisions include El Cupey, Maimón, Los Mameyes, Sabana Grande, El Toro, Tubagua, and Yásica. The mountain Isabel de Torres is situated some 5 km to the southwest of the city of San Felipe. </a:t>
            </a:r>
          </a:p>
        </p:txBody>
      </p:sp>
      <p:pic>
        <p:nvPicPr>
          <p:cNvPr id="5" name="Picture 4" descr="A group of people walking around a building&#10;&#10;Description automatically generated">
            <a:extLst>
              <a:ext uri="{FF2B5EF4-FFF2-40B4-BE49-F238E27FC236}">
                <a16:creationId xmlns:a16="http://schemas.microsoft.com/office/drawing/2014/main" id="{F3E80B91-C7C6-6559-7F27-2E0E0928AEB6}"/>
              </a:ext>
            </a:extLst>
          </p:cNvPr>
          <p:cNvPicPr>
            <a:picLocks noChangeAspect="1"/>
          </p:cNvPicPr>
          <p:nvPr/>
        </p:nvPicPr>
        <p:blipFill rotWithShape="1">
          <a:blip r:embed="rId3">
            <a:extLst>
              <a:ext uri="{28A0092B-C50C-407E-A947-70E740481C1C}">
                <a14:useLocalDpi xmlns:a14="http://schemas.microsoft.com/office/drawing/2010/main" val="0"/>
              </a:ext>
            </a:extLst>
          </a:blip>
          <a:srcRect l="26032" r="23323"/>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72130968"/>
      </p:ext>
    </p:extLst>
  </p:cSld>
  <p:clrMapOvr>
    <a:masterClrMapping/>
  </p:clrMapOvr>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990</TotalTime>
  <Words>2387</Words>
  <Application>Microsoft Office PowerPoint</Application>
  <PresentationFormat>Custom</PresentationFormat>
  <Paragraphs>141</Paragraphs>
  <Slides>25</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Alef</vt:lpstr>
      <vt:lpstr>Arial</vt:lpstr>
      <vt:lpstr>Calibri</vt:lpstr>
      <vt:lpstr>Liberation Sans</vt:lpstr>
      <vt:lpstr>Times New Roman</vt:lpstr>
      <vt:lpstr>Wingdings</vt:lpstr>
      <vt:lpstr>Default</vt:lpstr>
      <vt:lpstr>Amber Cove Dominican Republic  Presented by Marc Silver</vt:lpstr>
      <vt:lpstr>What I Will Cover</vt:lpstr>
      <vt:lpstr>My Port Philosophy</vt:lpstr>
      <vt:lpstr>PowerPoint Presentation</vt:lpstr>
      <vt:lpstr>PowerPoint Presentation</vt:lpstr>
      <vt:lpstr>Dominican Republic History Cont.</vt:lpstr>
      <vt:lpstr>Dominican Republic History</vt:lpstr>
      <vt:lpstr>About Dominican Republic</vt:lpstr>
      <vt:lpstr>About Puerta Plata</vt:lpstr>
      <vt:lpstr>About Amber Cove</vt:lpstr>
      <vt:lpstr>Area Map of Dominican Republic</vt:lpstr>
      <vt:lpstr>PowerPoint Presentation</vt:lpstr>
      <vt:lpstr>PowerPoint Presentation</vt:lpstr>
      <vt:lpstr>In Port </vt:lpstr>
      <vt:lpstr>Aqua Zone </vt:lpstr>
      <vt:lpstr>Shore Excursions   </vt:lpstr>
      <vt:lpstr>Puerto Plata’s Malecon</vt:lpstr>
      <vt:lpstr>Coconut Cove</vt:lpstr>
      <vt:lpstr>Fortress of San Felipe</vt:lpstr>
      <vt:lpstr>PowerPoint Presentation</vt:lpstr>
      <vt:lpstr>PowerPoint Presentation</vt:lpstr>
      <vt:lpstr>PowerPoint Presentation</vt:lpstr>
      <vt:lpstr>PowerPoint Presentation</vt:lpstr>
      <vt:lpstr>Conclusion</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Curve</dc:title>
  <dc:creator>Marc Silver</dc:creator>
  <cp:lastModifiedBy>Marc Silver</cp:lastModifiedBy>
  <cp:revision>122</cp:revision>
  <dcterms:created xsi:type="dcterms:W3CDTF">2023-03-25T21:24:27Z</dcterms:created>
  <dcterms:modified xsi:type="dcterms:W3CDTF">2024-02-21T23:24:53Z</dcterms:modified>
</cp:coreProperties>
</file>