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256" r:id="rId2"/>
    <p:sldId id="273" r:id="rId3"/>
    <p:sldId id="257" r:id="rId4"/>
    <p:sldId id="274" r:id="rId5"/>
    <p:sldId id="258" r:id="rId6"/>
    <p:sldId id="279" r:id="rId7"/>
    <p:sldId id="276" r:id="rId8"/>
    <p:sldId id="260" r:id="rId9"/>
    <p:sldId id="277" r:id="rId10"/>
    <p:sldId id="261" r:id="rId11"/>
    <p:sldId id="264" r:id="rId12"/>
    <p:sldId id="265" r:id="rId13"/>
    <p:sldId id="266" r:id="rId14"/>
    <p:sldId id="267" r:id="rId15"/>
    <p:sldId id="278" r:id="rId16"/>
    <p:sldId id="268" r:id="rId17"/>
    <p:sldId id="272" r:id="rId1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13</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14</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Alter Do Chao, Brazil</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2800" b="0" i="0" kern="1200" dirty="0">
                <a:latin typeface="Times New Roman" panose="02020603050405020304" pitchFamily="18" charset="0"/>
                <a:cs typeface="Times New Roman" panose="02020603050405020304" pitchFamily="18" charset="0"/>
              </a:rPr>
            </a:br>
            <a:r>
              <a:rPr lang="en-US" sz="4400" b="0" i="0" kern="1200" dirty="0">
                <a:latin typeface="Times New Roman" panose="02020603050405020304" pitchFamily="18" charset="0"/>
                <a:cs typeface="Times New Roman" panose="02020603050405020304" pitchFamily="18" charset="0"/>
              </a:rPr>
              <a:t>Marc Silver</a:t>
            </a: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75" y="1031875"/>
            <a:ext cx="5518250" cy="344902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858983"/>
          </a:xfrm>
        </p:spPr>
        <p:txBody>
          <a:bodyPr vert="horz">
            <a:normAutofit/>
          </a:bodyPr>
          <a:lstStyle/>
          <a:p>
            <a:pPr algn="ctr"/>
            <a:r>
              <a:rPr lang="en-US" sz="4400" b="1" i="0" kern="1200" dirty="0">
                <a:latin typeface="Times New Roman" panose="02020603050405020304" pitchFamily="18" charset="0"/>
                <a:cs typeface="Times New Roman" panose="02020603050405020304" pitchFamily="18" charset="0"/>
              </a:rPr>
              <a:t>Alter Do Chao, Brazil</a:t>
            </a:r>
            <a:r>
              <a:rPr lang="en-US" sz="4400" b="1" dirty="0">
                <a:solidFill>
                  <a:schemeClr val="tx1"/>
                </a:solidFill>
                <a:latin typeface="Times New Roman" panose="02020603050405020304" pitchFamily="18" charset="0"/>
                <a:cs typeface="Times New Roman" panose="02020603050405020304" pitchFamily="18" charset="0"/>
              </a:rPr>
              <a:t> Transportation </a:t>
            </a:r>
          </a:p>
        </p:txBody>
      </p:sp>
      <p:sp>
        <p:nvSpPr>
          <p:cNvPr id="5" name="TextBox 4">
            <a:extLst>
              <a:ext uri="{FF2B5EF4-FFF2-40B4-BE49-F238E27FC236}">
                <a16:creationId xmlns:a16="http://schemas.microsoft.com/office/drawing/2014/main" id="{49409DBE-BB14-EA0E-D4AC-DA6957B04120}"/>
              </a:ext>
            </a:extLst>
          </p:cNvPr>
          <p:cNvSpPr txBox="1"/>
          <p:nvPr/>
        </p:nvSpPr>
        <p:spPr>
          <a:xfrm>
            <a:off x="5568462" y="1008186"/>
            <a:ext cx="4349261" cy="2308324"/>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202122"/>
                </a:solidFill>
                <a:effectLst/>
                <a:latin typeface="Times New Roman" panose="02020603050405020304" pitchFamily="18" charset="0"/>
                <a:cs typeface="Times New Roman" panose="02020603050405020304" pitchFamily="18" charset="0"/>
              </a:rPr>
              <a:t>Alter do </a:t>
            </a:r>
            <a:r>
              <a:rPr lang="en-US" sz="2400" b="0" i="0" dirty="0" err="1">
                <a:solidFill>
                  <a:srgbClr val="202122"/>
                </a:solidFill>
                <a:effectLst/>
                <a:latin typeface="Times New Roman" panose="02020603050405020304" pitchFamily="18" charset="0"/>
                <a:cs typeface="Times New Roman" panose="02020603050405020304" pitchFamily="18" charset="0"/>
              </a:rPr>
              <a:t>Chão</a:t>
            </a:r>
            <a:r>
              <a:rPr lang="en-US" sz="2400" b="0" i="0" dirty="0">
                <a:solidFill>
                  <a:srgbClr val="202122"/>
                </a:solidFill>
                <a:effectLst/>
                <a:latin typeface="Times New Roman" panose="02020603050405020304" pitchFamily="18" charset="0"/>
                <a:cs typeface="Times New Roman" panose="02020603050405020304" pitchFamily="18" charset="0"/>
              </a:rPr>
              <a:t> is small enough to walk around. </a:t>
            </a:r>
          </a:p>
          <a:p>
            <a:pPr marL="342900" indent="-342900">
              <a:buFont typeface="Arial" panose="020B0604020202020204" pitchFamily="34" charset="0"/>
              <a:buChar char="•"/>
            </a:pPr>
            <a:r>
              <a:rPr lang="en-US" sz="2400" b="0" i="0" dirty="0">
                <a:solidFill>
                  <a:srgbClr val="202122"/>
                </a:solidFill>
                <a:effectLst/>
                <a:latin typeface="Times New Roman" panose="02020603050405020304" pitchFamily="18" charset="0"/>
                <a:cs typeface="Times New Roman" panose="02020603050405020304" pitchFamily="18" charset="0"/>
              </a:rPr>
              <a:t>For very little money you can hire a canoe or fishing boat to show you around the area from the water.</a:t>
            </a:r>
            <a:endParaRPr lang="en-US" sz="2400" dirty="0">
              <a:latin typeface="Times New Roman" panose="02020603050405020304" pitchFamily="18" charset="0"/>
              <a:cs typeface="Times New Roman" panose="02020603050405020304" pitchFamily="18" charset="0"/>
            </a:endParaRPr>
          </a:p>
        </p:txBody>
      </p:sp>
      <p:pic>
        <p:nvPicPr>
          <p:cNvPr id="9" name="Picture 8" descr="A couple of people rowing a boat on a lake&#10;&#10;Description automatically generated">
            <a:extLst>
              <a:ext uri="{FF2B5EF4-FFF2-40B4-BE49-F238E27FC236}">
                <a16:creationId xmlns:a16="http://schemas.microsoft.com/office/drawing/2014/main" id="{0F9D260C-9D3F-E5C2-BEA8-8D3FB3528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02" y="1207477"/>
            <a:ext cx="5287841" cy="35252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3103050"/>
            <a:ext cx="3492485" cy="2028008"/>
          </a:xfrm>
        </p:spPr>
        <p:txBody>
          <a:bodyPr vert="horz" lIns="91440" tIns="45720" rIns="91440" bIns="45720" rtlCol="0" anchor="ctr">
            <a:normAutofit/>
          </a:bodyPr>
          <a:lstStyle/>
          <a:p>
            <a:pPr defTabSz="914400"/>
            <a:r>
              <a:rPr lang="en-US" sz="4000" b="0" i="0" dirty="0" err="1">
                <a:effectLst/>
              </a:rPr>
              <a:t>Mercadão</a:t>
            </a:r>
            <a:r>
              <a:rPr lang="en-US" sz="4000" b="0" i="0" dirty="0">
                <a:effectLst/>
              </a:rPr>
              <a:t> 2000</a:t>
            </a:r>
            <a:br>
              <a:rPr lang="en-US" sz="3000" b="0" i="0" dirty="0">
                <a:effectLst/>
              </a:rPr>
            </a:br>
            <a:br>
              <a:rPr lang="en-US" sz="3000" b="1" dirty="0"/>
            </a:br>
            <a:endParaRPr lang="en-US" sz="3000" b="1" i="0" u="none" strike="noStrike" dirty="0">
              <a:ln>
                <a:noFill/>
              </a:ln>
            </a:endParaRPr>
          </a:p>
        </p:txBody>
      </p:sp>
      <p:pic>
        <p:nvPicPr>
          <p:cNvPr id="6146" name="Picture 2">
            <a:extLst>
              <a:ext uri="{FF2B5EF4-FFF2-40B4-BE49-F238E27FC236}">
                <a16:creationId xmlns:a16="http://schemas.microsoft.com/office/drawing/2014/main" id="{EDEC266A-C3BB-D69B-E710-6779B81861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192" r="2" b="2"/>
          <a:stretch/>
        </p:blipFill>
        <p:spPr bwMode="auto">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8D3DD1-1494-42F3-0A91-7A177E8050F4}"/>
              </a:ext>
            </a:extLst>
          </p:cNvPr>
          <p:cNvSpPr txBox="1"/>
          <p:nvPr/>
        </p:nvSpPr>
        <p:spPr>
          <a:xfrm>
            <a:off x="3387969" y="2957689"/>
            <a:ext cx="6692656" cy="271286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b="0" i="0" dirty="0">
                <a:effectLst/>
              </a:rPr>
              <a:t> The </a:t>
            </a:r>
            <a:r>
              <a:rPr lang="en-US" sz="2000" b="0" i="0" dirty="0" err="1">
                <a:effectLst/>
              </a:rPr>
              <a:t>Mercadão</a:t>
            </a:r>
            <a:r>
              <a:rPr lang="en-US" sz="2000" b="0" i="0" dirty="0">
                <a:effectLst/>
              </a:rPr>
              <a:t> 2000 is the largest street market in Latin America and one of the most visited tourist attractions in the area. </a:t>
            </a:r>
          </a:p>
          <a:p>
            <a:pPr indent="-228600">
              <a:lnSpc>
                <a:spcPct val="90000"/>
              </a:lnSpc>
              <a:spcAft>
                <a:spcPts val="600"/>
              </a:spcAft>
              <a:buFont typeface="Arial" panose="020B0604020202020204" pitchFamily="34" charset="0"/>
              <a:buChar char="•"/>
            </a:pPr>
            <a:r>
              <a:rPr lang="en-US" sz="2000" b="0" i="0" dirty="0">
                <a:effectLst/>
              </a:rPr>
              <a:t>Located less than a ½ mile form the cruise port, </a:t>
            </a:r>
            <a:r>
              <a:rPr lang="en-US" sz="2000" b="1" i="0" dirty="0">
                <a:effectLst/>
              </a:rPr>
              <a:t>Mercado 2000 </a:t>
            </a:r>
            <a:r>
              <a:rPr lang="en-US" sz="2000" b="0" i="0" dirty="0">
                <a:effectLst/>
              </a:rPr>
              <a:t>has regional fruits, handicrafts, and also medicinal plants, and other natural drugs produced from native species with empirically proven healing power are found. The market doesn’t leave anything to be desired when it comes to finding fresh items from the Amazon.</a:t>
            </a:r>
          </a:p>
          <a:p>
            <a:pPr>
              <a:lnSpc>
                <a:spcPct val="90000"/>
              </a:lnSpc>
              <a:spcAft>
                <a:spcPts val="600"/>
              </a:spcAft>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121281"/>
            <a:ext cx="5587999" cy="945520"/>
          </a:xfrm>
        </p:spPr>
        <p:txBody>
          <a:bodyPr vert="horz" lIns="91440" tIns="45720" rIns="91440" bIns="45720" rtlCol="0" anchor="ctr">
            <a:normAutofit fontScale="90000"/>
          </a:bodyPr>
          <a:lstStyle/>
          <a:p>
            <a:pPr algn="ctr" defTabSz="914400"/>
            <a:br>
              <a:rPr lang="en-US" sz="2800" dirty="0"/>
            </a:br>
            <a:r>
              <a:rPr lang="en-US" sz="4000" b="1" i="0" dirty="0" err="1">
                <a:effectLst/>
              </a:rPr>
              <a:t>Ilho</a:t>
            </a:r>
            <a:r>
              <a:rPr lang="en-US" sz="4000" b="1" i="0" dirty="0">
                <a:effectLst/>
              </a:rPr>
              <a:t> do Amor, Alter do </a:t>
            </a:r>
            <a:r>
              <a:rPr lang="en-US" sz="4000" b="1" i="0" dirty="0" err="1">
                <a:effectLst/>
              </a:rPr>
              <a:t>Chão</a:t>
            </a:r>
            <a:br>
              <a:rPr lang="en-US" sz="2800" dirty="0"/>
            </a:br>
            <a:endParaRPr lang="en-US" sz="2800" b="1" dirty="0"/>
          </a:p>
        </p:txBody>
      </p:sp>
      <p:sp>
        <p:nvSpPr>
          <p:cNvPr id="4" name="TextBox 3">
            <a:extLst>
              <a:ext uri="{FF2B5EF4-FFF2-40B4-BE49-F238E27FC236}">
                <a16:creationId xmlns:a16="http://schemas.microsoft.com/office/drawing/2014/main" id="{8249FCE4-A45B-E61B-E83B-1F26E6889F44}"/>
              </a:ext>
            </a:extLst>
          </p:cNvPr>
          <p:cNvSpPr txBox="1"/>
          <p:nvPr/>
        </p:nvSpPr>
        <p:spPr>
          <a:xfrm>
            <a:off x="174842" y="1066801"/>
            <a:ext cx="5112266" cy="47250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It’s possible to charter a fishing boat to take you around to other islands in the area while you search for wildlife such as playful river dolphins.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 half-day trip costs around 150 BRL (US$30) for up to four people.</a:t>
            </a:r>
          </a:p>
          <a:p>
            <a:pPr indent="-228600">
              <a:lnSpc>
                <a:spcPct val="90000"/>
              </a:lnSpc>
              <a:spcAft>
                <a:spcPts val="600"/>
              </a:spcAft>
              <a:buFont typeface="Arial" panose="020B0604020202020204" pitchFamily="34" charset="0"/>
              <a:buChar char="•"/>
            </a:pPr>
            <a:r>
              <a:rPr lang="en-US" sz="2000" b="0" i="0" dirty="0">
                <a:solidFill>
                  <a:srgbClr val="202122"/>
                </a:solidFill>
                <a:effectLst/>
                <a:latin typeface="Times New Roman" panose="02020603050405020304" pitchFamily="18" charset="0"/>
                <a:cs typeface="Times New Roman" panose="02020603050405020304" pitchFamily="18" charset="0"/>
              </a:rPr>
              <a:t>To get to </a:t>
            </a:r>
            <a:r>
              <a:rPr lang="en-US" sz="2000" b="1" i="0" dirty="0" err="1">
                <a:solidFill>
                  <a:srgbClr val="202122"/>
                </a:solidFill>
                <a:effectLst/>
                <a:latin typeface="Times New Roman" panose="02020603050405020304" pitchFamily="18" charset="0"/>
                <a:cs typeface="Times New Roman" panose="02020603050405020304" pitchFamily="18" charset="0"/>
              </a:rPr>
              <a:t>Ilha</a:t>
            </a:r>
            <a:r>
              <a:rPr lang="en-US" sz="2000" b="1" i="0" dirty="0">
                <a:solidFill>
                  <a:srgbClr val="202122"/>
                </a:solidFill>
                <a:effectLst/>
                <a:latin typeface="Times New Roman" panose="02020603050405020304" pitchFamily="18" charset="0"/>
                <a:cs typeface="Times New Roman" panose="02020603050405020304" pitchFamily="18" charset="0"/>
              </a:rPr>
              <a:t> do Amor</a:t>
            </a:r>
            <a:r>
              <a:rPr lang="en-US" sz="2000" b="0" i="0" dirty="0">
                <a:solidFill>
                  <a:srgbClr val="202122"/>
                </a:solidFill>
                <a:effectLst/>
                <a:latin typeface="Times New Roman" panose="02020603050405020304" pitchFamily="18" charset="0"/>
                <a:cs typeface="Times New Roman" panose="02020603050405020304" pitchFamily="18" charset="0"/>
              </a:rPr>
              <a:t> you can either swim or hire a canoe for R$ 3 for up to four people. </a:t>
            </a:r>
          </a:p>
          <a:p>
            <a:pPr indent="-228600">
              <a:lnSpc>
                <a:spcPct val="90000"/>
              </a:lnSpc>
              <a:spcAft>
                <a:spcPts val="600"/>
              </a:spcAft>
              <a:buFont typeface="Arial" panose="020B0604020202020204" pitchFamily="34" charset="0"/>
              <a:buChar char="•"/>
            </a:pPr>
            <a:r>
              <a:rPr lang="en-US" sz="2000" b="0" i="0" dirty="0">
                <a:solidFill>
                  <a:srgbClr val="202122"/>
                </a:solidFill>
                <a:effectLst/>
                <a:latin typeface="Times New Roman" panose="02020603050405020304" pitchFamily="18" charset="0"/>
                <a:cs typeface="Times New Roman" panose="02020603050405020304" pitchFamily="18" charset="0"/>
              </a:rPr>
              <a:t>During the dry season, there are several places where you can wade across in water that is no more than 2 feet deep.</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 especially careful of stingrays when visiting some of the more remote beaches in the area. They will only sting when stepped on, so shuffle your feet when you walk in the water.</a:t>
            </a:r>
          </a:p>
        </p:txBody>
      </p:sp>
      <p:pic>
        <p:nvPicPr>
          <p:cNvPr id="7172" name="Picture 4" descr="two men sitting on wooden boats in front of the sandy Ilha do Amor beach in Alter do Chao, Brazil">
            <a:extLst>
              <a:ext uri="{FF2B5EF4-FFF2-40B4-BE49-F238E27FC236}">
                <a16:creationId xmlns:a16="http://schemas.microsoft.com/office/drawing/2014/main" id="{62436DF2-2B76-7982-4254-16FB6FB96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02" r="23891"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06F87E9A-0C7A-408B-83BF-C200F674FBCC}" type="slidenum">
              <a:rPr lang="en-US" sz="1200">
                <a:solidFill>
                  <a:srgbClr val="FFFFFF"/>
                </a:solidFill>
                <a:latin typeface="Calibri" panose="020F0502020204030204"/>
              </a:rPr>
              <a:pPr>
                <a:spcAft>
                  <a:spcPts val="600"/>
                </a:spcAft>
                <a:defRPr/>
              </a:pPr>
              <a:t>12</a:t>
            </a:fld>
            <a:endParaRPr lang="en-US" sz="1200">
              <a:solidFill>
                <a:srgbClr val="FFFFFF"/>
              </a:solidFill>
              <a:latin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693043" y="301904"/>
            <a:ext cx="4341909" cy="1494373"/>
          </a:xfrm>
        </p:spPr>
        <p:txBody>
          <a:bodyPr vert="horz" lIns="91440" tIns="45720" rIns="91440" bIns="45720" rtlCol="0" anchor="ctr">
            <a:normAutofit/>
          </a:bodyPr>
          <a:lstStyle/>
          <a:p>
            <a:pPr defTabSz="914400">
              <a:spcAft>
                <a:spcPts val="1236"/>
              </a:spcAft>
            </a:pPr>
            <a:r>
              <a:rPr lang="en-US" sz="4400" b="0" i="0">
                <a:effectLst/>
              </a:rPr>
              <a:t>Praia do Cajueiro</a:t>
            </a:r>
            <a:endParaRPr lang="en-US" sz="4400" b="1"/>
          </a:p>
        </p:txBody>
      </p:sp>
      <p:sp>
        <p:nvSpPr>
          <p:cNvPr id="5" name="TextBox 4">
            <a:extLst>
              <a:ext uri="{FF2B5EF4-FFF2-40B4-BE49-F238E27FC236}">
                <a16:creationId xmlns:a16="http://schemas.microsoft.com/office/drawing/2014/main" id="{1C405FEB-7121-6CEB-9761-281ED75EF62F}"/>
              </a:ext>
            </a:extLst>
          </p:cNvPr>
          <p:cNvSpPr txBox="1"/>
          <p:nvPr/>
        </p:nvSpPr>
        <p:spPr>
          <a:xfrm>
            <a:off x="693042" y="1929290"/>
            <a:ext cx="3819609"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A few blocks west of the town center along the waterfront promenade is this pleasant beach, wrapping around to the Tapajós River.</a:t>
            </a:r>
            <a:endParaRPr lang="en-US" sz="2400" dirty="0">
              <a:latin typeface="Times New Roman" panose="02020603050405020304" pitchFamily="18" charset="0"/>
              <a:cs typeface="Times New Roman" panose="02020603050405020304" pitchFamily="18" charset="0"/>
            </a:endParaRPr>
          </a:p>
        </p:txBody>
      </p:sp>
      <p:pic>
        <p:nvPicPr>
          <p:cNvPr id="9" name="Picture 8" descr="A beach with palm trees and a building&#10;&#10;Description automatically generated">
            <a:extLst>
              <a:ext uri="{FF2B5EF4-FFF2-40B4-BE49-F238E27FC236}">
                <a16:creationId xmlns:a16="http://schemas.microsoft.com/office/drawing/2014/main" id="{5662CF3B-8315-8E6E-9D33-79321A6FAFAD}"/>
              </a:ext>
            </a:extLst>
          </p:cNvPr>
          <p:cNvPicPr>
            <a:picLocks noChangeAspect="1"/>
          </p:cNvPicPr>
          <p:nvPr/>
        </p:nvPicPr>
        <p:blipFill rotWithShape="1">
          <a:blip r:embed="rId3">
            <a:extLst>
              <a:ext uri="{28A0092B-C50C-407E-A947-70E740481C1C}">
                <a14:useLocalDpi xmlns:a14="http://schemas.microsoft.com/office/drawing/2010/main" val="0"/>
              </a:ext>
            </a:extLst>
          </a:blip>
          <a:srcRect l="34792" r="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F1745E88-DE43-40A4-ABF6-C2CAAE0C8E93}" type="slidenum">
              <a:rPr lang="en-US" sz="1200">
                <a:solidFill>
                  <a:srgbClr val="FFFFFF"/>
                </a:solidFill>
                <a:latin typeface="Calibri" panose="020F0502020204030204"/>
              </a:rPr>
              <a:pPr>
                <a:spcAft>
                  <a:spcPts val="600"/>
                </a:spcAft>
                <a:defRPr/>
              </a:pPr>
              <a:t>13</a:t>
            </a:fld>
            <a:endParaRPr lang="en-US" sz="1200">
              <a:solidFill>
                <a:srgbClr val="FFFFFF"/>
              </a:solidFill>
              <a:latin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222739" y="3130062"/>
            <a:ext cx="2743200" cy="2033211"/>
          </a:xfrm>
        </p:spPr>
        <p:txBody>
          <a:bodyPr vert="horz" lIns="91440" tIns="45720" rIns="91440" bIns="45720" rtlCol="0" anchor="t">
            <a:normAutofit/>
          </a:bodyPr>
          <a:lstStyle/>
          <a:p>
            <a:pPr algn="ctr" defTabSz="914400"/>
            <a:r>
              <a:rPr lang="en-US" sz="4000" b="0" i="0" dirty="0">
                <a:effectLst/>
                <a:latin typeface="Times New Roman" panose="02020603050405020304" pitchFamily="18" charset="0"/>
                <a:cs typeface="Times New Roman" panose="02020603050405020304" pitchFamily="18" charset="0"/>
              </a:rPr>
              <a:t>Lago Verde</a:t>
            </a:r>
            <a:endParaRPr lang="en-US" sz="4000" b="1" dirty="0">
              <a:latin typeface="Times New Roman" panose="02020603050405020304" pitchFamily="18" charset="0"/>
              <a:cs typeface="Times New Roman" panose="02020603050405020304" pitchFamily="18" charset="0"/>
            </a:endParaRPr>
          </a:p>
        </p:txBody>
      </p:sp>
      <p:pic>
        <p:nvPicPr>
          <p:cNvPr id="10242" name="Picture 2">
            <a:extLst>
              <a:ext uri="{FF2B5EF4-FFF2-40B4-BE49-F238E27FC236}">
                <a16:creationId xmlns:a16="http://schemas.microsoft.com/office/drawing/2014/main" id="{FB6E47E8-08F5-8185-F0B6-1F2CCBD6C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108"/>
          <a:stretch/>
        </p:blipFill>
        <p:spPr bwMode="auto">
          <a:xfrm>
            <a:off x="-1" y="10"/>
            <a:ext cx="10080626" cy="2835265"/>
          </a:xfrm>
          <a:prstGeom prst="rect">
            <a:avLst/>
          </a:prstGeom>
          <a:noFill/>
          <a:extLst>
            <a:ext uri="{909E8E84-426E-40DD-AFC4-6F175D3DCCD1}">
              <a14:hiddenFill xmlns:a14="http://schemas.microsoft.com/office/drawing/2010/main">
                <a:solidFill>
                  <a:srgbClr val="FFFFFF"/>
                </a:solidFill>
              </a14:hiddenFill>
            </a:ext>
          </a:extLst>
        </p:spPr>
      </p:pic>
      <p:grpSp>
        <p:nvGrpSpPr>
          <p:cNvPr id="10247" name="Group 10246">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 y="2812832"/>
            <a:ext cx="10093191" cy="102003"/>
            <a:chOff x="-5025" y="6737718"/>
            <a:chExt cx="12207200" cy="123363"/>
          </a:xfrm>
        </p:grpSpPr>
        <p:sp>
          <p:nvSpPr>
            <p:cNvPr id="10248" name="Rectangle 10247">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F93B24F-9A1D-44E6-AC0F-96A60E603C1E}"/>
              </a:ext>
            </a:extLst>
          </p:cNvPr>
          <p:cNvSpPr txBox="1"/>
          <p:nvPr/>
        </p:nvSpPr>
        <p:spPr>
          <a:xfrm>
            <a:off x="2965939" y="3052676"/>
            <a:ext cx="6990861" cy="305461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This huge three-fingered lake is surrounded by forest and has places to swim, snorkel with fish and spot wildlife (including a resident family of monkeys). </a:t>
            </a:r>
          </a:p>
          <a:p>
            <a:pPr indent="-2286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Tour agencies do good boat tours (per person R$50 to R$75, two to three hours, two to six people) or you can hire one of the yellow-shirted freelance boatmen on the waterfront; the latter are cheaper but may not have the same service or equipment that agencies do.</a:t>
            </a:r>
            <a:endParaRPr lang="en-US" sz="22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668CC87C-C6DF-43F2-841E-AFCE33E4256F}" type="slidenum">
              <a:rPr lang="en-US" sz="1200">
                <a:solidFill>
                  <a:schemeClr val="tx1">
                    <a:lumMod val="50000"/>
                    <a:lumOff val="50000"/>
                  </a:schemeClr>
                </a:solidFill>
                <a:latin typeface="Calibri" panose="020F0502020204030204"/>
              </a:rPr>
              <a:pPr>
                <a:spcAft>
                  <a:spcPts val="600"/>
                </a:spcAft>
                <a:defRPr/>
              </a:pPr>
              <a:t>14</a:t>
            </a:fld>
            <a:endParaRPr lang="en-US" sz="1200">
              <a:solidFill>
                <a:schemeClr val="tx1">
                  <a:lumMod val="50000"/>
                  <a:lumOff val="50000"/>
                </a:schemeClr>
              </a:solidFill>
              <a:latin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João Fona Cultural Center, Historical and Cultural Heritage of Santarém — Photo: Adonias Silva/G1">
            <a:extLst>
              <a:ext uri="{FF2B5EF4-FFF2-40B4-BE49-F238E27FC236}">
                <a16:creationId xmlns:a16="http://schemas.microsoft.com/office/drawing/2014/main" id="{03C8AE6F-6DF3-D6C7-7D63-E5E2E7ECC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4" r="5167" b="-1"/>
          <a:stretch/>
        </p:blipFill>
        <p:spPr bwMode="auto">
          <a:xfrm>
            <a:off x="20" y="10"/>
            <a:ext cx="7995062" cy="567054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6227307" y="301904"/>
            <a:ext cx="3853318" cy="157094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i="0" dirty="0" err="1">
                <a:effectLst/>
                <a:latin typeface="+mj-lt"/>
                <a:ea typeface="+mj-ea"/>
                <a:cs typeface="+mj-cs"/>
              </a:rPr>
              <a:t>Museu</a:t>
            </a:r>
            <a:r>
              <a:rPr lang="en-US" sz="3300" b="1" i="0" dirty="0">
                <a:effectLst/>
                <a:latin typeface="+mj-lt"/>
                <a:ea typeface="+mj-ea"/>
                <a:cs typeface="+mj-cs"/>
              </a:rPr>
              <a:t> de Santarém</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DF9EBA76-8816-C055-E6D4-F4934137BD43}"/>
              </a:ext>
            </a:extLst>
          </p:cNvPr>
          <p:cNvSpPr txBox="1"/>
          <p:nvPr/>
        </p:nvSpPr>
        <p:spPr>
          <a:xfrm>
            <a:off x="6227307" y="1490132"/>
            <a:ext cx="3853318" cy="418040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b="0" i="0" dirty="0">
                <a:effectLst/>
              </a:rPr>
              <a:t>Housed in a large yellow waterfront mansion, this museum is also known as the Centro Cultural João </a:t>
            </a:r>
            <a:r>
              <a:rPr lang="en-US" sz="2200" b="0" i="0" dirty="0" err="1">
                <a:effectLst/>
              </a:rPr>
              <a:t>Fona</a:t>
            </a:r>
            <a:r>
              <a:rPr lang="en-US" sz="2200" b="0" i="0" dirty="0">
                <a:effectLst/>
              </a:rPr>
              <a:t>, after the Pará artist who painted the frescoes on its interior walls. </a:t>
            </a:r>
          </a:p>
          <a:p>
            <a:pPr indent="-228600">
              <a:lnSpc>
                <a:spcPct val="90000"/>
              </a:lnSpc>
              <a:spcAft>
                <a:spcPts val="600"/>
              </a:spcAft>
              <a:buFont typeface="Arial" panose="020B0604020202020204" pitchFamily="34" charset="0"/>
              <a:buChar char="•"/>
            </a:pPr>
            <a:r>
              <a:rPr lang="en-US" sz="2200" b="0" i="0" dirty="0">
                <a:effectLst/>
              </a:rPr>
              <a:t>It features, among other things, an excellent collection of stone and clay artifacts from the </a:t>
            </a:r>
            <a:r>
              <a:rPr lang="en-US" sz="2200" b="0" i="0" dirty="0" err="1">
                <a:effectLst/>
              </a:rPr>
              <a:t>Tapajoara</a:t>
            </a:r>
            <a:r>
              <a:rPr lang="en-US" sz="2200" b="0" i="0" dirty="0">
                <a:effectLst/>
              </a:rPr>
              <a:t> culture that flourished in this area more than 6000 years ago.</a:t>
            </a:r>
            <a:endParaRPr lang="en-US" sz="2200" dirty="0"/>
          </a:p>
        </p:txBody>
      </p:sp>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page13">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16</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7463"/>
            <a:ext cx="9359900" cy="795338"/>
          </a:xfrm>
        </p:spPr>
        <p:txBody>
          <a:bodyPr vert="horz">
            <a:normAutofit/>
          </a:bodyPr>
          <a:lstStyle/>
          <a:p>
            <a:pPr algn="ctr"/>
            <a:r>
              <a:rPr lang="en-US" sz="4000" b="1" i="0" dirty="0">
                <a:effectLst/>
                <a:latin typeface="Times New Roman" panose="02020603050405020304" pitchFamily="18" charset="0"/>
                <a:cs typeface="Times New Roman" panose="02020603050405020304" pitchFamily="18" charset="0"/>
              </a:rPr>
              <a:t>Belterra</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5F92C2-CB97-219E-7CBA-452041990754}"/>
              </a:ext>
            </a:extLst>
          </p:cNvPr>
          <p:cNvSpPr txBox="1"/>
          <p:nvPr/>
        </p:nvSpPr>
        <p:spPr>
          <a:xfrm>
            <a:off x="90310" y="791907"/>
            <a:ext cx="9886027" cy="193899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Located about 30 minutes south of </a:t>
            </a:r>
            <a:r>
              <a:rPr lang="en-US" sz="2000" b="0" i="0" kern="1200" dirty="0">
                <a:latin typeface="Times New Roman" panose="02020603050405020304" pitchFamily="18" charset="0"/>
                <a:cs typeface="Times New Roman" panose="02020603050405020304" pitchFamily="18" charset="0"/>
              </a:rPr>
              <a:t>Alter Do Chao is Belterra.</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Henry Ford briefly moved his Fordlândia operations to this tidy little town in the 1940s and this site located just 40km from Santarém, makes for an easy day trip. There's a small museum of Ford-era photos and artifacts, a small grove of rubber trees, and several green-and-white buildings, built for Ford managers; behind one (the Secretária de Educação) is a cement platform with river views. </a:t>
            </a:r>
          </a:p>
        </p:txBody>
      </p:sp>
      <p:pic>
        <p:nvPicPr>
          <p:cNvPr id="8194" name="Picture 2" descr="The story of Fordlandia, Henry Ford's attempt at making an American utopia in Brazil - YouTube">
            <a:extLst>
              <a:ext uri="{FF2B5EF4-FFF2-40B4-BE49-F238E27FC236}">
                <a16:creationId xmlns:a16="http://schemas.microsoft.com/office/drawing/2014/main" id="{D19B8425-FD94-0166-0D03-C4A8DA8EE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477" y="2393790"/>
            <a:ext cx="5825148" cy="3276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D6ED1B-3AF5-DE0A-59E1-9D281E609360}"/>
              </a:ext>
            </a:extLst>
          </p:cNvPr>
          <p:cNvSpPr txBox="1"/>
          <p:nvPr/>
        </p:nvSpPr>
        <p:spPr>
          <a:xfrm>
            <a:off x="104288" y="2723396"/>
            <a:ext cx="4151189" cy="193899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There's a water tower, with a still-working industrial whistle that is used to summon the workers.</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Buses run $3.50 every 30 to 60 minutes, until 9 pm. Some guides, may include tours 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Alter Do Chao</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My Port Philosophy</a:t>
            </a:r>
            <a:endParaRPr lang="en-US" altLang="en-US" sz="20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Alter Do Chao</a:t>
            </a:r>
            <a:endParaRPr lang="en-US" sz="20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Alter Do Chao History</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Area Map of </a:t>
            </a:r>
            <a:r>
              <a:rPr lang="en-US" sz="2000" b="1" i="0" kern="1200" dirty="0">
                <a:latin typeface="Times New Roman" panose="02020603050405020304" pitchFamily="18" charset="0"/>
                <a:ea typeface="+mj-ea"/>
                <a:cs typeface="Times New Roman" panose="02020603050405020304" pitchFamily="18" charset="0"/>
              </a:rPr>
              <a:t>Alter Do Chao</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Map of </a:t>
            </a:r>
            <a:r>
              <a:rPr lang="en-US" sz="2000" b="1" i="0" kern="1200" dirty="0">
                <a:latin typeface="Times New Roman" panose="02020603050405020304" pitchFamily="18" charset="0"/>
                <a:ea typeface="+mj-ea"/>
                <a:cs typeface="Times New Roman" panose="02020603050405020304" pitchFamily="18" charset="0"/>
              </a:rPr>
              <a:t>Alter Do Chao</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Alter Do Chao </a:t>
            </a:r>
            <a:r>
              <a:rPr lang="en-US" sz="2000" b="1" dirty="0">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a:t>
            </a:r>
            <a:br>
              <a:rPr lang="en-US" altLang="en-US" sz="1800" dirty="0"/>
            </a:br>
            <a:r>
              <a:rPr lang="en-US" altLang="en-US" sz="1800" dirty="0"/>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a:t>
            </a:r>
            <a:br>
              <a:rPr lang="en-US" altLang="en-US" sz="1800" dirty="0"/>
            </a:br>
            <a:r>
              <a:rPr lang="en-US" altLang="en-US" sz="1800" dirty="0"/>
              <a:t>ship will wait for you. If you are on your own</a:t>
            </a:r>
            <a:r>
              <a:rPr lang="en-US" altLang="en-US" dirty="0"/>
              <a:t>.</a:t>
            </a:r>
            <a:endParaRPr lang="en-US" altLang="en-US" sz="1800" dirty="0"/>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a:t>
            </a:r>
            <a:br>
              <a:rPr lang="en-US" altLang="en-US" sz="1800" dirty="0"/>
            </a:br>
            <a:r>
              <a:rPr lang="en-US" altLang="en-US" sz="1800" dirty="0"/>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r="5564"/>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3853316" cy="15709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300" b="0" i="0" u="none" strike="noStrike" baseline="0" dirty="0">
                <a:ln>
                  <a:noFill/>
                </a:ln>
                <a:latin typeface="+mj-lt"/>
                <a:ea typeface="+mj-ea"/>
                <a:cs typeface="+mj-cs"/>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5467" y="1570363"/>
            <a:ext cx="4052711" cy="21098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0" compatLnSpc="0">
            <a:normAutofit/>
          </a:bodyPr>
          <a:lstStyle/>
          <a:p>
            <a:pP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b="1" i="0" dirty="0">
                <a:effectLst/>
              </a:rPr>
              <a:t>Brazilian Real</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official </a:t>
            </a:r>
            <a:r>
              <a:rPr lang="en-US" sz="2400" dirty="0"/>
              <a:t>e</a:t>
            </a:r>
            <a:r>
              <a:rPr lang="en-US" sz="2400" b="0" i="0" u="none" strike="noStrike" baseline="0" dirty="0">
                <a:ln>
                  <a:noFill/>
                </a:ln>
              </a:rPr>
              <a:t>xchange rate is:</a:t>
            </a:r>
          </a:p>
          <a:p>
            <a:pPr indent="-228600" fontAlgn="base">
              <a:lnSpc>
                <a:spcPct val="90000"/>
              </a:lnSpc>
              <a:buFont typeface="Arial" panose="020B0604020202020204" pitchFamily="34" charset="0"/>
              <a:buChar char="•"/>
            </a:pPr>
            <a:r>
              <a:rPr lang="en-US" sz="2000" b="1" i="0" dirty="0">
                <a:effectLst/>
              </a:rPr>
              <a:t>$1.00 US = 4.9310457 Real</a:t>
            </a:r>
          </a:p>
          <a:p>
            <a:pPr indent="-228600" fontAlgn="base">
              <a:lnSpc>
                <a:spcPct val="90000"/>
              </a:lnSpc>
              <a:buFont typeface="Arial" panose="020B0604020202020204" pitchFamily="34" charset="0"/>
              <a:buChar char="•"/>
            </a:pPr>
            <a:r>
              <a:rPr lang="en-US" sz="2000" b="1" i="0" dirty="0">
                <a:effectLst/>
              </a:rPr>
              <a:t>1.00 Brazilian Real = 0.2028 US Dollars</a:t>
            </a:r>
          </a:p>
          <a:p>
            <a:pPr indent="-228600" fontAlgn="base">
              <a:lnSpc>
                <a:spcPct val="90000"/>
              </a:lnSpc>
              <a:buFont typeface="Arial" panose="020B0604020202020204" pitchFamily="34" charset="0"/>
              <a:buChar char="•"/>
            </a:pPr>
            <a:endParaRPr lang="en-US" sz="1600" b="1" i="0" dirty="0">
              <a:effectLst/>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01904"/>
            <a:ext cx="5545014" cy="1064269"/>
          </a:xfrm>
        </p:spPr>
        <p:txBody>
          <a:bodyPr vert="horz" lIns="91440" tIns="45720" rIns="91440" bIns="45720" rtlCol="0" anchor="ctr">
            <a:normAutofit fontScale="90000"/>
          </a:bodyPr>
          <a:lstStyle/>
          <a:p>
            <a:pPr lvl="0" algn="ctr" defTabSz="914400"/>
            <a:r>
              <a:rPr lang="en-US" sz="4400" dirty="0"/>
              <a:t>About </a:t>
            </a:r>
            <a:r>
              <a:rPr lang="en-US" sz="4400" b="0" i="0" dirty="0"/>
              <a:t>Alter Do Chao, Brazil</a:t>
            </a:r>
            <a:endParaRPr lang="en-US" sz="4400" dirty="0"/>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1467556"/>
            <a:ext cx="5147936" cy="4301066"/>
          </a:xfrm>
        </p:spPr>
        <p:txBody>
          <a:bodyPr vert="horz" lIns="91440" tIns="45720" rIns="91440" bIns="45720" rtlCol="0">
            <a:noAutofit/>
          </a:bodyPr>
          <a:lstStyle/>
          <a:p>
            <a:pPr marL="342900" indent="-228600" defTabSz="914400"/>
            <a:r>
              <a:rPr lang="en-US" sz="2000" b="0" i="0" dirty="0">
                <a:effectLst/>
                <a:latin typeface="Times New Roman" panose="02020603050405020304" pitchFamily="18" charset="0"/>
                <a:cs typeface="Times New Roman" panose="02020603050405020304" pitchFamily="18" charset="0"/>
              </a:rPr>
              <a:t>In the heart of the Amazon rainforest, in the state of Pará in Brazil, lies Alter do </a:t>
            </a:r>
            <a:r>
              <a:rPr lang="en-US" sz="2000" b="0" i="0" dirty="0" err="1">
                <a:effectLst/>
                <a:latin typeface="Times New Roman" panose="02020603050405020304" pitchFamily="18" charset="0"/>
                <a:cs typeface="Times New Roman" panose="02020603050405020304" pitchFamily="18" charset="0"/>
              </a:rPr>
              <a:t>Chão</a:t>
            </a:r>
            <a:r>
              <a:rPr lang="en-US" sz="2000" b="0" i="0" dirty="0">
                <a:effectLst/>
                <a:latin typeface="Times New Roman" panose="02020603050405020304" pitchFamily="18" charset="0"/>
                <a:cs typeface="Times New Roman" panose="02020603050405020304" pitchFamily="18" charset="0"/>
              </a:rPr>
              <a:t>. </a:t>
            </a:r>
          </a:p>
          <a:p>
            <a:pPr marL="342900" indent="-228600" defTabSz="914400"/>
            <a:r>
              <a:rPr lang="en-US" sz="2000" b="0" i="0" dirty="0">
                <a:effectLst/>
                <a:latin typeface="Times New Roman" panose="02020603050405020304" pitchFamily="18" charset="0"/>
                <a:cs typeface="Times New Roman" panose="02020603050405020304" pitchFamily="18" charset="0"/>
              </a:rPr>
              <a:t>Although largely undiscovered by foreign tourists, it’s quite a popular holiday destination among Brazilians. Not only is this little town surrounded by wonderful tropical nature, but it also boasts the most beautiful freshwater beaches in Brazil.</a:t>
            </a:r>
          </a:p>
          <a:p>
            <a:pPr marL="342900" indent="-228600" defTabSz="914400"/>
            <a:r>
              <a:rPr lang="en-US" sz="2000" b="0" i="0" dirty="0">
                <a:effectLst/>
                <a:latin typeface="Times New Roman" panose="02020603050405020304" pitchFamily="18" charset="0"/>
                <a:cs typeface="Times New Roman" panose="02020603050405020304" pitchFamily="18" charset="0"/>
              </a:rPr>
              <a:t>Alter do </a:t>
            </a:r>
            <a:r>
              <a:rPr lang="en-US" sz="2000" b="0" i="0" dirty="0" err="1">
                <a:effectLst/>
                <a:latin typeface="Times New Roman" panose="02020603050405020304" pitchFamily="18" charset="0"/>
                <a:cs typeface="Times New Roman" panose="02020603050405020304" pitchFamily="18" charset="0"/>
              </a:rPr>
              <a:t>Chão</a:t>
            </a:r>
            <a:r>
              <a:rPr lang="en-US" sz="2000" b="0" i="0" dirty="0">
                <a:effectLst/>
                <a:latin typeface="Times New Roman" panose="02020603050405020304" pitchFamily="18" charset="0"/>
                <a:cs typeface="Times New Roman" panose="02020603050405020304" pitchFamily="18" charset="0"/>
              </a:rPr>
              <a:t> is known as the ‘Caribbean of the Amazon’ thanks to its countless white sand beaches along the shores of Rio Tapajós, one of the largest tributaries of the Amazon River. The beaches in Alter do </a:t>
            </a:r>
            <a:r>
              <a:rPr lang="en-US" sz="2000" b="0" i="0" dirty="0" err="1">
                <a:effectLst/>
                <a:latin typeface="Times New Roman" panose="02020603050405020304" pitchFamily="18" charset="0"/>
                <a:cs typeface="Times New Roman" panose="02020603050405020304" pitchFamily="18" charset="0"/>
              </a:rPr>
              <a:t>Chão</a:t>
            </a:r>
            <a:r>
              <a:rPr lang="en-US" sz="2000" b="0" i="0" dirty="0">
                <a:effectLst/>
                <a:latin typeface="Times New Roman" panose="02020603050405020304" pitchFamily="18" charset="0"/>
                <a:cs typeface="Times New Roman" panose="02020603050405020304" pitchFamily="18" charset="0"/>
              </a:rPr>
              <a:t> have clear blue water perfect for swimming.  </a:t>
            </a:r>
            <a:endParaRPr lang="en-US" sz="2000" dirty="0">
              <a:latin typeface="Times New Roman" panose="02020603050405020304" pitchFamily="18" charset="0"/>
              <a:cs typeface="Times New Roman" panose="02020603050405020304" pitchFamily="18" charset="0"/>
            </a:endParaRPr>
          </a:p>
        </p:txBody>
      </p:sp>
      <p:pic>
        <p:nvPicPr>
          <p:cNvPr id="2050" name="Picture 2" descr="a pond full of giant lily pads; one of the best places to visit in Alter do Chao">
            <a:extLst>
              <a:ext uri="{FF2B5EF4-FFF2-40B4-BE49-F238E27FC236}">
                <a16:creationId xmlns:a16="http://schemas.microsoft.com/office/drawing/2014/main" id="{FD367754-6ECB-FFBC-8329-9BC0414B5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23" r="23770"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6</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75927"/>
            <a:ext cx="10080624" cy="776207"/>
          </a:xfrm>
        </p:spPr>
        <p:txBody>
          <a:bodyPr vert="horz" wrap="square">
            <a:spAutoFit/>
          </a:bodyPr>
          <a:lstStyle/>
          <a:p>
            <a:pPr lvl="0" algn="ctr" rtl="0"/>
            <a:r>
              <a:rPr lang="en-US" sz="4800" b="0" i="0" kern="1200" dirty="0">
                <a:latin typeface="Times New Roman" panose="02020603050405020304" pitchFamily="18" charset="0"/>
                <a:cs typeface="Times New Roman" panose="02020603050405020304" pitchFamily="18" charset="0"/>
              </a:rPr>
              <a:t>Alter Do Chao, Brazil History</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222738" y="840844"/>
            <a:ext cx="9753599" cy="1134711"/>
          </a:xfrm>
        </p:spPr>
        <p:txBody>
          <a:bodyPr vert="horz">
            <a:normAutofit/>
          </a:bodyPr>
          <a:lstStyle/>
          <a:p>
            <a:pPr marL="342900" indent="-34290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Founded on March 6, 1626, by Portuguese </a:t>
            </a:r>
            <a:r>
              <a:rPr lang="en-US" sz="2000" b="0" i="0" u="none" strike="noStrike" dirty="0">
                <a:effectLst/>
                <a:latin typeface="Times New Roman" panose="02020603050405020304" pitchFamily="18" charset="0"/>
                <a:cs typeface="Times New Roman" panose="02020603050405020304" pitchFamily="18" charset="0"/>
              </a:rPr>
              <a:t>Pedro Teixeira</a:t>
            </a:r>
            <a:r>
              <a:rPr lang="en-US" sz="2000" b="0" i="0" dirty="0">
                <a:effectLst/>
                <a:latin typeface="Times New Roman" panose="02020603050405020304" pitchFamily="18" charset="0"/>
                <a:cs typeface="Times New Roman" panose="02020603050405020304" pitchFamily="18" charset="0"/>
              </a:rPr>
              <a:t>, and was elevated to a town by </a:t>
            </a:r>
            <a:r>
              <a:rPr lang="en-US" sz="2000" b="0" i="0" u="none" strike="noStrike" dirty="0">
                <a:effectLst/>
                <a:latin typeface="Times New Roman" panose="02020603050405020304" pitchFamily="18" charset="0"/>
                <a:cs typeface="Times New Roman" panose="02020603050405020304" pitchFamily="18" charset="0"/>
              </a:rPr>
              <a:t>Francisco Xavier de Mendonça Furtado</a:t>
            </a:r>
            <a:r>
              <a:rPr lang="en-US" sz="2000" b="0" i="0" dirty="0">
                <a:effectLst/>
                <a:latin typeface="Times New Roman" panose="02020603050405020304" pitchFamily="18" charset="0"/>
                <a:cs typeface="Times New Roman" panose="02020603050405020304" pitchFamily="18" charset="0"/>
              </a:rPr>
              <a:t>, governor of the </a:t>
            </a:r>
            <a:r>
              <a:rPr lang="en-US" sz="2000" b="0" i="0" u="none" strike="noStrike" dirty="0">
                <a:effectLst/>
                <a:latin typeface="Times New Roman" panose="02020603050405020304" pitchFamily="18" charset="0"/>
                <a:cs typeface="Times New Roman" panose="02020603050405020304" pitchFamily="18" charset="0"/>
              </a:rPr>
              <a:t>State of </a:t>
            </a:r>
            <a:r>
              <a:rPr lang="en-US" sz="2000" b="0" i="0" u="none" strike="noStrike" dirty="0" err="1">
                <a:effectLst/>
                <a:latin typeface="Times New Roman" panose="02020603050405020304" pitchFamily="18" charset="0"/>
                <a:cs typeface="Times New Roman" panose="02020603050405020304" pitchFamily="18" charset="0"/>
              </a:rPr>
              <a:t>Grão</a:t>
            </a:r>
            <a:r>
              <a:rPr lang="en-US" sz="2000" b="0" i="0" u="none" strike="noStrike" dirty="0">
                <a:effectLst/>
                <a:latin typeface="Times New Roman" panose="02020603050405020304" pitchFamily="18" charset="0"/>
                <a:cs typeface="Times New Roman" panose="02020603050405020304" pitchFamily="18" charset="0"/>
              </a:rPr>
              <a:t>-Pará and Maranhão</a:t>
            </a:r>
            <a:r>
              <a:rPr lang="en-US" sz="2000" b="0" i="0" dirty="0">
                <a:effectLst/>
                <a:latin typeface="Times New Roman" panose="02020603050405020304" pitchFamily="18" charset="0"/>
                <a:cs typeface="Times New Roman" panose="02020603050405020304" pitchFamily="18" charset="0"/>
              </a:rPr>
              <a:t>, during </a:t>
            </a:r>
            <a:r>
              <a:rPr lang="en-US" sz="2000" b="0" i="0" u="none" strike="noStrike" dirty="0">
                <a:effectLst/>
                <a:latin typeface="Times New Roman" panose="02020603050405020304" pitchFamily="18" charset="0"/>
                <a:cs typeface="Times New Roman" panose="02020603050405020304" pitchFamily="18" charset="0"/>
              </a:rPr>
              <a:t>Colonial Brazil</a:t>
            </a:r>
            <a:r>
              <a:rPr lang="en-US" sz="2000" b="0" i="0" dirty="0">
                <a:effectLst/>
                <a:latin typeface="Times New Roman" panose="02020603050405020304" pitchFamily="18" charset="0"/>
                <a:cs typeface="Times New Roman" panose="02020603050405020304" pitchFamily="18" charset="0"/>
              </a:rPr>
              <a:t>, on March 6, 1758.</a:t>
            </a:r>
            <a:endParaRPr lang="en-US" dirty="0">
              <a:solidFill>
                <a:srgbClr val="000000"/>
              </a:solidFill>
              <a:latin typeface="Alef" pitchFamily="18"/>
              <a:cs typeface="Alef" pitchFamily="2"/>
            </a:endParaRPr>
          </a:p>
        </p:txBody>
      </p:sp>
      <p:pic>
        <p:nvPicPr>
          <p:cNvPr id="3074" name="Picture 2" descr="NATUREZA E PAZ: Capitão-Mor Pedro Teixeira - O conquistador da Amazônia">
            <a:extLst>
              <a:ext uri="{FF2B5EF4-FFF2-40B4-BE49-F238E27FC236}">
                <a16:creationId xmlns:a16="http://schemas.microsoft.com/office/drawing/2014/main" id="{3E72CFBB-26D7-19F0-6AD2-82ED26DA9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0550"/>
            <a:ext cx="31051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4CA449-EB25-E046-A4F8-293A91B94062}"/>
              </a:ext>
            </a:extLst>
          </p:cNvPr>
          <p:cNvSpPr txBox="1"/>
          <p:nvPr/>
        </p:nvSpPr>
        <p:spPr>
          <a:xfrm>
            <a:off x="3105150" y="1386412"/>
            <a:ext cx="6871187" cy="4370427"/>
          </a:xfrm>
          <a:prstGeom prst="rect">
            <a:avLst/>
          </a:prstGeom>
          <a:noFill/>
        </p:spPr>
        <p:txBody>
          <a:bodyPr wrap="square">
            <a:spAutoFit/>
          </a:bodyPr>
          <a:lstStyle/>
          <a:p>
            <a:pPr marL="342900" indent="-342900">
              <a:buFont typeface="Wingdings" panose="05000000000000000000" pitchFamily="2" charset="2"/>
              <a:buChar char="Ø"/>
            </a:pPr>
            <a:endParaRPr lang="en-US" sz="1800" b="0" i="0" dirty="0">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Alter do </a:t>
            </a:r>
            <a:r>
              <a:rPr lang="en-US" sz="2000" b="0" i="0" dirty="0" err="1">
                <a:effectLst/>
                <a:latin typeface="Times New Roman" panose="02020603050405020304" pitchFamily="18" charset="0"/>
                <a:cs typeface="Times New Roman" panose="02020603050405020304" pitchFamily="18" charset="0"/>
              </a:rPr>
              <a:t>Chão</a:t>
            </a:r>
            <a:r>
              <a:rPr lang="en-US" sz="2000" b="0" i="0" dirty="0">
                <a:effectLst/>
                <a:latin typeface="Times New Roman" panose="02020603050405020304" pitchFamily="18" charset="0"/>
                <a:cs typeface="Times New Roman" panose="02020603050405020304" pitchFamily="18" charset="0"/>
              </a:rPr>
              <a:t>, during the 17th century and 18th century, received several religious missions, led by the Jesuits of the Franciscan order. The cult of Our Lady of Remedies was established. This became the </a:t>
            </a:r>
            <a:r>
              <a:rPr lang="en-US" sz="2000" b="0" i="0" u="none" strike="noStrike" dirty="0">
                <a:effectLst/>
                <a:latin typeface="Times New Roman" panose="02020603050405020304" pitchFamily="18" charset="0"/>
                <a:cs typeface="Times New Roman" panose="02020603050405020304" pitchFamily="18" charset="0"/>
              </a:rPr>
              <a:t>patron saint</a:t>
            </a:r>
            <a:r>
              <a:rPr lang="en-US" sz="2000" b="0" i="0" dirty="0">
                <a:effectLst/>
                <a:latin typeface="Times New Roman" panose="02020603050405020304" pitchFamily="18" charset="0"/>
                <a:cs typeface="Times New Roman" panose="02020603050405020304" pitchFamily="18" charset="0"/>
              </a:rPr>
              <a:t> of this holy place.</a:t>
            </a:r>
          </a:p>
          <a:p>
            <a:pPr marL="342900" indent="-34290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In the 20th century, during the rubber cycle, it became one of the routes of latex extracted in Belterra and Fordlândia until 1950, Alter do Chao was one of the transportation routes of latex extracted from rubber trees Belterra and Fordlandia. It was a short period of development for the town. In the 1950s the decay of Amazonian extraction began, and the village was hit by the economic deficit. From the 1990s to the present day, the district has focused on tourism to evolve economically, which has achieved good results. </a:t>
            </a: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a:t>
            </a:r>
            <a:r>
              <a:rPr lang="en-US" sz="4800" b="0" i="0" kern="1200" dirty="0">
                <a:latin typeface="Times New Roman" panose="02020603050405020304" pitchFamily="18" charset="0"/>
                <a:cs typeface="Times New Roman" panose="02020603050405020304" pitchFamily="18" charset="0"/>
              </a:rPr>
              <a:t>Alter Do Chao, Brazil</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098" name="Picture 2" descr="Where is Alter do Chão on map of Brazil">
            <a:extLst>
              <a:ext uri="{FF2B5EF4-FFF2-40B4-BE49-F238E27FC236}">
                <a16:creationId xmlns:a16="http://schemas.microsoft.com/office/drawing/2014/main" id="{512CD3FC-5A5B-4B49-2D75-01E5C9D51F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70"/>
          <a:stretch/>
        </p:blipFill>
        <p:spPr bwMode="auto">
          <a:xfrm>
            <a:off x="0" y="739775"/>
            <a:ext cx="10080624" cy="4930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50040"/>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b="0" i="0" kern="1200" dirty="0">
                <a:latin typeface="Times New Roman" panose="02020603050405020304" pitchFamily="18" charset="0"/>
                <a:cs typeface="Times New Roman" panose="02020603050405020304" pitchFamily="18" charset="0"/>
              </a:rPr>
              <a:t>Alter Do Chao</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D0F231A0-3747-B3EE-2208-EC3152C9FD03}"/>
              </a:ext>
            </a:extLst>
          </p:cNvPr>
          <p:cNvPicPr>
            <a:picLocks noChangeAspect="1"/>
          </p:cNvPicPr>
          <p:nvPr/>
        </p:nvPicPr>
        <p:blipFill rotWithShape="1">
          <a:blip r:embed="rId3">
            <a:extLst>
              <a:ext uri="{28A0092B-C50C-407E-A947-70E740481C1C}">
                <a14:useLocalDpi xmlns:a14="http://schemas.microsoft.com/office/drawing/2010/main" val="0"/>
              </a:ext>
            </a:extLst>
          </a:blip>
          <a:srcRect t="9561"/>
          <a:stretch/>
        </p:blipFill>
        <p:spPr>
          <a:xfrm>
            <a:off x="-2" y="1055077"/>
            <a:ext cx="10080625" cy="4615474"/>
          </a:xfrm>
          <a:prstGeom prst="rect">
            <a:avLst/>
          </a:prstGeom>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916</TotalTime>
  <Words>1318</Words>
  <Application>Microsoft Office PowerPoint</Application>
  <PresentationFormat>Custom</PresentationFormat>
  <Paragraphs>103</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Alef</vt:lpstr>
      <vt:lpstr>Aptos</vt:lpstr>
      <vt:lpstr>Aptos Display</vt:lpstr>
      <vt:lpstr>Arial</vt:lpstr>
      <vt:lpstr>Calibri</vt:lpstr>
      <vt:lpstr>Liberation Sans</vt:lpstr>
      <vt:lpstr>Times New Roman</vt:lpstr>
      <vt:lpstr>Wingdings</vt:lpstr>
      <vt:lpstr>Office Theme</vt:lpstr>
      <vt:lpstr>Alter Do Chao, Brazil Presented by Marc Silver</vt:lpstr>
      <vt:lpstr>What I Will Cover</vt:lpstr>
      <vt:lpstr>My Port Philosophy</vt:lpstr>
      <vt:lpstr>PowerPoint Presentation</vt:lpstr>
      <vt:lpstr>PowerPoint Presentation</vt:lpstr>
      <vt:lpstr>About Alter Do Chao, Brazil</vt:lpstr>
      <vt:lpstr>Alter Do Chao, Brazil History</vt:lpstr>
      <vt:lpstr>Area Map of Alter Do Chao, Brazil</vt:lpstr>
      <vt:lpstr>Map of Alter Do Chao</vt:lpstr>
      <vt:lpstr>Alter Do Chao, Brazil Transportation </vt:lpstr>
      <vt:lpstr>Mercadão 2000  </vt:lpstr>
      <vt:lpstr> Ilho do Amor, Alter do Chão </vt:lpstr>
      <vt:lpstr>Praia do Cajueiro</vt:lpstr>
      <vt:lpstr>Lago Verde</vt:lpstr>
      <vt:lpstr>PowerPoint Presentation</vt:lpstr>
      <vt:lpstr>Belterra</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123</cp:revision>
  <dcterms:created xsi:type="dcterms:W3CDTF">2023-03-25T21:24:27Z</dcterms:created>
  <dcterms:modified xsi:type="dcterms:W3CDTF">2025-04-25T19:39:23Z</dcterms:modified>
</cp:coreProperties>
</file>