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27_CB63ABED.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0E_0.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6" r:id="rId2"/>
    <p:sldId id="257" r:id="rId3"/>
    <p:sldId id="259" r:id="rId4"/>
    <p:sldId id="258" r:id="rId5"/>
    <p:sldId id="260" r:id="rId6"/>
    <p:sldId id="274" r:id="rId7"/>
    <p:sldId id="276" r:id="rId8"/>
    <p:sldId id="275" r:id="rId9"/>
    <p:sldId id="277" r:id="rId10"/>
    <p:sldId id="278" r:id="rId11"/>
    <p:sldId id="279" r:id="rId12"/>
    <p:sldId id="264" r:id="rId13"/>
    <p:sldId id="290" r:id="rId14"/>
    <p:sldId id="280" r:id="rId15"/>
    <p:sldId id="281" r:id="rId16"/>
    <p:sldId id="282" r:id="rId17"/>
    <p:sldId id="295" r:id="rId18"/>
    <p:sldId id="283" r:id="rId19"/>
    <p:sldId id="261" r:id="rId20"/>
    <p:sldId id="263" r:id="rId21"/>
    <p:sldId id="262" r:id="rId22"/>
    <p:sldId id="291" r:id="rId23"/>
    <p:sldId id="284" r:id="rId24"/>
    <p:sldId id="292" r:id="rId25"/>
    <p:sldId id="285" r:id="rId26"/>
    <p:sldId id="265" r:id="rId27"/>
    <p:sldId id="266" r:id="rId28"/>
    <p:sldId id="267" r:id="rId29"/>
    <p:sldId id="268" r:id="rId30"/>
    <p:sldId id="293" r:id="rId31"/>
    <p:sldId id="294" r:id="rId32"/>
    <p:sldId id="269" r:id="rId33"/>
    <p:sldId id="270" r:id="rId34"/>
    <p:sldId id="271" r:id="rId35"/>
    <p:sldId id="286" r:id="rId36"/>
    <p:sldId id="289" r:id="rId37"/>
    <p:sldId id="273" r:id="rId38"/>
    <p:sldId id="288" r:id="rId39"/>
  </p:sldIdLst>
  <p:sldSz cx="9144000" cy="6858000" type="screen4x3"/>
  <p:notesSz cx="6858000" cy="9144000"/>
  <p:defaultTextStyle>
    <a:defPPr>
      <a:defRPr lang="en-GB"/>
    </a:defPPr>
    <a:lvl1pPr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60"/>
  </p:normalViewPr>
  <p:slideViewPr>
    <p:cSldViewPr>
      <p:cViewPr varScale="1">
        <p:scale>
          <a:sx n="82" d="100"/>
          <a:sy n="82" d="100"/>
        </p:scale>
        <p:origin x="1014" y="84"/>
      </p:cViewPr>
      <p:guideLst>
        <p:guide pos="2880"/>
        <p:guide orient="horz" pos="216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modernComment_10E_0.xml><?xml version="1.0" encoding="utf-8"?>
<p188:cmLst xmlns:a="http://schemas.openxmlformats.org/drawingml/2006/main" xmlns:r="http://schemas.openxmlformats.org/officeDocument/2006/relationships" xmlns:p188="http://schemas.microsoft.com/office/powerpoint/2018/8/main">
  <p188:cm id="{C1FFF5D0-76EE-42F8-BF6B-498926165034}" authorId="{5A6809BF-033D-8017-B196-2FD9BEB1A563}" created="2024-10-08T02:13:02.189">
    <ac:deMkLst xmlns:ac="http://schemas.microsoft.com/office/drawing/2013/main/command">
      <pc:docMk xmlns:pc="http://schemas.microsoft.com/office/powerpoint/2013/main/command"/>
      <pc:sldMk xmlns:pc="http://schemas.microsoft.com/office/powerpoint/2013/main/command" cId="0" sldId="270"/>
      <ac:spMk id="17411" creationId="{9F8E0879-1EDF-7633-D62B-CA910B3AFACB}"/>
    </ac:deMkLst>
    <p188:txBody>
      <a:bodyPr/>
      <a:lstStyle/>
      <a:p>
        <a:r>
          <a:rPr lang="en-US"/>
          <a:t>Try Taberna Casa Manteca, 
Restaurante El Faro de Alicante, 
and Balandro – you’ll thank me later.</a:t>
        </a:r>
      </a:p>
    </p188:txBody>
  </p188:cm>
</p188:cmLst>
</file>

<file path=ppt/comments/modernComment_127_CB63ABED.xml><?xml version="1.0" encoding="utf-8"?>
<p188:cmLst xmlns:a="http://schemas.openxmlformats.org/drawingml/2006/main" xmlns:r="http://schemas.openxmlformats.org/officeDocument/2006/relationships" xmlns:p188="http://schemas.microsoft.com/office/powerpoint/2018/8/main">
  <p188:cm id="{37F0E14F-F52F-4E69-8454-90659E9C2B2A}" authorId="{5A6809BF-033D-8017-B196-2FD9BEB1A563}" created="2024-10-08T01:59:12.491">
    <ac:deMkLst xmlns:ac="http://schemas.microsoft.com/office/drawing/2013/main/command">
      <pc:docMk xmlns:pc="http://schemas.microsoft.com/office/powerpoint/2013/main/command"/>
      <pc:sldMk xmlns:pc="http://schemas.microsoft.com/office/powerpoint/2013/main/command" cId="3412306925" sldId="295"/>
      <ac:spMk id="5" creationId="{DABF7B75-9005-B081-8FCA-722BABE95FF9}"/>
    </ac:deMkLst>
    <p188:txBody>
      <a:bodyPr/>
      <a:lstStyle/>
      <a:p>
        <a:r>
          <a:rPr lang="en-US"/>
          <a:t>Biking offers a flexible and sustainable way to see Alicante, giving you the freedom to explore at your own pace while reducing your carbon footprint.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7E88DABC-B540-5A8D-43CC-BACB407FD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3F781083-B5B5-10E3-EF3B-522BD6713B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F980D84-5175-ACB2-8510-F3808DEA2B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6F174659-B661-A775-F083-FD18F85B82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a:extLst>
              <a:ext uri="{FF2B5EF4-FFF2-40B4-BE49-F238E27FC236}">
                <a16:creationId xmlns:a16="http://schemas.microsoft.com/office/drawing/2014/main" id="{DB941DFC-1DAE-61A2-0E63-71E0139072B4}"/>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B09B0D80-E861-CEEA-B125-59AE0B48E90A}"/>
              </a:ext>
            </a:extLst>
          </p:cNvPr>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4437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456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D4518AB-55A4-91BC-8925-A6B05C6D619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0667451-18D7-02DE-AEF1-A67E5FE5DE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D4518AB-55A4-91BC-8925-A6B05C6D619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0667451-18D7-02DE-AEF1-A67E5FE5DE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1731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716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8544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8069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0118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84632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906C2BC-0C6A-ED59-6D33-AA36159073A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6652B5C3-09F5-FB74-DB8F-CAAB2AE22B2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0AB0295-6BF6-6964-074A-88EA5395B10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7ECA23-76E9-74B5-C7D2-A665E5E9DE5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A4F44AC9-682F-6DBC-2BC0-5EFA8AF5A4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134A5CE-757F-4830-4996-2D47C139E5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859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6028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8520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4735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05BF4574-15A8-A98C-781B-3FACC56E9EC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3A924310-14D7-2DB9-1C2D-5CEA6C5A600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22001E87-1EA6-A4E4-7764-BC710E9B5E3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AFAD0C10-1838-4C22-53E8-91DBF9152D2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1A7CF82-66EB-930A-0377-37E23092361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B60ABE1D-0EE3-F12A-7D3D-E41992C1B7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E256388-AFB2-C950-F1FF-A0CD2C47368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FE64B2E1-021C-33FD-537B-3403B8EB6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C34F3BD-F5D5-B023-85B3-D09B315BABF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7624A1B-B8C1-6A5B-C5F0-219677D8C820}"/>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E256388-AFB2-C950-F1FF-A0CD2C47368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FE64B2E1-021C-33FD-537B-3403B8EB6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80003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4E256388-AFB2-C950-F1FF-A0CD2C473689}"/>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FE64B2E1-021C-33FD-537B-3403B8EB6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286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2183872-B941-2C8C-0A20-4EE58E62466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F8A3B3BC-EA4D-71A1-D48E-A4AEAAFCC84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6931EF-B3E0-5EC6-653F-6077E90915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BC27893-F4F0-2190-53B9-1BA9655CE4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34614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1548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3376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B8D43C97-B76B-E345-392A-420EB2BB4B2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0B87DF-53F1-4E53-FB86-E4395EAF598D}"/>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070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5704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3106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3375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F679-C21D-64FD-063B-DA6E1E039B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D9801-8AE8-509C-76FF-842A6CE9B3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706FE-D81F-7FFB-E0BA-BBA2262C1FB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720765-D68A-0D41-2F8C-FD91A71DC46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B81384-486D-5A09-48FA-FD1CA834DC3E}"/>
              </a:ext>
            </a:extLst>
          </p:cNvPr>
          <p:cNvSpPr>
            <a:spLocks noGrp="1"/>
          </p:cNvSpPr>
          <p:nvPr>
            <p:ph type="sldNum" idx="12"/>
          </p:nvPr>
        </p:nvSpPr>
        <p:spPr/>
        <p:txBody>
          <a:bodyPr/>
          <a:lstStyle>
            <a:lvl1pPr>
              <a:defRPr/>
            </a:lvl1pPr>
          </a:lstStyle>
          <a:p>
            <a:fld id="{7BF160D8-A98C-45AE-9F54-C2779E70E01F}" type="slidenum">
              <a:rPr lang="en-US" altLang="en-US"/>
              <a:pPr/>
              <a:t>‹#›</a:t>
            </a:fld>
            <a:endParaRPr lang="en-US" altLang="en-US"/>
          </a:p>
        </p:txBody>
      </p:sp>
    </p:spTree>
    <p:extLst>
      <p:ext uri="{BB962C8B-B14F-4D97-AF65-F5344CB8AC3E}">
        <p14:creationId xmlns:p14="http://schemas.microsoft.com/office/powerpoint/2010/main" val="138016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0F2-E09B-0B4C-2727-32F90000A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A71E8-DD5C-4EF5-DDA5-AC8BAC3F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D5C3-6F69-47CB-A153-DE7AA88FC3F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865C46-2D04-A580-A418-90272E8F4DB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3A3AED-21D7-F884-E60E-19E57FD5A3AB}"/>
              </a:ext>
            </a:extLst>
          </p:cNvPr>
          <p:cNvSpPr>
            <a:spLocks noGrp="1"/>
          </p:cNvSpPr>
          <p:nvPr>
            <p:ph type="sldNum" idx="12"/>
          </p:nvPr>
        </p:nvSpPr>
        <p:spPr/>
        <p:txBody>
          <a:bodyPr/>
          <a:lstStyle>
            <a:lvl1pPr>
              <a:defRPr/>
            </a:lvl1pPr>
          </a:lstStyle>
          <a:p>
            <a:fld id="{1A1E2430-302F-4ECD-85E8-681219835212}" type="slidenum">
              <a:rPr lang="en-US" altLang="en-US"/>
              <a:pPr/>
              <a:t>‹#›</a:t>
            </a:fld>
            <a:endParaRPr lang="en-US" altLang="en-US"/>
          </a:p>
        </p:txBody>
      </p:sp>
    </p:spTree>
    <p:extLst>
      <p:ext uri="{BB962C8B-B14F-4D97-AF65-F5344CB8AC3E}">
        <p14:creationId xmlns:p14="http://schemas.microsoft.com/office/powerpoint/2010/main" val="36086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E608E-D257-EA16-F5CF-734BD8E7CE9F}"/>
              </a:ext>
            </a:extLst>
          </p:cNvPr>
          <p:cNvSpPr>
            <a:spLocks noGrp="1"/>
          </p:cNvSpPr>
          <p:nvPr>
            <p:ph type="title" orient="vert"/>
          </p:nvPr>
        </p:nvSpPr>
        <p:spPr>
          <a:xfrm>
            <a:off x="6510338" y="609600"/>
            <a:ext cx="1939925" cy="5478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BB376-705C-85AE-02E1-226B2E46331A}"/>
              </a:ext>
            </a:extLst>
          </p:cNvPr>
          <p:cNvSpPr>
            <a:spLocks noGrp="1"/>
          </p:cNvSpPr>
          <p:nvPr>
            <p:ph type="body" orient="vert" idx="1"/>
          </p:nvPr>
        </p:nvSpPr>
        <p:spPr>
          <a:xfrm>
            <a:off x="685800" y="609600"/>
            <a:ext cx="5672138"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9B3D-D1A3-F20C-E84A-3299CBF5984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F33343-3262-AA14-B170-37ED899FC5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078043-1109-9527-FE37-44819FE53049}"/>
              </a:ext>
            </a:extLst>
          </p:cNvPr>
          <p:cNvSpPr>
            <a:spLocks noGrp="1"/>
          </p:cNvSpPr>
          <p:nvPr>
            <p:ph type="sldNum" idx="12"/>
          </p:nvPr>
        </p:nvSpPr>
        <p:spPr/>
        <p:txBody>
          <a:bodyPr/>
          <a:lstStyle>
            <a:lvl1pPr>
              <a:defRPr/>
            </a:lvl1pPr>
          </a:lstStyle>
          <a:p>
            <a:fld id="{A677B223-8F53-4022-9FCC-2EEDD0B99977}" type="slidenum">
              <a:rPr lang="en-US" altLang="en-US"/>
              <a:pPr/>
              <a:t>‹#›</a:t>
            </a:fld>
            <a:endParaRPr lang="en-US" altLang="en-US"/>
          </a:p>
        </p:txBody>
      </p:sp>
    </p:spTree>
    <p:extLst>
      <p:ext uri="{BB962C8B-B14F-4D97-AF65-F5344CB8AC3E}">
        <p14:creationId xmlns:p14="http://schemas.microsoft.com/office/powerpoint/2010/main" val="27326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AA2D-F098-6BC4-A18E-4DB6639A9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B754C-E13A-A583-4B75-16D7C876E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D54E-FA96-1ABE-5929-231E6947E3C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554D0A-8833-E31E-1430-4863C27345C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B99941-B6D8-26E0-AAF9-CD2EC0259BF9}"/>
              </a:ext>
            </a:extLst>
          </p:cNvPr>
          <p:cNvSpPr>
            <a:spLocks noGrp="1"/>
          </p:cNvSpPr>
          <p:nvPr>
            <p:ph type="sldNum" idx="12"/>
          </p:nvPr>
        </p:nvSpPr>
        <p:spPr/>
        <p:txBody>
          <a:bodyPr/>
          <a:lstStyle>
            <a:lvl1pPr>
              <a:defRPr/>
            </a:lvl1pPr>
          </a:lstStyle>
          <a:p>
            <a:fld id="{30276211-D52A-42A4-BF9B-5909FE75F1A9}" type="slidenum">
              <a:rPr lang="en-US" altLang="en-US"/>
              <a:pPr/>
              <a:t>‹#›</a:t>
            </a:fld>
            <a:endParaRPr lang="en-US" altLang="en-US"/>
          </a:p>
        </p:txBody>
      </p:sp>
    </p:spTree>
    <p:extLst>
      <p:ext uri="{BB962C8B-B14F-4D97-AF65-F5344CB8AC3E}">
        <p14:creationId xmlns:p14="http://schemas.microsoft.com/office/powerpoint/2010/main" val="128409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5A-9B13-37CE-7819-BC984E036C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0AC59-BD15-CAAA-ABA8-0A5BBEE4E9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54E4E42-23A2-B883-CA29-592AF31020D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FE3960-3A97-8415-3334-998286645CC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F9DDE3-4D69-7871-F5FB-03B00301D774}"/>
              </a:ext>
            </a:extLst>
          </p:cNvPr>
          <p:cNvSpPr>
            <a:spLocks noGrp="1"/>
          </p:cNvSpPr>
          <p:nvPr>
            <p:ph type="sldNum" idx="12"/>
          </p:nvPr>
        </p:nvSpPr>
        <p:spPr/>
        <p:txBody>
          <a:bodyPr/>
          <a:lstStyle>
            <a:lvl1pPr>
              <a:defRPr/>
            </a:lvl1pPr>
          </a:lstStyle>
          <a:p>
            <a:fld id="{7AC788F5-54A2-44FF-BDC2-A3A4D96852BC}" type="slidenum">
              <a:rPr lang="en-US" altLang="en-US"/>
              <a:pPr/>
              <a:t>‹#›</a:t>
            </a:fld>
            <a:endParaRPr lang="en-US" altLang="en-US"/>
          </a:p>
        </p:txBody>
      </p:sp>
    </p:spTree>
    <p:extLst>
      <p:ext uri="{BB962C8B-B14F-4D97-AF65-F5344CB8AC3E}">
        <p14:creationId xmlns:p14="http://schemas.microsoft.com/office/powerpoint/2010/main" val="320165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551C-2D03-C84A-E11B-A3BB36BAC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87BD7-95FB-C5EE-E9C6-B6F4CBE7BD42}"/>
              </a:ext>
            </a:extLst>
          </p:cNvPr>
          <p:cNvSpPr>
            <a:spLocks noGrp="1"/>
          </p:cNvSpPr>
          <p:nvPr>
            <p:ph sz="half" idx="1"/>
          </p:nvPr>
        </p:nvSpPr>
        <p:spPr>
          <a:xfrm>
            <a:off x="685800" y="1981200"/>
            <a:ext cx="3805238"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EF05E-FA6D-1F94-3732-E9AB05DFFE8B}"/>
              </a:ext>
            </a:extLst>
          </p:cNvPr>
          <p:cNvSpPr>
            <a:spLocks noGrp="1"/>
          </p:cNvSpPr>
          <p:nvPr>
            <p:ph sz="half" idx="2"/>
          </p:nvPr>
        </p:nvSpPr>
        <p:spPr>
          <a:xfrm>
            <a:off x="4643438" y="1981200"/>
            <a:ext cx="3806825"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B9FE5-54E6-F519-6B0E-CE3EF1CA413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A58D37-DCB5-66A9-181D-671CAEB029E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D5CBB-C6A4-E2BA-34C8-B5EBE3C78C92}"/>
              </a:ext>
            </a:extLst>
          </p:cNvPr>
          <p:cNvSpPr>
            <a:spLocks noGrp="1"/>
          </p:cNvSpPr>
          <p:nvPr>
            <p:ph type="sldNum" idx="12"/>
          </p:nvPr>
        </p:nvSpPr>
        <p:spPr/>
        <p:txBody>
          <a:bodyPr/>
          <a:lstStyle>
            <a:lvl1pPr>
              <a:defRPr/>
            </a:lvl1pPr>
          </a:lstStyle>
          <a:p>
            <a:fld id="{B03AA346-B1B7-4D9F-BA83-DFFDA8395590}" type="slidenum">
              <a:rPr lang="en-US" altLang="en-US"/>
              <a:pPr/>
              <a:t>‹#›</a:t>
            </a:fld>
            <a:endParaRPr lang="en-US" altLang="en-US"/>
          </a:p>
        </p:txBody>
      </p:sp>
    </p:spTree>
    <p:extLst>
      <p:ext uri="{BB962C8B-B14F-4D97-AF65-F5344CB8AC3E}">
        <p14:creationId xmlns:p14="http://schemas.microsoft.com/office/powerpoint/2010/main" val="413297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53C3-1D7C-CCFD-3CB4-FCDCC023A0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F1FB4-85FD-F56C-5576-37A378A5B1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A7C05-9060-B0CB-085B-123B134394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441FD-2BE4-F135-5B87-AC996859BF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EC72E-7AB4-B86A-6CFE-BCA7683448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205A0-5B3E-DC95-F1EA-2E7F4E3D00C4}"/>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751D4B5-6147-3BC4-21A0-0D7DD168B893}"/>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768AD5E-8AA5-72D1-6D9A-3FB5F051DF36}"/>
              </a:ext>
            </a:extLst>
          </p:cNvPr>
          <p:cNvSpPr>
            <a:spLocks noGrp="1"/>
          </p:cNvSpPr>
          <p:nvPr>
            <p:ph type="sldNum" idx="12"/>
          </p:nvPr>
        </p:nvSpPr>
        <p:spPr/>
        <p:txBody>
          <a:bodyPr/>
          <a:lstStyle>
            <a:lvl1pPr>
              <a:defRPr/>
            </a:lvl1pPr>
          </a:lstStyle>
          <a:p>
            <a:fld id="{6857BF90-7616-4149-96A7-0250BD8B9B20}" type="slidenum">
              <a:rPr lang="en-US" altLang="en-US"/>
              <a:pPr/>
              <a:t>‹#›</a:t>
            </a:fld>
            <a:endParaRPr lang="en-US" altLang="en-US"/>
          </a:p>
        </p:txBody>
      </p:sp>
    </p:spTree>
    <p:extLst>
      <p:ext uri="{BB962C8B-B14F-4D97-AF65-F5344CB8AC3E}">
        <p14:creationId xmlns:p14="http://schemas.microsoft.com/office/powerpoint/2010/main" val="11991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37CC-155F-E0D0-D832-1B451D633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2B739-D8CA-11D4-871C-3F6915BE511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389B08F-667B-DCAB-E5C1-E2F1BD7BBA6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D0EFF4-E030-6FCD-5E6E-65DE58A2803F}"/>
              </a:ext>
            </a:extLst>
          </p:cNvPr>
          <p:cNvSpPr>
            <a:spLocks noGrp="1"/>
          </p:cNvSpPr>
          <p:nvPr>
            <p:ph type="sldNum" idx="12"/>
          </p:nvPr>
        </p:nvSpPr>
        <p:spPr/>
        <p:txBody>
          <a:bodyPr/>
          <a:lstStyle>
            <a:lvl1pPr>
              <a:defRPr/>
            </a:lvl1pPr>
          </a:lstStyle>
          <a:p>
            <a:fld id="{2049EA5F-E267-45A6-A1A3-C6CEDB6E4CA4}" type="slidenum">
              <a:rPr lang="en-US" altLang="en-US"/>
              <a:pPr/>
              <a:t>‹#›</a:t>
            </a:fld>
            <a:endParaRPr lang="en-US" altLang="en-US"/>
          </a:p>
        </p:txBody>
      </p:sp>
    </p:spTree>
    <p:extLst>
      <p:ext uri="{BB962C8B-B14F-4D97-AF65-F5344CB8AC3E}">
        <p14:creationId xmlns:p14="http://schemas.microsoft.com/office/powerpoint/2010/main" val="358423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A876B-7703-5A79-E89D-BC910A02005F}"/>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CEFC243-A67C-E894-E950-9DA6F670D181}"/>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32530C-3CE9-BC1E-4201-FA5B6447F1EB}"/>
              </a:ext>
            </a:extLst>
          </p:cNvPr>
          <p:cNvSpPr>
            <a:spLocks noGrp="1"/>
          </p:cNvSpPr>
          <p:nvPr>
            <p:ph type="sldNum" idx="12"/>
          </p:nvPr>
        </p:nvSpPr>
        <p:spPr/>
        <p:txBody>
          <a:bodyPr/>
          <a:lstStyle>
            <a:lvl1pPr>
              <a:defRPr/>
            </a:lvl1pPr>
          </a:lstStyle>
          <a:p>
            <a:fld id="{BA3B0079-45EA-48D6-A382-7B956843249D}" type="slidenum">
              <a:rPr lang="en-US" altLang="en-US"/>
              <a:pPr/>
              <a:t>‹#›</a:t>
            </a:fld>
            <a:endParaRPr lang="en-US" altLang="en-US"/>
          </a:p>
        </p:txBody>
      </p:sp>
    </p:spTree>
    <p:extLst>
      <p:ext uri="{BB962C8B-B14F-4D97-AF65-F5344CB8AC3E}">
        <p14:creationId xmlns:p14="http://schemas.microsoft.com/office/powerpoint/2010/main" val="30595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3C19-6D3A-6DAB-C363-8B3BDDEFF8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A5AE-35E7-AAD7-7C57-F6EAF0135E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B19BB-C984-7DA1-CC85-FEA35222A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2B21E-7BE7-F1E1-45D2-B8F8B60E196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B896D3-884A-CA30-74D1-7EF3889F634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A88508-D75D-C11B-890F-1A11B45EA5EC}"/>
              </a:ext>
            </a:extLst>
          </p:cNvPr>
          <p:cNvSpPr>
            <a:spLocks noGrp="1"/>
          </p:cNvSpPr>
          <p:nvPr>
            <p:ph type="sldNum" idx="12"/>
          </p:nvPr>
        </p:nvSpPr>
        <p:spPr/>
        <p:txBody>
          <a:bodyPr/>
          <a:lstStyle>
            <a:lvl1pPr>
              <a:defRPr/>
            </a:lvl1pPr>
          </a:lstStyle>
          <a:p>
            <a:fld id="{720054A7-3BD8-41C9-B150-569F6DAADDCE}" type="slidenum">
              <a:rPr lang="en-US" altLang="en-US"/>
              <a:pPr/>
              <a:t>‹#›</a:t>
            </a:fld>
            <a:endParaRPr lang="en-US" altLang="en-US"/>
          </a:p>
        </p:txBody>
      </p:sp>
    </p:spTree>
    <p:extLst>
      <p:ext uri="{BB962C8B-B14F-4D97-AF65-F5344CB8AC3E}">
        <p14:creationId xmlns:p14="http://schemas.microsoft.com/office/powerpoint/2010/main" val="20946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30C7-2775-260C-FA5C-838A45FA4A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A8BE3-AB81-BDEF-875C-52AC85F45A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2AB94-3EFE-7657-913A-E063F4233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FE0E-1FC7-7B2C-0CE0-AF448FAF250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BE31C4-5D79-2F68-DBCC-C0021D9770E2}"/>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FD6E68-62D0-3955-844E-FF583152BD53}"/>
              </a:ext>
            </a:extLst>
          </p:cNvPr>
          <p:cNvSpPr>
            <a:spLocks noGrp="1"/>
          </p:cNvSpPr>
          <p:nvPr>
            <p:ph type="sldNum" idx="12"/>
          </p:nvPr>
        </p:nvSpPr>
        <p:spPr/>
        <p:txBody>
          <a:bodyPr/>
          <a:lstStyle>
            <a:lvl1pPr>
              <a:defRPr/>
            </a:lvl1pPr>
          </a:lstStyle>
          <a:p>
            <a:fld id="{6BD396E3-3408-402A-BE25-3C62ED4CA52C}" type="slidenum">
              <a:rPr lang="en-US" altLang="en-US"/>
              <a:pPr/>
              <a:t>‹#›</a:t>
            </a:fld>
            <a:endParaRPr lang="en-US" altLang="en-US"/>
          </a:p>
        </p:txBody>
      </p:sp>
    </p:spTree>
    <p:extLst>
      <p:ext uri="{BB962C8B-B14F-4D97-AF65-F5344CB8AC3E}">
        <p14:creationId xmlns:p14="http://schemas.microsoft.com/office/powerpoint/2010/main" val="21178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A91E9D2-CE7A-1454-4EE1-192017C2E086}"/>
              </a:ext>
            </a:extLst>
          </p:cNvPr>
          <p:cNvSpPr>
            <a:spLocks noGrp="1" noChangeArrowheads="1"/>
          </p:cNvSpPr>
          <p:nvPr>
            <p:ph type="title"/>
          </p:nvPr>
        </p:nvSpPr>
        <p:spPr bwMode="auto">
          <a:xfrm>
            <a:off x="685800" y="609600"/>
            <a:ext cx="77644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448D60DE-E805-A6E9-8B95-7B4FDC2B6D44}"/>
              </a:ext>
            </a:extLst>
          </p:cNvPr>
          <p:cNvSpPr>
            <a:spLocks noGrp="1" noChangeArrowheads="1"/>
          </p:cNvSpPr>
          <p:nvPr>
            <p:ph type="body" idx="1"/>
          </p:nvPr>
        </p:nvSpPr>
        <p:spPr bwMode="auto">
          <a:xfrm>
            <a:off x="685800" y="1981200"/>
            <a:ext cx="7764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9C5F1C30-CE01-D319-4A43-711573B8E499}"/>
              </a:ext>
            </a:extLst>
          </p:cNvPr>
          <p:cNvSpPr>
            <a:spLocks noGrp="1" noChangeArrowheads="1"/>
          </p:cNvSpPr>
          <p:nvPr>
            <p:ph type="dt"/>
          </p:nvPr>
        </p:nvSpPr>
        <p:spPr bwMode="auto">
          <a:xfrm>
            <a:off x="685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426DCDE-43A6-BF6A-DB9B-A6296C3542EA}"/>
              </a:ext>
            </a:extLst>
          </p:cNvPr>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3111D69A-DA01-C6C2-71F6-F370001D0B83}"/>
              </a:ext>
            </a:extLst>
          </p:cNvPr>
          <p:cNvSpPr>
            <a:spLocks noGrp="1" noChangeArrowheads="1"/>
          </p:cNvSpPr>
          <p:nvPr>
            <p:ph type="sldNum"/>
          </p:nvPr>
        </p:nvSpPr>
        <p:spPr bwMode="auto">
          <a:xfrm>
            <a:off x="65532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1CBB5819-B1B5-4951-91E1-4B3D2A3F0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63"/>
        </a:spcBef>
        <a:spcAft>
          <a:spcPts val="6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63"/>
        </a:spcBef>
        <a:spcAft>
          <a:spcPts val="6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63"/>
        </a:spcBef>
        <a:spcAft>
          <a:spcPts val="6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63"/>
        </a:spcBef>
        <a:spcAft>
          <a:spcPts val="6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7_CB63ABED.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atlasobscura.com/things-to-do/alicante-spain"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2133600"/>
          </a:xfrm>
          <a:ln/>
        </p:spPr>
        <p:txBody>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Alicante Spain</a:t>
            </a:r>
            <a:r>
              <a:rPr lang="en-US" altLang="en-US" dirty="0"/>
              <a:t> </a:t>
            </a:r>
            <a:br>
              <a:rPr lang="en-US" altLang="en-US" dirty="0"/>
            </a:br>
            <a:r>
              <a:rPr lang="en-US" sz="3800" b="1" kern="100" dirty="0">
                <a:effectLst/>
                <a:ea typeface="Aptos" panose="020B0004020202020204" pitchFamily="34" charset="0"/>
                <a:cs typeface="Times New Roman" panose="02020603050405020304" pitchFamily="18" charset="0"/>
              </a:rPr>
              <a:t>Cruise Travel Guide</a:t>
            </a:r>
            <a:endParaRPr lang="en-US" altLang="en-US" dirty="0"/>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0" y="175260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br>
              <a:rPr lang="en-US" altLang="en-US" sz="2800" b="1" dirty="0"/>
            </a:br>
            <a:r>
              <a:rPr lang="en-US" sz="2800" b="1" dirty="0">
                <a:solidFill>
                  <a:srgbClr val="000000"/>
                </a:solidFill>
                <a:cs typeface="Tahoma" pitchFamily="2"/>
              </a:rPr>
              <a:t>Presented by</a:t>
            </a:r>
            <a:br>
              <a:rPr lang="en-US" sz="2800" b="1" dirty="0">
                <a:solidFill>
                  <a:srgbClr val="000000"/>
                </a:solidFill>
                <a:cs typeface="Tahoma" pitchFamily="2"/>
              </a:rPr>
            </a:br>
            <a:r>
              <a:rPr lang="en-US" sz="2800" b="1" dirty="0">
                <a:solidFill>
                  <a:srgbClr val="000000"/>
                </a:solidFill>
                <a:cs typeface="Tahoma" pitchFamily="2"/>
              </a:rPr>
              <a:t>Marc Silver</a:t>
            </a:r>
            <a:endParaRPr lang="en-US" altLang="en-US" sz="2800" dirty="0"/>
          </a:p>
        </p:txBody>
      </p:sp>
      <p:pic>
        <p:nvPicPr>
          <p:cNvPr id="1026" name="Picture 2">
            <a:extLst>
              <a:ext uri="{FF2B5EF4-FFF2-40B4-BE49-F238E27FC236}">
                <a16:creationId xmlns:a16="http://schemas.microsoft.com/office/drawing/2014/main" id="{D85BA022-3998-32CF-5467-6DBB1A0E9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67856"/>
            <a:ext cx="4572000" cy="296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7526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Alicante's History </a:t>
            </a:r>
            <a:br>
              <a:rPr lang="en-US" b="1" kern="100" dirty="0">
                <a:effectLst/>
                <a:ea typeface="Aptos" panose="020B0004020202020204" pitchFamily="34" charset="0"/>
                <a:cs typeface="Times New Roman" panose="02020603050405020304" pitchFamily="18" charset="0"/>
              </a:rPr>
            </a:br>
            <a:r>
              <a:rPr lang="en-US" b="1" kern="100" dirty="0">
                <a:effectLst/>
                <a:ea typeface="Aptos" panose="020B0004020202020204" pitchFamily="34" charset="0"/>
                <a:cs typeface="Times New Roman" panose="02020603050405020304" pitchFamily="18" charset="0"/>
              </a:rPr>
              <a:t>A Journey Through Time</a:t>
            </a:r>
            <a:endParaRPr lang="en-US"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752600"/>
            <a:ext cx="8839200" cy="186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During the 8th century, Alicante came under Moorish rule, a period that left a lasting imprint on its culture and architecture.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The Moors built the Castillo de Santa Bárbara, a hilltop fortress that dominates the city's skyline. </a:t>
            </a:r>
          </a:p>
        </p:txBody>
      </p:sp>
      <p:pic>
        <p:nvPicPr>
          <p:cNvPr id="6146" name="Picture 2" descr="Deciphering the Truth Behind the Moors in Spain | Ancient Origins">
            <a:extLst>
              <a:ext uri="{FF2B5EF4-FFF2-40B4-BE49-F238E27FC236}">
                <a16:creationId xmlns:a16="http://schemas.microsoft.com/office/drawing/2014/main" id="{3F1F7B38-D3BD-8147-4B70-8AD145DA5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6241143"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038B95-5D66-D309-4F95-307AA2DB08F0}"/>
              </a:ext>
            </a:extLst>
          </p:cNvPr>
          <p:cNvSpPr txBox="1"/>
          <p:nvPr/>
        </p:nvSpPr>
        <p:spPr>
          <a:xfrm>
            <a:off x="6241143" y="3661790"/>
            <a:ext cx="2902857" cy="3031407"/>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kern="100" dirty="0">
                <a:solidFill>
                  <a:schemeClr val="tx1"/>
                </a:solidFill>
                <a:effectLst/>
                <a:latin typeface="+mj-lt"/>
                <a:ea typeface="Aptos" panose="020B0004020202020204" pitchFamily="34" charset="0"/>
                <a:cs typeface="Times New Roman" panose="02020603050405020304" pitchFamily="18" charset="0"/>
              </a:rPr>
              <a:t>This majestic castle, offering panoramic views over the sea and the town, is a must-see for any visitor.</a:t>
            </a:r>
          </a:p>
        </p:txBody>
      </p:sp>
    </p:spTree>
    <p:extLst>
      <p:ext uri="{BB962C8B-B14F-4D97-AF65-F5344CB8AC3E}">
        <p14:creationId xmlns:p14="http://schemas.microsoft.com/office/powerpoint/2010/main" val="39813092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7526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Alicante's History </a:t>
            </a:r>
            <a:br>
              <a:rPr lang="en-US" b="1" kern="100" dirty="0">
                <a:effectLst/>
                <a:ea typeface="Aptos" panose="020B0004020202020204" pitchFamily="34" charset="0"/>
                <a:cs typeface="Times New Roman" panose="02020603050405020304" pitchFamily="18" charset="0"/>
              </a:rPr>
            </a:br>
            <a:r>
              <a:rPr lang="en-US" b="1" kern="100" dirty="0">
                <a:effectLst/>
                <a:ea typeface="Aptos" panose="020B0004020202020204" pitchFamily="34" charset="0"/>
                <a:cs typeface="Times New Roman" panose="02020603050405020304" pitchFamily="18" charset="0"/>
              </a:rPr>
              <a:t>A Journey Through Time</a:t>
            </a:r>
            <a:endParaRPr lang="en-US"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399" y="1752600"/>
            <a:ext cx="4625011" cy="2828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200" dirty="0">
                <a:effectLst/>
                <a:latin typeface="+mj-lt"/>
                <a:ea typeface="Aptos" panose="020B0004020202020204" pitchFamily="34" charset="0"/>
                <a:cs typeface="Times New Roman" panose="02020603050405020304" pitchFamily="18" charset="0"/>
              </a:rPr>
              <a:t>Alicante was reconquered by Christian forces in the 13th century and quickly became a vital port for the Kingdom of Castile. </a:t>
            </a:r>
          </a:p>
          <a:p>
            <a:pPr marL="342900" indent="-342900">
              <a:buFont typeface="Arial" panose="020B0604020202020204" pitchFamily="34" charset="0"/>
              <a:buChar char="•"/>
            </a:pPr>
            <a:r>
              <a:rPr lang="en-US" sz="2200" dirty="0">
                <a:effectLst/>
                <a:latin typeface="+mj-lt"/>
                <a:ea typeface="Aptos" panose="020B0004020202020204" pitchFamily="34" charset="0"/>
                <a:cs typeface="Times New Roman" panose="02020603050405020304" pitchFamily="18" charset="0"/>
              </a:rPr>
              <a:t>Over the centuries, it developed into a bustling maritime city and an important hub for trade, particularly during the Spanish Empire. </a:t>
            </a:r>
          </a:p>
        </p:txBody>
      </p:sp>
      <p:pic>
        <p:nvPicPr>
          <p:cNvPr id="7172" name="Picture 4" descr="Reconquista: How the Christian Kingdoms Took Spain from the Moors">
            <a:extLst>
              <a:ext uri="{FF2B5EF4-FFF2-40B4-BE49-F238E27FC236}">
                <a16:creationId xmlns:a16="http://schemas.microsoft.com/office/drawing/2014/main" id="{17458D8E-278D-B6F7-EBAA-997B21A820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7"/>
          <a:stretch/>
        </p:blipFill>
        <p:spPr bwMode="auto">
          <a:xfrm>
            <a:off x="4777410" y="1836419"/>
            <a:ext cx="4366589" cy="2659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61F961-7682-576B-1C0E-C530F2D37FDA}"/>
              </a:ext>
            </a:extLst>
          </p:cNvPr>
          <p:cNvSpPr txBox="1"/>
          <p:nvPr/>
        </p:nvSpPr>
        <p:spPr>
          <a:xfrm>
            <a:off x="102705" y="4501896"/>
            <a:ext cx="8888896" cy="1107996"/>
          </a:xfrm>
          <a:prstGeom prst="rect">
            <a:avLst/>
          </a:prstGeom>
          <a:noFill/>
        </p:spPr>
        <p:txBody>
          <a:bodyPr wrap="square">
            <a:spAutoFit/>
          </a:bodyPr>
          <a:lstStyle/>
          <a:p>
            <a:pPr marL="342900" indent="-342900">
              <a:buFont typeface="Arial" panose="020B0604020202020204" pitchFamily="34" charset="0"/>
              <a:buChar char="•"/>
            </a:pPr>
            <a:r>
              <a:rPr lang="en-US" sz="2200" dirty="0">
                <a:solidFill>
                  <a:schemeClr val="tx1"/>
                </a:solidFill>
                <a:effectLst/>
                <a:latin typeface="+mj-lt"/>
                <a:ea typeface="Aptos" panose="020B0004020202020204" pitchFamily="34" charset="0"/>
                <a:cs typeface="Times New Roman" panose="02020603050405020304" pitchFamily="18" charset="0"/>
              </a:rPr>
              <a:t>Today, Alicante is not only a commercial center but also a major tourist destination, known for its lively festivals, historic landmarks, and beautiful beaches.</a:t>
            </a:r>
            <a:endParaRPr lang="en-US" altLang="en-US" sz="220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3886219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5795E1FD-EC31-B24F-054B-E168322B5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14" b="3301"/>
          <a:stretch/>
        </p:blipFill>
        <p:spPr bwMode="auto">
          <a:xfrm>
            <a:off x="12192" y="0"/>
            <a:ext cx="9119616" cy="6934201"/>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a:extLst>
              <a:ext uri="{FF2B5EF4-FFF2-40B4-BE49-F238E27FC236}">
                <a16:creationId xmlns:a16="http://schemas.microsoft.com/office/drawing/2014/main" id="{54B1787E-22C8-5646-BF6F-E1C808BA0EF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AEF24C2-FF56-4769-2ECD-45DF33131653}"/>
              </a:ext>
            </a:extLst>
          </p:cNvPr>
          <p:cNvSpPr>
            <a:spLocks noGrp="1" noChangeArrowheads="1"/>
          </p:cNvSpPr>
          <p:nvPr>
            <p:ph type="title"/>
          </p:nvPr>
        </p:nvSpPr>
        <p:spPr>
          <a:xfrm>
            <a:off x="685800" y="381000"/>
            <a:ext cx="7772400" cy="63341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Map Of </a:t>
            </a:r>
            <a:r>
              <a:rPr lang="en-US" altLang="en-US" b="1" dirty="0"/>
              <a:t>Alicante</a:t>
            </a:r>
          </a:p>
        </p:txBody>
      </p:sp>
      <p:sp>
        <p:nvSpPr>
          <p:cNvPr id="11266" name="Rectangle 2">
            <a:extLst>
              <a:ext uri="{FF2B5EF4-FFF2-40B4-BE49-F238E27FC236}">
                <a16:creationId xmlns:a16="http://schemas.microsoft.com/office/drawing/2014/main" id="{54B1787E-22C8-5646-BF6F-E1C808BA0EF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 name="Picture 4" descr="A map of a city&#10;&#10;Description automatically generated">
            <a:extLst>
              <a:ext uri="{FF2B5EF4-FFF2-40B4-BE49-F238E27FC236}">
                <a16:creationId xmlns:a16="http://schemas.microsoft.com/office/drawing/2014/main" id="{CAF023C2-EA56-6377-E149-3A5D46AA6974}"/>
              </a:ext>
            </a:extLst>
          </p:cNvPr>
          <p:cNvPicPr>
            <a:picLocks noChangeAspect="1"/>
          </p:cNvPicPr>
          <p:nvPr/>
        </p:nvPicPr>
        <p:blipFill>
          <a:blip r:embed="rId3">
            <a:extLst>
              <a:ext uri="{28A0092B-C50C-407E-A947-70E740481C1C}">
                <a14:useLocalDpi xmlns:a14="http://schemas.microsoft.com/office/drawing/2010/main" val="0"/>
              </a:ext>
            </a:extLst>
          </a:blip>
          <a:srcRect r="7926"/>
          <a:stretch/>
        </p:blipFill>
        <p:spPr>
          <a:xfrm>
            <a:off x="-45165" y="1371600"/>
            <a:ext cx="9229752" cy="5486400"/>
          </a:xfrm>
          <a:prstGeom prst="rect">
            <a:avLst/>
          </a:prstGeom>
        </p:spPr>
      </p:pic>
    </p:spTree>
    <p:extLst>
      <p:ext uri="{BB962C8B-B14F-4D97-AF65-F5344CB8AC3E}">
        <p14:creationId xmlns:p14="http://schemas.microsoft.com/office/powerpoint/2010/main" val="8927884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Alicante</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4283945" y="1280975"/>
            <a:ext cx="4707655" cy="214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Public Buses</a:t>
            </a:r>
            <a:endParaRPr lang="en-US" kern="100" dirty="0">
              <a:effectLst/>
              <a:latin typeface="+mj-lt"/>
              <a:ea typeface="Aptos" panose="020B0004020202020204" pitchFamily="34" charset="0"/>
              <a:cs typeface="Times New Roman" panose="02020603050405020304" pitchFamily="18" charset="0"/>
            </a:endParaRPr>
          </a:p>
          <a:p>
            <a:pPr marL="342900" indent="-342900">
              <a:lnSpc>
                <a:spcPct val="115000"/>
              </a:lnSpc>
              <a:spcBef>
                <a:spcPts val="0"/>
              </a:spcBef>
              <a:spcAft>
                <a:spcPts val="800"/>
              </a:spcAft>
              <a:buFont typeface="Arial" panose="020B0604020202020204" pitchFamily="34" charset="0"/>
              <a:buChar char="•"/>
            </a:pPr>
            <a:r>
              <a:rPr lang="en-US" altLang="en-US" sz="2200" dirty="0"/>
              <a:t>For the most part Alicante is an easy city to walk, but for those who want to avoid exercise as much as possible, there are the city buses. </a:t>
            </a:r>
          </a:p>
        </p:txBody>
      </p:sp>
      <p:pic>
        <p:nvPicPr>
          <p:cNvPr id="9218" name="Picture 2" descr="Free buses for young people in Alicante">
            <a:extLst>
              <a:ext uri="{FF2B5EF4-FFF2-40B4-BE49-F238E27FC236}">
                <a16:creationId xmlns:a16="http://schemas.microsoft.com/office/drawing/2014/main" id="{39CAB4FE-8446-1751-D361-9FF99F10A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r="18332"/>
          <a:stretch/>
        </p:blipFill>
        <p:spPr bwMode="auto">
          <a:xfrm>
            <a:off x="143256" y="1446789"/>
            <a:ext cx="4140689" cy="2058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CEC68E-2ED4-1611-F4C7-4F6A2460E6A8}"/>
              </a:ext>
            </a:extLst>
          </p:cNvPr>
          <p:cNvSpPr txBox="1"/>
          <p:nvPr/>
        </p:nvSpPr>
        <p:spPr>
          <a:xfrm>
            <a:off x="143256" y="3571601"/>
            <a:ext cx="9000744" cy="3133999"/>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sz="2400" kern="100" dirty="0">
                <a:solidFill>
                  <a:schemeClr val="tx1"/>
                </a:solidFill>
                <a:effectLst/>
                <a:latin typeface="+mj-lt"/>
                <a:ea typeface="Aptos" panose="020B0004020202020204" pitchFamily="34" charset="0"/>
                <a:cs typeface="Times New Roman" panose="02020603050405020304" pitchFamily="18" charset="0"/>
              </a:rPr>
              <a:t>The system offers routes that connect the key parts of the city along with the cruise port, city center and top tourist attractions such as the Castle of Santa Bárbara and </a:t>
            </a:r>
            <a:r>
              <a:rPr lang="en-US" sz="2400" kern="100" dirty="0" err="1">
                <a:solidFill>
                  <a:schemeClr val="tx1"/>
                </a:solidFill>
                <a:effectLst/>
                <a:latin typeface="+mj-lt"/>
                <a:ea typeface="Aptos" panose="020B0004020202020204" pitchFamily="34" charset="0"/>
                <a:cs typeface="Times New Roman" panose="02020603050405020304" pitchFamily="18" charset="0"/>
              </a:rPr>
              <a:t>Postiguet</a:t>
            </a:r>
            <a:r>
              <a:rPr lang="en-US" sz="2400" kern="100" dirty="0">
                <a:solidFill>
                  <a:schemeClr val="tx1"/>
                </a:solidFill>
                <a:effectLst/>
                <a:latin typeface="+mj-lt"/>
                <a:ea typeface="Aptos" panose="020B0004020202020204" pitchFamily="34" charset="0"/>
                <a:cs typeface="Times New Roman" panose="02020603050405020304" pitchFamily="18" charset="0"/>
              </a:rPr>
              <a:t> Beach. </a:t>
            </a:r>
          </a:p>
          <a:p>
            <a:pPr marL="342900" marR="0" indent="-342900">
              <a:lnSpc>
                <a:spcPct val="115000"/>
              </a:lnSpc>
              <a:spcBef>
                <a:spcPts val="0"/>
              </a:spcBef>
              <a:spcAft>
                <a:spcPts val="800"/>
              </a:spcAft>
              <a:buFont typeface="Arial" panose="020B0604020202020204" pitchFamily="34" charset="0"/>
              <a:buChar char="•"/>
            </a:pPr>
            <a:r>
              <a:rPr lang="en-US" sz="2400" kern="100" dirty="0">
                <a:solidFill>
                  <a:schemeClr val="tx1"/>
                </a:solidFill>
                <a:effectLst/>
                <a:latin typeface="+mj-lt"/>
                <a:ea typeface="Aptos" panose="020B0004020202020204" pitchFamily="34" charset="0"/>
                <a:cs typeface="Times New Roman" panose="02020603050405020304" pitchFamily="18" charset="0"/>
              </a:rPr>
              <a:t>A one-way ticket fare is around €1.45, and buses are available throughout the day at short intervals. They are not only very affordable, but they are also known for their punctuality which is perfect both for tourists and city dwellers.</a:t>
            </a:r>
          </a:p>
        </p:txBody>
      </p:sp>
    </p:spTree>
    <p:extLst>
      <p:ext uri="{BB962C8B-B14F-4D97-AF65-F5344CB8AC3E}">
        <p14:creationId xmlns:p14="http://schemas.microsoft.com/office/powerpoint/2010/main" val="17433757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5791200" cy="1295400"/>
          </a:xfrm>
          <a:ln/>
        </p:spPr>
        <p:txBody>
          <a:bodyPr/>
          <a:lstStyle/>
          <a:p>
            <a:pPr marL="0" marR="0">
              <a:lnSpc>
                <a:spcPct val="115000"/>
              </a:lnSpc>
              <a:spcBef>
                <a:spcPts val="0"/>
              </a:spcBef>
              <a:spcAft>
                <a:spcPts val="800"/>
              </a:spcAft>
            </a:pPr>
            <a:r>
              <a:rPr lang="en-US" altLang="en-US" sz="4200" b="1" dirty="0"/>
              <a:t>Getting Around Alicante</a:t>
            </a:r>
            <a:endParaRPr lang="en-US" sz="42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390092"/>
            <a:ext cx="8991600" cy="518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115000"/>
              </a:lnSpc>
              <a:spcBef>
                <a:spcPts val="0"/>
              </a:spcBef>
              <a:spcAft>
                <a:spcPts val="800"/>
              </a:spcAft>
            </a:pPr>
            <a:r>
              <a:rPr lang="en-US" b="1" i="0" dirty="0">
                <a:solidFill>
                  <a:srgbClr val="333333"/>
                </a:solidFill>
                <a:effectLst/>
                <a:latin typeface="+mj-lt"/>
              </a:rPr>
              <a:t>Alicante </a:t>
            </a:r>
            <a:r>
              <a:rPr lang="en-US" b="1" i="0" dirty="0" err="1">
                <a:solidFill>
                  <a:srgbClr val="333333"/>
                </a:solidFill>
                <a:effectLst/>
                <a:latin typeface="+mj-lt"/>
              </a:rPr>
              <a:t>Turibus</a:t>
            </a:r>
            <a:r>
              <a:rPr lang="en-US" b="1" i="0" dirty="0">
                <a:solidFill>
                  <a:srgbClr val="333333"/>
                </a:solidFill>
                <a:effectLst/>
                <a:latin typeface="+mj-lt"/>
              </a:rPr>
              <a:t> </a:t>
            </a:r>
            <a:r>
              <a:rPr lang="en-US" b="1" kern="100" dirty="0">
                <a:effectLst/>
                <a:latin typeface="+mj-lt"/>
                <a:ea typeface="Aptos" panose="020B0004020202020204" pitchFamily="34" charset="0"/>
                <a:cs typeface="Times New Roman" panose="02020603050405020304" pitchFamily="18" charset="0"/>
              </a:rPr>
              <a:t>Bus</a:t>
            </a:r>
          </a:p>
          <a:p>
            <a:pPr marL="3429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A hop-on hop-off bus service in Alicante is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a perfect break for travelers who want to explore the city at a slower pace. </a:t>
            </a:r>
          </a:p>
          <a:p>
            <a:pPr marL="3429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The</a:t>
            </a:r>
            <a:r>
              <a:rPr lang="en-US" sz="2200" kern="100" dirty="0">
                <a:latin typeface="+mj-lt"/>
                <a:ea typeface="Aptos" panose="020B0004020202020204" pitchFamily="34" charset="0"/>
              </a:rPr>
              <a:t> </a:t>
            </a:r>
            <a:r>
              <a:rPr lang="en-US" sz="2200" kern="100" dirty="0">
                <a:effectLst/>
                <a:latin typeface="+mj-lt"/>
                <a:ea typeface="Aptos" panose="020B0004020202020204" pitchFamily="34" charset="0"/>
                <a:cs typeface="Times New Roman" panose="02020603050405020304" pitchFamily="18" charset="0"/>
              </a:rPr>
              <a:t>double-decker bus guarantees you easy access to your favorite attraction since you are free from the strict schedule and the contrasting multiple languages are provided by the audio narrator. </a:t>
            </a:r>
          </a:p>
          <a:p>
            <a:pPr marL="3429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Tickets cost about €20 for a 24-hour trip, and buses are stopping at the best places such as the Archaeological Museum (MARQ) and Old Quarter. </a:t>
            </a:r>
          </a:p>
          <a:p>
            <a:pPr marL="3429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It is the perfect choice for those who are in a hurry and who still want to experience the most of the city. That is therefore it’s an absolute and hassle-free way for those tourists, which are so short on time but though they want to visit as many places as they can.</a:t>
            </a:r>
          </a:p>
        </p:txBody>
      </p:sp>
      <p:pic>
        <p:nvPicPr>
          <p:cNvPr id="8194" name="Picture 2" descr="Alicante Turibus in Alicante">
            <a:extLst>
              <a:ext uri="{FF2B5EF4-FFF2-40B4-BE49-F238E27FC236}">
                <a16:creationId xmlns:a16="http://schemas.microsoft.com/office/drawing/2014/main" id="{5B163718-57A5-F56C-993E-935A985B28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36"/>
          <a:stretch/>
        </p:blipFill>
        <p:spPr bwMode="auto">
          <a:xfrm>
            <a:off x="5791199" y="12192"/>
            <a:ext cx="3352801"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17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 calcmode="lin" valueType="num">
                                      <p:cBhvr additive="base">
                                        <p:cTn id="7"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anim calcmode="lin" valueType="num">
                                      <p:cBhvr additive="base">
                                        <p:cTn id="13"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anim calcmode="lin" valueType="num">
                                      <p:cBhvr additive="base">
                                        <p:cTn id="19"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Alicante</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219200"/>
            <a:ext cx="8991600" cy="282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Taxis and Ride-Sharing</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Taxis are readily available throughout Alicante, and the fare from the port to the city center typically ranges from €5 to €10.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Taxis in Alicante are safe, metered, and regulated, but confirming the fare before getting in is always a good idea.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42" name="Picture 2" descr="from Alicante Airport to Benidorm">
            <a:extLst>
              <a:ext uri="{FF2B5EF4-FFF2-40B4-BE49-F238E27FC236}">
                <a16:creationId xmlns:a16="http://schemas.microsoft.com/office/drawing/2014/main" id="{FD7BED90-4E2C-CAC7-586A-3E3C20BB3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2" r="5761"/>
          <a:stretch/>
        </p:blipFill>
        <p:spPr bwMode="auto">
          <a:xfrm>
            <a:off x="0" y="3733800"/>
            <a:ext cx="5791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E8E178-98B5-523C-7EF5-7C657BC7EB7A}"/>
              </a:ext>
            </a:extLst>
          </p:cNvPr>
          <p:cNvSpPr txBox="1"/>
          <p:nvPr/>
        </p:nvSpPr>
        <p:spPr>
          <a:xfrm>
            <a:off x="5791200" y="3657600"/>
            <a:ext cx="3328416" cy="3031407"/>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kern="100" dirty="0">
                <a:solidFill>
                  <a:schemeClr val="tx1"/>
                </a:solidFill>
                <a:effectLst/>
                <a:latin typeface="+mj-lt"/>
                <a:ea typeface="Aptos" panose="020B0004020202020204" pitchFamily="34" charset="0"/>
                <a:cs typeface="Times New Roman" panose="02020603050405020304" pitchFamily="18" charset="0"/>
              </a:rPr>
              <a:t>Ride-sharing services like Uber are not widely available in Alicante, so taxis remain the primary private transportation option.</a:t>
            </a:r>
          </a:p>
        </p:txBody>
      </p:sp>
    </p:spTree>
    <p:extLst>
      <p:ext uri="{BB962C8B-B14F-4D97-AF65-F5344CB8AC3E}">
        <p14:creationId xmlns:p14="http://schemas.microsoft.com/office/powerpoint/2010/main" val="897739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 calcmode="lin" valueType="num">
                                      <p:cBhvr additive="base">
                                        <p:cTn id="7" dur="500" fill="hold"/>
                                        <p:tgtEl>
                                          <p:spTgt spid="717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Alicante by Bike</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219200"/>
            <a:ext cx="8991600" cy="183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lgn="l">
              <a:buFont typeface="Arial" panose="020B0604020202020204" pitchFamily="34" charset="0"/>
              <a:buChar char="•"/>
            </a:pPr>
            <a:r>
              <a:rPr lang="en-US" sz="2200" dirty="0">
                <a:latin typeface="+mj-lt"/>
              </a:rPr>
              <a:t>When out cruise stops in Alicante, consider a bike rental for a budget-friendly, eco-friendly way to explore the city. </a:t>
            </a:r>
          </a:p>
          <a:p>
            <a:pPr marL="342900" indent="-342900">
              <a:buFont typeface="Arial" panose="020B0604020202020204" pitchFamily="34" charset="0"/>
              <a:buChar char="•"/>
            </a:pPr>
            <a:r>
              <a:rPr lang="en-US" sz="2200" b="0" i="0" dirty="0">
                <a:solidFill>
                  <a:srgbClr val="202124"/>
                </a:solidFill>
                <a:effectLst/>
                <a:latin typeface="+mj-lt"/>
              </a:rPr>
              <a:t>Blue Bike Rental &amp; Tours </a:t>
            </a:r>
            <a:r>
              <a:rPr lang="en-US" sz="2200" dirty="0">
                <a:latin typeface="+mj-lt"/>
              </a:rPr>
              <a:t>is 400 yards from the pier. With rentals near the port costing between €10 and €26 per day, it's an easy, affordable option. </a:t>
            </a:r>
          </a:p>
          <a:p>
            <a:pPr marL="342900" indent="-342900">
              <a:buFont typeface="Arial" panose="020B0604020202020204" pitchFamily="34" charset="0"/>
              <a:buChar char="•"/>
            </a:pPr>
            <a:r>
              <a:rPr lang="en-US" sz="2200" dirty="0">
                <a:latin typeface="+mj-lt"/>
              </a:rPr>
              <a:t>They also offer Scooter rentals for €125</a:t>
            </a:r>
          </a:p>
        </p:txBody>
      </p:sp>
      <p:pic>
        <p:nvPicPr>
          <p:cNvPr id="2050" name="Picture 2">
            <a:extLst>
              <a:ext uri="{FF2B5EF4-FFF2-40B4-BE49-F238E27FC236}">
                <a16:creationId xmlns:a16="http://schemas.microsoft.com/office/drawing/2014/main" id="{903A6CF1-68A4-32F5-2FD8-98C2E48A9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26" t="3226" r="3226" b="4301"/>
          <a:stretch/>
        </p:blipFill>
        <p:spPr bwMode="auto">
          <a:xfrm>
            <a:off x="0" y="3124200"/>
            <a:ext cx="4316819"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BF7B75-9005-B081-8FCA-722BABE95FF9}"/>
              </a:ext>
            </a:extLst>
          </p:cNvPr>
          <p:cNvSpPr txBox="1"/>
          <p:nvPr/>
        </p:nvSpPr>
        <p:spPr>
          <a:xfrm>
            <a:off x="4316819" y="3124200"/>
            <a:ext cx="4522381" cy="3164969"/>
          </a:xfrm>
          <a:prstGeom prst="rect">
            <a:avLst/>
          </a:prstGeom>
          <a:noFill/>
        </p:spPr>
        <p:txBody>
          <a:bodyPr wrap="square">
            <a:spAutoFit/>
          </a:bodyPr>
          <a:lstStyle/>
          <a:p>
            <a:pPr marL="342900" indent="-342900">
              <a:buFont typeface="Arial" panose="020B0604020202020204" pitchFamily="34" charset="0"/>
              <a:buChar char="•"/>
            </a:pPr>
            <a:r>
              <a:rPr lang="en-US" sz="2200" dirty="0">
                <a:solidFill>
                  <a:schemeClr val="tx1"/>
                </a:solidFill>
                <a:latin typeface="+mj-lt"/>
              </a:rPr>
              <a:t>Alicante’s flat terrain and well-marked bike paths make cycling accessible for all skill levels. </a:t>
            </a:r>
          </a:p>
          <a:p>
            <a:pPr marL="342900" indent="-342900">
              <a:buFont typeface="Arial" panose="020B0604020202020204" pitchFamily="34" charset="0"/>
              <a:buChar char="•"/>
            </a:pPr>
            <a:r>
              <a:rPr lang="en-US" sz="2200" dirty="0">
                <a:solidFill>
                  <a:schemeClr val="tx1"/>
                </a:solidFill>
                <a:latin typeface="+mj-lt"/>
              </a:rPr>
              <a:t>You can explore the city’s charming </a:t>
            </a:r>
            <a:r>
              <a:rPr lang="en-US" sz="2200" dirty="0">
                <a:solidFill>
                  <a:schemeClr val="tx1"/>
                </a:solidFill>
              </a:rPr>
              <a:t>streets, visit landmarks like Santa Bárbara Castle, or enjoy a peaceful ride through </a:t>
            </a:r>
            <a:r>
              <a:rPr lang="en-US" sz="2200" dirty="0" err="1">
                <a:solidFill>
                  <a:schemeClr val="tx1"/>
                </a:solidFill>
              </a:rPr>
              <a:t>Canalejas</a:t>
            </a:r>
            <a:r>
              <a:rPr lang="en-US" sz="2200" dirty="0">
                <a:solidFill>
                  <a:schemeClr val="tx1"/>
                </a:solidFill>
              </a:rPr>
              <a:t> Park or along the waterfront at </a:t>
            </a:r>
            <a:r>
              <a:rPr lang="en-US" sz="2200" dirty="0" err="1">
                <a:solidFill>
                  <a:schemeClr val="tx1"/>
                </a:solidFill>
              </a:rPr>
              <a:t>Explanada</a:t>
            </a:r>
            <a:r>
              <a:rPr lang="en-US" sz="2200" dirty="0">
                <a:solidFill>
                  <a:schemeClr val="tx1"/>
                </a:solidFill>
              </a:rPr>
              <a:t> de </a:t>
            </a:r>
            <a:r>
              <a:rPr lang="en-US" sz="2200" dirty="0" err="1">
                <a:solidFill>
                  <a:schemeClr val="tx1"/>
                </a:solidFill>
              </a:rPr>
              <a:t>España</a:t>
            </a:r>
            <a:r>
              <a:rPr lang="en-US" sz="2200" dirty="0">
                <a:solidFill>
                  <a:schemeClr val="tx1"/>
                </a:solidFill>
              </a:rPr>
              <a:t>. </a:t>
            </a:r>
          </a:p>
        </p:txBody>
      </p:sp>
    </p:spTree>
    <p:extLst>
      <p:ext uri="{BB962C8B-B14F-4D97-AF65-F5344CB8AC3E}">
        <p14:creationId xmlns:p14="http://schemas.microsoft.com/office/powerpoint/2010/main" val="34123069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anim calcmode="lin" valueType="num">
                                      <p:cBhvr additive="base">
                                        <p:cTn id="11" dur="500" fill="hold"/>
                                        <p:tgtEl>
                                          <p:spTgt spid="7170">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Alicante</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2764154" y="1219200"/>
            <a:ext cx="6379845" cy="4102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Walking</a:t>
            </a:r>
            <a:endParaRPr lang="en-US" kern="100" dirty="0">
              <a:effectLst/>
              <a:latin typeface="+mj-lt"/>
              <a:ea typeface="Aptos" panose="020B0004020202020204" pitchFamily="34" charset="0"/>
              <a:cs typeface="Times New Roman" panose="02020603050405020304" pitchFamily="18" charset="0"/>
            </a:endParaRP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In Alicante, walking is an easy and pleasant activity, especially in the old town, the </a:t>
            </a:r>
            <a:r>
              <a:rPr lang="en-US" kern="100" dirty="0" err="1">
                <a:effectLst/>
                <a:latin typeface="+mj-lt"/>
                <a:ea typeface="Aptos" panose="020B0004020202020204" pitchFamily="34" charset="0"/>
                <a:cs typeface="Times New Roman" panose="02020603050405020304" pitchFamily="18" charset="0"/>
              </a:rPr>
              <a:t>Explanada</a:t>
            </a:r>
            <a:r>
              <a:rPr lang="en-US" kern="100" dirty="0">
                <a:effectLst/>
                <a:latin typeface="+mj-lt"/>
                <a:ea typeface="Aptos" panose="020B0004020202020204" pitchFamily="34" charset="0"/>
                <a:cs typeface="Times New Roman" panose="02020603050405020304" pitchFamily="18" charset="0"/>
              </a:rPr>
              <a:t> de </a:t>
            </a:r>
            <a:r>
              <a:rPr lang="en-US" kern="100" dirty="0" err="1">
                <a:effectLst/>
                <a:latin typeface="+mj-lt"/>
                <a:ea typeface="Aptos" panose="020B0004020202020204" pitchFamily="34" charset="0"/>
                <a:cs typeface="Times New Roman" panose="02020603050405020304" pitchFamily="18" charset="0"/>
              </a:rPr>
              <a:t>España</a:t>
            </a:r>
            <a:r>
              <a:rPr lang="en-US" kern="100" dirty="0">
                <a:effectLst/>
                <a:latin typeface="+mj-lt"/>
                <a:ea typeface="Aptos" panose="020B0004020202020204" pitchFamily="34" charset="0"/>
                <a:cs typeface="Times New Roman" panose="02020603050405020304" pitchFamily="18" charset="0"/>
              </a:rPr>
              <a:t>, and the port area.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Many of the main attractions are located at very small distances in between which enables tourists to walk from one to another very conveniently. </a:t>
            </a:r>
          </a:p>
          <a:p>
            <a:pPr marL="285750" marR="0" indent="-285750">
              <a:lnSpc>
                <a:spcPct val="115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266" name="Picture 2" descr="Alicante, Spain | April 2024 | Walking Tour 4k - YouTube">
            <a:extLst>
              <a:ext uri="{FF2B5EF4-FFF2-40B4-BE49-F238E27FC236}">
                <a16:creationId xmlns:a16="http://schemas.microsoft.com/office/drawing/2014/main" id="{88B2A35B-BCD3-317E-3A1C-E2848B7D1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63"/>
          <a:stretch/>
        </p:blipFill>
        <p:spPr bwMode="auto">
          <a:xfrm>
            <a:off x="0" y="1219200"/>
            <a:ext cx="2733675" cy="3676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AEB297-4372-7493-F294-E6C61C126903}"/>
              </a:ext>
            </a:extLst>
          </p:cNvPr>
          <p:cNvSpPr txBox="1"/>
          <p:nvPr/>
        </p:nvSpPr>
        <p:spPr>
          <a:xfrm>
            <a:off x="457200" y="4895850"/>
            <a:ext cx="8610600" cy="1332481"/>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dirty="0">
                <a:solidFill>
                  <a:schemeClr val="tx1"/>
                </a:solidFill>
              </a:rPr>
              <a:t>As you stroll through the streets, you'll have the chance to discover hidden treasures like charming cafes and unique shops tucked away in the narrow alleyways.</a:t>
            </a:r>
            <a:endParaRPr lang="en-US" kern="100" dirty="0">
              <a:solidFill>
                <a:schemeClr val="tx1"/>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618572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 calcmode="lin" valueType="num">
                                      <p:cBhvr additive="base">
                                        <p:cTn id="7"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97F60AA-5F50-86F6-5618-F9CC4C5471E8}"/>
              </a:ext>
            </a:extLst>
          </p:cNvPr>
          <p:cNvSpPr>
            <a:spLocks noGrp="1" noChangeArrowheads="1"/>
          </p:cNvSpPr>
          <p:nvPr>
            <p:ph type="title"/>
          </p:nvPr>
        </p:nvSpPr>
        <p:spPr>
          <a:xfrm>
            <a:off x="0" y="0"/>
            <a:ext cx="9144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Your First Stop</a:t>
            </a:r>
          </a:p>
        </p:txBody>
      </p:sp>
      <p:sp>
        <p:nvSpPr>
          <p:cNvPr id="8194" name="Rectangle 2">
            <a:extLst>
              <a:ext uri="{FF2B5EF4-FFF2-40B4-BE49-F238E27FC236}">
                <a16:creationId xmlns:a16="http://schemas.microsoft.com/office/drawing/2014/main" id="{B9227CA9-8E25-9FC2-FC12-F61BF50F4BF9}"/>
              </a:ext>
            </a:extLst>
          </p:cNvPr>
          <p:cNvSpPr>
            <a:spLocks noChangeArrowheads="1"/>
          </p:cNvSpPr>
          <p:nvPr/>
        </p:nvSpPr>
        <p:spPr bwMode="auto">
          <a:xfrm>
            <a:off x="1" y="1187948"/>
            <a:ext cx="4363451" cy="4577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a:t>The Tourism </a:t>
            </a:r>
            <a:r>
              <a:rPr lang="en-US" altLang="en-US" dirty="0"/>
              <a:t>Office provides a tourist information service and attention to the city's visitors.</a:t>
            </a:r>
          </a:p>
          <a:p>
            <a:pPr marL="342900" indent="-342900">
              <a:buClrTx/>
              <a:buFont typeface="Arial" panose="020B0604020202020204" pitchFamily="34" charset="0"/>
              <a:buChar char="•"/>
            </a:pPr>
            <a:r>
              <a:rPr lang="en-US" altLang="en-US" dirty="0"/>
              <a:t>Just walk to the end of the dock to find the Alicante Tourist Center.</a:t>
            </a:r>
          </a:p>
          <a:p>
            <a:pPr marL="342900" indent="-342900">
              <a:buClrTx/>
              <a:buFont typeface="Arial" panose="020B0604020202020204" pitchFamily="34" charset="0"/>
              <a:buChar char="•"/>
            </a:pPr>
            <a:r>
              <a:rPr lang="en-US" altLang="en-US" dirty="0"/>
              <a:t>You can pick up pamphlets on places to see throughout Alicante as well as getting advice from the associates there.</a:t>
            </a:r>
            <a:br>
              <a:rPr lang="en-US" altLang="en-US" dirty="0"/>
            </a:br>
            <a:endParaRPr lang="en-US" altLang="en-US" dirty="0"/>
          </a:p>
        </p:txBody>
      </p:sp>
      <p:pic>
        <p:nvPicPr>
          <p:cNvPr id="3" name="Picture 2" descr="A aerial view of a port&#10;&#10;Description automatically generated">
            <a:extLst>
              <a:ext uri="{FF2B5EF4-FFF2-40B4-BE49-F238E27FC236}">
                <a16:creationId xmlns:a16="http://schemas.microsoft.com/office/drawing/2014/main" id="{9705814C-DB22-DBF8-3402-870D382B78AA}"/>
              </a:ext>
            </a:extLst>
          </p:cNvPr>
          <p:cNvPicPr>
            <a:picLocks noChangeAspect="1"/>
          </p:cNvPicPr>
          <p:nvPr/>
        </p:nvPicPr>
        <p:blipFill>
          <a:blip r:embed="rId3">
            <a:extLst>
              <a:ext uri="{28A0092B-C50C-407E-A947-70E740481C1C}">
                <a14:useLocalDpi xmlns:a14="http://schemas.microsoft.com/office/drawing/2010/main" val="0"/>
              </a:ext>
            </a:extLst>
          </a:blip>
          <a:srcRect b="9466"/>
          <a:stretch/>
        </p:blipFill>
        <p:spPr>
          <a:xfrm>
            <a:off x="4363452" y="1187948"/>
            <a:ext cx="4780547" cy="566203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3308A18-155D-98BA-B7FC-C28A1C27B88E}"/>
              </a:ext>
            </a:extLst>
          </p:cNvPr>
          <p:cNvSpPr>
            <a:spLocks noGrp="1" noChangeArrowheads="1"/>
          </p:cNvSpPr>
          <p:nvPr>
            <p:ph type="title"/>
          </p:nvPr>
        </p:nvSpPr>
        <p:spPr>
          <a:xfrm>
            <a:off x="0" y="0"/>
            <a:ext cx="91440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What I Will Cover</a:t>
            </a:r>
          </a:p>
        </p:txBody>
      </p:sp>
      <p:sp>
        <p:nvSpPr>
          <p:cNvPr id="4099" name="Rectangle 3">
            <a:extLst>
              <a:ext uri="{FF2B5EF4-FFF2-40B4-BE49-F238E27FC236}">
                <a16:creationId xmlns:a16="http://schemas.microsoft.com/office/drawing/2014/main" id="{7770CE8B-A648-7683-4443-CA6C8FAE8FEA}"/>
              </a:ext>
            </a:extLst>
          </p:cNvPr>
          <p:cNvSpPr>
            <a:spLocks noChangeArrowheads="1"/>
          </p:cNvSpPr>
          <p:nvPr/>
        </p:nvSpPr>
        <p:spPr bwMode="auto">
          <a:xfrm>
            <a:off x="1790700" y="1295400"/>
            <a:ext cx="5562600" cy="520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Introduction to Alicante Spain</a:t>
            </a:r>
            <a:r>
              <a:rPr lang="en-US" altLang="en-US" dirty="0"/>
              <a:t> </a:t>
            </a:r>
          </a:p>
          <a:p>
            <a:pPr>
              <a:buFont typeface="Wingdings" panose="05000000000000000000" pitchFamily="2" charset="2"/>
              <a:buChar char=""/>
            </a:pPr>
            <a:r>
              <a:rPr lang="en-US" sz="2400" b="1" kern="100" dirty="0">
                <a:effectLst/>
                <a:ea typeface="Aptos" panose="020B0004020202020204" pitchFamily="34" charset="0"/>
                <a:cs typeface="Times New Roman" panose="02020603050405020304" pitchFamily="18" charset="0"/>
              </a:rPr>
              <a:t>A Cruise Traveler’s Guide</a:t>
            </a:r>
            <a:r>
              <a:rPr lang="en-US" altLang="en-US" dirty="0"/>
              <a:t> </a:t>
            </a:r>
          </a:p>
          <a:p>
            <a:pPr>
              <a:buFont typeface="Wingdings" panose="05000000000000000000" pitchFamily="2" charset="2"/>
              <a:buChar char=""/>
            </a:pPr>
            <a:r>
              <a:rPr lang="en-US" altLang="en-US" b="1" dirty="0"/>
              <a:t>History of Alicante</a:t>
            </a:r>
          </a:p>
          <a:p>
            <a:pPr>
              <a:buFont typeface="Wingdings" panose="05000000000000000000" pitchFamily="2" charset="2"/>
              <a:buChar char=""/>
            </a:pPr>
            <a:r>
              <a:rPr lang="en-US" altLang="en-US" b="1" dirty="0"/>
              <a:t>Maps</a:t>
            </a:r>
          </a:p>
          <a:p>
            <a:pPr>
              <a:buFont typeface="Wingdings" panose="05000000000000000000" pitchFamily="2" charset="2"/>
              <a:buChar char=""/>
            </a:pPr>
            <a:r>
              <a:rPr lang="en-US" altLang="en-US" b="1" dirty="0"/>
              <a:t>Getting Around</a:t>
            </a:r>
          </a:p>
          <a:p>
            <a:pPr>
              <a:buFont typeface="Wingdings" panose="05000000000000000000" pitchFamily="2" charset="2"/>
              <a:buChar char=""/>
            </a:pPr>
            <a:r>
              <a:rPr lang="en-US" altLang="en-US" b="1" dirty="0"/>
              <a:t>Tourist Office?</a:t>
            </a:r>
          </a:p>
          <a:p>
            <a:pPr>
              <a:buFont typeface="Wingdings" panose="05000000000000000000" pitchFamily="2" charset="2"/>
              <a:buChar char=""/>
            </a:pPr>
            <a:r>
              <a:rPr lang="en-US" sz="2400" b="1" kern="100" dirty="0">
                <a:effectLst/>
                <a:ea typeface="Aptos" panose="020B0004020202020204" pitchFamily="34" charset="0"/>
                <a:cs typeface="Times New Roman" panose="02020603050405020304" pitchFamily="18" charset="0"/>
              </a:rPr>
              <a:t>Attractions &amp; Points of Interest</a:t>
            </a:r>
            <a:r>
              <a:rPr lang="en-US" altLang="en-US" b="1" dirty="0"/>
              <a:t>.</a:t>
            </a:r>
          </a:p>
          <a:p>
            <a:pPr>
              <a:buFont typeface="Wingdings" panose="05000000000000000000" pitchFamily="2" charset="2"/>
              <a:buChar char=""/>
            </a:pPr>
            <a:r>
              <a:rPr lang="en-US" altLang="en-US" b="1" dirty="0"/>
              <a:t>A few restaurant recommendations</a:t>
            </a:r>
          </a:p>
          <a:p>
            <a:pPr>
              <a:buFont typeface="Wingdings" panose="05000000000000000000" pitchFamily="2" charset="2"/>
              <a:buChar char=""/>
            </a:pPr>
            <a:r>
              <a:rPr lang="en-US" b="1" kern="100" dirty="0">
                <a:effectLst/>
                <a:latin typeface="+mj-lt"/>
                <a:ea typeface="Aptos" panose="020B0004020202020204" pitchFamily="34" charset="0"/>
                <a:cs typeface="Times New Roman" panose="02020603050405020304" pitchFamily="18" charset="0"/>
              </a:rPr>
              <a:t>Important Tips &amp; Practical Advice</a:t>
            </a:r>
          </a:p>
          <a:p>
            <a:pPr>
              <a:buFont typeface="Wingdings" panose="05000000000000000000" pitchFamily="2" charset="2"/>
              <a:buChar char=""/>
            </a:pPr>
            <a:r>
              <a:rPr lang="en-US" altLang="en-US" b="1" kern="100" dirty="0">
                <a:latin typeface="+mj-lt"/>
              </a:rPr>
              <a:t>Final Thoughts</a:t>
            </a:r>
            <a:endParaRPr lang="en-US" altLang="en-US" b="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kern="100" dirty="0">
                <a:effectLst/>
                <a:ea typeface="Aptos" panose="020B0004020202020204" pitchFamily="34" charset="0"/>
                <a:cs typeface="Times New Roman" panose="02020603050405020304" pitchFamily="18" charset="0"/>
              </a:rPr>
              <a:t>Attractions &amp; Points of Interest</a:t>
            </a:r>
            <a:endParaRPr lang="en-US" altLang="en-US"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152400" y="1214616"/>
            <a:ext cx="4267200" cy="6481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numCol="2">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lvl="0">
              <a:lnSpc>
                <a:spcPct val="115000"/>
              </a:lnSpc>
              <a:spcBef>
                <a:spcPts val="0"/>
              </a:spcBef>
              <a:spcAft>
                <a:spcPts val="800"/>
              </a:spcAft>
              <a:buSzPts val="1000"/>
              <a:tabLst>
                <a:tab pos="457200" algn="l"/>
              </a:tabLst>
            </a:pPr>
            <a:r>
              <a:rPr lang="en-US" sz="2000" b="1" kern="100" dirty="0">
                <a:effectLst/>
                <a:latin typeface="+mj-lt"/>
                <a:ea typeface="Aptos" panose="020B0004020202020204" pitchFamily="34" charset="0"/>
                <a:cs typeface="Times New Roman" panose="02020603050405020304" pitchFamily="18" charset="0"/>
              </a:rPr>
              <a:t>Walking Tour</a:t>
            </a:r>
          </a:p>
          <a:p>
            <a:pPr marR="0" lvl="0" indent="171450">
              <a:lnSpc>
                <a:spcPct val="115000"/>
              </a:lnSpc>
              <a:spcBef>
                <a:spcPts val="0"/>
              </a:spcBef>
              <a:spcAft>
                <a:spcPts val="800"/>
              </a:spcAft>
              <a:buSzPts val="1000"/>
              <a:tabLst>
                <a:tab pos="457200" algn="l"/>
              </a:tabLst>
            </a:pPr>
            <a:r>
              <a:rPr kumimoji="0" lang="en-US" altLang="en-US" sz="1600" b="1" i="0" u="none" strike="noStrike" cap="none" normalizeH="0" baseline="0" dirty="0">
                <a:ln>
                  <a:noFill/>
                </a:ln>
                <a:solidFill>
                  <a:schemeClr val="tx1"/>
                </a:solidFill>
                <a:effectLst/>
                <a:latin typeface="Arial Narrow" panose="020B0606020202030204" pitchFamily="34" charset="0"/>
              </a:rPr>
              <a:t>Sights/shopping</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28. Museo </a:t>
            </a:r>
            <a:r>
              <a:rPr kumimoji="0" lang="en-US" altLang="en-US" sz="1600" b="0" i="0" u="none" strike="noStrike" cap="none" normalizeH="0" baseline="0" dirty="0" err="1">
                <a:ln>
                  <a:noFill/>
                </a:ln>
                <a:solidFill>
                  <a:schemeClr val="tx1"/>
                </a:solidFill>
                <a:effectLst/>
                <a:latin typeface="Arial Narrow" panose="020B0606020202030204" pitchFamily="34" charset="0"/>
              </a:rPr>
              <a:t>Arqueologico</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29. Castillo Santa Barbara</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30. Elevator to Castillo</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31. Museo de Arte </a:t>
            </a:r>
            <a:r>
              <a:rPr kumimoji="0" lang="en-US" altLang="en-US" sz="1600" b="0" i="0" u="none" strike="noStrike" cap="none" normalizeH="0" baseline="0" dirty="0" err="1">
                <a:ln>
                  <a:noFill/>
                </a:ln>
                <a:solidFill>
                  <a:schemeClr val="tx1"/>
                </a:solidFill>
                <a:effectLst/>
                <a:latin typeface="Arial Narrow" panose="020B0606020202030204" pitchFamily="34" charset="0"/>
              </a:rPr>
              <a:t>Siglo</a:t>
            </a:r>
            <a:r>
              <a:rPr kumimoji="0" lang="en-US" altLang="en-US" sz="1600" b="0" i="0" u="none" strike="noStrike" cap="none" normalizeH="0" baseline="0" dirty="0">
                <a:ln>
                  <a:noFill/>
                </a:ln>
                <a:solidFill>
                  <a:schemeClr val="tx1"/>
                </a:solidFill>
                <a:effectLst/>
                <a:latin typeface="Arial Narrow" panose="020B0606020202030204" pitchFamily="34" charset="0"/>
              </a:rPr>
              <a:t> XX</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32. Boats to </a:t>
            </a:r>
            <a:r>
              <a:rPr kumimoji="0" lang="en-US" altLang="en-US" sz="1600" b="0" i="0" u="none" strike="noStrike" cap="none" normalizeH="0" baseline="0" dirty="0" err="1">
                <a:ln>
                  <a:noFill/>
                </a:ln>
                <a:solidFill>
                  <a:schemeClr val="tx1"/>
                </a:solidFill>
                <a:effectLst/>
                <a:latin typeface="Arial Narrow" panose="020B0606020202030204" pitchFamily="34" charset="0"/>
              </a:rPr>
              <a:t>Tabarca</a:t>
            </a:r>
            <a:r>
              <a:rPr kumimoji="0" lang="en-US" altLang="en-US" sz="1600" b="0" i="0" u="none" strike="noStrike" cap="none" normalizeH="0" baseline="0" dirty="0">
                <a:ln>
                  <a:noFill/>
                </a:ln>
                <a:solidFill>
                  <a:schemeClr val="tx1"/>
                </a:solidFill>
                <a:effectLst/>
                <a:latin typeface="Arial Narrow" panose="020B0606020202030204" pitchFamily="34" charset="0"/>
              </a:rPr>
              <a:t> Island</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1" i="0" u="none" strike="noStrike" cap="none" normalizeH="0" baseline="0" dirty="0">
                <a:ln>
                  <a:noFill/>
                </a:ln>
                <a:solidFill>
                  <a:schemeClr val="tx1"/>
                </a:solidFill>
                <a:effectLst/>
                <a:latin typeface="Arial Narrow" panose="020B0606020202030204" pitchFamily="34" charset="0"/>
              </a:rPr>
              <a:t>Beaches</a:t>
            </a:r>
            <a:r>
              <a:rPr kumimoji="0" lang="en-US" altLang="en-US" sz="1600" b="0" i="0" u="none" strike="noStrike" cap="none" normalizeH="0" baseline="0" dirty="0">
                <a:ln>
                  <a:noFill/>
                </a:ln>
                <a:solidFill>
                  <a:schemeClr val="tx1"/>
                </a:solidFill>
                <a:effectLst/>
                <a:latin typeface="Arial Narrow" panose="020B0606020202030204" pitchFamily="34" charset="0"/>
              </a:rPr>
              <a:t>:</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33. Playa San Juan</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34. Playa </a:t>
            </a:r>
            <a:r>
              <a:rPr kumimoji="0" lang="en-US" altLang="en-US" sz="1600" b="0" i="0" u="none" strike="noStrike" cap="none" normalizeH="0" baseline="0" dirty="0" err="1">
                <a:ln>
                  <a:noFill/>
                </a:ln>
                <a:solidFill>
                  <a:schemeClr val="tx1"/>
                </a:solidFill>
                <a:effectLst/>
                <a:latin typeface="Arial Narrow" panose="020B0606020202030204" pitchFamily="34" charset="0"/>
              </a:rPr>
              <a:t>Postiguet</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1" i="0" u="none" strike="noStrike" cap="none" normalizeH="0" baseline="0" dirty="0">
                <a:ln>
                  <a:noFill/>
                </a:ln>
                <a:solidFill>
                  <a:schemeClr val="tx1"/>
                </a:solidFill>
                <a:effectLst/>
                <a:latin typeface="Arial Narrow" panose="020B0606020202030204" pitchFamily="34" charset="0"/>
              </a:rPr>
              <a:t>Shopping:</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37. Mercado Central</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38. El Corte Ingles</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39. </a:t>
            </a:r>
            <a:r>
              <a:rPr kumimoji="0" lang="en-US" altLang="en-US" sz="1600" b="0" i="0" u="none" strike="noStrike" cap="none" normalizeH="0" baseline="0" dirty="0" err="1">
                <a:ln>
                  <a:noFill/>
                </a:ln>
                <a:solidFill>
                  <a:schemeClr val="tx1"/>
                </a:solidFill>
                <a:effectLst/>
                <a:latin typeface="Arial Narrow" panose="020B0606020202030204" pitchFamily="34" charset="0"/>
              </a:rPr>
              <a:t>Galerias</a:t>
            </a:r>
            <a:r>
              <a:rPr kumimoji="0" lang="en-US" altLang="en-US" sz="1600" b="0" i="0" u="none" strike="noStrike" cap="none" normalizeH="0" baseline="0" dirty="0">
                <a:ln>
                  <a:noFill/>
                </a:ln>
                <a:solidFill>
                  <a:schemeClr val="tx1"/>
                </a:solidFill>
                <a:effectLst/>
                <a:latin typeface="Arial Narrow" panose="020B0606020202030204" pitchFamily="34" charset="0"/>
              </a:rPr>
              <a:t> </a:t>
            </a:r>
            <a:r>
              <a:rPr kumimoji="0" lang="en-US" altLang="en-US" sz="1600" b="0" i="0" u="none" strike="noStrike" cap="none" normalizeH="0" baseline="0" dirty="0" err="1">
                <a:ln>
                  <a:noFill/>
                </a:ln>
                <a:solidFill>
                  <a:schemeClr val="tx1"/>
                </a:solidFill>
                <a:effectLst/>
                <a:latin typeface="Arial Narrow" panose="020B0606020202030204" pitchFamily="34" charset="0"/>
              </a:rPr>
              <a:t>Preciados</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40. </a:t>
            </a:r>
            <a:r>
              <a:rPr kumimoji="0" lang="en-US" altLang="en-US" sz="1600" b="0" i="0" u="none" strike="noStrike" cap="none" normalizeH="0" baseline="0" dirty="0" err="1">
                <a:ln>
                  <a:noFill/>
                </a:ln>
                <a:solidFill>
                  <a:schemeClr val="tx1"/>
                </a:solidFill>
                <a:effectLst/>
                <a:latin typeface="Arial Narrow" panose="020B0606020202030204" pitchFamily="34" charset="0"/>
              </a:rPr>
              <a:t>Mercadillo</a:t>
            </a:r>
            <a:r>
              <a:rPr kumimoji="0" lang="en-US" altLang="en-US" sz="1600" b="0" i="0" u="none" strike="noStrike" cap="none" normalizeH="0" baseline="0" dirty="0">
                <a:ln>
                  <a:noFill/>
                </a:ln>
                <a:solidFill>
                  <a:schemeClr val="tx1"/>
                </a:solidFill>
                <a:effectLst/>
                <a:latin typeface="Arial Narrow" panose="020B0606020202030204" pitchFamily="34" charset="0"/>
              </a:rPr>
              <a:t> </a:t>
            </a:r>
            <a:r>
              <a:rPr lang="en-US" altLang="en-US" sz="1600" dirty="0">
                <a:solidFill>
                  <a:schemeClr val="tx1"/>
                </a:solidFill>
                <a:latin typeface="Arial Narrow" panose="020B0606020202030204" pitchFamily="34" charset="0"/>
              </a:rPr>
              <a:t> </a:t>
            </a:r>
            <a:r>
              <a:rPr lang="en-US" altLang="en-US" sz="1600" dirty="0" err="1">
                <a:solidFill>
                  <a:schemeClr val="tx1"/>
                </a:solidFill>
                <a:latin typeface="Arial Narrow" panose="020B0606020202030204" pitchFamily="34" charset="0"/>
              </a:rPr>
              <a:t>Campoamor</a:t>
            </a: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a:lnSpc>
                <a:spcPct val="115000"/>
              </a:lnSpc>
              <a:spcBef>
                <a:spcPts val="0"/>
              </a:spcBef>
              <a:spcAft>
                <a:spcPts val="800"/>
              </a:spcAft>
              <a:buSzPts val="1000"/>
              <a:tabLst>
                <a:tab pos="457200" algn="l"/>
              </a:tabLst>
            </a:pPr>
            <a:endParaRPr lang="en-US" altLang="en-US" sz="1600" dirty="0">
              <a:solidFill>
                <a:schemeClr val="tx1"/>
              </a:solidFill>
              <a:latin typeface="Arial Narrow" panose="020B0606020202030204" pitchFamily="34" charset="0"/>
            </a:endParaRPr>
          </a:p>
          <a:p>
            <a:pPr>
              <a:lnSpc>
                <a:spcPct val="115000"/>
              </a:lnSpc>
              <a:spcBef>
                <a:spcPts val="0"/>
              </a:spcBef>
              <a:spcAft>
                <a:spcPts val="800"/>
              </a:spcAft>
              <a:buSzPts val="1000"/>
              <a:tabLst>
                <a:tab pos="457200" algn="l"/>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a:lnSpc>
                <a:spcPct val="115000"/>
              </a:lnSpc>
              <a:spcBef>
                <a:spcPts val="0"/>
              </a:spcBef>
              <a:spcAft>
                <a:spcPts val="800"/>
              </a:spcAft>
              <a:buSzPts val="1000"/>
              <a:tabLst>
                <a:tab pos="457200" algn="l"/>
              </a:tabLst>
            </a:pPr>
            <a:endParaRPr lang="en-US" altLang="en-US" sz="1600" dirty="0">
              <a:solidFill>
                <a:schemeClr val="tx1"/>
              </a:solidFill>
              <a:latin typeface="Arial Narrow" panose="020B0606020202030204" pitchFamily="34" charset="0"/>
            </a:endParaRPr>
          </a:p>
          <a:p>
            <a:pPr>
              <a:lnSpc>
                <a:spcPct val="115000"/>
              </a:lnSpc>
              <a:spcBef>
                <a:spcPts val="0"/>
              </a:spcBef>
              <a:spcAft>
                <a:spcPts val="800"/>
              </a:spcAft>
              <a:buSzPts val="1000"/>
              <a:tabLst>
                <a:tab pos="457200" algn="l"/>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a:lnSpc>
                <a:spcPct val="115000"/>
              </a:lnSpc>
              <a:spcBef>
                <a:spcPts val="0"/>
              </a:spcBef>
              <a:spcAft>
                <a:spcPts val="800"/>
              </a:spcAft>
              <a:buSzPts val="1000"/>
              <a:tabLst>
                <a:tab pos="457200" algn="l"/>
              </a:tabLst>
            </a:pPr>
            <a:endParaRPr lang="en-US" altLang="en-US" sz="1600" dirty="0">
              <a:solidFill>
                <a:schemeClr val="tx1"/>
              </a:solidFill>
              <a:latin typeface="Arial Narrow" panose="020B0606020202030204" pitchFamily="34" charset="0"/>
            </a:endParaRPr>
          </a:p>
          <a:p>
            <a:pPr>
              <a:lnSpc>
                <a:spcPct val="115000"/>
              </a:lnSpc>
              <a:spcBef>
                <a:spcPts val="0"/>
              </a:spcBef>
              <a:spcAft>
                <a:spcPts val="800"/>
              </a:spcAft>
              <a:buSzPts val="1000"/>
              <a:tabLst>
                <a:tab pos="457200" algn="l"/>
              </a:tabLst>
            </a:pPr>
            <a:endParaRPr lang="en-US" altLang="en-US" sz="1600" dirty="0">
              <a:solidFill>
                <a:schemeClr val="tx1"/>
              </a:solidFill>
              <a:latin typeface="Arial Narrow" panose="020B0606020202030204" pitchFamily="34" charset="0"/>
            </a:endParaRPr>
          </a:p>
          <a:p>
            <a:pPr marR="0" lvl="0">
              <a:lnSpc>
                <a:spcPct val="115000"/>
              </a:lnSpc>
              <a:spcBef>
                <a:spcPts val="0"/>
              </a:spcBef>
              <a:spcAft>
                <a:spcPts val="800"/>
              </a:spcAft>
              <a:buSzPts val="1000"/>
              <a:tabLst>
                <a:tab pos="457200" algn="l"/>
              </a:tabLst>
            </a:pPr>
            <a:endParaRPr lang="en-US" sz="2000" kern="100" dirty="0">
              <a:effectLst/>
              <a:latin typeface="+mj-lt"/>
              <a:ea typeface="Aptos" panose="020B000402020202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4889CBAC-0631-E832-71D8-A7C88036D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73" r="28535"/>
          <a:stretch/>
        </p:blipFill>
        <p:spPr bwMode="auto">
          <a:xfrm>
            <a:off x="5029200" y="1110342"/>
            <a:ext cx="4114800" cy="57476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DCE22B21-207D-94CC-EE30-05ED2F95D97D}"/>
              </a:ext>
            </a:extLst>
          </p:cNvPr>
          <p:cNvSpPr>
            <a:spLocks noChangeArrowheads="1"/>
          </p:cNvSpPr>
          <p:nvPr/>
        </p:nvSpPr>
        <p:spPr bwMode="auto">
          <a:xfrm>
            <a:off x="4419600" y="133989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1AAE105B-B038-B3C0-A748-0A3EC26D176B}"/>
              </a:ext>
            </a:extLst>
          </p:cNvPr>
          <p:cNvSpPr txBox="1"/>
          <p:nvPr/>
        </p:nvSpPr>
        <p:spPr>
          <a:xfrm>
            <a:off x="2438400" y="1647824"/>
            <a:ext cx="2743200" cy="4314579"/>
          </a:xfrm>
          <a:prstGeom prst="rect">
            <a:avLst/>
          </a:prstGeom>
          <a:noFill/>
        </p:spPr>
        <p:txBody>
          <a:bodyPr wrap="square">
            <a:spAutoFit/>
          </a:bodyPr>
          <a:lstStyle/>
          <a:p>
            <a:pPr>
              <a:lnSpc>
                <a:spcPct val="115000"/>
              </a:lnSpc>
              <a:spcBef>
                <a:spcPts val="0"/>
              </a:spcBef>
              <a:spcAft>
                <a:spcPts val="800"/>
              </a:spcAft>
              <a:buSzPts val="1000"/>
              <a:tabLst>
                <a:tab pos="457200" algn="l"/>
              </a:tabLst>
            </a:pPr>
            <a:r>
              <a:rPr kumimoji="0" lang="en-US" altLang="en-US" sz="1600" b="1" i="0" u="none" strike="noStrike" cap="none" normalizeH="0" baseline="0" dirty="0">
                <a:ln>
                  <a:noFill/>
                </a:ln>
                <a:solidFill>
                  <a:schemeClr val="tx1"/>
                </a:solidFill>
                <a:effectLst/>
                <a:latin typeface="Arial Narrow" panose="020B0606020202030204" pitchFamily="34" charset="0"/>
              </a:rPr>
              <a:t>Spanish Food:</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8. </a:t>
            </a:r>
            <a:r>
              <a:rPr kumimoji="0" lang="en-US" altLang="en-US" sz="1600" b="0" i="0" u="none" strike="noStrike" cap="none" normalizeH="0" baseline="0" dirty="0" err="1">
                <a:ln>
                  <a:noFill/>
                </a:ln>
                <a:solidFill>
                  <a:schemeClr val="tx1"/>
                </a:solidFill>
                <a:effectLst/>
                <a:latin typeface="Arial Narrow" panose="020B0606020202030204" pitchFamily="34" charset="0"/>
              </a:rPr>
              <a:t>Resaurant</a:t>
            </a:r>
            <a:r>
              <a:rPr kumimoji="0" lang="en-US" altLang="en-US" sz="1600" b="0" i="0" u="none" strike="noStrike" cap="none" normalizeH="0" baseline="0" dirty="0">
                <a:ln>
                  <a:noFill/>
                </a:ln>
                <a:solidFill>
                  <a:schemeClr val="tx1"/>
                </a:solidFill>
                <a:effectLst/>
                <a:latin typeface="Arial Narrow" panose="020B0606020202030204" pitchFamily="34" charset="0"/>
              </a:rPr>
              <a:t> Row (inexpensive)</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9. La Goleta</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10. Quo </a:t>
            </a:r>
            <a:r>
              <a:rPr kumimoji="0" lang="en-US" altLang="en-US" sz="1600" b="0" i="0" u="none" strike="noStrike" cap="none" normalizeH="0" baseline="0" dirty="0" err="1">
                <a:ln>
                  <a:noFill/>
                </a:ln>
                <a:solidFill>
                  <a:schemeClr val="tx1"/>
                </a:solidFill>
                <a:effectLst/>
                <a:latin typeface="Arial Narrow" panose="020B0606020202030204" pitchFamily="34" charset="0"/>
              </a:rPr>
              <a:t>Venit</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11. El Corregidor</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12. Museo de Jamon</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1" i="0" u="none" strike="noStrike" cap="none" normalizeH="0" baseline="0" dirty="0">
                <a:ln>
                  <a:noFill/>
                </a:ln>
                <a:solidFill>
                  <a:schemeClr val="tx1"/>
                </a:solidFill>
                <a:effectLst/>
                <a:latin typeface="Arial Narrow" panose="020B0606020202030204" pitchFamily="34" charset="0"/>
              </a:rPr>
              <a:t>Seafood:</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18. </a:t>
            </a:r>
            <a:r>
              <a:rPr kumimoji="0" lang="en-US" altLang="en-US" sz="1600" b="0" i="0" u="none" strike="noStrike" cap="none" normalizeH="0" baseline="0" dirty="0" err="1">
                <a:ln>
                  <a:noFill/>
                </a:ln>
                <a:solidFill>
                  <a:schemeClr val="tx1"/>
                </a:solidFill>
                <a:effectLst/>
                <a:latin typeface="Arial Narrow" panose="020B0606020202030204" pitchFamily="34" charset="0"/>
              </a:rPr>
              <a:t>Currican</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1" i="0" u="none" strike="noStrike" cap="none" normalizeH="0" baseline="0" dirty="0">
                <a:ln>
                  <a:noFill/>
                </a:ln>
                <a:solidFill>
                  <a:schemeClr val="tx1"/>
                </a:solidFill>
                <a:effectLst/>
                <a:latin typeface="Arial Narrow" panose="020B0606020202030204" pitchFamily="34" charset="0"/>
              </a:rPr>
              <a:t>Snacks:</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19. McDonald's</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20. Burger King</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1" i="0" u="none" strike="noStrike" cap="none" normalizeH="0" baseline="0" dirty="0">
                <a:ln>
                  <a:noFill/>
                </a:ln>
                <a:solidFill>
                  <a:schemeClr val="tx1"/>
                </a:solidFill>
                <a:effectLst/>
                <a:latin typeface="Arial Narrow" panose="020B0606020202030204" pitchFamily="34" charset="0"/>
              </a:rPr>
              <a:t>Worship:</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25. </a:t>
            </a:r>
            <a:r>
              <a:rPr kumimoji="0" lang="en-US" altLang="en-US" sz="1600" b="0" i="0" u="none" strike="noStrike" cap="none" normalizeH="0" baseline="0" dirty="0" err="1">
                <a:ln>
                  <a:noFill/>
                </a:ln>
                <a:solidFill>
                  <a:schemeClr val="tx1"/>
                </a:solidFill>
                <a:effectLst/>
                <a:latin typeface="Arial Narrow" panose="020B0606020202030204" pitchFamily="34" charset="0"/>
              </a:rPr>
              <a:t>Catedral</a:t>
            </a:r>
            <a:r>
              <a:rPr kumimoji="0" lang="en-US" altLang="en-US" sz="1600" b="0" i="0" u="none" strike="noStrike" cap="none" normalizeH="0" baseline="0" dirty="0">
                <a:ln>
                  <a:noFill/>
                </a:ln>
                <a:solidFill>
                  <a:schemeClr val="tx1"/>
                </a:solidFill>
                <a:effectLst/>
                <a:latin typeface="Arial Narrow" panose="020B0606020202030204" pitchFamily="34" charset="0"/>
              </a:rPr>
              <a:t> de San Nicolas</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26. </a:t>
            </a:r>
            <a:r>
              <a:rPr kumimoji="0" lang="en-US" altLang="en-US" sz="1600" b="0" i="0" u="none" strike="noStrike" cap="none" normalizeH="0" baseline="0" dirty="0" err="1">
                <a:ln>
                  <a:noFill/>
                </a:ln>
                <a:solidFill>
                  <a:schemeClr val="tx1"/>
                </a:solidFill>
                <a:effectLst/>
                <a:latin typeface="Arial Narrow" panose="020B0606020202030204" pitchFamily="34" charset="0"/>
              </a:rPr>
              <a:t>Iglesia</a:t>
            </a:r>
            <a:r>
              <a:rPr kumimoji="0" lang="en-US" altLang="en-US" sz="1600" b="0" i="0" u="none" strike="noStrike" cap="none" normalizeH="0" baseline="0" dirty="0">
                <a:ln>
                  <a:noFill/>
                </a:ln>
                <a:solidFill>
                  <a:schemeClr val="tx1"/>
                </a:solidFill>
                <a:effectLst/>
                <a:latin typeface="Arial Narrow" panose="020B0606020202030204" pitchFamily="34" charset="0"/>
              </a:rPr>
              <a:t> de Santa Maria</a:t>
            </a:r>
            <a:br>
              <a:rPr kumimoji="0" lang="en-US" altLang="en-US" sz="1600" b="0" i="0" u="none" strike="noStrike" cap="none" normalizeH="0" baseline="0" dirty="0">
                <a:ln>
                  <a:noFill/>
                </a:ln>
                <a:solidFill>
                  <a:schemeClr val="tx1"/>
                </a:solidFill>
                <a:effectLst/>
                <a:latin typeface="Arial Narrow" panose="020B0606020202030204" pitchFamily="34" charset="0"/>
              </a:rPr>
            </a:br>
            <a:r>
              <a:rPr kumimoji="0" lang="en-US" altLang="en-US" sz="1600" b="0" i="0" u="none" strike="noStrike" cap="none" normalizeH="0" baseline="0" dirty="0">
                <a:ln>
                  <a:noFill/>
                </a:ln>
                <a:solidFill>
                  <a:schemeClr val="tx1"/>
                </a:solidFill>
                <a:effectLst/>
                <a:latin typeface="Arial Narrow" panose="020B0606020202030204" pitchFamily="34" charset="0"/>
              </a:rPr>
              <a:t>27. Evangelical Baptist Church</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58587A4-6F85-CE26-1705-155AE4E7251F}"/>
              </a:ext>
            </a:extLst>
          </p:cNvPr>
          <p:cNvSpPr>
            <a:spLocks noGrp="1" noChangeArrowheads="1"/>
          </p:cNvSpPr>
          <p:nvPr>
            <p:ph type="title"/>
          </p:nvPr>
        </p:nvSpPr>
        <p:spPr>
          <a:xfrm>
            <a:off x="0" y="0"/>
            <a:ext cx="9144000" cy="12954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Attractions &amp; Points of Interest</a:t>
            </a:r>
            <a:endParaRPr lang="en-US" kern="100" dirty="0">
              <a:effectLst/>
              <a:ea typeface="Aptos" panose="020B0004020202020204" pitchFamily="34" charset="0"/>
              <a:cs typeface="Times New Roman" panose="02020603050405020304" pitchFamily="18" charset="0"/>
            </a:endParaRPr>
          </a:p>
        </p:txBody>
      </p:sp>
      <p:sp>
        <p:nvSpPr>
          <p:cNvPr id="9218" name="Rectangle 2">
            <a:extLst>
              <a:ext uri="{FF2B5EF4-FFF2-40B4-BE49-F238E27FC236}">
                <a16:creationId xmlns:a16="http://schemas.microsoft.com/office/drawing/2014/main" id="{250D4C4C-9D9B-8709-5A0F-D6685E8146BA}"/>
              </a:ext>
            </a:extLst>
          </p:cNvPr>
          <p:cNvSpPr>
            <a:spLocks noChangeArrowheads="1"/>
          </p:cNvSpPr>
          <p:nvPr/>
        </p:nvSpPr>
        <p:spPr bwMode="auto">
          <a:xfrm>
            <a:off x="228600" y="1295401"/>
            <a:ext cx="8915400" cy="239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sz="2000" kern="100" dirty="0">
                <a:effectLst/>
                <a:latin typeface="+mj-lt"/>
                <a:ea typeface="Aptos" panose="020B0004020202020204" pitchFamily="34" charset="0"/>
                <a:cs typeface="Times New Roman" panose="02020603050405020304" pitchFamily="18" charset="0"/>
              </a:rPr>
              <a:t>Alicante offers a wide range of attractions, from historical landmarks to stunning natural sites. Here are some must-see spots:</a:t>
            </a:r>
          </a:p>
          <a:p>
            <a:pPr marL="0" marR="0">
              <a:lnSpc>
                <a:spcPct val="115000"/>
              </a:lnSpc>
              <a:spcBef>
                <a:spcPts val="0"/>
              </a:spcBef>
              <a:spcAft>
                <a:spcPts val="800"/>
              </a:spcAft>
            </a:pPr>
            <a:r>
              <a:rPr lang="en-US" sz="2000" b="1" kern="100" dirty="0">
                <a:effectLst/>
                <a:latin typeface="+mj-lt"/>
                <a:ea typeface="Aptos" panose="020B0004020202020204" pitchFamily="34" charset="0"/>
                <a:cs typeface="Times New Roman" panose="02020603050405020304" pitchFamily="18" charset="0"/>
              </a:rPr>
              <a:t>Castillo de Santa Bárbara</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Castillo de Santa Barbara is an old fortress on Mount </a:t>
            </a:r>
            <a:r>
              <a:rPr lang="en-US" sz="2000" kern="100" dirty="0" err="1">
                <a:effectLst/>
                <a:latin typeface="+mj-lt"/>
                <a:ea typeface="Aptos" panose="020B0004020202020204" pitchFamily="34" charset="0"/>
                <a:cs typeface="Times New Roman" panose="02020603050405020304" pitchFamily="18" charset="0"/>
              </a:rPr>
              <a:t>Benacantil</a:t>
            </a:r>
            <a:r>
              <a:rPr lang="en-US" sz="2000" kern="100" dirty="0">
                <a:effectLst/>
                <a:latin typeface="+mj-lt"/>
                <a:ea typeface="Aptos" panose="020B0004020202020204" pitchFamily="34" charset="0"/>
                <a:cs typeface="Times New Roman" panose="02020603050405020304" pitchFamily="18" charset="0"/>
              </a:rPr>
              <a:t> that has remained the largest fortress in the Mediterranean. It is only a ½ hour walk to the Castle. </a:t>
            </a:r>
            <a:br>
              <a:rPr lang="en-US" sz="2000" kern="100" dirty="0">
                <a:effectLst/>
                <a:latin typeface="+mj-lt"/>
                <a:ea typeface="Aptos" panose="020B0004020202020204" pitchFamily="34" charset="0"/>
                <a:cs typeface="Times New Roman" panose="02020603050405020304" pitchFamily="18" charset="0"/>
              </a:rPr>
            </a:br>
            <a:r>
              <a:rPr lang="en-US" sz="2000" kern="100" dirty="0">
                <a:latin typeface="+mj-lt"/>
                <a:ea typeface="Aptos" panose="020B0004020202020204" pitchFamily="34" charset="0"/>
              </a:rPr>
              <a:t>It </a:t>
            </a:r>
            <a:r>
              <a:rPr lang="en-US" sz="2000" kern="100" dirty="0">
                <a:effectLst/>
                <a:latin typeface="+mj-lt"/>
                <a:ea typeface="Aptos" panose="020B0004020202020204" pitchFamily="34" charset="0"/>
                <a:cs typeface="Times New Roman" panose="02020603050405020304" pitchFamily="18" charset="0"/>
              </a:rPr>
              <a:t>was built in the ninth century during the Muslim occupation era. </a:t>
            </a:r>
          </a:p>
        </p:txBody>
      </p:sp>
      <p:pic>
        <p:nvPicPr>
          <p:cNvPr id="12290" name="Picture 2" descr="The Castle of Santa Barbara in Alicante, a tourist landmark">
            <a:extLst>
              <a:ext uri="{FF2B5EF4-FFF2-40B4-BE49-F238E27FC236}">
                <a16:creationId xmlns:a16="http://schemas.microsoft.com/office/drawing/2014/main" id="{2A3AEEF4-B254-51C2-83E5-A3E282CB7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417403"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F8F48A-50F0-1F0A-2AB1-EEE0C6758716}"/>
              </a:ext>
            </a:extLst>
          </p:cNvPr>
          <p:cNvSpPr txBox="1"/>
          <p:nvPr/>
        </p:nvSpPr>
        <p:spPr>
          <a:xfrm>
            <a:off x="4511040" y="3728768"/>
            <a:ext cx="4632960" cy="3100657"/>
          </a:xfrm>
          <a:prstGeom prst="rect">
            <a:avLst/>
          </a:prstGeom>
          <a:noFill/>
        </p:spPr>
        <p:txBody>
          <a:bodyPr wrap="square">
            <a:sp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solidFill>
                  <a:schemeClr val="tx1"/>
                </a:solidFill>
                <a:effectLst/>
                <a:latin typeface="+mj-lt"/>
                <a:ea typeface="Aptos" panose="020B0004020202020204" pitchFamily="34" charset="0"/>
                <a:cs typeface="Times New Roman" panose="02020603050405020304" pitchFamily="18" charset="0"/>
              </a:rPr>
              <a:t>It is such a joy to walk through its towers, dungeons stimulatory, and fortified walls. In addition, the views of the city and coastline are so dazzling</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solidFill>
                  <a:schemeClr val="tx1"/>
                </a:solidFill>
                <a:effectLst/>
                <a:latin typeface="+mj-lt"/>
                <a:ea typeface="Aptos" panose="020B0004020202020204" pitchFamily="34" charset="0"/>
                <a:cs typeface="Times New Roman" panose="02020603050405020304" pitchFamily="18" charset="0"/>
              </a:rPr>
              <a:t>Admission: Free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solidFill>
                  <a:schemeClr val="tx1"/>
                </a:solidFill>
                <a:effectLst/>
                <a:latin typeface="+mj-lt"/>
                <a:ea typeface="Aptos" panose="020B0004020202020204" pitchFamily="34" charset="0"/>
                <a:cs typeface="Times New Roman" panose="02020603050405020304" pitchFamily="18" charset="0"/>
              </a:rPr>
              <a:t>Tips: Wear comfortable shoes for the climb or take the elevator from </a:t>
            </a:r>
            <a:r>
              <a:rPr lang="en-US" sz="2000" kern="100" dirty="0" err="1">
                <a:solidFill>
                  <a:schemeClr val="tx1"/>
                </a:solidFill>
                <a:effectLst/>
                <a:latin typeface="+mj-lt"/>
                <a:ea typeface="Aptos" panose="020B0004020202020204" pitchFamily="34" charset="0"/>
                <a:cs typeface="Times New Roman" panose="02020603050405020304" pitchFamily="18" charset="0"/>
              </a:rPr>
              <a:t>Postiguet</a:t>
            </a:r>
            <a:r>
              <a:rPr lang="en-US" sz="2000" kern="100" dirty="0">
                <a:solidFill>
                  <a:schemeClr val="tx1"/>
                </a:solidFill>
                <a:effectLst/>
                <a:latin typeface="+mj-lt"/>
                <a:ea typeface="Aptos" panose="020B0004020202020204" pitchFamily="34" charset="0"/>
                <a:cs typeface="Times New Roman" panose="02020603050405020304" pitchFamily="18" charset="0"/>
              </a:rPr>
              <a:t> Beach.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anim calcmode="lin" valueType="num">
                                      <p:cBhvr additive="base">
                                        <p:cTn id="11" dur="500" fill="hold"/>
                                        <p:tgtEl>
                                          <p:spTgt spid="9218">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219200"/>
          </a:xfrm>
          <a:ln/>
        </p:spPr>
        <p:txBody>
          <a:bodyPr/>
          <a:lstStyle/>
          <a:p>
            <a:pPr marR="0" lvl="0">
              <a:lnSpc>
                <a:spcPct val="115000"/>
              </a:lnSpc>
              <a:spcBef>
                <a:spcPts val="0"/>
              </a:spcBef>
              <a:spcAft>
                <a:spcPts val="800"/>
              </a:spcAft>
              <a:buSzPts val="1000"/>
              <a:tabLst>
                <a:tab pos="457200" algn="l"/>
              </a:tabLst>
            </a:pPr>
            <a:r>
              <a:rPr lang="en-US" b="1" kern="100" dirty="0" err="1">
                <a:effectLst/>
                <a:latin typeface="+mj-lt"/>
                <a:ea typeface="Aptos" panose="020B0004020202020204" pitchFamily="34" charset="0"/>
                <a:cs typeface="Times New Roman" panose="02020603050405020304" pitchFamily="18" charset="0"/>
              </a:rPr>
              <a:t>Explanada</a:t>
            </a:r>
            <a:r>
              <a:rPr lang="en-US" b="1" kern="100" dirty="0">
                <a:effectLst/>
                <a:latin typeface="+mj-lt"/>
                <a:ea typeface="Aptos" panose="020B0004020202020204" pitchFamily="34" charset="0"/>
                <a:cs typeface="Times New Roman" panose="02020603050405020304" pitchFamily="18" charset="0"/>
              </a:rPr>
              <a:t> de </a:t>
            </a:r>
            <a:r>
              <a:rPr lang="en-US" b="1" kern="100" dirty="0" err="1">
                <a:effectLst/>
                <a:latin typeface="+mj-lt"/>
                <a:ea typeface="Aptos" panose="020B0004020202020204" pitchFamily="34" charset="0"/>
                <a:cs typeface="Times New Roman" panose="02020603050405020304" pitchFamily="18" charset="0"/>
              </a:rPr>
              <a:t>España</a:t>
            </a:r>
            <a:endParaRPr lang="en-US" kern="100" dirty="0">
              <a:effectLst/>
              <a:latin typeface="+mj-lt"/>
              <a:ea typeface="Aptos" panose="020B0004020202020204" pitchFamily="34" charset="0"/>
              <a:cs typeface="Times New Roman" panose="02020603050405020304" pitchFamily="18" charset="0"/>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228600" y="1219200"/>
            <a:ext cx="8610600" cy="2325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000" dirty="0"/>
              <a:t>The </a:t>
            </a:r>
            <a:r>
              <a:rPr lang="en-US" sz="2000" dirty="0" err="1"/>
              <a:t>Explanada</a:t>
            </a:r>
            <a:r>
              <a:rPr lang="en-US" sz="2000" dirty="0"/>
              <a:t> de </a:t>
            </a:r>
            <a:r>
              <a:rPr lang="en-US" sz="2000" dirty="0" err="1"/>
              <a:t>España</a:t>
            </a:r>
            <a:r>
              <a:rPr lang="en-US" sz="2000" dirty="0"/>
              <a:t> in Alicante, which is certainly the most famous pedestrian walkway in Alicante. </a:t>
            </a:r>
          </a:p>
          <a:p>
            <a:pPr marL="342900" indent="-342900">
              <a:buFont typeface="Arial" panose="020B0604020202020204" pitchFamily="34" charset="0"/>
              <a:buChar char="•"/>
            </a:pPr>
            <a:r>
              <a:rPr lang="en-US" sz="2000" dirty="0"/>
              <a:t>It´s nearly 600 m long and parallel to the harbor, connecting Plaza Puerta del Mar with the Parque de </a:t>
            </a:r>
            <a:r>
              <a:rPr lang="en-US" sz="2000" dirty="0" err="1"/>
              <a:t>Canalejas</a:t>
            </a:r>
            <a:r>
              <a:rPr lang="en-US" sz="2000" dirty="0"/>
              <a:t>. </a:t>
            </a:r>
          </a:p>
          <a:p>
            <a:pPr marL="342900" indent="-342900">
              <a:buFont typeface="Arial" panose="020B0604020202020204" pitchFamily="34" charset="0"/>
              <a:buChar char="•"/>
            </a:pPr>
            <a:r>
              <a:rPr lang="en-US" sz="2000" dirty="0">
                <a:solidFill>
                  <a:schemeClr val="tx1"/>
                </a:solidFill>
              </a:rPr>
              <a:t>It’s unique dry-stone mosaic floor mimicking waves from the Mediterranean, offers a delightful stroll and perfect views out to sea.</a:t>
            </a:r>
          </a:p>
          <a:p>
            <a:pPr marL="342900" indent="-342900">
              <a:buFont typeface="Arial" panose="020B0604020202020204" pitchFamily="34" charset="0"/>
              <a:buChar char="•"/>
            </a:pPr>
            <a:endParaRPr lang="en-US" sz="2000" dirty="0"/>
          </a:p>
        </p:txBody>
      </p:sp>
      <p:pic>
        <p:nvPicPr>
          <p:cNvPr id="6146" name="Picture 2" descr="Absolut Alicante Esplanade of Spain and Urbanova Beach">
            <a:extLst>
              <a:ext uri="{FF2B5EF4-FFF2-40B4-BE49-F238E27FC236}">
                <a16:creationId xmlns:a16="http://schemas.microsoft.com/office/drawing/2014/main" id="{5926A51D-B152-2B0F-EF98-49F266D20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39049"/>
            <a:ext cx="4267200" cy="2850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94C4D7-DEBE-E05D-6A34-1A8D7A686A68}"/>
              </a:ext>
            </a:extLst>
          </p:cNvPr>
          <p:cNvSpPr txBox="1"/>
          <p:nvPr/>
        </p:nvSpPr>
        <p:spPr>
          <a:xfrm>
            <a:off x="4276725" y="3339048"/>
            <a:ext cx="4562475" cy="2580194"/>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1"/>
                </a:solidFill>
              </a:rPr>
              <a:t>A symbol of the Alicante itself, with palm lined track covered in 6.5 million marble pieces set to create a mosaic Seafront. </a:t>
            </a:r>
          </a:p>
          <a:p>
            <a:pPr marL="342900" indent="-342900">
              <a:buFont typeface="Arial" panose="020B0604020202020204" pitchFamily="34" charset="0"/>
              <a:buChar char="•"/>
            </a:pPr>
            <a:r>
              <a:rPr lang="en-US" sz="2000" dirty="0">
                <a:solidFill>
                  <a:schemeClr val="tx1"/>
                </a:solidFill>
              </a:rPr>
              <a:t>This pleasant walkway beside the marina affords the option of a contemplative stroll or people-watching at a café.</a:t>
            </a:r>
          </a:p>
        </p:txBody>
      </p:sp>
    </p:spTree>
    <p:extLst>
      <p:ext uri="{BB962C8B-B14F-4D97-AF65-F5344CB8AC3E}">
        <p14:creationId xmlns:p14="http://schemas.microsoft.com/office/powerpoint/2010/main" val="728416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600200"/>
          </a:xfrm>
          <a:ln/>
        </p:spPr>
        <p:txBody>
          <a:body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Archaeological Museum of Alicante</a:t>
            </a:r>
            <a:endParaRPr lang="en-US" kern="100" dirty="0">
              <a:effectLst/>
              <a:latin typeface="+mj-lt"/>
              <a:ea typeface="Aptos" panose="020B0004020202020204" pitchFamily="34" charset="0"/>
              <a:cs typeface="Times New Roman" panose="02020603050405020304" pitchFamily="18" charset="0"/>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76200" y="1447800"/>
            <a:ext cx="5943600" cy="310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sz="2000" b="0" i="0" dirty="0">
                <a:solidFill>
                  <a:schemeClr val="tx1"/>
                </a:solidFill>
                <a:effectLst/>
                <a:latin typeface="+mj-lt"/>
              </a:rPr>
              <a:t>MARQ is an archaeology museum which is dedicated to displaying its collection of classified and catalogued finds. </a:t>
            </a:r>
          </a:p>
          <a:p>
            <a:pPr marL="342900" marR="0" indent="-342900">
              <a:lnSpc>
                <a:spcPct val="115000"/>
              </a:lnSpc>
              <a:spcBef>
                <a:spcPts val="0"/>
              </a:spcBef>
              <a:spcAft>
                <a:spcPts val="800"/>
              </a:spcAft>
              <a:buFont typeface="Arial" panose="020B0604020202020204" pitchFamily="34" charset="0"/>
              <a:buChar char="•"/>
            </a:pPr>
            <a:r>
              <a:rPr lang="en-US" sz="2000" b="0" i="0" dirty="0">
                <a:solidFill>
                  <a:srgbClr val="202122"/>
                </a:solidFill>
                <a:effectLst/>
                <a:latin typeface="+mj-lt"/>
              </a:rPr>
              <a:t>The museum won the European Museum of the </a:t>
            </a:r>
            <a:br>
              <a:rPr lang="en-US" sz="2000" b="0" i="0" dirty="0">
                <a:solidFill>
                  <a:srgbClr val="202122"/>
                </a:solidFill>
                <a:effectLst/>
                <a:latin typeface="+mj-lt"/>
              </a:rPr>
            </a:br>
            <a:r>
              <a:rPr lang="en-US" sz="2000" b="0" i="0" dirty="0">
                <a:solidFill>
                  <a:srgbClr val="202122"/>
                </a:solidFill>
                <a:effectLst/>
                <a:latin typeface="+mj-lt"/>
              </a:rPr>
              <a:t>Year Award in 2004, a few years after significant expansion and reallocation to renovated buildings </a:t>
            </a:r>
            <a:br>
              <a:rPr lang="en-US" sz="2000" b="0" i="0" dirty="0">
                <a:solidFill>
                  <a:srgbClr val="202122"/>
                </a:solidFill>
                <a:effectLst/>
                <a:latin typeface="+mj-lt"/>
              </a:rPr>
            </a:br>
            <a:r>
              <a:rPr lang="en-US" sz="2000" b="0" i="0" dirty="0">
                <a:solidFill>
                  <a:srgbClr val="202122"/>
                </a:solidFill>
                <a:effectLst/>
                <a:latin typeface="+mj-lt"/>
              </a:rPr>
              <a:t>of the antique hospital of San Juan de Dios. </a:t>
            </a:r>
          </a:p>
          <a:p>
            <a:pPr marL="0" marR="0">
              <a:lnSpc>
                <a:spcPct val="115000"/>
              </a:lnSpc>
              <a:spcBef>
                <a:spcPts val="0"/>
              </a:spcBef>
              <a:spcAft>
                <a:spcPts val="800"/>
              </a:spcAft>
            </a:pPr>
            <a:endParaRPr lang="en-US" sz="2000" kern="100" dirty="0">
              <a:effectLst/>
              <a:latin typeface="+mj-lt"/>
              <a:ea typeface="Aptos" panose="020B0004020202020204" pitchFamily="34" charset="0"/>
              <a:cs typeface="Times New Roman" panose="02020603050405020304" pitchFamily="18" charset="0"/>
            </a:endParaRPr>
          </a:p>
        </p:txBody>
      </p:sp>
      <p:pic>
        <p:nvPicPr>
          <p:cNvPr id="7170" name="Picture 2" descr="Museums and Cultural Centres - ALICANTE ...">
            <a:extLst>
              <a:ext uri="{FF2B5EF4-FFF2-40B4-BE49-F238E27FC236}">
                <a16:creationId xmlns:a16="http://schemas.microsoft.com/office/drawing/2014/main" id="{599B558E-33CB-1BD4-7B73-E22840879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406" y="1461107"/>
            <a:ext cx="3542593" cy="2348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A96F54-907A-6BCE-1CF7-23A73492BFD5}"/>
              </a:ext>
            </a:extLst>
          </p:cNvPr>
          <p:cNvSpPr txBox="1"/>
          <p:nvPr/>
        </p:nvSpPr>
        <p:spPr>
          <a:xfrm>
            <a:off x="228599" y="4114800"/>
            <a:ext cx="8915399" cy="2495363"/>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sz="2000" b="0" i="0" dirty="0">
                <a:solidFill>
                  <a:srgbClr val="202122"/>
                </a:solidFill>
                <a:effectLst/>
                <a:latin typeface="+mj-lt"/>
              </a:rPr>
              <a:t>The museum houses eight galleries that use multimedia to allow visitors to interact with the lives of past residents of the region </a:t>
            </a:r>
          </a:p>
          <a:p>
            <a:pPr marL="342900" marR="0" indent="-342900">
              <a:lnSpc>
                <a:spcPct val="115000"/>
              </a:lnSpc>
              <a:spcBef>
                <a:spcPts val="0"/>
              </a:spcBef>
              <a:spcAft>
                <a:spcPts val="800"/>
              </a:spcAft>
              <a:buFont typeface="Arial" panose="020B0604020202020204" pitchFamily="34" charset="0"/>
              <a:buChar char="•"/>
            </a:pPr>
            <a:r>
              <a:rPr lang="en-US" sz="2000" kern="100" dirty="0">
                <a:solidFill>
                  <a:schemeClr val="tx1"/>
                </a:solidFill>
                <a:effectLst/>
                <a:latin typeface="+mj-lt"/>
                <a:ea typeface="Aptos" panose="020B0004020202020204" pitchFamily="34" charset="0"/>
                <a:cs typeface="Times New Roman" panose="02020603050405020304" pitchFamily="18" charset="0"/>
              </a:rPr>
              <a:t>There are also many educational and interactive displays such as demonstrations, workshops, etc., through to the most recent period for history. </a:t>
            </a:r>
          </a:p>
          <a:p>
            <a:pPr marL="342900" marR="0" indent="-342900">
              <a:lnSpc>
                <a:spcPct val="115000"/>
              </a:lnSpc>
              <a:spcBef>
                <a:spcPts val="0"/>
              </a:spcBef>
              <a:spcAft>
                <a:spcPts val="800"/>
              </a:spcAft>
              <a:buFont typeface="Arial" panose="020B0604020202020204" pitchFamily="34" charset="0"/>
              <a:buChar char="•"/>
            </a:pPr>
            <a:r>
              <a:rPr lang="en-US" sz="2000" kern="100" dirty="0">
                <a:solidFill>
                  <a:schemeClr val="tx1"/>
                </a:solidFill>
                <a:effectLst/>
                <a:latin typeface="+mj-lt"/>
                <a:ea typeface="Aptos" panose="020B0004020202020204" pitchFamily="34" charset="0"/>
                <a:cs typeface="Times New Roman" panose="02020603050405020304" pitchFamily="18" charset="0"/>
              </a:rPr>
              <a:t>Admission: €5 for adults, free for children under 12 </a:t>
            </a:r>
          </a:p>
          <a:p>
            <a:pPr marL="342900" marR="0" indent="-342900">
              <a:lnSpc>
                <a:spcPct val="115000"/>
              </a:lnSpc>
              <a:spcBef>
                <a:spcPts val="0"/>
              </a:spcBef>
              <a:spcAft>
                <a:spcPts val="800"/>
              </a:spcAft>
              <a:buFont typeface="Arial" panose="020B0604020202020204" pitchFamily="34" charset="0"/>
              <a:buChar char="•"/>
            </a:pPr>
            <a:r>
              <a:rPr lang="en-US" sz="2000" b="1" i="0" dirty="0">
                <a:solidFill>
                  <a:schemeClr val="tx1"/>
                </a:solidFill>
                <a:effectLst/>
                <a:latin typeface="+mj-lt"/>
              </a:rPr>
              <a:t>Joint Ticket</a:t>
            </a:r>
            <a:r>
              <a:rPr lang="en-US" sz="2000" b="0" i="0" dirty="0">
                <a:solidFill>
                  <a:schemeClr val="tx1"/>
                </a:solidFill>
                <a:effectLst/>
                <a:latin typeface="+mj-lt"/>
              </a:rPr>
              <a:t> (MARQ + </a:t>
            </a:r>
            <a:r>
              <a:rPr lang="en-US" sz="2000" b="0" i="0" dirty="0" err="1">
                <a:solidFill>
                  <a:schemeClr val="tx1"/>
                </a:solidFill>
                <a:effectLst/>
                <a:latin typeface="+mj-lt"/>
              </a:rPr>
              <a:t>Lucentum</a:t>
            </a:r>
            <a:r>
              <a:rPr lang="en-US" sz="2000" b="0" i="0" dirty="0">
                <a:solidFill>
                  <a:schemeClr val="tx1"/>
                </a:solidFill>
                <a:effectLst/>
                <a:latin typeface="+mj-lt"/>
              </a:rPr>
              <a:t> + La </a:t>
            </a:r>
            <a:r>
              <a:rPr lang="en-US" sz="2000" b="0" i="0" dirty="0" err="1">
                <a:solidFill>
                  <a:schemeClr val="tx1"/>
                </a:solidFill>
                <a:effectLst/>
                <a:latin typeface="+mj-lt"/>
              </a:rPr>
              <a:t>Illetta</a:t>
            </a:r>
            <a:r>
              <a:rPr lang="en-US" sz="2000" b="0" i="0" dirty="0">
                <a:solidFill>
                  <a:schemeClr val="tx1"/>
                </a:solidFill>
                <a:effectLst/>
                <a:latin typeface="+mj-lt"/>
              </a:rPr>
              <a:t> + Torre </a:t>
            </a:r>
            <a:r>
              <a:rPr lang="en-US" sz="2000" b="0" i="0" dirty="0" err="1">
                <a:solidFill>
                  <a:schemeClr val="tx1"/>
                </a:solidFill>
                <a:effectLst/>
                <a:latin typeface="+mj-lt"/>
              </a:rPr>
              <a:t>Almudaina</a:t>
            </a:r>
            <a:r>
              <a:rPr lang="en-US" sz="2000" b="0" i="0" dirty="0">
                <a:solidFill>
                  <a:schemeClr val="tx1"/>
                </a:solidFill>
                <a:effectLst/>
                <a:latin typeface="+mj-lt"/>
              </a:rPr>
              <a:t>) </a:t>
            </a:r>
            <a:r>
              <a:rPr lang="en-US" sz="2000" b="1" i="0" dirty="0">
                <a:solidFill>
                  <a:schemeClr val="tx1"/>
                </a:solidFill>
                <a:effectLst/>
                <a:latin typeface="+mj-lt"/>
              </a:rPr>
              <a:t>€ 8,00</a:t>
            </a:r>
            <a:endParaRPr lang="en-US" sz="2000" kern="100" dirty="0">
              <a:solidFill>
                <a:schemeClr val="tx1"/>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44718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447800"/>
          </a:xfrm>
          <a:ln/>
        </p:spPr>
        <p:txBody>
          <a:bodyPr/>
          <a:lstStyle/>
          <a:p>
            <a:pPr marL="0" marR="0">
              <a:lnSpc>
                <a:spcPct val="115000"/>
              </a:lnSpc>
              <a:spcBef>
                <a:spcPts val="0"/>
              </a:spcBef>
              <a:spcAft>
                <a:spcPts val="800"/>
              </a:spcAft>
            </a:pPr>
            <a:r>
              <a:rPr lang="en-US" b="1" kern="100" dirty="0" err="1">
                <a:effectLst/>
                <a:latin typeface="+mj-lt"/>
                <a:ea typeface="Aptos" panose="020B0004020202020204" pitchFamily="34" charset="0"/>
                <a:cs typeface="Times New Roman" panose="02020603050405020304" pitchFamily="18" charset="0"/>
              </a:rPr>
              <a:t>Postiguet</a:t>
            </a:r>
            <a:r>
              <a:rPr lang="en-US" b="1" kern="100" dirty="0">
                <a:effectLst/>
                <a:latin typeface="+mj-lt"/>
                <a:ea typeface="Aptos" panose="020B0004020202020204" pitchFamily="34" charset="0"/>
                <a:cs typeface="Times New Roman" panose="02020603050405020304" pitchFamily="18" charset="0"/>
              </a:rPr>
              <a:t> Beach</a:t>
            </a: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228600" y="1447800"/>
            <a:ext cx="8915400" cy="1127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A popular urban beach located right next to the city center, </a:t>
            </a:r>
            <a:r>
              <a:rPr lang="en-US" sz="2000" kern="100" dirty="0" err="1">
                <a:effectLst/>
                <a:latin typeface="+mj-lt"/>
                <a:ea typeface="Aptos" panose="020B0004020202020204" pitchFamily="34" charset="0"/>
                <a:cs typeface="Times New Roman" panose="02020603050405020304" pitchFamily="18" charset="0"/>
              </a:rPr>
              <a:t>Postiguet</a:t>
            </a:r>
            <a:r>
              <a:rPr lang="en-US" sz="2000" kern="100" dirty="0">
                <a:effectLst/>
                <a:latin typeface="+mj-lt"/>
                <a:ea typeface="Aptos" panose="020B0004020202020204" pitchFamily="34" charset="0"/>
                <a:cs typeface="Times New Roman" panose="02020603050405020304" pitchFamily="18" charset="0"/>
              </a:rPr>
              <a:t> Beach offers golden sands and clear blue waters. It’s perfect for a quick dip or a relaxing afternoon soaking up the sun.</a:t>
            </a:r>
          </a:p>
        </p:txBody>
      </p:sp>
      <p:pic>
        <p:nvPicPr>
          <p:cNvPr id="8194" name="Picture 2" descr="El Postiguet beach: Best things to do in Alicante | Tripkay guide">
            <a:extLst>
              <a:ext uri="{FF2B5EF4-FFF2-40B4-BE49-F238E27FC236}">
                <a16:creationId xmlns:a16="http://schemas.microsoft.com/office/drawing/2014/main" id="{8641C39B-DA34-F3F9-1FC5-80C4E7DFF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631015"/>
            <a:ext cx="5457825" cy="3636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AF7013-93FB-8062-0455-F855FCF25769}"/>
              </a:ext>
            </a:extLst>
          </p:cNvPr>
          <p:cNvSpPr txBox="1"/>
          <p:nvPr/>
        </p:nvSpPr>
        <p:spPr>
          <a:xfrm>
            <a:off x="5486400" y="2669115"/>
            <a:ext cx="3600450" cy="2913618"/>
          </a:xfrm>
          <a:prstGeom prst="rect">
            <a:avLst/>
          </a:prstGeom>
          <a:noFill/>
        </p:spPr>
        <p:txBody>
          <a:bodyPr wrap="square">
            <a:spAutoFit/>
          </a:bodyPr>
          <a:lstStyle/>
          <a:p>
            <a:pPr marL="342900" indent="-342900">
              <a:buFont typeface="Arial" panose="020B0604020202020204" pitchFamily="34" charset="0"/>
              <a:buChar char="•"/>
            </a:pPr>
            <a:r>
              <a:rPr lang="en-US" sz="2000" i="0" dirty="0" err="1">
                <a:solidFill>
                  <a:schemeClr val="tx1"/>
                </a:solidFill>
                <a:effectLst/>
                <a:latin typeface="+mj-lt"/>
              </a:rPr>
              <a:t>Postiguet</a:t>
            </a:r>
            <a:r>
              <a:rPr lang="en-US" sz="2000" i="0" dirty="0">
                <a:solidFill>
                  <a:schemeClr val="tx1"/>
                </a:solidFill>
                <a:effectLst/>
                <a:latin typeface="+mj-lt"/>
              </a:rPr>
              <a:t> beach stands out for the quality of its fine golden sand and calm waters. </a:t>
            </a:r>
          </a:p>
          <a:p>
            <a:pPr marL="342900" indent="-342900">
              <a:buFont typeface="Arial" panose="020B0604020202020204" pitchFamily="34" charset="0"/>
              <a:buChar char="•"/>
            </a:pPr>
            <a:r>
              <a:rPr lang="en-US" sz="2000" i="0" dirty="0">
                <a:solidFill>
                  <a:schemeClr val="tx1"/>
                </a:solidFill>
                <a:effectLst/>
                <a:latin typeface="+mj-lt"/>
              </a:rPr>
              <a:t>Together with its easy access to the old city </a:t>
            </a:r>
            <a:r>
              <a:rPr lang="en-US" sz="2000" i="0" dirty="0" err="1">
                <a:solidFill>
                  <a:schemeClr val="tx1"/>
                </a:solidFill>
                <a:effectLst/>
                <a:latin typeface="+mj-lt"/>
              </a:rPr>
              <a:t>centre</a:t>
            </a:r>
            <a:r>
              <a:rPr lang="en-US" sz="2000" i="0" dirty="0">
                <a:solidFill>
                  <a:schemeClr val="tx1"/>
                </a:solidFill>
                <a:effectLst/>
                <a:latin typeface="+mj-lt"/>
              </a:rPr>
              <a:t>, the beach has become an emblem of Alicante city.</a:t>
            </a:r>
          </a:p>
          <a:p>
            <a:pPr marL="342900" indent="-342900">
              <a:buFont typeface="Arial" panose="020B0604020202020204" pitchFamily="34" charset="0"/>
              <a:buChar char="•"/>
            </a:pPr>
            <a:r>
              <a:rPr lang="en-US" sz="2000" dirty="0">
                <a:solidFill>
                  <a:schemeClr val="tx1"/>
                </a:solidFill>
                <a:latin typeface="+mj-lt"/>
              </a:rPr>
              <a:t>This is the closest beach to the cruise port.</a:t>
            </a:r>
          </a:p>
        </p:txBody>
      </p:sp>
    </p:spTree>
    <p:extLst>
      <p:ext uri="{BB962C8B-B14F-4D97-AF65-F5344CB8AC3E}">
        <p14:creationId xmlns:p14="http://schemas.microsoft.com/office/powerpoint/2010/main" val="36963003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218" name="Picture 2" descr="Tabarca Island - Mobile, Internet and ...">
            <a:extLst>
              <a:ext uri="{FF2B5EF4-FFF2-40B4-BE49-F238E27FC236}">
                <a16:creationId xmlns:a16="http://schemas.microsoft.com/office/drawing/2014/main" id="{C2FED162-58EE-2C7A-58F7-3F919351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kern="100" dirty="0" err="1">
                <a:effectLst/>
                <a:latin typeface="+mj-lt"/>
                <a:ea typeface="Aptos" panose="020B0004020202020204" pitchFamily="34" charset="0"/>
                <a:cs typeface="Times New Roman" panose="02020603050405020304" pitchFamily="18" charset="0"/>
              </a:rPr>
              <a:t>Tabarca</a:t>
            </a:r>
            <a:r>
              <a:rPr lang="en-US" b="1" kern="100" dirty="0">
                <a:effectLst/>
                <a:latin typeface="+mj-lt"/>
                <a:ea typeface="Aptos" panose="020B0004020202020204" pitchFamily="34" charset="0"/>
                <a:cs typeface="Times New Roman" panose="02020603050405020304" pitchFamily="18" charset="0"/>
              </a:rPr>
              <a:t> Island</a:t>
            </a:r>
            <a:endParaRPr lang="en-US" altLang="en-US"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81000" y="1066800"/>
            <a:ext cx="8763000" cy="2497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Description: Just a stone's throw from Alicante, </a:t>
            </a:r>
            <a:r>
              <a:rPr lang="en-US" sz="2000" kern="100" dirty="0" err="1">
                <a:effectLst/>
                <a:latin typeface="+mj-lt"/>
                <a:ea typeface="Aptos" panose="020B0004020202020204" pitchFamily="34" charset="0"/>
                <a:cs typeface="Times New Roman" panose="02020603050405020304" pitchFamily="18" charset="0"/>
              </a:rPr>
              <a:t>Tabarca</a:t>
            </a:r>
            <a:r>
              <a:rPr lang="en-US" sz="2000" kern="100" dirty="0">
                <a:effectLst/>
                <a:latin typeface="+mj-lt"/>
                <a:ea typeface="Aptos" panose="020B0004020202020204" pitchFamily="34" charset="0"/>
                <a:cs typeface="Times New Roman" panose="02020603050405020304" pitchFamily="18" charset="0"/>
              </a:rPr>
              <a:t> island, which is Spain's smallest inhabited island, is literally a desert-island getaway. At the same time, the sea here is incredible for snorkeling and the village is quite picturesque.</a:t>
            </a:r>
          </a:p>
          <a:p>
            <a:pPr marL="342900" marR="0" lvl="0" indent="-342900">
              <a:lnSpc>
                <a:spcPct val="115000"/>
              </a:lnSpc>
              <a:spcBef>
                <a:spcPts val="0"/>
              </a:spcBef>
              <a:spcAft>
                <a:spcPts val="800"/>
              </a:spcAft>
              <a:buClrTx/>
              <a:buSzPts val="1000"/>
              <a:buFont typeface="Symbol" panose="05050102010706020507" pitchFamily="18" charset="2"/>
              <a:buChar char=""/>
              <a:tabLst>
                <a:tab pos="457200" algn="l"/>
              </a:tabLst>
            </a:pPr>
            <a:r>
              <a:rPr lang="en-US" sz="2000" kern="100" dirty="0">
                <a:solidFill>
                  <a:schemeClr val="tx1"/>
                </a:solidFill>
                <a:effectLst/>
                <a:latin typeface="+mj-lt"/>
                <a:ea typeface="Aptos" panose="020B0004020202020204" pitchFamily="34" charset="0"/>
                <a:cs typeface="Times New Roman" panose="02020603050405020304" pitchFamily="18" charset="0"/>
              </a:rPr>
              <a:t>Ferry ride costs around €20 back and forth. </a:t>
            </a:r>
          </a:p>
          <a:p>
            <a:pPr marL="342900" marR="0" lvl="0" indent="-342900">
              <a:lnSpc>
                <a:spcPct val="115000"/>
              </a:lnSpc>
              <a:spcBef>
                <a:spcPts val="0"/>
              </a:spcBef>
              <a:spcAft>
                <a:spcPts val="800"/>
              </a:spcAft>
              <a:buClrTx/>
              <a:buSzPts val="1000"/>
              <a:buFont typeface="Symbol" panose="05050102010706020507" pitchFamily="18" charset="2"/>
              <a:buChar char=""/>
              <a:tabLst>
                <a:tab pos="457200" algn="l"/>
              </a:tabLst>
            </a:pPr>
            <a:r>
              <a:rPr lang="en-US" sz="2000" kern="100" dirty="0">
                <a:solidFill>
                  <a:schemeClr val="tx1"/>
                </a:solidFill>
                <a:effectLst/>
                <a:latin typeface="+mj-lt"/>
                <a:ea typeface="Aptos" panose="020B0004020202020204" pitchFamily="34" charset="0"/>
                <a:cs typeface="Times New Roman" panose="02020603050405020304" pitchFamily="18" charset="0"/>
              </a:rPr>
              <a:t>Tips: Bring your own food or pop out to a seafood spot on the island.</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sz="20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015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104BB961-A0FE-13F9-F75A-7F3B9B9FDFF2}"/>
              </a:ext>
            </a:extLst>
          </p:cNvPr>
          <p:cNvSpPr>
            <a:spLocks noGrp="1" noChangeArrowheads="1"/>
          </p:cNvSpPr>
          <p:nvPr>
            <p:ph type="title"/>
          </p:nvPr>
        </p:nvSpPr>
        <p:spPr>
          <a:xfrm>
            <a:off x="0" y="0"/>
            <a:ext cx="9144000" cy="1185863"/>
          </a:xfrm>
          <a:ln/>
        </p:spPr>
        <p:txBody>
          <a:bodyPr/>
          <a:lstStyle/>
          <a:p>
            <a:r>
              <a:rPr lang="en-US" b="1" i="0" dirty="0">
                <a:solidFill>
                  <a:srgbClr val="382C14"/>
                </a:solidFill>
                <a:effectLst/>
              </a:rPr>
              <a:t>Alicante’s Calle de Las </a:t>
            </a:r>
            <a:r>
              <a:rPr lang="en-US" b="1" i="0" dirty="0" err="1">
                <a:solidFill>
                  <a:srgbClr val="382C14"/>
                </a:solidFill>
                <a:effectLst/>
              </a:rPr>
              <a:t>Setas</a:t>
            </a:r>
            <a:r>
              <a:rPr lang="en-US" b="1" i="0" dirty="0">
                <a:solidFill>
                  <a:srgbClr val="382C14"/>
                </a:solidFill>
                <a:effectLst/>
              </a:rPr>
              <a:t> </a:t>
            </a:r>
            <a:br>
              <a:rPr lang="en-US" b="1" i="0" dirty="0">
                <a:solidFill>
                  <a:srgbClr val="382C14"/>
                </a:solidFill>
                <a:effectLst/>
              </a:rPr>
            </a:br>
            <a:r>
              <a:rPr lang="en-US" b="1" i="0" dirty="0">
                <a:solidFill>
                  <a:srgbClr val="382C14"/>
                </a:solidFill>
                <a:effectLst/>
              </a:rPr>
              <a:t>(The Mushroom Street)</a:t>
            </a:r>
          </a:p>
        </p:txBody>
      </p:sp>
      <p:sp>
        <p:nvSpPr>
          <p:cNvPr id="12290" name="Rectangle 2">
            <a:extLst>
              <a:ext uri="{FF2B5EF4-FFF2-40B4-BE49-F238E27FC236}">
                <a16:creationId xmlns:a16="http://schemas.microsoft.com/office/drawing/2014/main" id="{298EEE82-50A5-A647-1F83-F820FDB0CAB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016DEBA0-2057-6AED-82F5-FEE522343CEE}"/>
              </a:ext>
            </a:extLst>
          </p:cNvPr>
          <p:cNvSpPr txBox="1">
            <a:spLocks noChangeArrowheads="1"/>
          </p:cNvSpPr>
          <p:nvPr/>
        </p:nvSpPr>
        <p:spPr bwMode="auto">
          <a:xfrm>
            <a:off x="188914" y="1371600"/>
            <a:ext cx="8955086"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lgn="l">
              <a:buFont typeface="Arial" panose="020B0604020202020204" pitchFamily="34" charset="0"/>
              <a:buChar char="•"/>
            </a:pPr>
            <a:r>
              <a:rPr lang="en-US" sz="2000" b="0" i="0" dirty="0">
                <a:solidFill>
                  <a:schemeClr val="tx1"/>
                </a:solidFill>
                <a:effectLst/>
                <a:latin typeface="+mj-lt"/>
              </a:rPr>
              <a:t>In 2013 part of San Francisco Street was transformed into a whimsical, fantasy wonderland of yellow brick roads, toadstool houses, and towering mushrooms.</a:t>
            </a:r>
          </a:p>
          <a:p>
            <a:pPr marL="342900" indent="-342900" algn="l">
              <a:buFont typeface="Arial" panose="020B0604020202020204" pitchFamily="34" charset="0"/>
              <a:buChar char="•"/>
            </a:pPr>
            <a:r>
              <a:rPr lang="en-US" sz="2000" b="0" i="0" dirty="0">
                <a:solidFill>
                  <a:schemeClr val="tx1"/>
                </a:solidFill>
                <a:effectLst/>
                <a:latin typeface="+mj-lt"/>
              </a:rPr>
              <a:t>The purpose of this initiative was to rejuvenate the street and help the businesses in the area during a state of economic decline. The mushroom statues are the work of artist Sergio Martinez, and cost the City of </a:t>
            </a:r>
            <a:r>
              <a:rPr lang="en-US" sz="2000" b="0" i="0" strike="noStrike" dirty="0">
                <a:solidFill>
                  <a:schemeClr val="tx1"/>
                </a:solidFill>
                <a:effectLst/>
                <a:latin typeface="+mj-lt"/>
                <a:hlinkClick r:id="rId3">
                  <a:extLst>
                    <a:ext uri="{A12FA001-AC4F-418D-AE19-62706E023703}">
                      <ahyp:hlinkClr xmlns:ahyp="http://schemas.microsoft.com/office/drawing/2018/hyperlinkcolor" val="tx"/>
                    </a:ext>
                  </a:extLst>
                </a:hlinkClick>
              </a:rPr>
              <a:t>Alicante</a:t>
            </a:r>
            <a:r>
              <a:rPr lang="en-US" sz="2000" b="0" i="0" dirty="0">
                <a:solidFill>
                  <a:schemeClr val="tx1"/>
                </a:solidFill>
                <a:effectLst/>
                <a:latin typeface="+mj-lt"/>
              </a:rPr>
              <a:t> around €66,000.</a:t>
            </a:r>
          </a:p>
          <a:p>
            <a:pPr>
              <a:buClrTx/>
              <a:buFontTx/>
              <a:buNone/>
            </a:pPr>
            <a:endParaRPr lang="en-US" altLang="en-US" dirty="0"/>
          </a:p>
        </p:txBody>
      </p:sp>
      <p:pic>
        <p:nvPicPr>
          <p:cNvPr id="10242" name="Picture 2" descr="Your Mushrooms | Alicante...">
            <a:extLst>
              <a:ext uri="{FF2B5EF4-FFF2-40B4-BE49-F238E27FC236}">
                <a16:creationId xmlns:a16="http://schemas.microsoft.com/office/drawing/2014/main" id="{33C16FC6-5C73-B62D-1EF7-F66D094D2E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00"/>
          <a:stretch/>
        </p:blipFill>
        <p:spPr bwMode="auto">
          <a:xfrm>
            <a:off x="3886199" y="3054927"/>
            <a:ext cx="5257801" cy="3803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21F513-E1A5-6EDD-3FCA-1CE1FB055B5C}"/>
              </a:ext>
            </a:extLst>
          </p:cNvPr>
          <p:cNvSpPr txBox="1"/>
          <p:nvPr/>
        </p:nvSpPr>
        <p:spPr>
          <a:xfrm>
            <a:off x="188913" y="3030864"/>
            <a:ext cx="3697286" cy="3811300"/>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chemeClr val="tx1"/>
                </a:solidFill>
                <a:effectLst/>
                <a:latin typeface="+mj-lt"/>
              </a:rPr>
              <a:t>Shop owners in the street are grateful that the mushroom statues and the rest of the decorations were added, since it has meant a dramatic increase in the number of visitors to their shops. </a:t>
            </a:r>
          </a:p>
          <a:p>
            <a:pPr marL="342900" indent="-342900" algn="l">
              <a:buFont typeface="Arial" panose="020B0604020202020204" pitchFamily="34" charset="0"/>
              <a:buChar char="•"/>
            </a:pPr>
            <a:r>
              <a:rPr lang="en-US" sz="2000" b="0" i="0" dirty="0">
                <a:solidFill>
                  <a:schemeClr val="tx1"/>
                </a:solidFill>
                <a:effectLst/>
                <a:latin typeface="+mj-lt"/>
              </a:rPr>
              <a:t>Many locals seem to have forgotten the original name of the street “San Francisco” and refer to it as “Mushroom Street.”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084EAEAF-6B12-BA7B-B8DA-902CF72C363B}"/>
              </a:ext>
            </a:extLst>
          </p:cNvPr>
          <p:cNvSpPr>
            <a:spLocks noGrp="1" noChangeArrowheads="1"/>
          </p:cNvSpPr>
          <p:nvPr>
            <p:ph type="title"/>
          </p:nvPr>
        </p:nvSpPr>
        <p:spPr>
          <a:xfrm>
            <a:off x="0" y="0"/>
            <a:ext cx="9144000" cy="1524000"/>
          </a:xfrm>
          <a:ln/>
        </p:spPr>
        <p:txBody>
          <a:bodyPr/>
          <a:lstStyle/>
          <a:p>
            <a:pPr fontAlgn="base"/>
            <a:r>
              <a:rPr lang="en-US" b="1" i="0" dirty="0">
                <a:solidFill>
                  <a:srgbClr val="202124"/>
                </a:solidFill>
                <a:effectLst/>
              </a:rPr>
              <a:t>Museo The Ocean Race</a:t>
            </a:r>
          </a:p>
        </p:txBody>
      </p:sp>
      <p:sp>
        <p:nvSpPr>
          <p:cNvPr id="13315" name="Text Box 3">
            <a:extLst>
              <a:ext uri="{FF2B5EF4-FFF2-40B4-BE49-F238E27FC236}">
                <a16:creationId xmlns:a16="http://schemas.microsoft.com/office/drawing/2014/main" id="{AD755E1C-7E84-139C-D96E-AAF1A18861FD}"/>
              </a:ext>
            </a:extLst>
          </p:cNvPr>
          <p:cNvSpPr txBox="1">
            <a:spLocks noChangeArrowheads="1"/>
          </p:cNvSpPr>
          <p:nvPr/>
        </p:nvSpPr>
        <p:spPr bwMode="auto">
          <a:xfrm>
            <a:off x="457200" y="1371601"/>
            <a:ext cx="830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sz="2000" b="0" i="0" dirty="0">
                <a:solidFill>
                  <a:schemeClr val="tx1"/>
                </a:solidFill>
                <a:effectLst/>
                <a:latin typeface="+mj-lt"/>
              </a:rPr>
              <a:t>The Ocean Race Museum is the only museum in the world dedicated to the toughest sailing competition in existence: The Ocean Race. </a:t>
            </a:r>
          </a:p>
          <a:p>
            <a:pPr marL="342900" indent="-342900">
              <a:buClrTx/>
              <a:buFont typeface="Arial" panose="020B0604020202020204" pitchFamily="34" charset="0"/>
              <a:buChar char="•"/>
            </a:pPr>
            <a:r>
              <a:rPr lang="en-US" sz="2000" b="0" i="0" dirty="0">
                <a:solidFill>
                  <a:schemeClr val="tx1"/>
                </a:solidFill>
                <a:effectLst/>
                <a:latin typeface="+mj-lt"/>
              </a:rPr>
              <a:t>An interactive space that covers the more than 50 years of history of the regatta and its advances in nautical technology, showing the human effort that this sporting challenge entails, through audiovisual installations, games, models and much more.</a:t>
            </a:r>
            <a:endParaRPr lang="en-US" altLang="en-US" sz="2000" dirty="0">
              <a:solidFill>
                <a:schemeClr val="tx1"/>
              </a:solidFill>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sz="1400" b="0" i="0" dirty="0" err="1">
                <a:solidFill>
                  <a:schemeClr val="tx1"/>
                </a:solidFill>
                <a:effectLst/>
                <a:latin typeface="+mj-lt"/>
              </a:rPr>
              <a:t>uman</a:t>
            </a:r>
            <a:r>
              <a:rPr lang="en-US" sz="1400" b="0" i="0" dirty="0">
                <a:solidFill>
                  <a:schemeClr val="tx1"/>
                </a:solidFill>
                <a:effectLst/>
                <a:latin typeface="+mj-lt"/>
              </a:rPr>
              <a:t> effort that this sporting challenge entails, through </a:t>
            </a:r>
            <a:r>
              <a:rPr lang="en-US" sz="1400" b="0" i="0" dirty="0" err="1">
                <a:solidFill>
                  <a:schemeClr val="tx1"/>
                </a:solidFill>
                <a:effectLst/>
                <a:latin typeface="+mj-lt"/>
              </a:rPr>
              <a:t>audiovisu</a:t>
            </a:r>
            <a:r>
              <a:rPr lang="en-US" sz="1400" b="0" i="0" dirty="0">
                <a:solidFill>
                  <a:schemeClr val="tx1"/>
                </a:solidFill>
                <a:effectLst/>
                <a:latin typeface="+mj-lt"/>
              </a:rPr>
              <a:t>	</a:t>
            </a:r>
            <a:r>
              <a:rPr lang="en-US" sz="2000" b="0" i="0" dirty="0">
                <a:solidFill>
                  <a:schemeClr val="tx1"/>
                </a:solidFill>
                <a:effectLst/>
                <a:latin typeface="+mj-lt"/>
              </a:rPr>
              <a:t>The Ocean Race Museum is on 											right on the Pier where we dock. 										</a:t>
            </a:r>
            <a:r>
              <a:rPr lang="en-US" sz="2000" dirty="0">
                <a:solidFill>
                  <a:schemeClr val="tx1"/>
                </a:solidFill>
                <a:latin typeface="+mj-lt"/>
              </a:rPr>
              <a:t>Dock.</a:t>
            </a:r>
            <a:endParaRPr lang="en-US" altLang="en-US" sz="2000" dirty="0">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p:txBody>
      </p:sp>
      <p:pic>
        <p:nvPicPr>
          <p:cNvPr id="11268" name="Picture 4" descr="The Ocean Race">
            <a:extLst>
              <a:ext uri="{FF2B5EF4-FFF2-40B4-BE49-F238E27FC236}">
                <a16:creationId xmlns:a16="http://schemas.microsoft.com/office/drawing/2014/main" id="{34AC16F1-BD6E-9411-C3D2-07AB607432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360"/>
          <a:stretch/>
        </p:blipFill>
        <p:spPr bwMode="auto">
          <a:xfrm>
            <a:off x="-28074" y="3352800"/>
            <a:ext cx="5381978"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anim calcmode="lin" valueType="num">
                                      <p:cBhvr additive="base">
                                        <p:cTn id="1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8C54B899-15A9-BF59-3B6C-DE539FD47A09}"/>
              </a:ext>
            </a:extLst>
          </p:cNvPr>
          <p:cNvSpPr>
            <a:spLocks noGrp="1" noChangeArrowheads="1"/>
          </p:cNvSpPr>
          <p:nvPr>
            <p:ph type="title"/>
          </p:nvPr>
        </p:nvSpPr>
        <p:spPr>
          <a:xfrm>
            <a:off x="0" y="0"/>
            <a:ext cx="9144000" cy="1447800"/>
          </a:xfrm>
          <a:ln/>
        </p:spPr>
        <p:txBody>
          <a:bodyPr/>
          <a:lstStyle/>
          <a:p>
            <a:pPr fontAlgn="base"/>
            <a:r>
              <a:rPr lang="en-US" b="1" i="0" dirty="0">
                <a:solidFill>
                  <a:srgbClr val="202124"/>
                </a:solidFill>
                <a:effectLst/>
              </a:rPr>
              <a:t>Basilica of St Mary of Alicante</a:t>
            </a:r>
          </a:p>
        </p:txBody>
      </p:sp>
      <p:sp>
        <p:nvSpPr>
          <p:cNvPr id="14338" name="Rectangle 2">
            <a:extLst>
              <a:ext uri="{FF2B5EF4-FFF2-40B4-BE49-F238E27FC236}">
                <a16:creationId xmlns:a16="http://schemas.microsoft.com/office/drawing/2014/main" id="{5B7714FE-94E6-7BC5-FB19-6CD62AE4C586}"/>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C96670CA-86D0-9379-3460-66A6C770B542}"/>
              </a:ext>
            </a:extLst>
          </p:cNvPr>
          <p:cNvSpPr txBox="1">
            <a:spLocks noChangeArrowheads="1"/>
          </p:cNvSpPr>
          <p:nvPr/>
        </p:nvSpPr>
        <p:spPr bwMode="auto">
          <a:xfrm>
            <a:off x="152400" y="1447800"/>
            <a:ext cx="4551626"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dirty="0"/>
              <a:t>The Basilica of St. Mary of Alicante is the city’s oldest church, dating back to the 14th century, built on a former mosque after the Reconquista. </a:t>
            </a:r>
          </a:p>
          <a:p>
            <a:pPr marL="342900" indent="-342900">
              <a:buClrTx/>
              <a:buFont typeface="Arial" panose="020B0604020202020204" pitchFamily="34" charset="0"/>
              <a:buChar char="•"/>
            </a:pPr>
            <a:r>
              <a:rPr lang="en-US" dirty="0"/>
              <a:t>It showcases a blend of Gothic and Baroque architecture, with a Gothic interior and a striking Baroque facade added in the 18th century. </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p:txBody>
      </p:sp>
      <p:pic>
        <p:nvPicPr>
          <p:cNvPr id="13314" name="Picture 2" descr="Basilica of Santa Maria, Alicante ...">
            <a:extLst>
              <a:ext uri="{FF2B5EF4-FFF2-40B4-BE49-F238E27FC236}">
                <a16:creationId xmlns:a16="http://schemas.microsoft.com/office/drawing/2014/main" id="{37F6B04A-86EF-C690-9966-F529C9DDB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374" y="1472184"/>
            <a:ext cx="4551626" cy="340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A2D05B-341E-1FD9-68C4-0DFB914D69CD}"/>
              </a:ext>
            </a:extLst>
          </p:cNvPr>
          <p:cNvSpPr txBox="1"/>
          <p:nvPr/>
        </p:nvSpPr>
        <p:spPr>
          <a:xfrm>
            <a:off x="152400" y="5105400"/>
            <a:ext cx="8763000" cy="1569660"/>
          </a:xfrm>
          <a:prstGeom prst="rect">
            <a:avLst/>
          </a:prstGeom>
          <a:noFill/>
        </p:spPr>
        <p:txBody>
          <a:bodyPr wrap="square">
            <a:spAutoFit/>
          </a:bodyPr>
          <a:lstStyle/>
          <a:p>
            <a:pPr marL="342900" indent="-342900">
              <a:buClrTx/>
              <a:buFont typeface="Arial" panose="020B0604020202020204" pitchFamily="34" charset="0"/>
              <a:buChar char="•"/>
            </a:pPr>
            <a:r>
              <a:rPr lang="en-US" sz="2400" dirty="0">
                <a:solidFill>
                  <a:schemeClr val="tx1"/>
                </a:solidFill>
              </a:rPr>
              <a:t>Inside, you'll find an ornate Baroque altar and a historic pipe organ. The basilica is also home to the statue of the Virgen del </a:t>
            </a:r>
            <a:r>
              <a:rPr lang="en-US" sz="2400" dirty="0" err="1">
                <a:solidFill>
                  <a:schemeClr val="tx1"/>
                </a:solidFill>
              </a:rPr>
              <a:t>Remedio</a:t>
            </a:r>
            <a:r>
              <a:rPr lang="en-US" sz="2400" dirty="0">
                <a:solidFill>
                  <a:schemeClr val="tx1"/>
                </a:solidFill>
              </a:rPr>
              <a:t>, Alicante’s patron saint. This historic site is both a religious and cultural icon in Alicante.</a:t>
            </a:r>
            <a:endParaRPr lang="en-US" altLang="en-US" sz="2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14F8E07-CCA7-395B-943A-216236D8D764}"/>
              </a:ext>
            </a:extLst>
          </p:cNvPr>
          <p:cNvSpPr>
            <a:spLocks noGrp="1" noChangeArrowheads="1"/>
          </p:cNvSpPr>
          <p:nvPr>
            <p:ph type="title"/>
          </p:nvPr>
        </p:nvSpPr>
        <p:spPr>
          <a:xfrm>
            <a:off x="0" y="0"/>
            <a:ext cx="9144000" cy="1428750"/>
          </a:xfrm>
          <a:ln/>
        </p:spPr>
        <p:txBody>
          <a:bodyPr/>
          <a:lstStyle/>
          <a:p>
            <a:pPr fontAlgn="base"/>
            <a:r>
              <a:rPr lang="en-US" b="1" i="0" dirty="0">
                <a:solidFill>
                  <a:srgbClr val="202124"/>
                </a:solidFill>
                <a:effectLst/>
              </a:rPr>
              <a:t>Castell de Sant </a:t>
            </a:r>
            <a:r>
              <a:rPr lang="en-US" b="1" i="0" dirty="0" err="1">
                <a:solidFill>
                  <a:srgbClr val="202124"/>
                </a:solidFill>
                <a:effectLst/>
              </a:rPr>
              <a:t>Ferran</a:t>
            </a:r>
            <a:endParaRPr lang="en-US" b="1" i="0" dirty="0">
              <a:solidFill>
                <a:srgbClr val="202124"/>
              </a:solidFill>
              <a:effectLst/>
            </a:endParaRPr>
          </a:p>
        </p:txBody>
      </p:sp>
      <p:sp>
        <p:nvSpPr>
          <p:cNvPr id="15363" name="Text Box 3">
            <a:extLst>
              <a:ext uri="{FF2B5EF4-FFF2-40B4-BE49-F238E27FC236}">
                <a16:creationId xmlns:a16="http://schemas.microsoft.com/office/drawing/2014/main" id="{DBDA5F1C-3A28-4203-5AA9-0E49F068C61C}"/>
              </a:ext>
            </a:extLst>
          </p:cNvPr>
          <p:cNvSpPr txBox="1">
            <a:spLocks noChangeArrowheads="1"/>
          </p:cNvSpPr>
          <p:nvPr/>
        </p:nvSpPr>
        <p:spPr bwMode="auto">
          <a:xfrm>
            <a:off x="228600" y="1281112"/>
            <a:ext cx="8903208" cy="306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Perched atop a hill at the end of </a:t>
            </a:r>
            <a:r>
              <a:rPr lang="en-US" dirty="0" err="1"/>
              <a:t>Pujada</a:t>
            </a:r>
            <a:r>
              <a:rPr lang="en-US" dirty="0"/>
              <a:t> del Castell, Sant </a:t>
            </a:r>
            <a:r>
              <a:rPr lang="en-US" dirty="0" err="1"/>
              <a:t>Ferran</a:t>
            </a:r>
            <a:r>
              <a:rPr lang="en-US" dirty="0"/>
              <a:t> Castle is an impressive 18th-century fortress designed by Juan Martín </a:t>
            </a:r>
            <a:r>
              <a:rPr lang="en-US" dirty="0" err="1"/>
              <a:t>Zermeño</a:t>
            </a:r>
            <a:r>
              <a:rPr lang="en-US" dirty="0"/>
              <a:t>, a commander of the Corps of Engineers. </a:t>
            </a:r>
          </a:p>
          <a:p>
            <a:pPr marL="342900" indent="-342900">
              <a:buFont typeface="Arial" panose="020B0604020202020204" pitchFamily="34" charset="0"/>
              <a:buChar char="•"/>
            </a:pPr>
            <a:r>
              <a:rPr lang="en-US" dirty="0"/>
              <a:t>Covering 32 hectares with a perimeter of 3,120 meters, this vast stronghold includes underground tanks capable of storing 9 million liters of water. Built to accommodate 4,000 soldiers, it stands as one of Catalonia's most significant historical landmarks and the largest 										modern-era fortress.</a:t>
            </a:r>
          </a:p>
        </p:txBody>
      </p:sp>
      <p:pic>
        <p:nvPicPr>
          <p:cNvPr id="14338" name="Picture 2" descr="Castell de Sant Ferran - All You Need to Know BEFORE You Go (2024)">
            <a:extLst>
              <a:ext uri="{FF2B5EF4-FFF2-40B4-BE49-F238E27FC236}">
                <a16:creationId xmlns:a16="http://schemas.microsoft.com/office/drawing/2014/main" id="{E6E90790-285A-7A95-795F-CDB07D94C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3886200"/>
            <a:ext cx="4520419" cy="293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670AE3-57C4-5C4F-34AC-03E089E0BCC5}"/>
              </a:ext>
            </a:extLst>
          </p:cNvPr>
          <p:cNvSpPr txBox="1"/>
          <p:nvPr/>
        </p:nvSpPr>
        <p:spPr>
          <a:xfrm>
            <a:off x="4483608" y="4343400"/>
            <a:ext cx="4614672" cy="2575064"/>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The castle’s sheer size, advanced construction techniques for its time, and well-preserved state make it a remarkable example of military engineering. </a:t>
            </a:r>
          </a:p>
          <a:p>
            <a:pPr marL="342900" indent="-342900">
              <a:buFont typeface="Arial" panose="020B0604020202020204" pitchFamily="34" charset="0"/>
              <a:buChar char="•"/>
            </a:pPr>
            <a:r>
              <a:rPr lang="en-US" dirty="0">
                <a:solidFill>
                  <a:schemeClr val="tx1"/>
                </a:solidFill>
              </a:rPr>
              <a:t>Entry fee is </a:t>
            </a:r>
            <a:r>
              <a:rPr lang="en-US" b="0" i="0" dirty="0">
                <a:solidFill>
                  <a:srgbClr val="040C28"/>
                </a:solidFill>
                <a:effectLst/>
                <a:latin typeface="Google Sans"/>
              </a:rPr>
              <a:t>€6</a:t>
            </a:r>
            <a:endParaRPr lang="en-US" dirty="0">
              <a:solidFill>
                <a:schemeClr val="tx1"/>
              </a:solidFill>
            </a:endParaRPr>
          </a:p>
          <a:p>
            <a:pPr>
              <a:buClrTx/>
              <a:buFontTx/>
              <a:buNone/>
            </a:pPr>
            <a:endParaRPr lang="en-US" altLang="en-US" sz="14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08772E4-0497-07D9-6A99-3DBFA1FB435F}"/>
              </a:ext>
            </a:extLst>
          </p:cNvPr>
          <p:cNvSpPr>
            <a:spLocks noGrp="1" noChangeArrowheads="1"/>
          </p:cNvSpPr>
          <p:nvPr>
            <p:ph type="title"/>
          </p:nvPr>
        </p:nvSpPr>
        <p:spPr>
          <a:xfrm>
            <a:off x="685800" y="228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dirty="0"/>
              <a:t>My Port Philosophy</a:t>
            </a:r>
          </a:p>
        </p:txBody>
      </p:sp>
      <p:sp>
        <p:nvSpPr>
          <p:cNvPr id="6146" name="Rectangle 2">
            <a:extLst>
              <a:ext uri="{FF2B5EF4-FFF2-40B4-BE49-F238E27FC236}">
                <a16:creationId xmlns:a16="http://schemas.microsoft.com/office/drawing/2014/main" id="{3A15478B-BBE4-3456-1745-956353616643}"/>
              </a:ext>
            </a:extLst>
          </p:cNvPr>
          <p:cNvSpPr>
            <a:spLocks noGrp="1" noChangeArrowheads="1"/>
          </p:cNvSpPr>
          <p:nvPr>
            <p:ph type="body" idx="1"/>
          </p:nvPr>
        </p:nvSpPr>
        <p:spPr>
          <a:xfrm>
            <a:off x="685800" y="1371600"/>
            <a:ext cx="7767638" cy="4110038"/>
          </a:xfrm>
          <a:ln/>
        </p:spPr>
        <p:txBody>
          <a:bodyPr/>
          <a:lstStyle/>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consider myself an experienced cruiser.</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825"/>
              </a:spcBef>
              <a:spcAft>
                <a:spcPts val="2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14F8E07-CCA7-395B-943A-216236D8D764}"/>
              </a:ext>
            </a:extLst>
          </p:cNvPr>
          <p:cNvSpPr>
            <a:spLocks noGrp="1" noChangeArrowheads="1"/>
          </p:cNvSpPr>
          <p:nvPr>
            <p:ph type="title"/>
          </p:nvPr>
        </p:nvSpPr>
        <p:spPr>
          <a:xfrm>
            <a:off x="685800" y="285750"/>
            <a:ext cx="7772400" cy="1143000"/>
          </a:xfrm>
          <a:ln/>
        </p:spPr>
        <p:txBody>
          <a:bodyPr/>
          <a:lstStyle/>
          <a:p>
            <a:pPr fontAlgn="base"/>
            <a:r>
              <a:rPr lang="fr-FR" b="1" i="0" dirty="0" err="1">
                <a:solidFill>
                  <a:srgbClr val="202124"/>
                </a:solidFill>
                <a:effectLst/>
              </a:rPr>
              <a:t>Cocatedral</a:t>
            </a:r>
            <a:r>
              <a:rPr lang="fr-FR" b="1" i="0" dirty="0">
                <a:solidFill>
                  <a:srgbClr val="202124"/>
                </a:solidFill>
                <a:effectLst/>
              </a:rPr>
              <a:t> de Sant </a:t>
            </a:r>
            <a:r>
              <a:rPr lang="fr-FR" b="1" i="0" dirty="0" err="1">
                <a:solidFill>
                  <a:srgbClr val="202124"/>
                </a:solidFill>
                <a:effectLst/>
              </a:rPr>
              <a:t>Nicolau</a:t>
            </a:r>
            <a:r>
              <a:rPr lang="fr-FR" b="1" i="0" dirty="0">
                <a:solidFill>
                  <a:srgbClr val="202124"/>
                </a:solidFill>
                <a:effectLst/>
              </a:rPr>
              <a:t> de Bari d'</a:t>
            </a:r>
            <a:r>
              <a:rPr lang="fr-FR" b="1" i="0" dirty="0" err="1">
                <a:solidFill>
                  <a:srgbClr val="202124"/>
                </a:solidFill>
                <a:effectLst/>
              </a:rPr>
              <a:t>Alacant</a:t>
            </a:r>
            <a:endParaRPr lang="fr-FR" b="1" i="0" dirty="0">
              <a:solidFill>
                <a:srgbClr val="202124"/>
              </a:solidFill>
              <a:effectLst/>
            </a:endParaRPr>
          </a:p>
        </p:txBody>
      </p:sp>
      <p:sp>
        <p:nvSpPr>
          <p:cNvPr id="15362" name="Rectangle 2">
            <a:extLst>
              <a:ext uri="{FF2B5EF4-FFF2-40B4-BE49-F238E27FC236}">
                <a16:creationId xmlns:a16="http://schemas.microsoft.com/office/drawing/2014/main" id="{5994EE0E-DA06-C1D6-3688-481FBA33762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DBDA5F1C-3A28-4203-5AA9-0E49F068C61C}"/>
              </a:ext>
            </a:extLst>
          </p:cNvPr>
          <p:cNvSpPr txBox="1">
            <a:spLocks noChangeArrowheads="1"/>
          </p:cNvSpPr>
          <p:nvPr/>
        </p:nvSpPr>
        <p:spPr bwMode="auto">
          <a:xfrm>
            <a:off x="228600" y="1566862"/>
            <a:ext cx="8686800" cy="529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dirty="0"/>
              <a:t>The Co-Cathedral of St. Nicholas of Bari in Alicante, Spain, is a beautiful example of Spanish Renaissance architecture. </a:t>
            </a:r>
          </a:p>
          <a:p>
            <a:pPr marL="342900" indent="-342900">
              <a:buClrTx/>
              <a:buFont typeface="Arial" panose="020B0604020202020204" pitchFamily="34" charset="0"/>
              <a:buChar char="•"/>
            </a:pPr>
            <a:r>
              <a:rPr lang="en-US" dirty="0"/>
              <a:t>Built between the 15th and 17th centuries, it features a simple yet elegant exterior contrasted by an ornate Baroque interior. </a:t>
            </a:r>
          </a:p>
          <a:p>
            <a:pPr marL="342900" indent="-342900">
              <a:buClrTx/>
              <a:buFont typeface="Arial" panose="020B0604020202020204" pitchFamily="34" charset="0"/>
              <a:buChar char="•"/>
            </a:pPr>
            <a:r>
              <a:rPr lang="en-US" dirty="0"/>
              <a:t>The church is named after St. Nicholas of Bari, the patron saint of Alicante, and is one of the city’s main religious landmarks. </a:t>
            </a:r>
          </a:p>
          <a:p>
            <a:pPr marL="342900" indent="-342900">
              <a:buClrTx/>
              <a:buFont typeface="Arial" panose="020B0604020202020204" pitchFamily="34" charset="0"/>
              <a:buChar char="•"/>
            </a:pPr>
            <a:r>
              <a:rPr lang="en-US" dirty="0"/>
              <a:t>Notable features include its </a:t>
            </a:r>
            <a:br>
              <a:rPr lang="en-US" dirty="0"/>
            </a:br>
            <a:r>
              <a:rPr lang="en-US" dirty="0"/>
              <a:t>large dome, the richly decorated </a:t>
            </a:r>
            <a:br>
              <a:rPr lang="en-US" dirty="0"/>
            </a:br>
            <a:r>
              <a:rPr lang="en-US" dirty="0"/>
              <a:t>chapel of the Holy Communion, </a:t>
            </a:r>
            <a:br>
              <a:rPr lang="en-US" dirty="0"/>
            </a:br>
            <a:r>
              <a:rPr lang="en-US" dirty="0"/>
              <a:t>and its serene cloister. Located </a:t>
            </a:r>
            <a:br>
              <a:rPr lang="en-US" dirty="0"/>
            </a:br>
            <a:r>
              <a:rPr lang="en-US" dirty="0"/>
              <a:t>in the heart of Alicante, it serves </a:t>
            </a:r>
            <a:br>
              <a:rPr lang="en-US" dirty="0"/>
            </a:br>
            <a:r>
              <a:rPr lang="en-US" dirty="0"/>
              <a:t>as a co-cathedral of the Diocese </a:t>
            </a:r>
            <a:br>
              <a:rPr lang="en-US" dirty="0"/>
            </a:br>
            <a:r>
              <a:rPr lang="en-US" dirty="0"/>
              <a:t>of </a:t>
            </a:r>
            <a:r>
              <a:rPr lang="en-US" dirty="0" err="1"/>
              <a:t>Orihuela</a:t>
            </a:r>
            <a:r>
              <a:rPr lang="en-US" dirty="0"/>
              <a:t>-Alicante.</a:t>
            </a:r>
          </a:p>
          <a:p>
            <a:pPr marL="342900" indent="-342900">
              <a:buClrTx/>
              <a:buFont typeface="Arial" panose="020B0604020202020204" pitchFamily="34" charset="0"/>
              <a:buChar char="•"/>
            </a:pPr>
            <a:r>
              <a:rPr lang="en-US" altLang="en-US" dirty="0"/>
              <a:t>There is no admission fee.</a:t>
            </a:r>
          </a:p>
        </p:txBody>
      </p:sp>
      <p:pic>
        <p:nvPicPr>
          <p:cNvPr id="2" name="Picture 2" descr="Co-Cathedral of San Nicolás">
            <a:extLst>
              <a:ext uri="{FF2B5EF4-FFF2-40B4-BE49-F238E27FC236}">
                <a16:creationId xmlns:a16="http://schemas.microsoft.com/office/drawing/2014/main" id="{29466D47-8404-4141-7B5F-806199B00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746" y="3810000"/>
            <a:ext cx="454925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384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barn(inVertical)">
                                      <p:cBhvr>
                                        <p:cTn id="25"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14F8E07-CCA7-395B-943A-216236D8D764}"/>
              </a:ext>
            </a:extLst>
          </p:cNvPr>
          <p:cNvSpPr>
            <a:spLocks noGrp="1" noChangeArrowheads="1"/>
          </p:cNvSpPr>
          <p:nvPr>
            <p:ph type="title"/>
          </p:nvPr>
        </p:nvSpPr>
        <p:spPr>
          <a:xfrm>
            <a:off x="0" y="0"/>
            <a:ext cx="9144000" cy="1189038"/>
          </a:xfrm>
          <a:ln/>
        </p:spPr>
        <p:txBody>
          <a:bodyPr/>
          <a:lstStyle/>
          <a:p>
            <a:pPr fontAlgn="base"/>
            <a:r>
              <a:rPr lang="en-US" b="1" i="0" dirty="0" err="1">
                <a:solidFill>
                  <a:srgbClr val="202124"/>
                </a:solidFill>
                <a:effectLst/>
              </a:rPr>
              <a:t>Mercat</a:t>
            </a:r>
            <a:r>
              <a:rPr lang="en-US" b="1" i="0" dirty="0">
                <a:solidFill>
                  <a:srgbClr val="202124"/>
                </a:solidFill>
                <a:effectLst/>
              </a:rPr>
              <a:t> Central </a:t>
            </a:r>
            <a:r>
              <a:rPr lang="en-US" b="1" i="0" dirty="0" err="1">
                <a:solidFill>
                  <a:srgbClr val="202124"/>
                </a:solidFill>
                <a:effectLst/>
              </a:rPr>
              <a:t>d'Alacant</a:t>
            </a:r>
            <a:endParaRPr lang="en-US" b="1" i="0" dirty="0">
              <a:solidFill>
                <a:srgbClr val="202124"/>
              </a:solidFill>
              <a:effectLst/>
            </a:endParaRPr>
          </a:p>
        </p:txBody>
      </p:sp>
      <p:sp>
        <p:nvSpPr>
          <p:cNvPr id="15362" name="Rectangle 2">
            <a:extLst>
              <a:ext uri="{FF2B5EF4-FFF2-40B4-BE49-F238E27FC236}">
                <a16:creationId xmlns:a16="http://schemas.microsoft.com/office/drawing/2014/main" id="{5994EE0E-DA06-C1D6-3688-481FBA33762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DBDA5F1C-3A28-4203-5AA9-0E49F068C61C}"/>
              </a:ext>
            </a:extLst>
          </p:cNvPr>
          <p:cNvSpPr txBox="1">
            <a:spLocks noChangeArrowheads="1"/>
          </p:cNvSpPr>
          <p:nvPr/>
        </p:nvSpPr>
        <p:spPr bwMode="auto">
          <a:xfrm>
            <a:off x="228600" y="1189038"/>
            <a:ext cx="8884920" cy="566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solidFill>
                  <a:schemeClr val="tx1"/>
                </a:solidFill>
              </a:rPr>
              <a:t>The </a:t>
            </a:r>
            <a:r>
              <a:rPr lang="en-US" dirty="0" err="1">
                <a:solidFill>
                  <a:schemeClr val="tx1"/>
                </a:solidFill>
              </a:rPr>
              <a:t>Mercat</a:t>
            </a:r>
            <a:r>
              <a:rPr lang="en-US" dirty="0">
                <a:solidFill>
                  <a:schemeClr val="tx1"/>
                </a:solidFill>
              </a:rPr>
              <a:t> Central </a:t>
            </a:r>
            <a:r>
              <a:rPr lang="en-US" dirty="0" err="1">
                <a:solidFill>
                  <a:schemeClr val="tx1"/>
                </a:solidFill>
              </a:rPr>
              <a:t>d'Alacant</a:t>
            </a:r>
            <a:r>
              <a:rPr lang="en-US" dirty="0">
                <a:solidFill>
                  <a:schemeClr val="tx1"/>
                </a:solidFill>
              </a:rPr>
              <a:t> (Central Market of Alicante) is a bustling, vibrant marketplace located in the heart of the city. </a:t>
            </a:r>
          </a:p>
          <a:p>
            <a:pPr marL="342900" indent="-342900">
              <a:buFont typeface="Arial" panose="020B0604020202020204" pitchFamily="34" charset="0"/>
              <a:buChar char="•"/>
            </a:pPr>
            <a:r>
              <a:rPr lang="en-US" dirty="0">
                <a:solidFill>
                  <a:schemeClr val="tx1"/>
                </a:solidFill>
              </a:rPr>
              <a:t>Housed in an impressive early 20th-century building with a mix of Modernist and Baroque Revival styles, it serves as a hub for local culture and commerce. </a:t>
            </a:r>
          </a:p>
          <a:p>
            <a:pPr marL="342900" indent="-342900">
              <a:buFont typeface="Arial" panose="020B0604020202020204" pitchFamily="34" charset="0"/>
              <a:buChar char="•"/>
            </a:pPr>
            <a:r>
              <a:rPr lang="en-US" dirty="0">
                <a:solidFill>
                  <a:schemeClr val="tx1"/>
                </a:solidFill>
              </a:rPr>
              <a:t>Inside, you'll find a wide variety of fresh produce, seafood, meats, cheeses, and local delicacies, making it a favorite spot for both residents and tourists. </a:t>
            </a:r>
          </a:p>
          <a:p>
            <a:pPr marL="342900" indent="-342900">
              <a:buFont typeface="Arial" panose="020B0604020202020204" pitchFamily="34" charset="0"/>
              <a:buChar char="•"/>
            </a:pPr>
            <a:r>
              <a:rPr lang="en-US" dirty="0">
                <a:solidFill>
                  <a:schemeClr val="tx1"/>
                </a:solidFill>
              </a:rPr>
              <a:t>The market offers an authentic taste of Alicante's culinary traditions and is an essential stop for food lovers.</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6386" name="Picture 2" descr="The Central Market of Alicante. ALICANTE City &amp; Beach">
            <a:extLst>
              <a:ext uri="{FF2B5EF4-FFF2-40B4-BE49-F238E27FC236}">
                <a16:creationId xmlns:a16="http://schemas.microsoft.com/office/drawing/2014/main" id="{33CCFE59-8929-E54F-30E1-A0E06B964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029200"/>
            <a:ext cx="2590800" cy="18394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Mercat Central d'Alacant - All You Need to Know BEFORE You Go (2024)">
            <a:extLst>
              <a:ext uri="{FF2B5EF4-FFF2-40B4-BE49-F238E27FC236}">
                <a16:creationId xmlns:a16="http://schemas.microsoft.com/office/drawing/2014/main" id="{6861A05F-B1D1-EADF-C023-7C2D836585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57"/>
          <a:stretch/>
        </p:blipFill>
        <p:spPr bwMode="auto">
          <a:xfrm>
            <a:off x="4647062" y="5029200"/>
            <a:ext cx="19061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entral Market ...">
            <a:extLst>
              <a:ext uri="{FF2B5EF4-FFF2-40B4-BE49-F238E27FC236}">
                <a16:creationId xmlns:a16="http://schemas.microsoft.com/office/drawing/2014/main" id="{5A48388E-2072-1181-8CA3-BD24B87D00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195"/>
          <a:stretch/>
        </p:blipFill>
        <p:spPr bwMode="auto">
          <a:xfrm>
            <a:off x="30480" y="5029200"/>
            <a:ext cx="2482982" cy="1835151"/>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Mercat Central | Ajuntament d'Alacant">
            <a:extLst>
              <a:ext uri="{FF2B5EF4-FFF2-40B4-BE49-F238E27FC236}">
                <a16:creationId xmlns:a16="http://schemas.microsoft.com/office/drawing/2014/main" id="{FE9FC76A-21D1-06A8-2476-13A01DB998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244" y="5029200"/>
            <a:ext cx="2399154"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4828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D4F567C0-3AF8-F851-9968-71C3CE72420E}"/>
              </a:ext>
            </a:extLst>
          </p:cNvPr>
          <p:cNvSpPr>
            <a:spLocks noGrp="1" noChangeArrowheads="1"/>
          </p:cNvSpPr>
          <p:nvPr>
            <p:ph type="title"/>
          </p:nvPr>
        </p:nvSpPr>
        <p:spPr>
          <a:xfrm>
            <a:off x="0" y="0"/>
            <a:ext cx="9144000" cy="142875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Home to Amazing Restaurants</a:t>
            </a:r>
          </a:p>
        </p:txBody>
      </p:sp>
      <p:sp>
        <p:nvSpPr>
          <p:cNvPr id="16386" name="Rectangle 2">
            <a:extLst>
              <a:ext uri="{FF2B5EF4-FFF2-40B4-BE49-F238E27FC236}">
                <a16:creationId xmlns:a16="http://schemas.microsoft.com/office/drawing/2014/main" id="{3E30B47C-3C69-1674-D423-1A4305693E44}"/>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270571F1-FA8E-090D-FF0F-AC2A4FA49437}"/>
              </a:ext>
            </a:extLst>
          </p:cNvPr>
          <p:cNvSpPr txBox="1">
            <a:spLocks noChangeArrowheads="1"/>
          </p:cNvSpPr>
          <p:nvPr/>
        </p:nvSpPr>
        <p:spPr bwMode="auto">
          <a:xfrm>
            <a:off x="93662" y="1295400"/>
            <a:ext cx="9050338" cy="597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sz="2000" kern="100" dirty="0">
                <a:effectLst/>
                <a:latin typeface="+mj-lt"/>
                <a:ea typeface="Aptos" panose="020B0004020202020204" pitchFamily="34" charset="0"/>
                <a:cs typeface="Times New Roman" panose="02020603050405020304" pitchFamily="18" charset="0"/>
              </a:rPr>
              <a:t>Alicante’s culinary scene is rich and diverse, with influences from its Moorish past and Mediterranean location. Here’s what to look for:</a:t>
            </a:r>
          </a:p>
          <a:p>
            <a:pPr marL="0" marR="0">
              <a:lnSpc>
                <a:spcPct val="115000"/>
              </a:lnSpc>
              <a:spcBef>
                <a:spcPts val="0"/>
              </a:spcBef>
              <a:spcAft>
                <a:spcPts val="800"/>
              </a:spcAft>
            </a:pPr>
            <a:r>
              <a:rPr lang="en-US" sz="2000" b="1" kern="100" dirty="0">
                <a:effectLst/>
                <a:latin typeface="+mj-lt"/>
                <a:ea typeface="Aptos" panose="020B0004020202020204" pitchFamily="34" charset="0"/>
                <a:cs typeface="Times New Roman" panose="02020603050405020304" pitchFamily="18" charset="0"/>
              </a:rPr>
              <a:t>Traditional Dishes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Arroz a la </a:t>
            </a:r>
            <a:r>
              <a:rPr lang="en-US" sz="2000" kern="100" dirty="0" err="1">
                <a:effectLst/>
                <a:latin typeface="+mj-lt"/>
                <a:ea typeface="Aptos" panose="020B0004020202020204" pitchFamily="34" charset="0"/>
                <a:cs typeface="Times New Roman" panose="02020603050405020304" pitchFamily="18" charset="0"/>
              </a:rPr>
              <a:t>banda</a:t>
            </a:r>
            <a:r>
              <a:rPr lang="en-US" sz="2000" kern="100" dirty="0">
                <a:effectLst/>
                <a:latin typeface="+mj-lt"/>
                <a:ea typeface="Aptos" panose="020B0004020202020204" pitchFamily="34" charset="0"/>
                <a:cs typeface="Times New Roman" panose="02020603050405020304" pitchFamily="18" charset="0"/>
              </a:rPr>
              <a:t>: Baked </a:t>
            </a:r>
            <a:r>
              <a:rPr lang="en-US" sz="2000" kern="100" dirty="0" err="1">
                <a:effectLst/>
                <a:latin typeface="+mj-lt"/>
                <a:ea typeface="Aptos" panose="020B0004020202020204" pitchFamily="34" charset="0"/>
                <a:cs typeface="Times New Roman" panose="02020603050405020304" pitchFamily="18" charset="0"/>
              </a:rPr>
              <a:t>pae</a:t>
            </a:r>
            <a:r>
              <a:rPr lang="en-US" sz="2000" kern="100" dirty="0">
                <a:effectLst/>
                <a:latin typeface="+mj-lt"/>
                <a:ea typeface="Aptos" panose="020B0004020202020204" pitchFamily="34" charset="0"/>
                <a:cs typeface="Times New Roman" panose="02020603050405020304" pitchFamily="18" charset="0"/>
              </a:rPr>
              <a:t> with clams, garlic and eggs is a local variation of paella, made with fish stock. </a:t>
            </a:r>
            <a:endParaRPr lang="en-US" sz="2000" kern="100" dirty="0">
              <a:latin typeface="+mj-l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a:effectLst/>
                <a:latin typeface="+mj-lt"/>
                <a:ea typeface="Aptos" panose="020B0004020202020204" pitchFamily="34" charset="0"/>
                <a:cs typeface="Times New Roman" panose="02020603050405020304" pitchFamily="18" charset="0"/>
              </a:rPr>
              <a:t>Montenegro Honey is honey named after its town of origin and made from almonds and salmon. It is a nougat-like dessert. </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000" kern="100" dirty="0" err="1">
                <a:effectLst/>
                <a:latin typeface="+mj-lt"/>
                <a:ea typeface="Aptos" panose="020B0004020202020204" pitchFamily="34" charset="0"/>
                <a:cs typeface="Times New Roman" panose="02020603050405020304" pitchFamily="18" charset="0"/>
              </a:rPr>
              <a:t>Caldero</a:t>
            </a:r>
            <a:r>
              <a:rPr lang="en-US" sz="2000" kern="100" dirty="0">
                <a:effectLst/>
                <a:latin typeface="+mj-lt"/>
                <a:ea typeface="Aptos" panose="020B0004020202020204" pitchFamily="34" charset="0"/>
                <a:cs typeface="Times New Roman" panose="02020603050405020304" pitchFamily="18" charset="0"/>
              </a:rPr>
              <a:t> de </a:t>
            </a:r>
            <a:r>
              <a:rPr lang="en-US" sz="2000" kern="100" dirty="0" err="1">
                <a:effectLst/>
                <a:latin typeface="+mj-lt"/>
                <a:ea typeface="Aptos" panose="020B0004020202020204" pitchFamily="34" charset="0"/>
                <a:cs typeface="Times New Roman" panose="02020603050405020304" pitchFamily="18" charset="0"/>
              </a:rPr>
              <a:t>pescado</a:t>
            </a:r>
            <a:r>
              <a:rPr lang="en-US" sz="2000" kern="100" dirty="0">
                <a:effectLst/>
                <a:latin typeface="+mj-lt"/>
                <a:ea typeface="Aptos" panose="020B0004020202020204" pitchFamily="34" charset="0"/>
                <a:cs typeface="Times New Roman" panose="02020603050405020304" pitchFamily="18" charset="0"/>
              </a:rPr>
              <a:t>: A rice dish made with fish stock is called </a:t>
            </a:r>
            <a:r>
              <a:rPr lang="en-US" sz="2000" kern="100" dirty="0" err="1">
                <a:effectLst/>
                <a:latin typeface="+mj-lt"/>
                <a:ea typeface="Aptos" panose="020B0004020202020204" pitchFamily="34" charset="0"/>
                <a:cs typeface="Times New Roman" panose="02020603050405020304" pitchFamily="18" charset="0"/>
              </a:rPr>
              <a:t>Caldero</a:t>
            </a:r>
            <a:r>
              <a:rPr lang="en-US" sz="2000" kern="100" dirty="0">
                <a:effectLst/>
                <a:latin typeface="+mj-lt"/>
                <a:ea typeface="Aptos" panose="020B0004020202020204" pitchFamily="34" charset="0"/>
                <a:cs typeface="Times New Roman" panose="02020603050405020304" pitchFamily="18" charset="0"/>
              </a:rPr>
              <a:t> especially when it is equally made from fish. A dish terribly hit on </a:t>
            </a:r>
            <a:r>
              <a:rPr lang="en-US" sz="2000" kern="100" dirty="0" err="1">
                <a:effectLst/>
                <a:latin typeface="+mj-lt"/>
                <a:ea typeface="Aptos" panose="020B0004020202020204" pitchFamily="34" charset="0"/>
                <a:cs typeface="Times New Roman" panose="02020603050405020304" pitchFamily="18" charset="0"/>
              </a:rPr>
              <a:t>Tabarca</a:t>
            </a:r>
            <a:r>
              <a:rPr lang="en-US" sz="2000" kern="100" dirty="0">
                <a:effectLst/>
                <a:latin typeface="+mj-lt"/>
                <a:ea typeface="Aptos" panose="020B0004020202020204" pitchFamily="34" charset="0"/>
                <a:cs typeface="Times New Roman" panose="02020603050405020304" pitchFamily="18" charset="0"/>
              </a:rPr>
              <a:t> Island shows that it is popular.</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7410" name="Picture 2" descr="Receta de arroz a banda - recetas paso ...">
            <a:extLst>
              <a:ext uri="{FF2B5EF4-FFF2-40B4-BE49-F238E27FC236}">
                <a16:creationId xmlns:a16="http://schemas.microsoft.com/office/drawing/2014/main" id="{82B182E8-1B49-1D2A-B570-14673D7EC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522732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Fish cauldron, the origin of arroz a banda">
            <a:extLst>
              <a:ext uri="{FF2B5EF4-FFF2-40B4-BE49-F238E27FC236}">
                <a16:creationId xmlns:a16="http://schemas.microsoft.com/office/drawing/2014/main" id="{303C582A-CA8D-732A-6BE0-7916AFB7B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230" y="5268401"/>
            <a:ext cx="2464308" cy="164116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oney in a Glass Jar with Nuts and Fruits for Sell for Tourist in Montenegro  Food Market Stock Photo - Image of pistachio, montenegro: 229828080">
            <a:extLst>
              <a:ext uri="{FF2B5EF4-FFF2-40B4-BE49-F238E27FC236}">
                <a16:creationId xmlns:a16="http://schemas.microsoft.com/office/drawing/2014/main" id="{E11B7A42-AEEC-9BB7-D083-C2A55ECED9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47" b="8053"/>
          <a:stretch/>
        </p:blipFill>
        <p:spPr bwMode="auto">
          <a:xfrm>
            <a:off x="6019800" y="5227955"/>
            <a:ext cx="3124200" cy="1655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 calcmode="lin" valueType="num">
                                      <p:cBhvr additive="base">
                                        <p:cTn id="1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4999AC6-B71E-64ED-4049-38897F6FBEBA}"/>
              </a:ext>
            </a:extLst>
          </p:cNvPr>
          <p:cNvSpPr>
            <a:spLocks noGrp="1" noChangeArrowheads="1"/>
          </p:cNvSpPr>
          <p:nvPr>
            <p:ph type="title"/>
          </p:nvPr>
        </p:nvSpPr>
        <p:spPr>
          <a:xfrm>
            <a:off x="0" y="0"/>
            <a:ext cx="9144000" cy="113995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Home to Amazing Restaurants</a:t>
            </a:r>
          </a:p>
        </p:txBody>
      </p:sp>
      <p:sp>
        <p:nvSpPr>
          <p:cNvPr id="17410" name="Rectangle 2">
            <a:extLst>
              <a:ext uri="{FF2B5EF4-FFF2-40B4-BE49-F238E27FC236}">
                <a16:creationId xmlns:a16="http://schemas.microsoft.com/office/drawing/2014/main" id="{71AC9C7E-267C-7BFD-0F94-5671EFDDF84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9F8E0879-1EDF-7633-D62B-CA910B3AFACB}"/>
              </a:ext>
            </a:extLst>
          </p:cNvPr>
          <p:cNvSpPr txBox="1">
            <a:spLocks noChangeArrowheads="1"/>
          </p:cNvSpPr>
          <p:nvPr/>
        </p:nvSpPr>
        <p:spPr bwMode="auto">
          <a:xfrm>
            <a:off x="228600" y="1143001"/>
            <a:ext cx="888492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a:lnSpc>
                <a:spcPct val="115000"/>
              </a:lnSpc>
              <a:spcBef>
                <a:spcPts val="0"/>
              </a:spcBef>
              <a:spcAft>
                <a:spcPts val="800"/>
              </a:spcAft>
            </a:pPr>
            <a:r>
              <a:rPr lang="en-US" sz="2000" b="1" kern="100" dirty="0">
                <a:effectLst/>
                <a:latin typeface="+mj-lt"/>
                <a:ea typeface="Aptos" panose="020B0004020202020204" pitchFamily="34" charset="0"/>
                <a:cs typeface="Times New Roman" panose="02020603050405020304" pitchFamily="18" charset="0"/>
              </a:rPr>
              <a:t>Best Spots to Eat</a:t>
            </a:r>
          </a:p>
          <a:p>
            <a:pPr marL="280988" marR="0" lvl="0" indent="-280988">
              <a:lnSpc>
                <a:spcPct val="115000"/>
              </a:lnSpc>
              <a:spcBef>
                <a:spcPts val="0"/>
              </a:spcBef>
              <a:spcAft>
                <a:spcPts val="800"/>
              </a:spcAft>
              <a:buFont typeface="Arial" panose="020B0604020202020204" pitchFamily="34" charset="0"/>
              <a:buChar char="•"/>
              <a:tabLst>
                <a:tab pos="457200" algn="l"/>
              </a:tabLst>
            </a:pPr>
            <a:r>
              <a:rPr lang="en-US" sz="2000" b="1" kern="100" dirty="0">
                <a:effectLst/>
                <a:latin typeface="+mj-lt"/>
                <a:ea typeface="Aptos" panose="020B0004020202020204" pitchFamily="34" charset="0"/>
                <a:cs typeface="Times New Roman" panose="02020603050405020304" pitchFamily="18" charset="0"/>
              </a:rPr>
              <a:t>Nou Manolin</a:t>
            </a:r>
            <a:r>
              <a:rPr lang="en-US" sz="2000" kern="100" dirty="0">
                <a:effectLst/>
                <a:latin typeface="+mj-lt"/>
                <a:ea typeface="Aptos" panose="020B0004020202020204" pitchFamily="34" charset="0"/>
                <a:cs typeface="Times New Roman" panose="02020603050405020304" pitchFamily="18" charset="0"/>
              </a:rPr>
              <a:t>: The city centers of Spain are very crowded therefore Vodka Bar is a high-end restaurant worth trying for its tapas and seafood. City center is the name of the restaurant and it keeps the flavor of the tradition of making food from </a:t>
            </a:r>
            <a:r>
              <a:rPr lang="en-US" sz="2000" kern="100" dirty="0" err="1">
                <a:effectLst/>
                <a:latin typeface="+mj-lt"/>
                <a:ea typeface="Aptos" panose="020B0004020202020204" pitchFamily="34" charset="0"/>
                <a:cs typeface="Times New Roman" panose="02020603050405020304" pitchFamily="18" charset="0"/>
              </a:rPr>
              <a:t>Spainality</a:t>
            </a:r>
            <a:r>
              <a:rPr lang="en-US" sz="2000" kern="100" dirty="0">
                <a:effectLst/>
                <a:latin typeface="+mj-lt"/>
                <a:ea typeface="Aptos" panose="020B0004020202020204" pitchFamily="34" charset="0"/>
                <a:cs typeface="Times New Roman" panose="02020603050405020304" pitchFamily="18" charset="0"/>
              </a:rPr>
              <a:t> by coining it as food Lovers will do this. So you must go to this place.</a:t>
            </a:r>
          </a:p>
          <a:p>
            <a:pPr marL="280988" marR="0" lvl="0" indent="-280988">
              <a:lnSpc>
                <a:spcPct val="115000"/>
              </a:lnSpc>
              <a:spcBef>
                <a:spcPts val="0"/>
              </a:spcBef>
              <a:spcAft>
                <a:spcPts val="800"/>
              </a:spcAft>
              <a:buFont typeface="Arial" panose="020B0604020202020204" pitchFamily="34" charset="0"/>
              <a:buChar char="•"/>
              <a:tabLst>
                <a:tab pos="457200" algn="l"/>
              </a:tabLst>
            </a:pPr>
            <a:r>
              <a:rPr lang="en-US" sz="2000" b="1" kern="100" dirty="0">
                <a:effectLst/>
                <a:latin typeface="+mj-lt"/>
                <a:ea typeface="Aptos" panose="020B0004020202020204" pitchFamily="34" charset="0"/>
                <a:cs typeface="Times New Roman" panose="02020603050405020304" pitchFamily="18" charset="0"/>
              </a:rPr>
              <a:t>La Taberna del Gourmet</a:t>
            </a:r>
            <a:r>
              <a:rPr lang="en-US" sz="2000" kern="100" dirty="0">
                <a:effectLst/>
                <a:latin typeface="+mj-lt"/>
                <a:ea typeface="Aptos" panose="020B0004020202020204" pitchFamily="34" charset="0"/>
                <a:cs typeface="Times New Roman" panose="02020603050405020304" pitchFamily="18" charset="0"/>
              </a:rPr>
              <a:t>: A Michelin-recognized offering is this spot where you can find gourmet tapas.</a:t>
            </a:r>
          </a:p>
          <a:p>
            <a:pPr marL="280988" marR="0" lvl="0">
              <a:lnSpc>
                <a:spcPct val="115000"/>
              </a:lnSpc>
              <a:spcBef>
                <a:spcPts val="0"/>
              </a:spcBef>
              <a:spcAft>
                <a:spcPts val="800"/>
              </a:spcAft>
              <a:buSzPts val="1000"/>
              <a:tabLst>
                <a:tab pos="457200" algn="l"/>
              </a:tabLst>
            </a:pPr>
            <a:r>
              <a:rPr lang="en-US" sz="2000" b="1" kern="100" dirty="0">
                <a:effectLst/>
                <a:latin typeface="+mj-lt"/>
                <a:ea typeface="Aptos" panose="020B0004020202020204" pitchFamily="34" charset="0"/>
                <a:cs typeface="Times New Roman" panose="02020603050405020304" pitchFamily="18" charset="0"/>
              </a:rPr>
              <a:t>Mercado Central: </a:t>
            </a:r>
            <a:r>
              <a:rPr lang="en-US" sz="2000" kern="100" dirty="0">
                <a:effectLst/>
                <a:latin typeface="+mj-lt"/>
                <a:ea typeface="Aptos" panose="020B0004020202020204" pitchFamily="34" charset="0"/>
                <a:cs typeface="Times New Roman" panose="02020603050405020304" pitchFamily="18" charset="0"/>
              </a:rPr>
              <a:t>The central market would be the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optimum destination to pick up some fresh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produce. It is also a great place for you to try out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local cheeses and cured meats, or to find places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where you can taste street food.</a:t>
            </a:r>
          </a:p>
          <a:p>
            <a:pPr marL="342900" indent="-342900">
              <a:buClrTx/>
              <a:buFont typeface="Arial" panose="020B0604020202020204" pitchFamily="34" charset="0"/>
              <a:buChar char="•"/>
            </a:pPr>
            <a:r>
              <a:rPr lang="en-US" altLang="en-US" sz="2000" dirty="0">
                <a:latin typeface="+mj-lt"/>
              </a:rPr>
              <a:t>Serving regional dishes and seafood, you’ll find </a:t>
            </a:r>
            <a:br>
              <a:rPr lang="en-US" altLang="en-US" sz="2000" dirty="0">
                <a:latin typeface="+mj-lt"/>
              </a:rPr>
            </a:br>
            <a:r>
              <a:rPr lang="en-US" altLang="en-US" sz="2000" dirty="0">
                <a:latin typeface="+mj-lt"/>
              </a:rPr>
              <a:t>plenty of restaurants in Alicante that will make you </a:t>
            </a:r>
            <a:br>
              <a:rPr lang="en-US" altLang="en-US" sz="2000" dirty="0">
                <a:latin typeface="+mj-lt"/>
              </a:rPr>
            </a:br>
            <a:r>
              <a:rPr lang="en-US" altLang="en-US" sz="2000" dirty="0">
                <a:latin typeface="+mj-lt"/>
              </a:rPr>
              <a:t>want to stay there forever.</a:t>
            </a:r>
          </a:p>
          <a:p>
            <a:pPr marL="342900" indent="-342900">
              <a:buClrTx/>
              <a:buFont typeface="Arial" panose="020B0604020202020204" pitchFamily="34" charset="0"/>
              <a:buChar char="•"/>
            </a:pPr>
            <a:endParaRPr lang="en-US" altLang="en-US" sz="2000" dirty="0">
              <a:latin typeface="+mj-lt"/>
            </a:endParaRPr>
          </a:p>
          <a:p>
            <a:pPr marL="342900" indent="-342900">
              <a:buClrTx/>
              <a:buFont typeface="Arial" panose="020B0604020202020204" pitchFamily="34" charset="0"/>
              <a:buChar char="•"/>
            </a:pPr>
            <a:endParaRPr lang="en-US" altLang="en-US" sz="2000" dirty="0">
              <a:latin typeface="+mj-lt"/>
            </a:endParaRPr>
          </a:p>
          <a:p>
            <a:pPr>
              <a:buClrTx/>
            </a:pPr>
            <a:endParaRPr lang="en-US" altLang="en-US" sz="2000" dirty="0">
              <a:latin typeface="+mj-lt"/>
            </a:endParaRPr>
          </a:p>
          <a:p>
            <a:pPr>
              <a:buClrTx/>
            </a:pPr>
            <a:endParaRPr lang="en-US" altLang="en-US" sz="2000" dirty="0">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7412" name="Picture 4">
            <a:extLst>
              <a:ext uri="{FF2B5EF4-FFF2-40B4-BE49-F238E27FC236}">
                <a16:creationId xmlns:a16="http://schemas.microsoft.com/office/drawing/2014/main" id="{D0F425A0-FEDA-DCDF-DB2D-B7A99799D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368" y="3581400"/>
            <a:ext cx="3121152" cy="32735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 calcmode="lin" valueType="num">
                                      <p:cBhvr additive="base">
                                        <p:cTn id="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0" y="39751"/>
            <a:ext cx="9144000" cy="1388999"/>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Home to Amazing Restaurants</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152400" y="1533525"/>
            <a:ext cx="8823960" cy="573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sz="2200" dirty="0"/>
              <a:t>Serving regional dishes and seafood, you’ll find plenty of traditional (and modern) restaurants in Alicante that will make you want to stay there forever.</a:t>
            </a:r>
            <a:br>
              <a:rPr lang="en-US" altLang="en-US" sz="2200" dirty="0"/>
            </a:br>
            <a:r>
              <a:rPr lang="en-US" altLang="en-US" sz="2200" dirty="0"/>
              <a:t>Try, </a:t>
            </a:r>
            <a:r>
              <a:rPr lang="en-US" altLang="en-US" sz="2200" dirty="0" err="1"/>
              <a:t>Restaurante</a:t>
            </a:r>
            <a:r>
              <a:rPr lang="en-US" altLang="en-US" sz="2200" dirty="0"/>
              <a:t> El Faro de Alicante, and </a:t>
            </a:r>
            <a:r>
              <a:rPr lang="en-US" altLang="en-US" sz="2200" dirty="0" err="1"/>
              <a:t>Balandro</a:t>
            </a:r>
            <a:r>
              <a:rPr lang="en-US" altLang="en-US" sz="2200" dirty="0"/>
              <a:t> – you’ll thank me later.</a:t>
            </a: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18436" name="Picture 4">
            <a:extLst>
              <a:ext uri="{FF2B5EF4-FFF2-40B4-BE49-F238E27FC236}">
                <a16:creationId xmlns:a16="http://schemas.microsoft.com/office/drawing/2014/main" id="{84D2E189-73D5-FEF8-9A68-89975BB11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111" y="3406914"/>
            <a:ext cx="3389249" cy="33892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descr="Spanish Restaurants in Cádiz: Balandro Restaurante">
            <a:extLst>
              <a:ext uri="{FF2B5EF4-FFF2-40B4-BE49-F238E27FC236}">
                <a16:creationId xmlns:a16="http://schemas.microsoft.com/office/drawing/2014/main" id="{41EC6BBF-C94C-5D3F-8E08-1E4B18376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02" y="3490836"/>
            <a:ext cx="4857751" cy="3367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0" y="0"/>
            <a:ext cx="9144000" cy="1428750"/>
          </a:xfrm>
          <a:ln/>
        </p:spPr>
        <p:txBody>
          <a:bodyPr/>
          <a:lstStyle/>
          <a:p>
            <a:pPr marR="0" lvl="0">
              <a:lnSpc>
                <a:spcPct val="115000"/>
              </a:lnSpc>
              <a:spcBef>
                <a:spcPts val="0"/>
              </a:spcBef>
              <a:spcAft>
                <a:spcPts val="800"/>
              </a:spcAft>
              <a:buSzPts val="1000"/>
              <a:tabLst>
                <a:tab pos="457200" algn="l"/>
              </a:tabLst>
            </a:pPr>
            <a:r>
              <a:rPr lang="en-US" b="1" kern="100" dirty="0">
                <a:effectLst/>
                <a:latin typeface="+mj-lt"/>
                <a:ea typeface="Aptos" panose="020B0004020202020204" pitchFamily="34" charset="0"/>
                <a:cs typeface="Times New Roman" panose="02020603050405020304" pitchFamily="18" charset="0"/>
              </a:rPr>
              <a:t>Important Tips &amp; Practical Advice</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152400" y="1295400"/>
            <a:ext cx="89916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sz="2000" b="1" kern="100" dirty="0">
                <a:effectLst/>
                <a:latin typeface="+mj-lt"/>
                <a:ea typeface="Aptos" panose="020B0004020202020204" pitchFamily="34" charset="0"/>
                <a:cs typeface="Times New Roman" panose="02020603050405020304" pitchFamily="18" charset="0"/>
              </a:rPr>
              <a:t>Tips for Authentic Dining: </a:t>
            </a:r>
            <a:r>
              <a:rPr lang="en-US" sz="2000" kern="100" dirty="0">
                <a:effectLst/>
                <a:latin typeface="+mj-lt"/>
                <a:ea typeface="Aptos" panose="020B0004020202020204" pitchFamily="34" charset="0"/>
                <a:cs typeface="Times New Roman" panose="02020603050405020304" pitchFamily="18" charset="0"/>
              </a:rPr>
              <a:t>Do not pick restaurants that are close to  places that are popular with tourists like the  </a:t>
            </a:r>
            <a:r>
              <a:rPr lang="en-US" sz="2000" kern="100" dirty="0" err="1">
                <a:effectLst/>
                <a:latin typeface="+mj-lt"/>
                <a:ea typeface="Aptos" panose="020B0004020202020204" pitchFamily="34" charset="0"/>
                <a:cs typeface="Times New Roman" panose="02020603050405020304" pitchFamily="18" charset="0"/>
              </a:rPr>
              <a:t>Explanada</a:t>
            </a:r>
            <a:r>
              <a:rPr lang="en-US" sz="2000" kern="100" dirty="0">
                <a:effectLst/>
                <a:latin typeface="+mj-lt"/>
                <a:ea typeface="Aptos" panose="020B0004020202020204" pitchFamily="34" charset="0"/>
                <a:cs typeface="Times New Roman" panose="02020603050405020304" pitchFamily="18" charset="0"/>
              </a:rPr>
              <a:t> de </a:t>
            </a:r>
            <a:r>
              <a:rPr lang="en-US" sz="2000" kern="100" dirty="0" err="1">
                <a:effectLst/>
                <a:latin typeface="+mj-lt"/>
                <a:ea typeface="Aptos" panose="020B0004020202020204" pitchFamily="34" charset="0"/>
                <a:cs typeface="Times New Roman" panose="02020603050405020304" pitchFamily="18" charset="0"/>
              </a:rPr>
              <a:t>España</a:t>
            </a:r>
            <a:r>
              <a:rPr lang="en-US" sz="2000" kern="100" dirty="0">
                <a:effectLst/>
                <a:latin typeface="+mj-lt"/>
                <a:ea typeface="Aptos" panose="020B0004020202020204" pitchFamily="34" charset="0"/>
                <a:cs typeface="Times New Roman" panose="02020603050405020304" pitchFamily="18" charset="0"/>
              </a:rPr>
              <a:t>. These restaurants are mostly targeting tourists and that’s why they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are more likely to overcharge. </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Instead, the best would be to look out for some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of the smaller eateries in the old town or inquire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from the locals for recommendations.</a:t>
            </a:r>
          </a:p>
          <a:p>
            <a:pPr marL="342900" marR="0" lvl="0" indent="-342900">
              <a:lnSpc>
                <a:spcPct val="115000"/>
              </a:lnSpc>
              <a:spcBef>
                <a:spcPts val="0"/>
              </a:spcBef>
              <a:spcAft>
                <a:spcPts val="800"/>
              </a:spcAft>
              <a:buFont typeface="Arial" panose="020B0604020202020204" pitchFamily="34" charset="0"/>
              <a:buChar char="•"/>
              <a:tabLst>
                <a:tab pos="457200" algn="l"/>
              </a:tabLst>
            </a:pPr>
            <a:r>
              <a:rPr lang="en-US" sz="2000" b="1" dirty="0">
                <a:latin typeface="+mj-lt"/>
              </a:rPr>
              <a:t>Safety:</a:t>
            </a:r>
            <a:r>
              <a:rPr lang="en-US" sz="2000" dirty="0">
                <a:latin typeface="+mj-lt"/>
              </a:rPr>
              <a:t> Alicante is generally a very safe destination for tourists, but it's important to remain cautious. Busy tourist areas near the waterfront can occasionally attract petty crime, such as pickpocketing. </a:t>
            </a:r>
          </a:p>
          <a:p>
            <a:pPr marL="342900" marR="0" lvl="0" indent="-342900">
              <a:lnSpc>
                <a:spcPct val="115000"/>
              </a:lnSpc>
              <a:spcBef>
                <a:spcPts val="0"/>
              </a:spcBef>
              <a:spcAft>
                <a:spcPts val="800"/>
              </a:spcAft>
              <a:buFont typeface="Arial" panose="020B0604020202020204" pitchFamily="34" charset="0"/>
              <a:buChar char="•"/>
              <a:tabLst>
                <a:tab pos="457200" algn="l"/>
              </a:tabLst>
            </a:pPr>
            <a:r>
              <a:rPr lang="en-US" sz="2000" dirty="0">
                <a:latin typeface="+mj-lt"/>
              </a:rPr>
              <a:t>While restaurants and bars are safe to enjoy, crowded spots may present opportunities for scams or theft, so it’s wise to stay alert in those areas.</a:t>
            </a:r>
            <a:endParaRPr lang="en-US" sz="2000" kern="100" dirty="0">
              <a:effectLst/>
              <a:latin typeface="+mj-lt"/>
              <a:ea typeface="Aptos" panose="020B0004020202020204" pitchFamily="34" charset="0"/>
              <a:cs typeface="Times New Roman" panose="02020603050405020304" pitchFamily="18" charset="0"/>
            </a:endParaRPr>
          </a:p>
          <a:p>
            <a:pPr>
              <a:buClrTx/>
              <a:buFontTx/>
              <a:buNone/>
            </a:pPr>
            <a:endParaRPr lang="en-US" altLang="en-US" sz="2000" dirty="0">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3" name="Picture 2" descr="A group of people sitting at tables and chairs&#10;&#10;Description automatically generated">
            <a:extLst>
              <a:ext uri="{FF2B5EF4-FFF2-40B4-BE49-F238E27FC236}">
                <a16:creationId xmlns:a16="http://schemas.microsoft.com/office/drawing/2014/main" id="{35E8011F-D202-99C8-E2C1-AD5FD7A98BAD}"/>
              </a:ext>
            </a:extLst>
          </p:cNvPr>
          <p:cNvPicPr>
            <a:picLocks noChangeAspect="1"/>
          </p:cNvPicPr>
          <p:nvPr/>
        </p:nvPicPr>
        <p:blipFill>
          <a:blip r:embed="rId3">
            <a:extLst>
              <a:ext uri="{28A0092B-C50C-407E-A947-70E740481C1C}">
                <a14:useLocalDpi xmlns:a14="http://schemas.microsoft.com/office/drawing/2010/main" val="0"/>
              </a:ext>
            </a:extLst>
          </a:blip>
          <a:srcRect t="9491"/>
          <a:stretch/>
        </p:blipFill>
        <p:spPr>
          <a:xfrm>
            <a:off x="5486400" y="2043111"/>
            <a:ext cx="3657600" cy="1862138"/>
          </a:xfrm>
          <a:prstGeom prst="rect">
            <a:avLst/>
          </a:prstGeom>
        </p:spPr>
      </p:pic>
    </p:spTree>
    <p:extLst>
      <p:ext uri="{BB962C8B-B14F-4D97-AF65-F5344CB8AC3E}">
        <p14:creationId xmlns:p14="http://schemas.microsoft.com/office/powerpoint/2010/main" val="240810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685800" y="285750"/>
            <a:ext cx="7772400" cy="1143000"/>
          </a:xfrm>
          <a:ln/>
        </p:spPr>
        <p:txBody>
          <a:bodyPr/>
          <a:lstStyle/>
          <a:p>
            <a:pPr marR="0" lvl="0">
              <a:lnSpc>
                <a:spcPct val="115000"/>
              </a:lnSpc>
              <a:spcBef>
                <a:spcPts val="0"/>
              </a:spcBef>
              <a:spcAft>
                <a:spcPts val="800"/>
              </a:spcAft>
              <a:buSzPts val="1000"/>
              <a:tabLst>
                <a:tab pos="457200" algn="l"/>
              </a:tabLst>
            </a:pPr>
            <a:r>
              <a:rPr lang="en-US" b="1" kern="100" dirty="0">
                <a:effectLst/>
                <a:latin typeface="+mj-lt"/>
                <a:ea typeface="Aptos" panose="020B0004020202020204" pitchFamily="34" charset="0"/>
                <a:cs typeface="Times New Roman" panose="02020603050405020304" pitchFamily="18" charset="0"/>
              </a:rPr>
              <a:t>Final Thoughts</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304800" y="1533525"/>
            <a:ext cx="8763000" cy="227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With its combination of historical charm, beautiful beaches, and vibrant culture, Alicante is a gem waiting to be explored. </a:t>
            </a:r>
          </a:p>
          <a:p>
            <a:pPr marL="342900" indent="-342900" algn="l">
              <a:buFont typeface="Arial" panose="020B0604020202020204" pitchFamily="34" charset="0"/>
              <a:buChar char="•"/>
            </a:pPr>
            <a:r>
              <a:rPr lang="en-US" sz="2400" b="0" i="0" dirty="0">
                <a:solidFill>
                  <a:srgbClr val="000000"/>
                </a:solidFill>
                <a:effectLst/>
                <a:latin typeface="+mj-lt"/>
              </a:rPr>
              <a:t>Whether you're drawn by the rich history or the alluring beaches, Alicante promises a memorable adventure filled with captivating experiences. </a:t>
            </a:r>
          </a:p>
          <a:p>
            <a:pPr marL="342900" indent="-342900">
              <a:buFont typeface="Arial" panose="020B0604020202020204" pitchFamily="34" charset="0"/>
              <a:buChar char="•"/>
            </a:pPr>
            <a:endParaRPr lang="en-US" sz="2400" dirty="0"/>
          </a:p>
          <a:p>
            <a:pPr marL="342900" marR="0" indent="-342900">
              <a:lnSpc>
                <a:spcPct val="115000"/>
              </a:lnSpc>
              <a:spcBef>
                <a:spcPts val="0"/>
              </a:spcBef>
              <a:spcAft>
                <a:spcPts val="800"/>
              </a:spcAft>
              <a:buFont typeface="Arial" panose="020B0604020202020204" pitchFamily="34" charset="0"/>
              <a:buChar char="•"/>
            </a:pPr>
            <a:endParaRPr lang="en-US"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Arial" panose="020B0604020202020204" pitchFamily="34" charset="0"/>
              <a:buChar char="•"/>
              <a:tabLst>
                <a:tab pos="457200" algn="l"/>
              </a:tabLst>
            </a:pPr>
            <a:endParaRPr lang="en-US" kern="100" dirty="0">
              <a:effectLst/>
              <a:latin typeface="+mj-lt"/>
              <a:ea typeface="Aptos" panose="020B0004020202020204" pitchFamily="34" charset="0"/>
              <a:cs typeface="Times New Roman" panose="02020603050405020304" pitchFamily="18" charset="0"/>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5" name="Picture 4" descr="A city with a body of water and a body of water&#10;&#10;Description automatically generated">
            <a:extLst>
              <a:ext uri="{FF2B5EF4-FFF2-40B4-BE49-F238E27FC236}">
                <a16:creationId xmlns:a16="http://schemas.microsoft.com/office/drawing/2014/main" id="{4493C65B-A3E5-424C-83BA-649ECAF5A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4267200" cy="3200400"/>
          </a:xfrm>
          <a:prstGeom prst="rect">
            <a:avLst/>
          </a:prstGeom>
        </p:spPr>
      </p:pic>
      <p:sp>
        <p:nvSpPr>
          <p:cNvPr id="7" name="TextBox 6">
            <a:extLst>
              <a:ext uri="{FF2B5EF4-FFF2-40B4-BE49-F238E27FC236}">
                <a16:creationId xmlns:a16="http://schemas.microsoft.com/office/drawing/2014/main" id="{FEB2FEAD-7464-E172-7D2D-812DF14AB326}"/>
              </a:ext>
            </a:extLst>
          </p:cNvPr>
          <p:cNvSpPr txBox="1"/>
          <p:nvPr/>
        </p:nvSpPr>
        <p:spPr>
          <a:xfrm>
            <a:off x="4419600" y="3677476"/>
            <a:ext cx="4572000" cy="1964640"/>
          </a:xfrm>
          <a:prstGeom prst="rect">
            <a:avLst/>
          </a:prstGeom>
          <a:noFill/>
        </p:spPr>
        <p:txBody>
          <a:bodyPr wrap="square">
            <a:spAutoFit/>
          </a:bodyPr>
          <a:lstStyle/>
          <a:p>
            <a:pPr marL="342900" indent="-342900">
              <a:buFont typeface="Arial" panose="020B0604020202020204" pitchFamily="34" charset="0"/>
              <a:buChar char="•"/>
            </a:pPr>
            <a:r>
              <a:rPr lang="en-US" kern="100" dirty="0">
                <a:solidFill>
                  <a:schemeClr val="tx1"/>
                </a:solidFill>
                <a:effectLst/>
                <a:latin typeface="+mj-lt"/>
                <a:ea typeface="Aptos" panose="020B0004020202020204" pitchFamily="34" charset="0"/>
                <a:cs typeface="Times New Roman" panose="02020603050405020304" pitchFamily="18" charset="0"/>
              </a:rPr>
              <a:t>Even with only a one day, this city will leave a lasting impression on your Mediterranean cruise adventure.</a:t>
            </a:r>
          </a:p>
          <a:p>
            <a:pPr marL="342900" indent="-342900" algn="l">
              <a:buFont typeface="Arial" panose="020B0604020202020204" pitchFamily="34" charset="0"/>
              <a:buChar char="•"/>
            </a:pPr>
            <a:r>
              <a:rPr lang="en-US" sz="2400" b="0" i="0" dirty="0">
                <a:solidFill>
                  <a:schemeClr val="tx1"/>
                </a:solidFill>
                <a:effectLst/>
                <a:latin typeface="+mj-lt"/>
              </a:rPr>
              <a:t>Enjoy your voyage!</a:t>
            </a:r>
          </a:p>
        </p:txBody>
      </p:sp>
    </p:spTree>
    <p:extLst>
      <p:ext uri="{BB962C8B-B14F-4D97-AF65-F5344CB8AC3E}">
        <p14:creationId xmlns:p14="http://schemas.microsoft.com/office/powerpoint/2010/main" val="3221694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685800" y="608013"/>
            <a:ext cx="7770813" cy="1141412"/>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Thanks For Coming</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6200" y="2111375"/>
            <a:ext cx="9220199"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If you have any more questions, Please ask.</a:t>
            </a:r>
          </a:p>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 will do my best to answer them for you.</a:t>
            </a:r>
          </a:p>
          <a:p>
            <a:pPr algn="ctr">
              <a:lnSpc>
                <a:spcPct val="92000"/>
              </a:lnSpc>
              <a:spcBef>
                <a:spcPts val="825"/>
              </a:spcBef>
              <a:spcAft>
                <a:spcPts val="25"/>
              </a:spcAft>
              <a:buClrTx/>
              <a:buFontTx/>
              <a:buNone/>
            </a:pPr>
            <a:endParaRPr lang="en-US" altLang="en-US" sz="3900" dirty="0">
              <a:latin typeface="+mj-lt"/>
              <a:cs typeface="Segoe UI" panose="020B0502040204020203" pitchFamily="34" charset="0"/>
            </a:endParaRPr>
          </a:p>
          <a:p>
            <a:pPr algn="ctr">
              <a:lnSpc>
                <a:spcPct val="92000"/>
              </a:lnSpc>
              <a:spcBef>
                <a:spcPts val="825"/>
              </a:spcBef>
              <a:spcAft>
                <a:spcPts val="25"/>
              </a:spcAft>
              <a:buClrTx/>
              <a:buFontTx/>
              <a:buNone/>
            </a:pPr>
            <a:r>
              <a:rPr lang="en-US" altLang="en-US" sz="3900" b="1" dirty="0">
                <a:latin typeface="+mj-lt"/>
                <a:cs typeface="Segoe UI" panose="020B0502040204020203" pitchFamily="34" charset="0"/>
              </a:rPr>
              <a:t>Have a great visit in Alicante!</a:t>
            </a:r>
          </a:p>
        </p:txBody>
      </p:sp>
    </p:spTree>
  </p:cSld>
  <p:clrMapOvr>
    <a:masterClrMapping/>
  </p:clrMapOvr>
  <p:transition spd="slow"/>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animEffect transition="in" filter="wheel(1)">
                                      <p:cBhvr>
                                        <p:cTn id="7" dur="20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0" y="1"/>
            <a:ext cx="9144000" cy="1295400"/>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References</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39775" y="1295401"/>
            <a:ext cx="8099425" cy="515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mj-lt"/>
                <a:ea typeface="Aptos" panose="020B0004020202020204" pitchFamily="34" charset="0"/>
                <a:cs typeface="Times New Roman" panose="02020603050405020304" pitchFamily="18" charset="0"/>
              </a:rPr>
              <a:t>Reviews on popular food review sites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latin typeface="+mj-lt"/>
                <a:ea typeface="Aptos" panose="020B0004020202020204" pitchFamily="34" charset="0"/>
                <a:cs typeface="Times New Roman" panose="02020603050405020304" pitchFamily="18" charset="0"/>
              </a:rPr>
              <a:t>Websites of mentioned restaurants like Nou Manolin and La Taberna del Gourmet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latin typeface="+mj-lt"/>
                <a:ea typeface="Aptos" panose="020B0004020202020204" pitchFamily="34" charset="0"/>
                <a:cs typeface="Times New Roman" panose="02020603050405020304" pitchFamily="18" charset="0"/>
              </a:rPr>
              <a:t>Alicante food guides from travel bloggers</a:t>
            </a:r>
          </a:p>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General Travel Advice:</a:t>
            </a:r>
            <a:endParaRPr lang="en-US"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latin typeface="+mj-lt"/>
                <a:ea typeface="Aptos" panose="020B0004020202020204" pitchFamily="34" charset="0"/>
                <a:cs typeface="Times New Roman" panose="02020603050405020304" pitchFamily="18" charset="0"/>
              </a:rPr>
              <a:t>Government or travel advisory websites (e.g., U.S. State Department travel tips)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latin typeface="+mj-lt"/>
                <a:ea typeface="Aptos" panose="020B0004020202020204" pitchFamily="34" charset="0"/>
                <a:cs typeface="Times New Roman" panose="02020603050405020304" pitchFamily="18" charset="0"/>
              </a:rPr>
              <a:t>Health advice from sources like the Centers for Disease Control and Prevention (CDC)</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kern="100" dirty="0">
                <a:effectLst/>
                <a:latin typeface="+mj-lt"/>
                <a:ea typeface="Aptos" panose="020B0004020202020204" pitchFamily="34" charset="0"/>
                <a:cs typeface="Times New Roman" panose="02020603050405020304" pitchFamily="18" charset="0"/>
              </a:rPr>
              <a:t>Alicante-specific travel blogs for practical tips</a:t>
            </a:r>
          </a:p>
        </p:txBody>
      </p:sp>
    </p:spTree>
    <p:extLst>
      <p:ext uri="{BB962C8B-B14F-4D97-AF65-F5344CB8AC3E}">
        <p14:creationId xmlns:p14="http://schemas.microsoft.com/office/powerpoint/2010/main" val="222101952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2082D6D-AA3B-551E-A3C3-4FBCBB30E05D}"/>
              </a:ext>
            </a:extLst>
          </p:cNvPr>
          <p:cNvSpPr>
            <a:spLocks noGrp="1" noChangeArrowheads="1"/>
          </p:cNvSpPr>
          <p:nvPr>
            <p:ph type="title"/>
          </p:nvPr>
        </p:nvSpPr>
        <p:spPr>
          <a:xfrm>
            <a:off x="685800" y="381000"/>
            <a:ext cx="77660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Don’t Miss the Ship</a:t>
            </a:r>
          </a:p>
        </p:txBody>
      </p:sp>
      <p:sp>
        <p:nvSpPr>
          <p:cNvPr id="5122" name="Rectangle 2">
            <a:extLst>
              <a:ext uri="{FF2B5EF4-FFF2-40B4-BE49-F238E27FC236}">
                <a16:creationId xmlns:a16="http://schemas.microsoft.com/office/drawing/2014/main" id="{FA905F0E-E0C7-1FDA-8A48-FE133BBD5947}"/>
              </a:ext>
            </a:extLst>
          </p:cNvPr>
          <p:cNvSpPr>
            <a:spLocks noGrp="1" noChangeArrowheads="1"/>
          </p:cNvSpPr>
          <p:nvPr>
            <p:ph type="body" idx="1"/>
          </p:nvPr>
        </p:nvSpPr>
        <p:spPr>
          <a:xfrm>
            <a:off x="228600" y="1295400"/>
            <a:ext cx="8763000" cy="5181600"/>
          </a:xfrm>
          <a:ln/>
        </p:spPr>
        <p:txBody>
          <a:bodyPr/>
          <a:lstStyle/>
          <a:p>
            <a:pPr marL="0" indent="0" hangingPunct="0">
              <a:lnSpc>
                <a:spcPct val="93000"/>
              </a:lnSpc>
              <a:spcBef>
                <a:spcPts val="50"/>
              </a:spcBef>
              <a:spcAft>
                <a:spcPts val="50"/>
              </a:spcAft>
              <a:buClrTx/>
            </a:pPr>
            <a:r>
              <a:rPr lang="en-US" altLang="en-US" sz="2000" b="1" dirty="0"/>
              <a:t>How to Avoid Missing Your Ship:</a:t>
            </a:r>
          </a:p>
          <a:p>
            <a:pPr hangingPunct="0">
              <a:lnSpc>
                <a:spcPct val="93000"/>
              </a:lnSpc>
              <a:spcBef>
                <a:spcPts val="50"/>
              </a:spcBef>
              <a:spcAft>
                <a:spcPts val="50"/>
              </a:spcAft>
              <a:buClrTx/>
              <a:buFont typeface="Arial" panose="020B0604020202020204" pitchFamily="34" charset="0"/>
              <a:buChar char="•"/>
            </a:pPr>
            <a:r>
              <a:rPr lang="en-US" altLang="en-US" sz="2000" dirty="0"/>
              <a:t>Pay attention to the time. - Ship time and local </a:t>
            </a:r>
            <a:br>
              <a:rPr lang="en-US" altLang="en-US" sz="2000" dirty="0"/>
            </a:br>
            <a:r>
              <a:rPr lang="en-US" altLang="en-US" sz="2000" dirty="0"/>
              <a:t>time are often different.</a:t>
            </a:r>
          </a:p>
          <a:p>
            <a:pPr hangingPunct="0">
              <a:lnSpc>
                <a:spcPct val="93000"/>
              </a:lnSpc>
              <a:spcBef>
                <a:spcPts val="50"/>
              </a:spcBef>
              <a:spcAft>
                <a:spcPts val="50"/>
              </a:spcAft>
              <a:buClrTx/>
              <a:buFont typeface="Arial" panose="020B0604020202020204" pitchFamily="34" charset="0"/>
              <a:buChar char="•"/>
            </a:pPr>
            <a:r>
              <a:rPr lang="en-US" altLang="en-US" sz="2000" dirty="0"/>
              <a:t>Put a return-to-ship reminder on your phone.</a:t>
            </a:r>
          </a:p>
          <a:p>
            <a:pPr marL="0" indent="0" hangingPunct="0">
              <a:lnSpc>
                <a:spcPct val="93000"/>
              </a:lnSpc>
              <a:spcBef>
                <a:spcPts val="50"/>
              </a:spcBef>
              <a:spcAft>
                <a:spcPts val="50"/>
              </a:spcAft>
              <a:buClrTx/>
            </a:pPr>
            <a:r>
              <a:rPr lang="en-US" altLang="en-US" sz="2000" b="1" dirty="0"/>
              <a:t>Choose excursions wisely:</a:t>
            </a:r>
          </a:p>
          <a:p>
            <a:pPr hangingPunct="0">
              <a:lnSpc>
                <a:spcPct val="93000"/>
              </a:lnSpc>
              <a:spcBef>
                <a:spcPts val="50"/>
              </a:spcBef>
              <a:spcAft>
                <a:spcPts val="50"/>
              </a:spcAft>
              <a:buClrTx/>
              <a:buFont typeface="Arial" panose="020B0604020202020204" pitchFamily="34" charset="0"/>
              <a:buChar char="•"/>
            </a:pPr>
            <a:r>
              <a:rPr lang="en-US" altLang="en-US" sz="2000" dirty="0"/>
              <a:t>If a ship-sponsored excursion is late returning </a:t>
            </a:r>
            <a:br>
              <a:rPr lang="en-US" altLang="en-US" sz="2000" dirty="0"/>
            </a:br>
            <a:r>
              <a:rPr lang="en-US" altLang="en-US" sz="2000" dirty="0"/>
              <a:t>to port, the ship will wait, but not for excursions </a:t>
            </a:r>
            <a:br>
              <a:rPr lang="en-US" altLang="en-US" sz="2000" dirty="0"/>
            </a:br>
            <a:r>
              <a:rPr lang="en-US" altLang="en-US" sz="2000" dirty="0"/>
              <a:t>taken on your own.</a:t>
            </a:r>
          </a:p>
          <a:p>
            <a:pPr marL="0" indent="0" hangingPunct="0">
              <a:lnSpc>
                <a:spcPct val="93000"/>
              </a:lnSpc>
              <a:spcBef>
                <a:spcPts val="50"/>
              </a:spcBef>
              <a:spcAft>
                <a:spcPts val="50"/>
              </a:spcAft>
              <a:buClrTx/>
            </a:pPr>
            <a:r>
              <a:rPr lang="en-US" altLang="en-US" sz="2000" b="1" dirty="0"/>
              <a:t>Be Prepared:</a:t>
            </a:r>
          </a:p>
          <a:p>
            <a:pPr hangingPunct="0">
              <a:lnSpc>
                <a:spcPct val="93000"/>
              </a:lnSpc>
              <a:spcBef>
                <a:spcPts val="50"/>
              </a:spcBef>
              <a:spcAft>
                <a:spcPts val="50"/>
              </a:spcAft>
              <a:buClrTx/>
              <a:buFont typeface="Arial" panose="020B0604020202020204" pitchFamily="34" charset="0"/>
              <a:buChar char="•"/>
            </a:pPr>
            <a:r>
              <a:rPr lang="en-US" altLang="en-US" sz="2000" dirty="0"/>
              <a:t>Have your Passport, Credit Card, and phone numbers for the ship port agent. </a:t>
            </a:r>
          </a:p>
          <a:p>
            <a:pPr hangingPunct="0">
              <a:lnSpc>
                <a:spcPct val="93000"/>
              </a:lnSpc>
              <a:spcBef>
                <a:spcPts val="50"/>
              </a:spcBef>
              <a:spcAft>
                <a:spcPts val="50"/>
              </a:spcAft>
              <a:buClrTx/>
              <a:buFont typeface="Arial" panose="020B0604020202020204" pitchFamily="34" charset="0"/>
              <a:buChar char="•"/>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pic>
        <p:nvPicPr>
          <p:cNvPr id="2050" name="Picture 2">
            <a:extLst>
              <a:ext uri="{FF2B5EF4-FFF2-40B4-BE49-F238E27FC236}">
                <a16:creationId xmlns:a16="http://schemas.microsoft.com/office/drawing/2014/main" id="{3641127F-F001-B2BE-CF4F-32508162F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09" r="23333"/>
          <a:stretch/>
        </p:blipFill>
        <p:spPr bwMode="auto">
          <a:xfrm>
            <a:off x="5562601" y="1292351"/>
            <a:ext cx="3581400" cy="246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anim calcmode="lin" valueType="num">
                                      <p:cBhvr additive="base">
                                        <p:cTn id="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anim calcmode="lin" valueType="num">
                                      <p:cBhvr additive="base">
                                        <p:cTn id="1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 calcmode="lin" valueType="num">
                                      <p:cBhvr additive="base">
                                        <p:cTn id="17"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2">
                                            <p:txEl>
                                              <p:pRg st="6" end="6"/>
                                            </p:txEl>
                                          </p:spTgt>
                                        </p:tgtEl>
                                        <p:attrNameLst>
                                          <p:attrName>style.visibility</p:attrName>
                                        </p:attrNameLst>
                                      </p:cBhvr>
                                      <p:to>
                                        <p:strVal val="visible"/>
                                      </p:to>
                                    </p:set>
                                    <p:anim calcmode="lin" valueType="num">
                                      <p:cBhvr additive="base">
                                        <p:cTn id="21"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7" end="7"/>
                                            </p:txEl>
                                          </p:spTgt>
                                        </p:tgtEl>
                                        <p:attrNameLst>
                                          <p:attrName>style.visibility</p:attrName>
                                        </p:attrNameLst>
                                      </p:cBhvr>
                                      <p:to>
                                        <p:strVal val="visible"/>
                                      </p:to>
                                    </p:set>
                                    <p:anim calcmode="lin" valueType="num">
                                      <p:cBhvr additive="base">
                                        <p:cTn id="27"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8" end="8"/>
                                            </p:txEl>
                                          </p:spTgt>
                                        </p:tgtEl>
                                        <p:attrNameLst>
                                          <p:attrName>style.visibility</p:attrName>
                                        </p:attrNameLst>
                                      </p:cBhvr>
                                      <p:to>
                                        <p:strVal val="visible"/>
                                      </p:to>
                                    </p:set>
                                    <p:anim calcmode="lin" valueType="num">
                                      <p:cBhvr additive="base">
                                        <p:cTn id="33"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Money</a:t>
            </a: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76200" y="1219200"/>
            <a:ext cx="9067800" cy="5329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Spain uses the Euro (€) as its official currency.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As of October 2024, the exchange rate between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the Euro and the U.S. Dollar (USD) is about</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		</a:t>
            </a:r>
            <a:r>
              <a:rPr lang="en-US" sz="2000" b="1" kern="100" dirty="0">
                <a:effectLst/>
                <a:latin typeface="+mj-lt"/>
                <a:ea typeface="Aptos" panose="020B0004020202020204" pitchFamily="34" charset="0"/>
                <a:cs typeface="Times New Roman" panose="02020603050405020304" pitchFamily="18" charset="0"/>
              </a:rPr>
              <a:t>1 EUR = 1.05 USD. </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This means U.S. travelers should anticipate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slightly higher prices in terms of conversion,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but Spain remains a relatively affordable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destination compared to many other Western European countries.</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Instead, consider using ATMs to withdraw Euros directly, as they often offer better rates. Additionally, credit and debit cards are widely accepted throughout Alicante, though having some cash on hand is always a good idea for smaller purchases or tips.</a:t>
            </a:r>
          </a:p>
        </p:txBody>
      </p:sp>
      <p:pic>
        <p:nvPicPr>
          <p:cNvPr id="7171" name="Picture 3">
            <a:extLst>
              <a:ext uri="{FF2B5EF4-FFF2-40B4-BE49-F238E27FC236}">
                <a16:creationId xmlns:a16="http://schemas.microsoft.com/office/drawing/2014/main" id="{5FC7EB7F-B60F-D8A4-5D73-A107E8400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60"/>
          <a:stretch/>
        </p:blipFill>
        <p:spPr bwMode="auto">
          <a:xfrm>
            <a:off x="5334000" y="1371600"/>
            <a:ext cx="3810000" cy="2491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 calcmode="lin" valueType="num">
                                      <p:cBhvr additive="base">
                                        <p:cTn id="13"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anim calcmode="lin" valueType="num">
                                      <p:cBhvr additive="base">
                                        <p:cTn id="19"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Introduction to Alicante Spain</a:t>
            </a:r>
            <a:r>
              <a:rPr lang="en-US" altLang="en-US" dirty="0"/>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626428" y="1295400"/>
            <a:ext cx="4517572" cy="2714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lgn="l">
              <a:buFont typeface="Arial" panose="020B0604020202020204" pitchFamily="34" charset="0"/>
              <a:buChar char="•"/>
            </a:pPr>
            <a:r>
              <a:rPr lang="en-US" b="0" i="0" dirty="0">
                <a:solidFill>
                  <a:srgbClr val="000000"/>
                </a:solidFill>
                <a:effectLst/>
                <a:latin typeface="+mj-lt"/>
              </a:rPr>
              <a:t>Nestled on the picturesque Costa Blanca, Alicante is a delightful blend of history, culture, and sun-kissed beaches, making it a must-visit destination for cruise travelers. </a:t>
            </a:r>
          </a:p>
          <a:p>
            <a:pPr marR="0">
              <a:lnSpc>
                <a:spcPct val="115000"/>
              </a:lnSpc>
              <a:spcBef>
                <a:spcPts val="0"/>
              </a:spcBef>
              <a:spcAft>
                <a:spcPts val="800"/>
              </a:spcAft>
            </a:pPr>
            <a:endParaRPr lang="en-US" kern="100" dirty="0">
              <a:effectLst/>
              <a:latin typeface="+mj-lt"/>
              <a:ea typeface="Aptos" panose="020B0004020202020204" pitchFamily="34" charset="0"/>
              <a:cs typeface="Times New Roman" panose="02020603050405020304" pitchFamily="18" charset="0"/>
            </a:endParaRPr>
          </a:p>
        </p:txBody>
      </p:sp>
      <p:pic>
        <p:nvPicPr>
          <p:cNvPr id="1026" name="Picture 2" descr="ALICANTE Costa Blanca - Spain (Travel ...">
            <a:extLst>
              <a:ext uri="{FF2B5EF4-FFF2-40B4-BE49-F238E27FC236}">
                <a16:creationId xmlns:a16="http://schemas.microsoft.com/office/drawing/2014/main" id="{D13382BE-5FA6-881C-936A-B3428F4A5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95400"/>
            <a:ext cx="4626429"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FD60CB-C608-FD44-2BCC-78968327E886}"/>
              </a:ext>
            </a:extLst>
          </p:cNvPr>
          <p:cNvSpPr txBox="1"/>
          <p:nvPr/>
        </p:nvSpPr>
        <p:spPr>
          <a:xfrm>
            <a:off x="152400" y="3886200"/>
            <a:ext cx="8991600" cy="2703304"/>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000000"/>
                </a:solidFill>
                <a:effectLst/>
                <a:latin typeface="+mj-lt"/>
              </a:rPr>
              <a:t>For first-time visitors, start your journey with a stroll along the </a:t>
            </a:r>
            <a:r>
              <a:rPr lang="en-US" sz="2400" b="0" i="0" dirty="0" err="1">
                <a:solidFill>
                  <a:srgbClr val="000000"/>
                </a:solidFill>
                <a:effectLst/>
                <a:latin typeface="+mj-lt"/>
              </a:rPr>
              <a:t>Explanada</a:t>
            </a:r>
            <a:r>
              <a:rPr lang="en-US" sz="2400" b="0" i="0" dirty="0">
                <a:solidFill>
                  <a:srgbClr val="000000"/>
                </a:solidFill>
                <a:effectLst/>
                <a:latin typeface="+mj-lt"/>
              </a:rPr>
              <a:t> de </a:t>
            </a:r>
            <a:r>
              <a:rPr lang="en-US" sz="2400" b="0" i="0" dirty="0" err="1">
                <a:solidFill>
                  <a:srgbClr val="000000"/>
                </a:solidFill>
                <a:effectLst/>
                <a:latin typeface="+mj-lt"/>
              </a:rPr>
              <a:t>España</a:t>
            </a:r>
            <a:r>
              <a:rPr lang="en-US" sz="2400" b="0" i="0" dirty="0">
                <a:solidFill>
                  <a:srgbClr val="000000"/>
                </a:solidFill>
                <a:effectLst/>
                <a:latin typeface="+mj-lt"/>
              </a:rPr>
              <a:t>, a stunning promenade lined with palm trees and mosaic tiles. Dive into history at the Castillo de Santa Bárbara, towering above the city and offering panoramic views. </a:t>
            </a:r>
          </a:p>
          <a:p>
            <a:pPr marL="342900" indent="-342900" algn="l">
              <a:buFont typeface="Arial" panose="020B0604020202020204" pitchFamily="34" charset="0"/>
              <a:buChar char="•"/>
            </a:pPr>
            <a:r>
              <a:rPr lang="en-US" sz="2400" b="0" i="0" dirty="0">
                <a:solidFill>
                  <a:srgbClr val="000000"/>
                </a:solidFill>
                <a:effectLst/>
                <a:latin typeface="+mj-lt"/>
              </a:rPr>
              <a:t>Don't miss the vibrant Mercado Central for a taste of local life and cuisine. For beach lovers, Playa del </a:t>
            </a:r>
            <a:r>
              <a:rPr lang="en-US" sz="2400" b="0" i="0" dirty="0" err="1">
                <a:solidFill>
                  <a:srgbClr val="000000"/>
                </a:solidFill>
                <a:effectLst/>
                <a:latin typeface="+mj-lt"/>
              </a:rPr>
              <a:t>Postiguet</a:t>
            </a:r>
            <a:r>
              <a:rPr lang="en-US" sz="2400" b="0" i="0" dirty="0">
                <a:solidFill>
                  <a:srgbClr val="000000"/>
                </a:solidFill>
                <a:effectLst/>
                <a:latin typeface="+mj-lt"/>
              </a:rPr>
              <a:t>, conveniently located near the city center, offers a perfect retreat</a:t>
            </a:r>
            <a:endParaRPr lang="en-US" dirty="0"/>
          </a:p>
        </p:txBody>
      </p:sp>
    </p:spTree>
    <p:extLst>
      <p:ext uri="{BB962C8B-B14F-4D97-AF65-F5344CB8AC3E}">
        <p14:creationId xmlns:p14="http://schemas.microsoft.com/office/powerpoint/2010/main" val="2618663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1143000"/>
          </a:xfrm>
          <a:ln/>
        </p:spPr>
        <p:txBody>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400" b="1" kern="100" dirty="0">
                <a:effectLst/>
                <a:ea typeface="Aptos" panose="020B0004020202020204" pitchFamily="34" charset="0"/>
                <a:cs typeface="Times New Roman" panose="02020603050405020304" pitchFamily="18" charset="0"/>
              </a:rPr>
              <a:t>A Cruise Traveler’s Guide</a:t>
            </a:r>
            <a:r>
              <a:rPr lang="en-US" altLang="en-US" dirty="0"/>
              <a:t> </a:t>
            </a: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152400" y="1143000"/>
            <a:ext cx="8991600" cy="536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400" dirty="0"/>
              <a:t>This sun-kissed paradise along </a:t>
            </a:r>
            <a:br>
              <a:rPr lang="en-US" sz="2400" dirty="0"/>
            </a:br>
            <a:r>
              <a:rPr lang="en-US" sz="2400" dirty="0"/>
              <a:t>Spain's southeastern coast has </a:t>
            </a:r>
            <a:br>
              <a:rPr lang="en-US" sz="2400" dirty="0"/>
            </a:br>
            <a:r>
              <a:rPr lang="en-US" sz="2400" dirty="0"/>
              <a:t>burgeoned as a favorite port of </a:t>
            </a:r>
            <a:br>
              <a:rPr lang="en-US" sz="2400" dirty="0"/>
            </a:br>
            <a:r>
              <a:rPr lang="en-US" sz="2400" dirty="0"/>
              <a:t>call for cruise passengers </a:t>
            </a:r>
            <a:endParaRPr lang="en-US" dirty="0"/>
          </a:p>
          <a:p>
            <a:pPr marL="342900" indent="-342900">
              <a:buFont typeface="Arial" panose="020B0604020202020204" pitchFamily="34" charset="0"/>
              <a:buChar char="•"/>
            </a:pPr>
            <a:r>
              <a:rPr lang="en-US" sz="2400" b="0" i="0" dirty="0">
                <a:solidFill>
                  <a:srgbClr val="000000"/>
                </a:solidFill>
                <a:effectLst/>
                <a:latin typeface="+mj-lt"/>
              </a:rPr>
              <a:t>Renting a bike is a great way to </a:t>
            </a:r>
            <a:br>
              <a:rPr lang="en-US" sz="2400" b="0" i="0" dirty="0">
                <a:solidFill>
                  <a:srgbClr val="000000"/>
                </a:solidFill>
                <a:effectLst/>
                <a:latin typeface="+mj-lt"/>
              </a:rPr>
            </a:br>
            <a:r>
              <a:rPr lang="en-US" sz="2400" b="0" i="0" dirty="0">
                <a:solidFill>
                  <a:srgbClr val="000000"/>
                </a:solidFill>
                <a:effectLst/>
                <a:latin typeface="+mj-lt"/>
              </a:rPr>
              <a:t>explore Alicante's flat and scenic </a:t>
            </a:r>
            <a:br>
              <a:rPr lang="en-US" sz="2400" b="0" i="0" dirty="0">
                <a:solidFill>
                  <a:srgbClr val="000000"/>
                </a:solidFill>
                <a:effectLst/>
                <a:latin typeface="+mj-lt"/>
              </a:rPr>
            </a:br>
            <a:r>
              <a:rPr lang="en-US" sz="2400" b="0" i="0" dirty="0">
                <a:solidFill>
                  <a:srgbClr val="000000"/>
                </a:solidFill>
                <a:effectLst/>
                <a:latin typeface="+mj-lt"/>
              </a:rPr>
              <a:t>paths, providing both flexibility </a:t>
            </a:r>
            <a:br>
              <a:rPr lang="en-US" sz="2400" b="0" i="0" dirty="0">
                <a:solidFill>
                  <a:srgbClr val="000000"/>
                </a:solidFill>
                <a:effectLst/>
                <a:latin typeface="+mj-lt"/>
              </a:rPr>
            </a:br>
            <a:r>
              <a:rPr lang="en-US" sz="2400" b="0" i="0" dirty="0">
                <a:solidFill>
                  <a:srgbClr val="000000"/>
                </a:solidFill>
                <a:effectLst/>
                <a:latin typeface="+mj-lt"/>
              </a:rPr>
              <a:t>and adventure. </a:t>
            </a:r>
          </a:p>
          <a:p>
            <a:pPr marL="342900" indent="-342900">
              <a:buFont typeface="Arial" panose="020B0604020202020204" pitchFamily="34" charset="0"/>
              <a:buChar char="•"/>
            </a:pPr>
            <a:r>
              <a:rPr lang="en-US" sz="2400" b="0" i="0" dirty="0">
                <a:solidFill>
                  <a:srgbClr val="000000"/>
                </a:solidFill>
                <a:effectLst/>
                <a:latin typeface="+mj-lt"/>
              </a:rPr>
              <a:t>When dining out, try traditional dishes like 'paella' at local eateries. </a:t>
            </a:r>
          </a:p>
          <a:p>
            <a:pPr marL="342900" indent="-342900">
              <a:buFont typeface="Arial" panose="020B0604020202020204" pitchFamily="34" charset="0"/>
              <a:buChar char="•"/>
            </a:pPr>
            <a:r>
              <a:rPr lang="en-US" sz="2400" b="0" i="0" dirty="0">
                <a:solidFill>
                  <a:srgbClr val="000000"/>
                </a:solidFill>
                <a:effectLst/>
                <a:latin typeface="+mj-lt"/>
              </a:rPr>
              <a:t>Lastly, learning a few basic Spanish phrases can enhance your interactions with the locals, adding a personal touch to your visit.</a:t>
            </a:r>
          </a:p>
          <a:p>
            <a:pPr marL="342900" indent="-342900">
              <a:buFont typeface="Arial" panose="020B0604020202020204" pitchFamily="34" charset="0"/>
              <a:buChar char="•"/>
            </a:pPr>
            <a:r>
              <a:rPr lang="en-US" sz="2400" dirty="0"/>
              <a:t>This guide will help you get the most out of your visit, whether you're making a pilgrimage or returning to this bewitching Mediterranean city for more.</a:t>
            </a:r>
          </a:p>
        </p:txBody>
      </p:sp>
      <p:pic>
        <p:nvPicPr>
          <p:cNvPr id="2" name="Picture 2" descr="Costa Blanca travel - Lonely Planet ...">
            <a:extLst>
              <a:ext uri="{FF2B5EF4-FFF2-40B4-BE49-F238E27FC236}">
                <a16:creationId xmlns:a16="http://schemas.microsoft.com/office/drawing/2014/main" id="{AA0CDD00-4FC7-3590-BF3B-80A1B9DC3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295400"/>
            <a:ext cx="45053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700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xEl>
                                              <p:pRg st="2" end="2"/>
                                            </p:txEl>
                                          </p:spTgt>
                                        </p:tgtEl>
                                        <p:attrNameLst>
                                          <p:attrName>style.visibility</p:attrName>
                                        </p:attrNameLst>
                                      </p:cBhvr>
                                      <p:to>
                                        <p:strVal val="visible"/>
                                      </p:to>
                                    </p:set>
                                    <p:anim calcmode="lin" valueType="num">
                                      <p:cBhvr additive="base">
                                        <p:cTn id="13"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anim calcmode="lin" valueType="num">
                                      <p:cBhvr additive="base">
                                        <p:cTn id="19" dur="500" fill="hold"/>
                                        <p:tgtEl>
                                          <p:spTgt spid="30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xEl>
                                              <p:pRg st="4" end="4"/>
                                            </p:txEl>
                                          </p:spTgt>
                                        </p:tgtEl>
                                        <p:attrNameLst>
                                          <p:attrName>style.visibility</p:attrName>
                                        </p:attrNameLst>
                                      </p:cBhvr>
                                      <p:to>
                                        <p:strVal val="visible"/>
                                      </p:to>
                                    </p:set>
                                    <p:anim calcmode="lin" valueType="num">
                                      <p:cBhvr additive="base">
                                        <p:cTn id="25" dur="500" fill="hold"/>
                                        <p:tgtEl>
                                          <p:spTgt spid="307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kern="100" dirty="0">
                <a:effectLst/>
                <a:latin typeface="+mj-lt"/>
                <a:ea typeface="Aptos" panose="020B0004020202020204" pitchFamily="34" charset="0"/>
                <a:cs typeface="Times New Roman" panose="02020603050405020304" pitchFamily="18" charset="0"/>
              </a:rPr>
              <a:t>The History of Alicante</a:t>
            </a:r>
            <a:endParaRPr lang="en-US" altLang="en-US" dirty="0"/>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7200" y="1219200"/>
            <a:ext cx="8610600" cy="2814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A Time Traveling experience</a:t>
            </a:r>
            <a:endParaRPr lang="en-US" kern="100" dirty="0">
              <a:effectLst/>
              <a:latin typeface="+mj-lt"/>
              <a:ea typeface="Aptos" panose="020B0004020202020204" pitchFamily="34" charset="0"/>
              <a:cs typeface="Times New Roman" panose="02020603050405020304" pitchFamily="18" charset="0"/>
            </a:endParaRP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The history of Alicante dates back over 7,000 years ago, to the early settlements of Iberians tribes.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Its location on the eastern coast of Spain and its access to the Mediterranean Sea has made it a strategic point in several    				     occasions throughout history. </a:t>
            </a:r>
          </a:p>
        </p:txBody>
      </p:sp>
      <p:pic>
        <p:nvPicPr>
          <p:cNvPr id="4098" name="Picture 2" descr="The Roman city of Alicante - exploring Lucentum">
            <a:extLst>
              <a:ext uri="{FF2B5EF4-FFF2-40B4-BE49-F238E27FC236}">
                <a16:creationId xmlns:a16="http://schemas.microsoft.com/office/drawing/2014/main" id="{5DCD360A-92B1-0336-F916-7B09E2B53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5492"/>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852A7B-5085-1520-6330-884B3FA7F0CB}"/>
              </a:ext>
            </a:extLst>
          </p:cNvPr>
          <p:cNvSpPr txBox="1"/>
          <p:nvPr/>
        </p:nvSpPr>
        <p:spPr>
          <a:xfrm>
            <a:off x="4419600" y="4008857"/>
            <a:ext cx="4681728" cy="1757212"/>
          </a:xfrm>
          <a:prstGeom prst="rect">
            <a:avLst/>
          </a:prstGeom>
          <a:noFill/>
        </p:spPr>
        <p:txBody>
          <a:bodyPr wrap="square">
            <a:spAutoFit/>
          </a:bodyPr>
          <a:lstStyle/>
          <a:p>
            <a:pPr marL="342900" marR="0" indent="-342900">
              <a:lnSpc>
                <a:spcPct val="115000"/>
              </a:lnSpc>
              <a:spcBef>
                <a:spcPts val="0"/>
              </a:spcBef>
              <a:spcAft>
                <a:spcPts val="800"/>
              </a:spcAft>
              <a:buFont typeface="Arial" panose="020B0604020202020204" pitchFamily="34" charset="0"/>
              <a:buChar char="•"/>
            </a:pPr>
            <a:r>
              <a:rPr lang="en-US" kern="100" dirty="0">
                <a:solidFill>
                  <a:schemeClr val="tx1"/>
                </a:solidFill>
                <a:effectLst/>
                <a:latin typeface="+mj-lt"/>
                <a:ea typeface="Aptos" panose="020B0004020202020204" pitchFamily="34" charset="0"/>
                <a:cs typeface="Times New Roman" panose="02020603050405020304" pitchFamily="18" charset="0"/>
              </a:rPr>
              <a:t>The Greeks and Phoenicians realized its potential earlier but the Romans are associated with making a trading post out of it.</a:t>
            </a:r>
          </a:p>
        </p:txBody>
      </p:sp>
    </p:spTree>
    <p:extLst>
      <p:ext uri="{BB962C8B-B14F-4D97-AF65-F5344CB8AC3E}">
        <p14:creationId xmlns:p14="http://schemas.microsoft.com/office/powerpoint/2010/main" val="1334825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 calcmode="lin" valueType="num">
                                      <p:cBhvr additive="base">
                                        <p:cTn id="7" dur="500" fill="hold"/>
                                        <p:tgtEl>
                                          <p:spTgt spid="307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7526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Alicante's History </a:t>
            </a:r>
            <a:br>
              <a:rPr lang="en-US" b="1" kern="100" dirty="0">
                <a:effectLst/>
                <a:ea typeface="Aptos" panose="020B0004020202020204" pitchFamily="34" charset="0"/>
                <a:cs typeface="Times New Roman" panose="02020603050405020304" pitchFamily="18" charset="0"/>
              </a:rPr>
            </a:br>
            <a:r>
              <a:rPr lang="en-US" b="1" kern="100" dirty="0">
                <a:effectLst/>
                <a:ea typeface="Aptos" panose="020B0004020202020204" pitchFamily="34" charset="0"/>
                <a:cs typeface="Times New Roman" panose="02020603050405020304" pitchFamily="18" charset="0"/>
              </a:rPr>
              <a:t>A Journey Through Time</a:t>
            </a:r>
            <a:endParaRPr lang="en-US"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752600"/>
            <a:ext cx="8839200" cy="4937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Alicante's history stretches back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over 7,000 years, starting with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early settlements by Iberian tribes.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The city’s location, on the eastern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coast of Spain with easy access to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the Mediterranean Sea, made it a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strategic point for various civilizations.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The Greeks and Phoenicians were the first to recognize its potential, but it was the Romans who truly established the town as a trading post known as “</a:t>
            </a:r>
            <a:r>
              <a:rPr lang="en-US" kern="100" dirty="0" err="1">
                <a:effectLst/>
                <a:latin typeface="+mj-lt"/>
                <a:ea typeface="Aptos" panose="020B0004020202020204" pitchFamily="34" charset="0"/>
                <a:cs typeface="Times New Roman" panose="02020603050405020304" pitchFamily="18" charset="0"/>
              </a:rPr>
              <a:t>Lucentum</a:t>
            </a:r>
            <a:r>
              <a:rPr lang="en-US" kern="100" dirty="0">
                <a:effectLst/>
                <a:latin typeface="+mj-lt"/>
                <a:ea typeface="Aptos" panose="020B0004020202020204" pitchFamily="34" charset="0"/>
                <a:cs typeface="Times New Roman" panose="02020603050405020304" pitchFamily="18" charset="0"/>
              </a:rPr>
              <a:t>,” which you can still visit today in the form of impressive ancient ruins.</a:t>
            </a:r>
          </a:p>
        </p:txBody>
      </p:sp>
      <p:pic>
        <p:nvPicPr>
          <p:cNvPr id="5122" name="Picture 2" descr="The Iberians – The Ancient People of the Iberian Peninsula">
            <a:extLst>
              <a:ext uri="{FF2B5EF4-FFF2-40B4-BE49-F238E27FC236}">
                <a16:creationId xmlns:a16="http://schemas.microsoft.com/office/drawing/2014/main" id="{BD5D6850-70B7-D6BF-AE10-0B5BCE683A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49"/>
          <a:stretch/>
        </p:blipFill>
        <p:spPr bwMode="auto">
          <a:xfrm>
            <a:off x="4876800" y="1764792"/>
            <a:ext cx="4279392" cy="257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69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 calcmode="lin" valueType="num">
                                      <p:cBhvr additive="base">
                                        <p:cTn id="13"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3730</Words>
  <Application>Microsoft Office PowerPoint</Application>
  <PresentationFormat>On-screen Show (4:3)</PresentationFormat>
  <Paragraphs>298</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Aptos</vt:lpstr>
      <vt:lpstr>Arial</vt:lpstr>
      <vt:lpstr>Arial Narrow</vt:lpstr>
      <vt:lpstr>Google Sans</vt:lpstr>
      <vt:lpstr>Segoe UI</vt:lpstr>
      <vt:lpstr>Symbol</vt:lpstr>
      <vt:lpstr>Tahoma</vt:lpstr>
      <vt:lpstr>Times New Roman</vt:lpstr>
      <vt:lpstr>Wingdings</vt:lpstr>
      <vt:lpstr>Office Theme</vt:lpstr>
      <vt:lpstr>Alicante Spain  Cruise Travel Guide</vt:lpstr>
      <vt:lpstr>What I Will Cover</vt:lpstr>
      <vt:lpstr>My Port Philosophy</vt:lpstr>
      <vt:lpstr>Don’t Miss the Ship</vt:lpstr>
      <vt:lpstr>Money</vt:lpstr>
      <vt:lpstr>Introduction to Alicante Spain </vt:lpstr>
      <vt:lpstr>A Cruise Traveler’s Guide </vt:lpstr>
      <vt:lpstr>The History of Alicante</vt:lpstr>
      <vt:lpstr>Alicante's History  A Journey Through Time</vt:lpstr>
      <vt:lpstr>Alicante's History  A Journey Through Time</vt:lpstr>
      <vt:lpstr>Alicante's History  A Journey Through Time</vt:lpstr>
      <vt:lpstr>PowerPoint Presentation</vt:lpstr>
      <vt:lpstr>Map Of Alicante</vt:lpstr>
      <vt:lpstr>Getting Around Alicante</vt:lpstr>
      <vt:lpstr>Getting Around Alicante</vt:lpstr>
      <vt:lpstr>Getting Around Alicante</vt:lpstr>
      <vt:lpstr>Getting Around Alicante by Bike</vt:lpstr>
      <vt:lpstr>Getting Around Alicante</vt:lpstr>
      <vt:lpstr>Your First Stop</vt:lpstr>
      <vt:lpstr>Attractions &amp; Points of Interest</vt:lpstr>
      <vt:lpstr>Attractions &amp; Points of Interest</vt:lpstr>
      <vt:lpstr>Explanada de España</vt:lpstr>
      <vt:lpstr>Archaeological Museum of Alicante</vt:lpstr>
      <vt:lpstr>Postiguet Beach</vt:lpstr>
      <vt:lpstr>Tabarca Island</vt:lpstr>
      <vt:lpstr>Alicante’s Calle de Las Setas  (The Mushroom Street)</vt:lpstr>
      <vt:lpstr>Museo The Ocean Race</vt:lpstr>
      <vt:lpstr>Basilica of St Mary of Alicante</vt:lpstr>
      <vt:lpstr>Castell de Sant Ferran</vt:lpstr>
      <vt:lpstr>Cocatedral de Sant Nicolau de Bari d'Alacant</vt:lpstr>
      <vt:lpstr>Mercat Central d'Alacant</vt:lpstr>
      <vt:lpstr>Home to Amazing Restaurants</vt:lpstr>
      <vt:lpstr>Home to Amazing Restaurants</vt:lpstr>
      <vt:lpstr>Home to Amazing Restaurants</vt:lpstr>
      <vt:lpstr>Important Tips &amp; Practical Advice</vt:lpstr>
      <vt:lpstr>Final Thoughts</vt:lpstr>
      <vt:lpstr>Thanks For Coming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Cádiz Spain</dc:title>
  <dc:creator>Marc Silver</dc:creator>
  <cp:lastModifiedBy>Marc Silver</cp:lastModifiedBy>
  <cp:revision>39</cp:revision>
  <dcterms:modified xsi:type="dcterms:W3CDTF">2025-04-25T19:29:55Z</dcterms:modified>
</cp:coreProperties>
</file>