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82" r:id="rId3"/>
    <p:sldId id="257" r:id="rId4"/>
    <p:sldId id="274" r:id="rId5"/>
    <p:sldId id="258" r:id="rId6"/>
    <p:sldId id="279" r:id="rId7"/>
    <p:sldId id="283" r:id="rId8"/>
    <p:sldId id="284" r:id="rId9"/>
    <p:sldId id="293" r:id="rId10"/>
    <p:sldId id="260" r:id="rId11"/>
    <p:sldId id="261" r:id="rId12"/>
    <p:sldId id="280" r:id="rId13"/>
    <p:sldId id="301" r:id="rId14"/>
    <p:sldId id="302" r:id="rId15"/>
    <p:sldId id="300" r:id="rId16"/>
    <p:sldId id="297" r:id="rId17"/>
    <p:sldId id="305" r:id="rId18"/>
    <p:sldId id="306" r:id="rId19"/>
    <p:sldId id="307" r:id="rId20"/>
    <p:sldId id="303" r:id="rId21"/>
    <p:sldId id="292" r:id="rId22"/>
    <p:sldId id="275" r:id="rId23"/>
    <p:sldId id="271" r:id="rId24"/>
    <p:sldId id="304" r:id="rId25"/>
    <p:sldId id="272" r:id="rId26"/>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6" autoAdjust="0"/>
    <p:restoredTop sz="94815" autoAdjust="0"/>
  </p:normalViewPr>
  <p:slideViewPr>
    <p:cSldViewPr snapToGrid="0">
      <p:cViewPr varScale="1">
        <p:scale>
          <a:sx n="96" d="100"/>
          <a:sy n="96" d="100"/>
        </p:scale>
        <p:origin x="2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26T15:48:57.492" idx="1">
    <p:pos x="4473" y="-237"/>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txBody>
          <a:bodyPr/>
          <a:lstStyle/>
          <a:p>
            <a:endParaRPr lang="en-US"/>
          </a:p>
        </p:txBody>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3FA2-6C6C-8906-34A8-AA3680E3071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CA9AA9-0E59-9F70-5EF1-0C43AB53376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C5A35A17-1CA7-A556-1E90-A36B8ACEA39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D9085DFE-855E-A989-5E33-359949D7FE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01797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1B48-A0A5-C281-07DF-13C1704A83D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2B6127-839D-C77E-A415-71BEE2D992BC}"/>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247C7003-0536-4CB4-6834-346908011B6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24AD55D2-6FEE-2031-B3C2-0BEF143BADB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30434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28394-D4F5-15E4-4912-38686B43F1E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E0620D-43AF-A874-2915-0501B2B01F80}"/>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18</a:t>
            </a:fld>
            <a:endParaRPr lang="en-US"/>
          </a:p>
        </p:txBody>
      </p:sp>
      <p:sp>
        <p:nvSpPr>
          <p:cNvPr id="2" name="Slide Image Placeholder 1">
            <a:extLst>
              <a:ext uri="{FF2B5EF4-FFF2-40B4-BE49-F238E27FC236}">
                <a16:creationId xmlns:a16="http://schemas.microsoft.com/office/drawing/2014/main" id="{97C44A45-6741-7466-CB2E-47EAE41CA4E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A8655E18-504A-0CAA-3D97-B25456F86D7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7230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AFC3-F5F4-AF86-8537-C13E4BF5975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374AA7B-5CF9-21A3-A06E-515309B3DE8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19</a:t>
            </a:fld>
            <a:endParaRPr lang="en-US"/>
          </a:p>
        </p:txBody>
      </p:sp>
      <p:sp>
        <p:nvSpPr>
          <p:cNvPr id="2" name="Slide Image Placeholder 1">
            <a:extLst>
              <a:ext uri="{FF2B5EF4-FFF2-40B4-BE49-F238E27FC236}">
                <a16:creationId xmlns:a16="http://schemas.microsoft.com/office/drawing/2014/main" id="{E9E4EEEF-6114-4999-1485-F32DD947510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85D46A80-A523-B42D-7668-E0C2D70B2BC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4535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4906-94FE-8273-2CD9-C020B783F5E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EC40-912C-B9AA-8F7F-F098432C15F6}"/>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C81A5C4D-0B2C-311E-E651-D9F9414C54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38F612FF-8A06-85C6-626D-B00CCB6FDC9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6230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txBody>
          <a:bodyPr/>
          <a:lstStyle/>
          <a:p>
            <a:endParaRPr lang="en-US"/>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2120B-BC0F-BA2A-A394-D9D9002EF1C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9AAF23-0DE6-8D2C-595B-24571D5A250E}"/>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FA3983CB-C7AD-C6B7-4D4A-CDA3206C5CC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E8CA1F3A-E672-E312-FF28-584E59FEBE8C}"/>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6431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160568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56B0-07E7-394D-DD0F-420A625F77B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52258F3-F7C5-2761-7EE3-127725FB8957}"/>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6FBC8DAE-770C-CAAD-FC4E-4258C2D7814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C991EA4-1E1D-FAAB-D1A0-9767E0AC74B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8771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ebp"/></Relationships>
</file>

<file path=ppt/slides/_rels/slide17.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ebp"/></Relationships>
</file>

<file path=ppt/slides/_rels/slide18.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webp"/><Relationship Id="rId4" Type="http://schemas.openxmlformats.org/officeDocument/2006/relationships/image" Target="../media/image19.webp"/></Relationships>
</file>

<file path=ppt/slides/_rels/slide19.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web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web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eb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web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943540"/>
            <a:ext cx="5346475" cy="1698927"/>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Alexandria, Egypt</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A8FC85-95F1-3B24-8D20-E18C25D85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475" y="1214460"/>
            <a:ext cx="4734150" cy="31570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9C2B5-29C4-1614-25EE-5BEE843F3624}"/>
              </a:ext>
            </a:extLst>
          </p:cNvPr>
          <p:cNvPicPr>
            <a:picLocks noChangeAspect="1"/>
          </p:cNvPicPr>
          <p:nvPr/>
        </p:nvPicPr>
        <p:blipFill>
          <a:blip r:embed="rId3">
            <a:extLst>
              <a:ext uri="{28A0092B-C50C-407E-A947-70E740481C1C}">
                <a14:useLocalDpi xmlns:a14="http://schemas.microsoft.com/office/drawing/2010/main" val="0"/>
              </a:ext>
            </a:extLst>
          </a:blip>
          <a:srcRect l="17440"/>
          <a:stretch>
            <a:fillRect/>
          </a:stretch>
        </p:blipFill>
        <p:spPr>
          <a:xfrm>
            <a:off x="-2" y="19878"/>
            <a:ext cx="10080625"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945835" y="2202759"/>
            <a:ext cx="1034842" cy="692150"/>
          </a:xfrm>
        </p:spPr>
        <p:txBody>
          <a:bodyPr vert="horz">
            <a:normAutofit/>
          </a:bodyPr>
          <a:lstStyle/>
          <a:p>
            <a:pPr lvl="0" algn="ctr" rtl="0"/>
            <a:r>
              <a:rPr lang="en-US" sz="1200" dirty="0">
                <a:solidFill>
                  <a:srgbClr val="000000"/>
                </a:solidFill>
                <a:latin typeface="Times New Roman" panose="02020603050405020304" pitchFamily="18" charset="0"/>
                <a:cs typeface="Times New Roman" panose="02020603050405020304" pitchFamily="18" charset="0"/>
              </a:rPr>
              <a:t>Cruise 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1024930"/>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Getting Around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Alexandria stretches along the Mediterranean coast,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with a scenic waterfront Corniche connecting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different areas.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and ride-hailing apps like Uber and Careem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plentiful, and local microbuses offer affordable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rides along major routes.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Visitors can easily explore major sights with guided tours or local drivers, many of whom speak some basic English. Taxis are affordable, typically charging around 50-100 EGP for shorter trips within the city.</a:t>
            </a:r>
            <a:br>
              <a:rPr lang="en-US" sz="2400" dirty="0"/>
            </a:br>
            <a:endParaRPr lang="en-US" sz="2400" dirty="0"/>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631C278-566F-08E2-299F-36312C1C2177}"/>
              </a:ext>
            </a:extLst>
          </p:cNvPr>
          <p:cNvPicPr>
            <a:picLocks noChangeAspect="1"/>
          </p:cNvPicPr>
          <p:nvPr/>
        </p:nvPicPr>
        <p:blipFill>
          <a:blip r:embed="rId3">
            <a:extLst>
              <a:ext uri="{28A0092B-C50C-407E-A947-70E740481C1C}">
                <a14:useLocalDpi xmlns:a14="http://schemas.microsoft.com/office/drawing/2010/main" val="0"/>
              </a:ext>
            </a:extLst>
          </a:blip>
          <a:srcRect l="10867" b="11165"/>
          <a:stretch>
            <a:fillRect/>
          </a:stretch>
        </p:blipFill>
        <p:spPr>
          <a:xfrm>
            <a:off x="7279393" y="1024931"/>
            <a:ext cx="2801231" cy="2603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6" cy="1289785"/>
          </a:xfrm>
        </p:spPr>
        <p:txBody>
          <a:bodyPr vert="horz"/>
          <a:lstStyle/>
          <a:p>
            <a:pPr algn="ctr"/>
            <a:r>
              <a:rPr lang="en-US" sz="4800" b="1" dirty="0">
                <a:latin typeface="Times New Roman" panose="02020603050405020304" pitchFamily="18" charset="0"/>
                <a:cs typeface="Times New Roman" panose="02020603050405020304" pitchFamily="18" charset="0"/>
              </a:rPr>
              <a:t>Transportation Options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644777-8057-551F-339B-850EE64A0416}"/>
              </a:ext>
            </a:extLst>
          </p:cNvPr>
          <p:cNvSpPr txBox="1"/>
          <p:nvPr/>
        </p:nvSpPr>
        <p:spPr>
          <a:xfrm>
            <a:off x="442128" y="1289784"/>
            <a:ext cx="9423768"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also hire a taxi or pre-book a car service.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Prices range from </a:t>
            </a:r>
            <a:r>
              <a:rPr lang="en-US" sz="2400" b="1" dirty="0">
                <a:latin typeface="Times New Roman" panose="02020603050405020304" pitchFamily="18" charset="0"/>
                <a:cs typeface="Times New Roman" panose="02020603050405020304" pitchFamily="18" charset="0"/>
              </a:rPr>
              <a:t>about 250–500 EGP (≈ US $5–10)</a:t>
            </a:r>
            <a:r>
              <a:rPr lang="en-US" sz="2400" dirty="0">
                <a:latin typeface="Times New Roman" panose="02020603050405020304" pitchFamily="18" charset="0"/>
                <a:cs typeface="Times New Roman" panose="02020603050405020304" pitchFamily="18" charset="0"/>
              </a:rPr>
              <a:t>, depending on your destination in Alexandria.</a:t>
            </a:r>
          </a:p>
        </p:txBody>
      </p:sp>
      <p:pic>
        <p:nvPicPr>
          <p:cNvPr id="6" name="Picture 5">
            <a:extLst>
              <a:ext uri="{FF2B5EF4-FFF2-40B4-BE49-F238E27FC236}">
                <a16:creationId xmlns:a16="http://schemas.microsoft.com/office/drawing/2014/main" id="{E134FF28-ED98-CE90-CB64-764D5A696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53149"/>
            <a:ext cx="5419023" cy="3086785"/>
          </a:xfrm>
          <a:prstGeom prst="rect">
            <a:avLst/>
          </a:prstGeom>
        </p:spPr>
      </p:pic>
      <p:sp>
        <p:nvSpPr>
          <p:cNvPr id="9" name="TextBox 8">
            <a:extLst>
              <a:ext uri="{FF2B5EF4-FFF2-40B4-BE49-F238E27FC236}">
                <a16:creationId xmlns:a16="http://schemas.microsoft.com/office/drawing/2014/main" id="{5871F7F9-ABF9-CC62-CD51-DBA56A7B4B75}"/>
              </a:ext>
            </a:extLst>
          </p:cNvPr>
          <p:cNvSpPr txBox="1"/>
          <p:nvPr/>
        </p:nvSpPr>
        <p:spPr>
          <a:xfrm>
            <a:off x="5419021" y="2490113"/>
            <a:ext cx="4219475"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waterfront areas along the Corniche, you can take the tram, which offers an affordable and scenic way to travel through the city at around </a:t>
            </a:r>
            <a:r>
              <a:rPr lang="en-US" sz="2400" b="1" dirty="0">
                <a:latin typeface="Times New Roman" panose="02020603050405020304" pitchFamily="18" charset="0"/>
                <a:cs typeface="Times New Roman" panose="02020603050405020304" pitchFamily="18" charset="0"/>
              </a:rPr>
              <a:t>5–10 EGP (~US $0.10–0.20)</a:t>
            </a:r>
            <a:r>
              <a:rPr lang="en-US" sz="2400" dirty="0">
                <a:latin typeface="Times New Roman" panose="02020603050405020304" pitchFamily="18" charset="0"/>
                <a:cs typeface="Times New Roman" panose="02020603050405020304" pitchFamily="18" charset="0"/>
              </a:rPr>
              <a:t> per ride.</a:t>
            </a:r>
          </a:p>
        </p:txBody>
      </p:sp>
    </p:spTree>
    <p:extLst>
      <p:ext uri="{BB962C8B-B14F-4D97-AF65-F5344CB8AC3E}">
        <p14:creationId xmlns:p14="http://schemas.microsoft.com/office/powerpoint/2010/main" val="15379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C6FF41-954B-90B8-00ED-9CB820D595C8}"/>
              </a:ext>
            </a:extLst>
          </p:cNvPr>
          <p:cNvSpPr txBox="1"/>
          <p:nvPr/>
        </p:nvSpPr>
        <p:spPr>
          <a:xfrm>
            <a:off x="481264" y="1376413"/>
            <a:ext cx="9519384" cy="4086055"/>
          </a:xfrm>
          <a:prstGeom prst="rect">
            <a:avLst/>
          </a:prstGeom>
          <a:noFill/>
        </p:spPr>
        <p:txBody>
          <a:bodyPr wrap="square">
            <a:spAutoFit/>
          </a:bodyPr>
          <a:lstStyle/>
          <a:p>
            <a:pPr marL="3429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Founded in 1859 during the construction of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Suez Canal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Port Said is a symbol of Egypt’s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modern ambitions. </a:t>
            </a:r>
          </a:p>
          <a:p>
            <a:pPr marL="3429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city straddles history and progress, with grand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colonial buildings, wide boulevards, and constant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maritime activity.</a:t>
            </a:r>
          </a:p>
          <a:p>
            <a:pPr marL="342900" marR="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your ship, you can often see massive container vessels navigating the narrow canal, a remarkable sight, considering this man-made waterway handles about 12% of global trade.</a:t>
            </a:r>
          </a:p>
        </p:txBody>
      </p:sp>
      <p:sp>
        <p:nvSpPr>
          <p:cNvPr id="5" name="TextBox 4">
            <a:extLst>
              <a:ext uri="{FF2B5EF4-FFF2-40B4-BE49-F238E27FC236}">
                <a16:creationId xmlns:a16="http://schemas.microsoft.com/office/drawing/2014/main" id="{6A5E421F-38EC-3105-58FF-3C0540510872}"/>
              </a:ext>
            </a:extLst>
          </p:cNvPr>
          <p:cNvSpPr txBox="1"/>
          <p:nvPr/>
        </p:nvSpPr>
        <p:spPr>
          <a:xfrm>
            <a:off x="0" y="295879"/>
            <a:ext cx="10080625" cy="808619"/>
          </a:xfrm>
          <a:prstGeom prst="rect">
            <a:avLst/>
          </a:prstGeom>
          <a:noFill/>
        </p:spPr>
        <p:txBody>
          <a:bodyPr wrap="square" anchor="ctr">
            <a:spAutoFit/>
          </a:bodyPr>
          <a:lstStyle/>
          <a:p>
            <a:pPr marL="511810" marR="0" indent="-283210" algn="ctr">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Port Said, Gateway to the Suez Canal</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7CF98B0-4C44-A17B-AAF7-8F5EB7C3D835}"/>
              </a:ext>
            </a:extLst>
          </p:cNvPr>
          <p:cNvPicPr>
            <a:picLocks noChangeAspect="1"/>
          </p:cNvPicPr>
          <p:nvPr/>
        </p:nvPicPr>
        <p:blipFill>
          <a:blip r:embed="rId2">
            <a:extLst>
              <a:ext uri="{28A0092B-C50C-407E-A947-70E740481C1C}">
                <a14:useLocalDpi xmlns:a14="http://schemas.microsoft.com/office/drawing/2010/main" val="0"/>
              </a:ext>
            </a:extLst>
          </a:blip>
          <a:srcRect r="14795"/>
          <a:stretch>
            <a:fillRect/>
          </a:stretch>
        </p:blipFill>
        <p:spPr>
          <a:xfrm>
            <a:off x="7137316" y="1376413"/>
            <a:ext cx="2943309" cy="2286000"/>
          </a:xfrm>
          <a:prstGeom prst="rect">
            <a:avLst/>
          </a:prstGeom>
        </p:spPr>
      </p:pic>
    </p:spTree>
    <p:extLst>
      <p:ext uri="{BB962C8B-B14F-4D97-AF65-F5344CB8AC3E}">
        <p14:creationId xmlns:p14="http://schemas.microsoft.com/office/powerpoint/2010/main" val="12877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6B2BEF-EC53-F170-1A39-4CF0B3161DF1}"/>
              </a:ext>
            </a:extLst>
          </p:cNvPr>
          <p:cNvSpPr txBox="1"/>
          <p:nvPr/>
        </p:nvSpPr>
        <p:spPr>
          <a:xfrm>
            <a:off x="519764" y="1029902"/>
            <a:ext cx="9086249" cy="4093236"/>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Take a walk along the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waterfront promenade</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where locals gather for evening strolls. </a:t>
            </a:r>
          </a:p>
          <a:p>
            <a:pPr marL="2857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Visit the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Port Said National Museum</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which tells Egypt’s story from pharaonic to modern times, or the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Military Museum</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dedicated to the Suez Canal conflicts. </a:t>
            </a:r>
          </a:p>
          <a:p>
            <a:pPr marL="285750" marR="0" indent="-28575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 short ferry ride takes you across the canal </a:t>
            </a:r>
            <a:br>
              <a:rPr lang="en-US" sz="2400" kern="100" dirty="0">
                <a:effectLst/>
                <a:latin typeface="Times New Roman" panose="02020603050405020304" pitchFamily="18" charset="0"/>
                <a:ea typeface="Calibri" panose="020F0502020204030204" pitchFamily="34" charset="0"/>
                <a:cs typeface="Arial" panose="020B0604020202020204" pitchFamily="34" charset="0"/>
              </a:rPr>
            </a:br>
            <a:r>
              <a:rPr lang="en-US" sz="2400" kern="100" dirty="0">
                <a:effectLst/>
                <a:latin typeface="Times New Roman" panose="02020603050405020304" pitchFamily="18" charset="0"/>
                <a:ea typeface="Calibri" panose="020F0502020204030204" pitchFamily="34" charset="0"/>
                <a:cs typeface="Arial" panose="020B0604020202020204" pitchFamily="34" charset="0"/>
              </a:rPr>
              <a:t>to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Port Fuad</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giving you a close-up view of </a:t>
            </a:r>
            <a:br>
              <a:rPr lang="en-US" sz="2400" kern="100" dirty="0">
                <a:effectLst/>
                <a:latin typeface="Times New Roman" panose="02020603050405020304" pitchFamily="18" charset="0"/>
                <a:ea typeface="Calibri" panose="020F0502020204030204" pitchFamily="34" charset="0"/>
                <a:cs typeface="Arial" panose="020B0604020202020204" pitchFamily="34" charset="0"/>
              </a:rPr>
            </a:br>
            <a:r>
              <a:rPr lang="en-US" sz="2400" kern="100" dirty="0">
                <a:effectLst/>
                <a:latin typeface="Times New Roman" panose="02020603050405020304" pitchFamily="18" charset="0"/>
                <a:ea typeface="Calibri" panose="020F0502020204030204" pitchFamily="34" charset="0"/>
                <a:cs typeface="Arial" panose="020B0604020202020204" pitchFamily="34" charset="0"/>
              </a:rPr>
              <a:t>ships transiting one of the most strategic </a:t>
            </a:r>
            <a:br>
              <a:rPr lang="en-US" sz="2400" kern="100" dirty="0">
                <a:effectLst/>
                <a:latin typeface="Times New Roman" panose="02020603050405020304" pitchFamily="18" charset="0"/>
                <a:ea typeface="Calibri" panose="020F0502020204030204" pitchFamily="34" charset="0"/>
                <a:cs typeface="Arial" panose="020B0604020202020204" pitchFamily="34" charset="0"/>
              </a:rPr>
            </a:br>
            <a:r>
              <a:rPr lang="en-US" sz="2400" kern="100" dirty="0">
                <a:effectLst/>
                <a:latin typeface="Times New Roman" panose="02020603050405020304" pitchFamily="18" charset="0"/>
                <a:ea typeface="Calibri" panose="020F0502020204030204" pitchFamily="34" charset="0"/>
                <a:cs typeface="Arial" panose="020B0604020202020204" pitchFamily="34" charset="0"/>
              </a:rPr>
              <a:t>waterways in the world.</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E35B5-BFD3-CEC8-6760-67E80A119F12}"/>
              </a:ext>
            </a:extLst>
          </p:cNvPr>
          <p:cNvSpPr txBox="1"/>
          <p:nvPr/>
        </p:nvSpPr>
        <p:spPr>
          <a:xfrm>
            <a:off x="0" y="0"/>
            <a:ext cx="10080625" cy="821700"/>
          </a:xfrm>
          <a:prstGeom prst="rect">
            <a:avLst/>
          </a:prstGeom>
          <a:noFill/>
        </p:spPr>
        <p:txBody>
          <a:bodyPr wrap="square">
            <a:spAutoFit/>
          </a:bodyPr>
          <a:lstStyle/>
          <a:p>
            <a:pPr marL="511810" marR="0" indent="-283210" algn="ctr">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Arial" panose="020B0604020202020204" pitchFamily="34" charset="0"/>
              </a:rPr>
              <a:t>Exploring Port Said</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12FDA18-DA2A-3465-7C45-1270709E2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25" y="3257550"/>
            <a:ext cx="3619500" cy="2413000"/>
          </a:xfrm>
          <a:prstGeom prst="rect">
            <a:avLst/>
          </a:prstGeom>
        </p:spPr>
      </p:pic>
    </p:spTree>
    <p:extLst>
      <p:ext uri="{BB962C8B-B14F-4D97-AF65-F5344CB8AC3E}">
        <p14:creationId xmlns:p14="http://schemas.microsoft.com/office/powerpoint/2010/main" val="6391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2386B45-4088-AA35-1E76-B3FD1AA04FC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ED68D02-3746-0FA9-6B44-8AD32CAD8F0D}"/>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9D32B413-6D98-3D81-1DFE-4A05D178B9B6}"/>
              </a:ext>
            </a:extLst>
          </p:cNvPr>
          <p:cNvSpPr txBox="1">
            <a:spLocks noGrp="1"/>
          </p:cNvSpPr>
          <p:nvPr>
            <p:ph type="title" idx="4294967295"/>
          </p:nvPr>
        </p:nvSpPr>
        <p:spPr>
          <a:xfrm>
            <a:off x="-1" y="0"/>
            <a:ext cx="10080625" cy="1305962"/>
          </a:xfr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of Alexandria</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776818A-E583-7EE1-0B55-EBE9FCB0EE16}"/>
              </a:ext>
            </a:extLst>
          </p:cNvPr>
          <p:cNvSpPr txBox="1"/>
          <p:nvPr/>
        </p:nvSpPr>
        <p:spPr>
          <a:xfrm>
            <a:off x="373917" y="1212786"/>
            <a:ext cx="5807807" cy="2123658"/>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Start along the </a:t>
            </a:r>
            <a:r>
              <a:rPr lang="en-US" sz="2200" b="1" dirty="0">
                <a:latin typeface="Times New Roman" panose="02020603050405020304" pitchFamily="18" charset="0"/>
                <a:cs typeface="Times New Roman" panose="02020603050405020304" pitchFamily="18" charset="0"/>
              </a:rPr>
              <a:t>Corniche</a:t>
            </a:r>
            <a:r>
              <a:rPr lang="en-US" sz="2200" dirty="0">
                <a:latin typeface="Times New Roman" panose="02020603050405020304" pitchFamily="18" charset="0"/>
                <a:cs typeface="Times New Roman" panose="02020603050405020304" pitchFamily="18" charset="0"/>
              </a:rPr>
              <a:t>, the city’s seaside boulevard lined with cafés and colonial-era architecture.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Visit the </a:t>
            </a:r>
            <a:r>
              <a:rPr lang="en-US" sz="2200" b="1" dirty="0">
                <a:latin typeface="Times New Roman" panose="02020603050405020304" pitchFamily="18" charset="0"/>
                <a:cs typeface="Times New Roman" panose="02020603050405020304" pitchFamily="18" charset="0"/>
              </a:rPr>
              <a:t>Bibliotheca Alexandrina</a:t>
            </a:r>
            <a:r>
              <a:rPr lang="en-US" sz="2200" dirty="0">
                <a:latin typeface="Times New Roman" panose="02020603050405020304" pitchFamily="18" charset="0"/>
                <a:cs typeface="Times New Roman" panose="02020603050405020304" pitchFamily="18" charset="0"/>
              </a:rPr>
              <a:t>, a stunning modern interpretation of the ancient library, housing millions of books and exhibitions. </a:t>
            </a:r>
          </a:p>
        </p:txBody>
      </p:sp>
      <p:pic>
        <p:nvPicPr>
          <p:cNvPr id="7" name="Picture 6">
            <a:extLst>
              <a:ext uri="{FF2B5EF4-FFF2-40B4-BE49-F238E27FC236}">
                <a16:creationId xmlns:a16="http://schemas.microsoft.com/office/drawing/2014/main" id="{DCD435D3-4679-B5C8-E47C-8C0F7D9AF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724" y="1328286"/>
            <a:ext cx="3898900" cy="2286000"/>
          </a:xfrm>
          <a:prstGeom prst="rect">
            <a:avLst/>
          </a:prstGeom>
        </p:spPr>
      </p:pic>
      <p:sp>
        <p:nvSpPr>
          <p:cNvPr id="10" name="TextBox 9">
            <a:extLst>
              <a:ext uri="{FF2B5EF4-FFF2-40B4-BE49-F238E27FC236}">
                <a16:creationId xmlns:a16="http://schemas.microsoft.com/office/drawing/2014/main" id="{1DFD689B-91AB-9802-001C-D06C8C4A48DB}"/>
              </a:ext>
            </a:extLst>
          </p:cNvPr>
          <p:cNvSpPr txBox="1"/>
          <p:nvPr/>
        </p:nvSpPr>
        <p:spPr>
          <a:xfrm>
            <a:off x="373916" y="3617360"/>
            <a:ext cx="9706707" cy="178510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a:t>
            </a:r>
            <a:r>
              <a:rPr lang="en-US" sz="2200" b="1" dirty="0">
                <a:latin typeface="Times New Roman" panose="02020603050405020304" pitchFamily="18" charset="0"/>
                <a:cs typeface="Times New Roman" panose="02020603050405020304" pitchFamily="18" charset="0"/>
              </a:rPr>
              <a:t>Catacombs of Kom El </a:t>
            </a:r>
            <a:r>
              <a:rPr lang="en-US" sz="2200" b="1" dirty="0" err="1">
                <a:latin typeface="Times New Roman" panose="02020603050405020304" pitchFamily="18" charset="0"/>
                <a:cs typeface="Times New Roman" panose="02020603050405020304" pitchFamily="18" charset="0"/>
              </a:rPr>
              <a:t>Shoqafa</a:t>
            </a:r>
            <a:r>
              <a:rPr lang="en-US" sz="2200" dirty="0">
                <a:latin typeface="Times New Roman" panose="02020603050405020304" pitchFamily="18" charset="0"/>
                <a:cs typeface="Times New Roman" panose="02020603050405020304" pitchFamily="18" charset="0"/>
              </a:rPr>
              <a:t>, a fascinating blend of Greek, Roman, and Egyptian burial art. Don’t miss </a:t>
            </a:r>
            <a:r>
              <a:rPr lang="en-US" sz="2200" b="1" dirty="0" err="1">
                <a:latin typeface="Times New Roman" panose="02020603050405020304" pitchFamily="18" charset="0"/>
                <a:cs typeface="Times New Roman" panose="02020603050405020304" pitchFamily="18" charset="0"/>
              </a:rPr>
              <a:t>Montaza</a:t>
            </a:r>
            <a:r>
              <a:rPr lang="en-US" sz="2200" b="1" dirty="0">
                <a:latin typeface="Times New Roman" panose="02020603050405020304" pitchFamily="18" charset="0"/>
                <a:cs typeface="Times New Roman" panose="02020603050405020304" pitchFamily="18" charset="0"/>
              </a:rPr>
              <a:t> Palace and Gardens</a:t>
            </a:r>
            <a:r>
              <a:rPr lang="en-US" sz="2200" dirty="0">
                <a:latin typeface="Times New Roman" panose="02020603050405020304" pitchFamily="18" charset="0"/>
                <a:cs typeface="Times New Roman" panose="02020603050405020304" pitchFamily="18" charset="0"/>
              </a:rPr>
              <a:t>, once home to Egypt’s royal family, now a peaceful seaside retreat.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 glimpse into daily life, stroll through </a:t>
            </a:r>
            <a:r>
              <a:rPr lang="en-US" sz="2200" b="1" dirty="0">
                <a:latin typeface="Times New Roman" panose="02020603050405020304" pitchFamily="18" charset="0"/>
                <a:cs typeface="Times New Roman" panose="02020603050405020304" pitchFamily="18" charset="0"/>
              </a:rPr>
              <a:t>Souq El-</a:t>
            </a:r>
            <a:r>
              <a:rPr lang="en-US" sz="2200" b="1" dirty="0" err="1">
                <a:latin typeface="Times New Roman" panose="02020603050405020304" pitchFamily="18" charset="0"/>
                <a:cs typeface="Times New Roman" panose="02020603050405020304" pitchFamily="18" charset="0"/>
              </a:rPr>
              <a:t>Attarine</a:t>
            </a:r>
            <a:r>
              <a:rPr lang="en-US" sz="2200" dirty="0">
                <a:latin typeface="Times New Roman" panose="02020603050405020304" pitchFamily="18" charset="0"/>
                <a:cs typeface="Times New Roman" panose="02020603050405020304" pitchFamily="18" charset="0"/>
              </a:rPr>
              <a:t>, the city’s historic market filled with spices, perfumes, and antiques.</a:t>
            </a:r>
          </a:p>
        </p:txBody>
      </p:sp>
    </p:spTree>
    <p:extLst>
      <p:ext uri="{BB962C8B-B14F-4D97-AF65-F5344CB8AC3E}">
        <p14:creationId xmlns:p14="http://schemas.microsoft.com/office/powerpoint/2010/main" val="128251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C3F31F5-C2D9-5137-219C-8B6E239D4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8E413-6C72-0CDA-FFC6-CBDF00EF2EB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Highlights of Alexandria</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141D76A1-C419-90C8-F513-84BCF042AE6C}"/>
              </a:ext>
            </a:extLst>
          </p:cNvPr>
          <p:cNvSpPr txBox="1"/>
          <p:nvPr/>
        </p:nvSpPr>
        <p:spPr>
          <a:xfrm>
            <a:off x="3594100" y="1034980"/>
            <a:ext cx="6318386" cy="193899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Citadel of Qaitbay</a:t>
            </a:r>
            <a:r>
              <a:rPr lang="en-US" sz="2000" dirty="0">
                <a:latin typeface="Times New Roman" panose="02020603050405020304" pitchFamily="18" charset="0"/>
                <a:cs typeface="Times New Roman" panose="02020603050405020304" pitchFamily="18" charset="0"/>
              </a:rPr>
              <a:t> - A 15th-century fortress built on the site of the ancient Lighthouse of Alexandria (one of the Seven Wonders of the Ancient World)</a:t>
            </a:r>
          </a:p>
          <a:p>
            <a:r>
              <a:rPr lang="en-US" sz="2000" b="1" dirty="0">
                <a:latin typeface="Times New Roman" panose="02020603050405020304" pitchFamily="18" charset="0"/>
                <a:cs typeface="Times New Roman" panose="02020603050405020304" pitchFamily="18" charset="0"/>
              </a:rPr>
              <a:t>Catacombs of Kom </a:t>
            </a:r>
            <a:r>
              <a:rPr lang="en-US" sz="2000" b="1" dirty="0" err="1">
                <a:latin typeface="Times New Roman" panose="02020603050405020304" pitchFamily="18" charset="0"/>
                <a:cs typeface="Times New Roman" panose="02020603050405020304" pitchFamily="18" charset="0"/>
              </a:rPr>
              <a:t>el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Shoqafa</a:t>
            </a:r>
            <a:r>
              <a:rPr lang="en-US" sz="2000" dirty="0">
                <a:latin typeface="Times New Roman" panose="02020603050405020304" pitchFamily="18" charset="0"/>
                <a:cs typeface="Times New Roman" panose="02020603050405020304" pitchFamily="18" charset="0"/>
              </a:rPr>
              <a:t> - An impressive underground Roman burial site combining Egyptian, Greek, and Roman architectural styles</a:t>
            </a:r>
          </a:p>
        </p:txBody>
      </p:sp>
      <p:pic>
        <p:nvPicPr>
          <p:cNvPr id="7" name="Picture 6">
            <a:extLst>
              <a:ext uri="{FF2B5EF4-FFF2-40B4-BE49-F238E27FC236}">
                <a16:creationId xmlns:a16="http://schemas.microsoft.com/office/drawing/2014/main" id="{2BB22ED3-2AC7-AAED-E175-29C7500246C2}"/>
              </a:ext>
            </a:extLst>
          </p:cNvPr>
          <p:cNvPicPr>
            <a:picLocks noChangeAspect="1"/>
          </p:cNvPicPr>
          <p:nvPr/>
        </p:nvPicPr>
        <p:blipFill>
          <a:blip r:embed="rId3">
            <a:extLst>
              <a:ext uri="{28A0092B-C50C-407E-A947-70E740481C1C}">
                <a14:useLocalDpi xmlns:a14="http://schemas.microsoft.com/office/drawing/2010/main" val="0"/>
              </a:ext>
            </a:extLst>
          </a:blip>
          <a:srcRect t="7983" b="7005"/>
          <a:stretch>
            <a:fillRect/>
          </a:stretch>
        </p:blipFill>
        <p:spPr>
          <a:xfrm>
            <a:off x="-1" y="1049682"/>
            <a:ext cx="3594100" cy="2040556"/>
          </a:xfrm>
          <a:prstGeom prst="rect">
            <a:avLst/>
          </a:prstGeom>
        </p:spPr>
      </p:pic>
      <p:sp>
        <p:nvSpPr>
          <p:cNvPr id="11" name="TextBox 10">
            <a:extLst>
              <a:ext uri="{FF2B5EF4-FFF2-40B4-BE49-F238E27FC236}">
                <a16:creationId xmlns:a16="http://schemas.microsoft.com/office/drawing/2014/main" id="{8F34524B-D5BA-CB42-A37F-B6E5E1C40022}"/>
              </a:ext>
            </a:extLst>
          </p:cNvPr>
          <p:cNvSpPr txBox="1"/>
          <p:nvPr/>
        </p:nvSpPr>
        <p:spPr>
          <a:xfrm>
            <a:off x="295978" y="3334251"/>
            <a:ext cx="5681310" cy="1323439"/>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Pompey's Pillar</a:t>
            </a:r>
            <a:r>
              <a:rPr lang="en-US" sz="2000" dirty="0">
                <a:latin typeface="Times New Roman" panose="02020603050405020304" pitchFamily="18" charset="0"/>
                <a:cs typeface="Times New Roman" panose="02020603050405020304" pitchFamily="18" charset="0"/>
              </a:rPr>
              <a:t> - An ancient Roman triumphal column dating back to around 300 AD</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Roman Amphitheatre</a:t>
            </a:r>
            <a:r>
              <a:rPr lang="en-US" sz="2000" dirty="0">
                <a:latin typeface="Times New Roman" panose="02020603050405020304" pitchFamily="18" charset="0"/>
                <a:cs typeface="Times New Roman" panose="02020603050405020304" pitchFamily="18" charset="0"/>
              </a:rPr>
              <a:t> - Well-preserved Roman ruins in the Kom </a:t>
            </a:r>
            <a:r>
              <a:rPr lang="en-US" sz="2000" dirty="0" err="1">
                <a:latin typeface="Times New Roman" panose="02020603050405020304" pitchFamily="18" charset="0"/>
                <a:cs typeface="Times New Roman" panose="02020603050405020304" pitchFamily="18" charset="0"/>
              </a:rPr>
              <a:t>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Dikka</a:t>
            </a:r>
            <a:r>
              <a:rPr lang="en-US" sz="2000" dirty="0">
                <a:latin typeface="Times New Roman" panose="02020603050405020304" pitchFamily="18" charset="0"/>
                <a:cs typeface="Times New Roman" panose="02020603050405020304" pitchFamily="18" charset="0"/>
              </a:rPr>
              <a:t> archaeological site</a:t>
            </a:r>
          </a:p>
        </p:txBody>
      </p:sp>
      <p:pic>
        <p:nvPicPr>
          <p:cNvPr id="13" name="Picture 12">
            <a:extLst>
              <a:ext uri="{FF2B5EF4-FFF2-40B4-BE49-F238E27FC236}">
                <a16:creationId xmlns:a16="http://schemas.microsoft.com/office/drawing/2014/main" id="{A66A72B3-F151-4650-1584-549E52701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288" y="3001947"/>
            <a:ext cx="4103336" cy="2668603"/>
          </a:xfrm>
          <a:prstGeom prst="rect">
            <a:avLst/>
          </a:prstGeom>
        </p:spPr>
      </p:pic>
      <p:sp>
        <p:nvSpPr>
          <p:cNvPr id="15" name="TextBox 14">
            <a:extLst>
              <a:ext uri="{FF2B5EF4-FFF2-40B4-BE49-F238E27FC236}">
                <a16:creationId xmlns:a16="http://schemas.microsoft.com/office/drawing/2014/main" id="{C796B8DA-2F66-C939-CDB4-838669E24800}"/>
              </a:ext>
            </a:extLst>
          </p:cNvPr>
          <p:cNvSpPr txBox="1"/>
          <p:nvPr/>
        </p:nvSpPr>
        <p:spPr>
          <a:xfrm>
            <a:off x="5977288" y="5301218"/>
            <a:ext cx="2418348"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Roman Amphitheatre</a:t>
            </a:r>
            <a:r>
              <a:rPr lang="en-US" sz="1600" dirty="0">
                <a:latin typeface="Times New Roman" panose="02020603050405020304" pitchFamily="18" charset="0"/>
                <a:cs typeface="Times New Roman" panose="02020603050405020304" pitchFamily="18" charset="0"/>
              </a:rPr>
              <a:t> </a:t>
            </a:r>
            <a:endParaRPr lang="en-US" sz="1600" dirty="0"/>
          </a:p>
        </p:txBody>
      </p:sp>
      <p:sp>
        <p:nvSpPr>
          <p:cNvPr id="17" name="TextBox 16">
            <a:extLst>
              <a:ext uri="{FF2B5EF4-FFF2-40B4-BE49-F238E27FC236}">
                <a16:creationId xmlns:a16="http://schemas.microsoft.com/office/drawing/2014/main" id="{51DE1AB9-F5DD-761B-04AC-EDE639270538}"/>
              </a:ext>
            </a:extLst>
          </p:cNvPr>
          <p:cNvSpPr txBox="1"/>
          <p:nvPr/>
        </p:nvSpPr>
        <p:spPr>
          <a:xfrm>
            <a:off x="-2" y="1049680"/>
            <a:ext cx="3594100"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Citadel of Qaitbay</a:t>
            </a:r>
            <a:r>
              <a:rPr lang="en-US" sz="1600" dirty="0">
                <a:latin typeface="Times New Roman" panose="02020603050405020304" pitchFamily="18"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36537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715EB09-492E-174A-162E-7044868C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29BED-CEDC-4547-D27C-977BD25C4AA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D4AB7F2B-EE76-ECC5-8F02-3F7D43958E40}"/>
              </a:ext>
            </a:extLst>
          </p:cNvPr>
          <p:cNvSpPr txBox="1"/>
          <p:nvPr/>
        </p:nvSpPr>
        <p:spPr>
          <a:xfrm>
            <a:off x="462014" y="1034979"/>
            <a:ext cx="3445843" cy="286232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Religious Sites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Mosque of Abu al-Abbas al-Mursi</a:t>
            </a:r>
            <a:r>
              <a:rPr lang="en-US" sz="2000" dirty="0">
                <a:latin typeface="Times New Roman" panose="02020603050405020304" pitchFamily="18" charset="0"/>
                <a:cs typeface="Times New Roman" panose="02020603050405020304" pitchFamily="18" charset="0"/>
              </a:rPr>
              <a:t> - A beautiful mosque with distinctive architecture near the Citadel</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 Mark's Coptic Orthodox Cathedral</a:t>
            </a:r>
            <a:r>
              <a:rPr lang="en-US" sz="2000" dirty="0">
                <a:latin typeface="Times New Roman" panose="02020603050405020304" pitchFamily="18" charset="0"/>
                <a:cs typeface="Times New Roman" panose="02020603050405020304" pitchFamily="18" charset="0"/>
              </a:rPr>
              <a:t> - One of the oldest Christian churches in Africa.</a:t>
            </a:r>
          </a:p>
        </p:txBody>
      </p:sp>
      <p:pic>
        <p:nvPicPr>
          <p:cNvPr id="4" name="Picture 3">
            <a:extLst>
              <a:ext uri="{FF2B5EF4-FFF2-40B4-BE49-F238E27FC236}">
                <a16:creationId xmlns:a16="http://schemas.microsoft.com/office/drawing/2014/main" id="{E86B3675-1CDE-867F-EE4C-EAFB7A5F6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641" y="1113818"/>
            <a:ext cx="5873983" cy="4536542"/>
          </a:xfrm>
          <a:prstGeom prst="rect">
            <a:avLst/>
          </a:prstGeom>
        </p:spPr>
      </p:pic>
      <p:pic>
        <p:nvPicPr>
          <p:cNvPr id="6" name="Picture 5">
            <a:extLst>
              <a:ext uri="{FF2B5EF4-FFF2-40B4-BE49-F238E27FC236}">
                <a16:creationId xmlns:a16="http://schemas.microsoft.com/office/drawing/2014/main" id="{301141C7-F8D2-B915-D944-99FCEF4379CB}"/>
              </a:ext>
            </a:extLst>
          </p:cNvPr>
          <p:cNvPicPr>
            <a:picLocks noChangeAspect="1"/>
          </p:cNvPicPr>
          <p:nvPr/>
        </p:nvPicPr>
        <p:blipFill>
          <a:blip r:embed="rId4">
            <a:extLst>
              <a:ext uri="{28A0092B-C50C-407E-A947-70E740481C1C}">
                <a14:useLocalDpi xmlns:a14="http://schemas.microsoft.com/office/drawing/2010/main" val="0"/>
              </a:ext>
            </a:extLst>
          </a:blip>
          <a:srcRect t="3944" b="16866"/>
          <a:stretch>
            <a:fillRect/>
          </a:stretch>
        </p:blipFill>
        <p:spPr>
          <a:xfrm>
            <a:off x="0" y="3589524"/>
            <a:ext cx="4206641" cy="2060836"/>
          </a:xfrm>
          <a:prstGeom prst="rect">
            <a:avLst/>
          </a:prstGeom>
        </p:spPr>
      </p:pic>
    </p:spTree>
    <p:extLst>
      <p:ext uri="{BB962C8B-B14F-4D97-AF65-F5344CB8AC3E}">
        <p14:creationId xmlns:p14="http://schemas.microsoft.com/office/powerpoint/2010/main" val="76576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11F29D3-E170-C24F-4664-0E5D45567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C19AD-2CA2-1FB8-EE7F-19CC28A1B362}"/>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D936F2DD-DE7E-16DB-F747-DD8CE0988B5C}"/>
              </a:ext>
            </a:extLst>
          </p:cNvPr>
          <p:cNvSpPr txBox="1"/>
          <p:nvPr/>
        </p:nvSpPr>
        <p:spPr>
          <a:xfrm>
            <a:off x="3715300" y="1034979"/>
            <a:ext cx="6197185"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Waterfront &amp; Leisure</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Corniche</a:t>
            </a:r>
            <a:r>
              <a:rPr lang="en-US" sz="2000" dirty="0">
                <a:latin typeface="Times New Roman" panose="02020603050405020304" pitchFamily="18" charset="0"/>
                <a:cs typeface="Times New Roman" panose="02020603050405020304" pitchFamily="18" charset="0"/>
              </a:rPr>
              <a:t> - Alexandria's famous waterfront promenade stretching along the Mediterranean, perfect for strolling</a:t>
            </a: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Montaza</a:t>
            </a:r>
            <a:r>
              <a:rPr lang="en-US" sz="2000" b="1" dirty="0">
                <a:latin typeface="Times New Roman" panose="02020603050405020304" pitchFamily="18" charset="0"/>
                <a:cs typeface="Times New Roman" panose="02020603050405020304" pitchFamily="18" charset="0"/>
              </a:rPr>
              <a:t> Palace and Gardens</a:t>
            </a:r>
            <a:r>
              <a:rPr lang="en-US" sz="2000" dirty="0">
                <a:latin typeface="Times New Roman" panose="02020603050405020304" pitchFamily="18" charset="0"/>
                <a:cs typeface="Times New Roman" panose="02020603050405020304" pitchFamily="18" charset="0"/>
              </a:rPr>
              <a:t> - Former royal palace with extensive gardens overlooking the sea</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Stanley Bridge</a:t>
            </a:r>
            <a:r>
              <a:rPr lang="en-US" sz="2000" dirty="0">
                <a:latin typeface="Times New Roman" panose="02020603050405020304" pitchFamily="18" charset="0"/>
                <a:cs typeface="Times New Roman" panose="02020603050405020304" pitchFamily="18" charset="0"/>
              </a:rPr>
              <a:t> - A modern landmark bridge popular for photos</a:t>
            </a:r>
          </a:p>
        </p:txBody>
      </p:sp>
      <p:pic>
        <p:nvPicPr>
          <p:cNvPr id="4" name="Picture 3">
            <a:extLst>
              <a:ext uri="{FF2B5EF4-FFF2-40B4-BE49-F238E27FC236}">
                <a16:creationId xmlns:a16="http://schemas.microsoft.com/office/drawing/2014/main" id="{71F29683-2710-E5D8-A65B-8CB652A6C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1" y="1063621"/>
            <a:ext cx="3644900" cy="2438400"/>
          </a:xfrm>
          <a:prstGeom prst="rect">
            <a:avLst/>
          </a:prstGeom>
        </p:spPr>
      </p:pic>
      <p:pic>
        <p:nvPicPr>
          <p:cNvPr id="6" name="Picture 5">
            <a:extLst>
              <a:ext uri="{FF2B5EF4-FFF2-40B4-BE49-F238E27FC236}">
                <a16:creationId xmlns:a16="http://schemas.microsoft.com/office/drawing/2014/main" id="{FC08C8AC-EB67-68E3-CCA3-F08B2F5ACEF0}"/>
              </a:ext>
            </a:extLst>
          </p:cNvPr>
          <p:cNvPicPr>
            <a:picLocks noChangeAspect="1"/>
          </p:cNvPicPr>
          <p:nvPr/>
        </p:nvPicPr>
        <p:blipFill>
          <a:blip r:embed="rId4">
            <a:extLst>
              <a:ext uri="{28A0092B-C50C-407E-A947-70E740481C1C}">
                <a14:useLocalDpi xmlns:a14="http://schemas.microsoft.com/office/drawing/2010/main" val="0"/>
              </a:ext>
            </a:extLst>
          </a:blip>
          <a:srcRect t="5826"/>
          <a:stretch>
            <a:fillRect/>
          </a:stretch>
        </p:blipFill>
        <p:spPr>
          <a:xfrm>
            <a:off x="-1" y="3301464"/>
            <a:ext cx="3715299" cy="2358761"/>
          </a:xfrm>
          <a:prstGeom prst="rect">
            <a:avLst/>
          </a:prstGeom>
        </p:spPr>
      </p:pic>
      <p:pic>
        <p:nvPicPr>
          <p:cNvPr id="9" name="Picture 8">
            <a:extLst>
              <a:ext uri="{FF2B5EF4-FFF2-40B4-BE49-F238E27FC236}">
                <a16:creationId xmlns:a16="http://schemas.microsoft.com/office/drawing/2014/main" id="{14DC504E-4B2E-8FA5-83CA-89E70C670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276" y="3374225"/>
            <a:ext cx="3921923" cy="2286000"/>
          </a:xfrm>
          <a:prstGeom prst="rect">
            <a:avLst/>
          </a:prstGeom>
        </p:spPr>
      </p:pic>
    </p:spTree>
    <p:extLst>
      <p:ext uri="{BB962C8B-B14F-4D97-AF65-F5344CB8AC3E}">
        <p14:creationId xmlns:p14="http://schemas.microsoft.com/office/powerpoint/2010/main" val="10988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E94577D-838E-A219-9AC6-98B365021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8C756-F1ED-2951-CAFC-A2B1FCA75102}"/>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F84699A3-CFE9-8320-7ED7-F04871988595}"/>
              </a:ext>
            </a:extLst>
          </p:cNvPr>
          <p:cNvSpPr txBox="1"/>
          <p:nvPr/>
        </p:nvSpPr>
        <p:spPr>
          <a:xfrm>
            <a:off x="462014" y="1034979"/>
            <a:ext cx="5618110" cy="4093428"/>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Museums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Alexandria National Museum</a:t>
            </a:r>
            <a:r>
              <a:rPr lang="en-US" sz="2000" dirty="0">
                <a:latin typeface="Times New Roman" panose="02020603050405020304" pitchFamily="18" charset="0"/>
                <a:cs typeface="Times New Roman" panose="02020603050405020304" pitchFamily="18" charset="0"/>
              </a:rPr>
              <a:t> - Showcases artifacts from Alexandria's Pharaonic, Roman, Coptic, and Islamic periods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Royal Jewelry Museum</a:t>
            </a:r>
            <a:r>
              <a:rPr lang="en-US" sz="2000" dirty="0">
                <a:latin typeface="Times New Roman" panose="02020603050405020304" pitchFamily="18" charset="0"/>
                <a:cs typeface="Times New Roman" panose="02020603050405020304" pitchFamily="18" charset="0"/>
              </a:rPr>
              <a:t> - Displays the jewelry collection of Egypt's royal family</a:t>
            </a:r>
          </a:p>
          <a:p>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Markets &amp; Neighborhoods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Souk District</a:t>
            </a:r>
            <a:r>
              <a:rPr lang="en-US" sz="2000" dirty="0">
                <a:latin typeface="Times New Roman" panose="02020603050405020304" pitchFamily="18" charset="0"/>
                <a:cs typeface="Times New Roman" panose="02020603050405020304" pitchFamily="18" charset="0"/>
              </a:rPr>
              <a:t> - Traditional markets for shopping and experiencing local life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city's blend of ancient history and Mediterranean coastal charm makes it a unique destination in Egypt.</a:t>
            </a:r>
          </a:p>
        </p:txBody>
      </p:sp>
      <p:pic>
        <p:nvPicPr>
          <p:cNvPr id="4" name="Picture 3">
            <a:extLst>
              <a:ext uri="{FF2B5EF4-FFF2-40B4-BE49-F238E27FC236}">
                <a16:creationId xmlns:a16="http://schemas.microsoft.com/office/drawing/2014/main" id="{99A93D66-7B78-667F-6DDA-965742251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4" y="1059678"/>
            <a:ext cx="4000500" cy="2349500"/>
          </a:xfrm>
          <a:prstGeom prst="rect">
            <a:avLst/>
          </a:prstGeom>
        </p:spPr>
      </p:pic>
      <p:pic>
        <p:nvPicPr>
          <p:cNvPr id="6" name="Picture 5">
            <a:extLst>
              <a:ext uri="{FF2B5EF4-FFF2-40B4-BE49-F238E27FC236}">
                <a16:creationId xmlns:a16="http://schemas.microsoft.com/office/drawing/2014/main" id="{339D8BE7-B813-F0D3-34A3-CA20DF274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24" y="3016920"/>
            <a:ext cx="3993082" cy="2653630"/>
          </a:xfrm>
          <a:prstGeom prst="rect">
            <a:avLst/>
          </a:prstGeom>
        </p:spPr>
      </p:pic>
    </p:spTree>
    <p:extLst>
      <p:ext uri="{BB962C8B-B14F-4D97-AF65-F5344CB8AC3E}">
        <p14:creationId xmlns:p14="http://schemas.microsoft.com/office/powerpoint/2010/main" val="28910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97628" y="1151012"/>
            <a:ext cx="8368266" cy="4290647"/>
          </a:xfrm>
        </p:spPr>
        <p:txBody>
          <a:bodyPr>
            <a:normAutofit/>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About Alexandria</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Final Thoughts</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CC98AF-8B6B-69E4-B816-DCF22CBB3EF2}"/>
              </a:ext>
            </a:extLst>
          </p:cNvPr>
          <p:cNvSpPr txBox="1"/>
          <p:nvPr/>
        </p:nvSpPr>
        <p:spPr>
          <a:xfrm>
            <a:off x="4776252" y="1140343"/>
            <a:ext cx="5007157" cy="2657138"/>
          </a:xfrm>
          <a:prstGeom prst="rect">
            <a:avLst/>
          </a:prstGeom>
          <a:noFill/>
        </p:spPr>
        <p:txBody>
          <a:bodyPr wrap="square">
            <a:spAutoFit/>
          </a:bodyPr>
          <a:lstStyle/>
          <a:p>
            <a:pPr marL="571500" marR="0" indent="-342900">
              <a:spcAft>
                <a:spcPts val="800"/>
              </a:spcAft>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Both Alexandria and Port Said are popular jumping-off points for excursions to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Cairo</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roughly 3 hours away. </a:t>
            </a:r>
          </a:p>
          <a:p>
            <a:pPr marL="571500" marR="0" indent="-342900">
              <a:spcAft>
                <a:spcPts val="800"/>
              </a:spcAft>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 a single day, you can stand before the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Great Pyramids of Giza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gaze up at the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Sphinx</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and explore the treasures of the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Egyptian Museum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including the golden mask of Tutankhamun.</a:t>
            </a:r>
          </a:p>
        </p:txBody>
      </p:sp>
      <p:pic>
        <p:nvPicPr>
          <p:cNvPr id="5" name="Picture 4">
            <a:extLst>
              <a:ext uri="{FF2B5EF4-FFF2-40B4-BE49-F238E27FC236}">
                <a16:creationId xmlns:a16="http://schemas.microsoft.com/office/drawing/2014/main" id="{F81DC328-2C90-AC79-4695-2ACFB3D2880D}"/>
              </a:ext>
            </a:extLst>
          </p:cNvPr>
          <p:cNvPicPr>
            <a:picLocks noChangeAspect="1"/>
          </p:cNvPicPr>
          <p:nvPr/>
        </p:nvPicPr>
        <p:blipFill>
          <a:blip r:embed="rId2">
            <a:extLst>
              <a:ext uri="{28A0092B-C50C-407E-A947-70E740481C1C}">
                <a14:useLocalDpi xmlns:a14="http://schemas.microsoft.com/office/drawing/2010/main" val="0"/>
              </a:ext>
            </a:extLst>
          </a:blip>
          <a:srcRect l="5553" r="2586"/>
          <a:stretch>
            <a:fillRect/>
          </a:stretch>
        </p:blipFill>
        <p:spPr>
          <a:xfrm>
            <a:off x="0" y="0"/>
            <a:ext cx="4954889" cy="3705726"/>
          </a:xfrm>
          <a:prstGeom prst="rect">
            <a:avLst/>
          </a:prstGeom>
        </p:spPr>
      </p:pic>
      <p:sp>
        <p:nvSpPr>
          <p:cNvPr id="7" name="TextBox 6">
            <a:extLst>
              <a:ext uri="{FF2B5EF4-FFF2-40B4-BE49-F238E27FC236}">
                <a16:creationId xmlns:a16="http://schemas.microsoft.com/office/drawing/2014/main" id="{EDE933AE-283D-D2A6-1987-EF77479CC63B}"/>
              </a:ext>
            </a:extLst>
          </p:cNvPr>
          <p:cNvSpPr txBox="1"/>
          <p:nvPr/>
        </p:nvSpPr>
        <p:spPr>
          <a:xfrm>
            <a:off x="4723983" y="231008"/>
            <a:ext cx="5356642" cy="678327"/>
          </a:xfrm>
          <a:prstGeom prst="rect">
            <a:avLst/>
          </a:prstGeom>
          <a:noFill/>
        </p:spPr>
        <p:txBody>
          <a:bodyPr wrap="square">
            <a:spAutoFit/>
          </a:bodyPr>
          <a:lstStyle/>
          <a:p>
            <a:pPr marL="511810" marR="0" indent="-283210">
              <a:lnSpc>
                <a:spcPct val="115000"/>
              </a:lnSpc>
              <a:spcAft>
                <a:spcPts val="80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Cairo and the Pyramids</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B4BEF82-03DC-307F-DD72-5E8C3A56859D}"/>
              </a:ext>
            </a:extLst>
          </p:cNvPr>
          <p:cNvSpPr txBox="1"/>
          <p:nvPr/>
        </p:nvSpPr>
        <p:spPr>
          <a:xfrm>
            <a:off x="151597" y="3705726"/>
            <a:ext cx="9631812" cy="1125757"/>
          </a:xfrm>
          <a:prstGeom prst="rect">
            <a:avLst/>
          </a:prstGeom>
          <a:noFill/>
        </p:spPr>
        <p:txBody>
          <a:bodyPr wrap="square">
            <a:spAutoFit/>
          </a:bodyPr>
          <a:lstStyle/>
          <a:p>
            <a:pPr marL="57150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cruise excursions also include a visit to </a:t>
            </a:r>
            <a:r>
              <a:rPr lang="en-US" sz="2000" b="1" dirty="0">
                <a:latin typeface="Times New Roman" panose="02020603050405020304" pitchFamily="18" charset="0"/>
                <a:cs typeface="Times New Roman" panose="02020603050405020304" pitchFamily="18" charset="0"/>
              </a:rPr>
              <a:t>Old Cairo</a:t>
            </a:r>
            <a:r>
              <a:rPr lang="en-US" sz="2000" dirty="0">
                <a:latin typeface="Times New Roman" panose="02020603050405020304" pitchFamily="18" charset="0"/>
                <a:cs typeface="Times New Roman" panose="02020603050405020304" pitchFamily="18" charset="0"/>
              </a:rPr>
              <a:t>, with its ancient mosques, Coptic churches, and bustling bazaars, giving travelers a glimpse of Egypt’s living history.</a:t>
            </a:r>
          </a:p>
        </p:txBody>
      </p:sp>
    </p:spTree>
    <p:extLst>
      <p:ext uri="{BB962C8B-B14F-4D97-AF65-F5344CB8AC3E}">
        <p14:creationId xmlns:p14="http://schemas.microsoft.com/office/powerpoint/2010/main" val="23440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7D99882-090C-62E3-6320-35244C54F30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6E95011-B798-ED70-29F3-CA3248631578}"/>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00C199BA-5DEE-756C-FEF5-118FF13A1F80}"/>
              </a:ext>
            </a:extLst>
          </p:cNvPr>
          <p:cNvSpPr txBox="1">
            <a:spLocks noGrp="1"/>
          </p:cNvSpPr>
          <p:nvPr>
            <p:ph type="title" idx="4294967295"/>
          </p:nvPr>
        </p:nvSpPr>
        <p:spPr>
          <a:xfrm>
            <a:off x="-1" y="0"/>
            <a:ext cx="10080625" cy="1014884"/>
          </a:xfrm>
        </p:spPr>
        <p:txBody>
          <a:bodyPr vert="horz">
            <a:normAutofit fontScale="90000"/>
          </a:bodyPr>
          <a:lstStyle/>
          <a:p>
            <a:pPr algn="ctr"/>
            <a:r>
              <a:rPr lang="en-US" sz="4000" b="1" dirty="0">
                <a:latin typeface="Times New Roman" panose="02020603050405020304" pitchFamily="18" charset="0"/>
                <a:cs typeface="Times New Roman" panose="02020603050405020304" pitchFamily="18" charset="0"/>
              </a:rPr>
              <a:t>Modern Egypt and the Suez Canal Expansion</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434D32-9386-B0A6-B8BE-BA1772BF1420}"/>
              </a:ext>
            </a:extLst>
          </p:cNvPr>
          <p:cNvSpPr txBox="1"/>
          <p:nvPr/>
        </p:nvSpPr>
        <p:spPr>
          <a:xfrm>
            <a:off x="291402" y="1014884"/>
            <a:ext cx="5426004" cy="491500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Egypt continues to evolve. The 2015 </a:t>
            </a:r>
            <a:r>
              <a:rPr lang="en-US" sz="2400" b="1" dirty="0">
                <a:latin typeface="Times New Roman" panose="02020603050405020304" pitchFamily="18" charset="0"/>
                <a:cs typeface="Times New Roman" panose="02020603050405020304" pitchFamily="18" charset="0"/>
              </a:rPr>
              <a:t>Suez Canal expansion</a:t>
            </a:r>
            <a:r>
              <a:rPr lang="en-US" sz="2400" dirty="0">
                <a:latin typeface="Times New Roman" panose="02020603050405020304" pitchFamily="18" charset="0"/>
                <a:cs typeface="Times New Roman" panose="02020603050405020304" pitchFamily="18" charset="0"/>
              </a:rPr>
              <a:t> created a second channel, doubling capacity and reducing wait times, a massive engineering project that reflects the country’s push toward modernization and global relevance.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Alexandria and Port Said are central to this future, connecting the Mediterranean with the Red Sea and acting as gateways between Europe, Asia, and Africa.</a:t>
            </a:r>
            <a:endParaRPr lang="en-US" dirty="0">
              <a:latin typeface="Times New Roman" panose="02020603050405020304" pitchFamily="18" charset="0"/>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5270766-28CF-3460-904F-F45CDA27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406" y="1014884"/>
            <a:ext cx="4363218" cy="4647214"/>
          </a:xfrm>
          <a:prstGeom prst="rect">
            <a:avLst/>
          </a:prstGeom>
        </p:spPr>
      </p:pic>
    </p:spTree>
    <p:extLst>
      <p:ext uri="{BB962C8B-B14F-4D97-AF65-F5344CB8AC3E}">
        <p14:creationId xmlns:p14="http://schemas.microsoft.com/office/powerpoint/2010/main" val="28441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BB58EF-DE04-D83E-BA3E-B9A5E7944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915" y="3021842"/>
            <a:ext cx="2667710" cy="2667710"/>
          </a:xfrm>
          <a:prstGeom prst="rect">
            <a:avLst/>
          </a:prstGeom>
        </p:spPr>
      </p:pic>
      <p:pic>
        <p:nvPicPr>
          <p:cNvPr id="5" name="Picture 4">
            <a:extLst>
              <a:ext uri="{FF2B5EF4-FFF2-40B4-BE49-F238E27FC236}">
                <a16:creationId xmlns:a16="http://schemas.microsoft.com/office/drawing/2014/main" id="{308CE591-6778-160F-11C4-D16A3AB04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893" y="1079452"/>
            <a:ext cx="2667710" cy="1951983"/>
          </a:xfrm>
          <a:prstGeom prst="rect">
            <a:avLst/>
          </a:prstGeom>
        </p:spPr>
      </p:pic>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808619"/>
          </a:xfrm>
          <a:prstGeom prst="rect">
            <a:avLst/>
          </a:prstGeom>
          <a:noFill/>
        </p:spPr>
        <p:txBody>
          <a:bodyPr wrap="square">
            <a:spAutoFit/>
          </a:bodyPr>
          <a:lstStyle/>
          <a:p>
            <a:pPr algn="ctr">
              <a:lnSpc>
                <a:spcPct val="115000"/>
              </a:lnSpc>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a:t>
            </a:r>
            <a:r>
              <a:rPr lang="en-US" sz="4400" b="1" kern="100" dirty="0">
                <a:latin typeface="Times New Roman" panose="02020603050405020304" pitchFamily="18" charset="0"/>
                <a:ea typeface="Aptos" panose="020B0004020202020204" pitchFamily="34" charset="0"/>
                <a:cs typeface="Times New Roman" panose="02020603050405020304" pitchFamily="18" charset="0"/>
              </a:rPr>
              <a:t>Must-try Dishes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4" y="1079452"/>
            <a:ext cx="6749342"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Egyptian cuisine is hearty, flavorful, and deeply regional. In Alexandria, seafood is the star, grilled fish, calamari, and shrimp fresh from the Mediterranean.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Inland, try </a:t>
            </a:r>
            <a:r>
              <a:rPr lang="en-US" sz="2400" b="1" dirty="0" err="1">
                <a:latin typeface="Times New Roman" panose="02020603050405020304" pitchFamily="18" charset="0"/>
                <a:cs typeface="Times New Roman" panose="02020603050405020304" pitchFamily="18" charset="0"/>
              </a:rPr>
              <a:t>koshari</a:t>
            </a:r>
            <a:r>
              <a:rPr lang="en-US" sz="2400" dirty="0">
                <a:latin typeface="Times New Roman" panose="02020603050405020304" pitchFamily="18" charset="0"/>
                <a:cs typeface="Times New Roman" panose="02020603050405020304" pitchFamily="18" charset="0"/>
              </a:rPr>
              <a:t>, a mix of rice, lentils, pasta, and tomato sauce topped with crispy onions, Egypt’s national comfort food.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You’ll also find </a:t>
            </a:r>
            <a:r>
              <a:rPr lang="en-US" sz="2400" b="1" dirty="0">
                <a:latin typeface="Times New Roman" panose="02020603050405020304" pitchFamily="18" charset="0"/>
                <a:cs typeface="Times New Roman" panose="02020603050405020304" pitchFamily="18" charset="0"/>
              </a:rPr>
              <a:t>falafel</a:t>
            </a:r>
            <a:r>
              <a:rPr lang="en-US" sz="2400" dirty="0">
                <a:latin typeface="Times New Roman" panose="02020603050405020304" pitchFamily="18" charset="0"/>
                <a:cs typeface="Times New Roman" panose="02020603050405020304" pitchFamily="18" charset="0"/>
              </a:rPr>
              <a:t> (called </a:t>
            </a:r>
            <a:r>
              <a:rPr lang="en-US" sz="2400" i="1" dirty="0" err="1">
                <a:latin typeface="Times New Roman" panose="02020603050405020304" pitchFamily="18" charset="0"/>
                <a:cs typeface="Times New Roman" panose="02020603050405020304" pitchFamily="18" charset="0"/>
              </a:rPr>
              <a:t>ta’meya</a:t>
            </a:r>
            <a:r>
              <a:rPr lang="en-US" sz="2400" dirty="0">
                <a:latin typeface="Times New Roman" panose="02020603050405020304" pitchFamily="18" charset="0"/>
                <a:cs typeface="Times New Roman" panose="02020603050405020304" pitchFamily="18" charset="0"/>
              </a:rPr>
              <a:t> here) made with fava beans instead of chickpeas.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Stop at a local café for strong Egyptian coffee or mint tea, and you’ll quickly see how social and welcoming Egyptian culture is.</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2AC763B-6ABD-D092-9DE9-B3AEEFA7EECA}"/>
              </a:ext>
            </a:extLst>
          </p:cNvPr>
          <p:cNvSpPr txBox="1"/>
          <p:nvPr/>
        </p:nvSpPr>
        <p:spPr>
          <a:xfrm>
            <a:off x="9189888" y="1140972"/>
            <a:ext cx="1070042" cy="369332"/>
          </a:xfrm>
          <a:prstGeom prst="rect">
            <a:avLst/>
          </a:prstGeom>
          <a:noFill/>
        </p:spPr>
        <p:txBody>
          <a:bodyPr wrap="square">
            <a:spAutoFit/>
          </a:bodyPr>
          <a:lstStyle/>
          <a:p>
            <a:r>
              <a:rPr lang="en-US" b="1" dirty="0" err="1"/>
              <a:t>koshari</a:t>
            </a:r>
            <a:endParaRPr lang="en-US" dirty="0"/>
          </a:p>
        </p:txBody>
      </p:sp>
      <p:sp>
        <p:nvSpPr>
          <p:cNvPr id="14" name="TextBox 13">
            <a:extLst>
              <a:ext uri="{FF2B5EF4-FFF2-40B4-BE49-F238E27FC236}">
                <a16:creationId xmlns:a16="http://schemas.microsoft.com/office/drawing/2014/main" id="{618B314A-A7D3-4046-1424-1DEDBB90E602}"/>
              </a:ext>
            </a:extLst>
          </p:cNvPr>
          <p:cNvSpPr txBox="1"/>
          <p:nvPr/>
        </p:nvSpPr>
        <p:spPr>
          <a:xfrm>
            <a:off x="9310290" y="5320220"/>
            <a:ext cx="3691857" cy="369332"/>
          </a:xfrm>
          <a:prstGeom prst="rect">
            <a:avLst/>
          </a:prstGeom>
          <a:noFill/>
        </p:spPr>
        <p:txBody>
          <a:bodyPr wrap="square">
            <a:spAutoFit/>
          </a:bodyPr>
          <a:lstStyle/>
          <a:p>
            <a:r>
              <a:rPr lang="en-US" b="1" dirty="0"/>
              <a:t>falafel</a:t>
            </a:r>
            <a:endParaRPr lang="en-US" dirty="0"/>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10/28/2025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97280"/>
            <a:ext cx="9574494" cy="3807004"/>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Currency:</a:t>
            </a:r>
            <a:r>
              <a:rPr lang="en-US" sz="2400" dirty="0">
                <a:latin typeface="Times New Roman" panose="02020603050405020304" pitchFamily="18" charset="0"/>
                <a:cs typeface="Times New Roman" panose="02020603050405020304" pitchFamily="18" charset="0"/>
              </a:rPr>
              <a:t> Egyptian Pound (EGP). U.S. dollars are widely accepted in tourist areas, but small local bills are useful.</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Language:</a:t>
            </a:r>
            <a:r>
              <a:rPr lang="en-US" sz="2400" dirty="0">
                <a:latin typeface="Times New Roman" panose="02020603050405020304" pitchFamily="18" charset="0"/>
                <a:cs typeface="Times New Roman" panose="02020603050405020304" pitchFamily="18" charset="0"/>
              </a:rPr>
              <a:t> Arabic is official; English is commonly spoken in tourist zones.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Dress Code:</a:t>
            </a:r>
            <a:r>
              <a:rPr lang="en-US" sz="2400" dirty="0">
                <a:latin typeface="Times New Roman" panose="02020603050405020304" pitchFamily="18" charset="0"/>
                <a:cs typeface="Times New Roman" panose="02020603050405020304" pitchFamily="18" charset="0"/>
              </a:rPr>
              <a:t> Modest clothing is appreciated, especially when visiting mosques or rural areas.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Tipping:</a:t>
            </a:r>
            <a:r>
              <a:rPr lang="en-US" sz="2400" dirty="0">
                <a:latin typeface="Times New Roman" panose="02020603050405020304" pitchFamily="18" charset="0"/>
                <a:cs typeface="Times New Roman" panose="02020603050405020304" pitchFamily="18" charset="0"/>
              </a:rPr>
              <a:t> Small tips (5–10%) are customary and appreciated.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 Stay with trusted guides or ship excursions if venturing inland. Both ports are secure and visitor-friendly.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5862300-D415-3E50-14EC-829EBFA34BF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E8A3C2E-8497-09EE-CA42-EA10358E90C1}"/>
              </a:ext>
            </a:extLst>
          </p:cNvPr>
          <p:cNvSpPr>
            <a:spLocks noGrp="1"/>
          </p:cNvSpPr>
          <p:nvPr>
            <p:ph type="sldNum" sz="quarter" idx="12"/>
          </p:nvPr>
        </p:nvSpPr>
        <p:spPr/>
        <p:txBody>
          <a:bodyPr/>
          <a:lstStyle/>
          <a:p>
            <a:pPr lvl="0"/>
            <a:fld id="{6B71CB05-FB6A-43F8-9B74-2C507858005B}" type="slidenum">
              <a:rPr/>
              <a:t>24</a:t>
            </a:fld>
            <a:endParaRPr lang="en-US"/>
          </a:p>
        </p:txBody>
      </p:sp>
      <p:sp>
        <p:nvSpPr>
          <p:cNvPr id="2" name="Title 1">
            <a:extLst>
              <a:ext uri="{FF2B5EF4-FFF2-40B4-BE49-F238E27FC236}">
                <a16:creationId xmlns:a16="http://schemas.microsoft.com/office/drawing/2014/main" id="{9E11CBAF-77BE-64F7-3317-FE773ED1948D}"/>
              </a:ext>
            </a:extLst>
          </p:cNvPr>
          <p:cNvSpPr txBox="1">
            <a:spLocks noGrp="1"/>
          </p:cNvSpPr>
          <p:nvPr>
            <p:ph type="title" idx="4294967295"/>
          </p:nvPr>
        </p:nvSpPr>
        <p:spPr>
          <a:xfrm>
            <a:off x="-1" y="0"/>
            <a:ext cx="10080625" cy="1014884"/>
          </a:xfr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Final Thoughts</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FEA2129-8E75-0D52-3062-9E9DC07968D0}"/>
              </a:ext>
            </a:extLst>
          </p:cNvPr>
          <p:cNvSpPr txBox="1"/>
          <p:nvPr/>
        </p:nvSpPr>
        <p:spPr>
          <a:xfrm>
            <a:off x="291401" y="1014884"/>
            <a:ext cx="9478241" cy="306834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ancient wonders to modern marvels, Egypt’s northern ports offer an unforgettable blend of history, culture, and human achievement.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you’re tracing the footsteps of Alexander or watching freighters glide through the canal, you’re standing at one of the great crossroads of civilization.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exploring, and who knows, your next unforgettable journey might begin right here on the Egyptian coast.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0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Alexandria!</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on my own - I will do it on my own.</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64752"/>
            <a:ext cx="603504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261151" y="1575780"/>
            <a:ext cx="5773889" cy="22177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2400" dirty="0">
                <a:latin typeface="Times New Roman" panose="02020603050405020304" pitchFamily="18" charset="0"/>
                <a:ea typeface="Tahoma" panose="020B0604030504040204" pitchFamily="34" charset="0"/>
                <a:cs typeface="Times New Roman" panose="02020603050405020304" pitchFamily="18" charset="0"/>
              </a:rPr>
              <a:t>Egypt uses the </a:t>
            </a:r>
            <a:r>
              <a:rPr lang="en-US" sz="2400" b="1" dirty="0">
                <a:latin typeface="Times New Roman" panose="02020603050405020304" pitchFamily="18" charset="0"/>
                <a:ea typeface="Tahoma" panose="020B0604030504040204" pitchFamily="34" charset="0"/>
                <a:cs typeface="Times New Roman" panose="02020603050405020304" pitchFamily="18" charset="0"/>
              </a:rPr>
              <a:t>Egyptian pound (EGP)</a:t>
            </a:r>
            <a:r>
              <a:rPr lang="en-US" sz="2400" dirty="0">
                <a:latin typeface="Times New Roman" panose="02020603050405020304" pitchFamily="18" charset="0"/>
                <a:ea typeface="Tahoma" panose="020B0604030504040204" pitchFamily="34" charset="0"/>
                <a:cs typeface="Times New Roman" panose="02020603050405020304" pitchFamily="18" charset="0"/>
              </a:rPr>
              <a:t> as its official currency.</a:t>
            </a:r>
          </a:p>
          <a:p>
            <a:pPr algn="ctr"/>
            <a:r>
              <a:rPr lang="en-US" sz="2400" dirty="0">
                <a:latin typeface="Times New Roman" panose="02020603050405020304" pitchFamily="18" charset="0"/>
                <a:ea typeface="Tahoma" panose="020B0604030504040204" pitchFamily="34" charset="0"/>
                <a:cs typeface="Times New Roman" panose="02020603050405020304" pitchFamily="18" charset="0"/>
              </a:rPr>
              <a:t>The exchange rate changes but is roughly:</a:t>
            </a:r>
          </a:p>
          <a:p>
            <a:pPr algn="ctr"/>
            <a:r>
              <a:rPr lang="en-US" sz="2400" b="1" dirty="0">
                <a:latin typeface="Times New Roman" panose="02020603050405020304" pitchFamily="18" charset="0"/>
                <a:ea typeface="Tahoma" panose="020B0604030504040204" pitchFamily="34" charset="0"/>
                <a:cs typeface="Times New Roman" panose="02020603050405020304" pitchFamily="18" charset="0"/>
              </a:rPr>
              <a:t>1 USD = 50 EGP</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a:latin typeface="Times New Roman" panose="02020603050405020304" pitchFamily="18" charset="0"/>
                <a:ea typeface="Tahoma" panose="020B0604030504040204" pitchFamily="34" charset="0"/>
                <a:cs typeface="Times New Roman" panose="02020603050405020304" pitchFamily="18" charset="0"/>
              </a:rPr>
              <a:t>EGP 500 = $10 USD</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b="1" dirty="0">
                <a:latin typeface="Times New Roman" panose="02020603050405020304" pitchFamily="18" charset="0"/>
                <a:ea typeface="Tahoma" panose="020B0604030504040204" pitchFamily="34" charset="0"/>
                <a:cs typeface="Times New Roman" panose="02020603050405020304" pitchFamily="18" charset="0"/>
              </a:rPr>
              <a:t>EGP 100 = EUR 2</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DEEEFF4-7DC0-AFE9-1454-97ECFDAFB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665265"/>
            <a:ext cx="4045585" cy="4233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1" y="-142561"/>
            <a:ext cx="10080625" cy="1615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6" name="TextBox 5">
            <a:extLst>
              <a:ext uri="{FF2B5EF4-FFF2-40B4-BE49-F238E27FC236}">
                <a16:creationId xmlns:a16="http://schemas.microsoft.com/office/drawing/2014/main" id="{40EE229C-7F28-60D4-F362-EAFBA609AC4A}"/>
              </a:ext>
            </a:extLst>
          </p:cNvPr>
          <p:cNvSpPr txBox="1"/>
          <p:nvPr/>
        </p:nvSpPr>
        <p:spPr>
          <a:xfrm>
            <a:off x="3205213" y="1268466"/>
            <a:ext cx="6391173" cy="4154984"/>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exchanging money, it's best to avoid doing so in the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tourist areas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since they often charge high fees and offer poor exchange rates.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You'll usually get better value by withdrawing pounds directly from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bank ATMs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which are widely available in the city.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Major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credit and debit cards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are accepted at most restaurants and shops in tourist areas, but smaller businesses and markets still prefer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cash</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so keeping some local currency on hand is a smart idea. </a:t>
            </a:r>
          </a:p>
        </p:txBody>
      </p:sp>
      <p:pic>
        <p:nvPicPr>
          <p:cNvPr id="4" name="Picture 3">
            <a:extLst>
              <a:ext uri="{FF2B5EF4-FFF2-40B4-BE49-F238E27FC236}">
                <a16:creationId xmlns:a16="http://schemas.microsoft.com/office/drawing/2014/main" id="{2006F40F-6F22-CCF8-2D74-B48E38BD8425}"/>
              </a:ext>
            </a:extLst>
          </p:cNvPr>
          <p:cNvPicPr>
            <a:picLocks noChangeAspect="1"/>
          </p:cNvPicPr>
          <p:nvPr/>
        </p:nvPicPr>
        <p:blipFill>
          <a:blip r:embed="rId3">
            <a:extLst>
              <a:ext uri="{28A0092B-C50C-407E-A947-70E740481C1C}">
                <a14:useLocalDpi xmlns:a14="http://schemas.microsoft.com/office/drawing/2010/main" val="0"/>
              </a:ext>
            </a:extLst>
          </a:blip>
          <a:srcRect l="15893" t="5378" r="15772" b="6201"/>
          <a:stretch>
            <a:fillRect/>
          </a:stretch>
        </p:blipFill>
        <p:spPr>
          <a:xfrm>
            <a:off x="-1" y="1625847"/>
            <a:ext cx="3205213" cy="3440222"/>
          </a:xfrm>
          <a:prstGeom prst="rect">
            <a:avLst/>
          </a:prstGeom>
        </p:spPr>
      </p:pic>
    </p:spTree>
    <p:extLst>
      <p:ext uri="{BB962C8B-B14F-4D97-AF65-F5344CB8AC3E}">
        <p14:creationId xmlns:p14="http://schemas.microsoft.com/office/powerpoint/2010/main" val="30466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F92EE-67E8-823B-3CD9-AEC935EC8CDB}"/>
              </a:ext>
            </a:extLst>
          </p:cNvPr>
          <p:cNvSpPr txBox="1"/>
          <p:nvPr/>
        </p:nvSpPr>
        <p:spPr>
          <a:xfrm>
            <a:off x="453719" y="1349876"/>
            <a:ext cx="4260643"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Welcome to Egypt, a country where every stone, temple, and street corner seems to whisper history.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Alexandria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Port Said</a:t>
            </a:r>
            <a:r>
              <a:rPr lang="en-US" sz="2400" dirty="0">
                <a:latin typeface="Times New Roman" panose="02020603050405020304" pitchFamily="18" charset="0"/>
                <a:cs typeface="Times New Roman" panose="02020603050405020304" pitchFamily="18" charset="0"/>
              </a:rPr>
              <a:t>, Egypt’s two great Mediterranean ports, the northern gateways to Cairo, the Nile, and the world’s most famous monuments.</a:t>
            </a:r>
          </a:p>
        </p:txBody>
      </p:sp>
      <p:sp>
        <p:nvSpPr>
          <p:cNvPr id="7" name="TextBox 6">
            <a:extLst>
              <a:ext uri="{FF2B5EF4-FFF2-40B4-BE49-F238E27FC236}">
                <a16:creationId xmlns:a16="http://schemas.microsoft.com/office/drawing/2014/main" id="{AED72669-C9FD-CD90-3A62-4B8B77B64BED}"/>
              </a:ext>
            </a:extLst>
          </p:cNvPr>
          <p:cNvSpPr txBox="1"/>
          <p:nvPr/>
        </p:nvSpPr>
        <p:spPr>
          <a:xfrm>
            <a:off x="-1" y="290217"/>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Welcome to Egypt’s Northern Port</a:t>
            </a:r>
            <a:endParaRPr lang="en-US" sz="4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1B0D893-745A-E0AF-DAFA-B319C435AD24}"/>
              </a:ext>
            </a:extLst>
          </p:cNvPr>
          <p:cNvPicPr>
            <a:picLocks noChangeAspect="1"/>
          </p:cNvPicPr>
          <p:nvPr/>
        </p:nvPicPr>
        <p:blipFill>
          <a:blip r:embed="rId2">
            <a:extLst>
              <a:ext uri="{28A0092B-C50C-407E-A947-70E740481C1C}">
                <a14:useLocalDpi xmlns:a14="http://schemas.microsoft.com/office/drawing/2010/main" val="0"/>
              </a:ext>
            </a:extLst>
          </a:blip>
          <a:srcRect r="6850"/>
          <a:stretch>
            <a:fillRect/>
          </a:stretch>
        </p:blipFill>
        <p:spPr>
          <a:xfrm>
            <a:off x="4714363" y="1272874"/>
            <a:ext cx="5366262" cy="4320674"/>
          </a:xfrm>
          <a:prstGeom prst="rect">
            <a:avLst/>
          </a:prstGeom>
        </p:spPr>
      </p:pic>
    </p:spTree>
    <p:extLst>
      <p:ext uri="{BB962C8B-B14F-4D97-AF65-F5344CB8AC3E}">
        <p14:creationId xmlns:p14="http://schemas.microsoft.com/office/powerpoint/2010/main" val="654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0C5EF7B-DE1C-215C-D348-E4FC2AE4C8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737968-1170-57F9-3748-05665BF26B7A}"/>
              </a:ext>
            </a:extLst>
          </p:cNvPr>
          <p:cNvSpPr txBox="1"/>
          <p:nvPr/>
        </p:nvSpPr>
        <p:spPr>
          <a:xfrm>
            <a:off x="4266024" y="996560"/>
            <a:ext cx="5287922"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by </a:t>
            </a:r>
            <a:r>
              <a:rPr lang="en-US" sz="2400" b="1" dirty="0">
                <a:latin typeface="Times New Roman" panose="02020603050405020304" pitchFamily="18" charset="0"/>
                <a:cs typeface="Times New Roman" panose="02020603050405020304" pitchFamily="18" charset="0"/>
              </a:rPr>
              <a:t>Alexander the Great</a:t>
            </a:r>
            <a:r>
              <a:rPr lang="en-US" sz="2400" dirty="0">
                <a:latin typeface="Times New Roman" panose="02020603050405020304" pitchFamily="18" charset="0"/>
                <a:cs typeface="Times New Roman" panose="02020603050405020304" pitchFamily="18" charset="0"/>
              </a:rPr>
              <a:t> in 331 BC, Alexandria became the cultural and intellectual capital of the ancient world.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was home to the legendary </a:t>
            </a:r>
            <a:r>
              <a:rPr lang="en-US" sz="2400" b="1" dirty="0">
                <a:latin typeface="Times New Roman" panose="02020603050405020304" pitchFamily="18" charset="0"/>
                <a:cs typeface="Times New Roman" panose="02020603050405020304" pitchFamily="18" charset="0"/>
              </a:rPr>
              <a:t>Library of Alexandria</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Pharos Lighthouse</a:t>
            </a:r>
            <a:r>
              <a:rPr lang="en-US" sz="2400" dirty="0">
                <a:latin typeface="Times New Roman" panose="02020603050405020304" pitchFamily="18" charset="0"/>
                <a:cs typeface="Times New Roman" panose="02020603050405020304" pitchFamily="18" charset="0"/>
              </a:rPr>
              <a:t> (one of the Seven Wonders of the Ancient World), and scholars who shaped Western science and philosophy.</a:t>
            </a:r>
          </a:p>
        </p:txBody>
      </p:sp>
      <p:sp>
        <p:nvSpPr>
          <p:cNvPr id="8" name="TextBox 7">
            <a:extLst>
              <a:ext uri="{FF2B5EF4-FFF2-40B4-BE49-F238E27FC236}">
                <a16:creationId xmlns:a16="http://schemas.microsoft.com/office/drawing/2014/main" id="{6795F0D5-9C9F-3F24-B87F-7839E367E63B}"/>
              </a:ext>
            </a:extLst>
          </p:cNvPr>
          <p:cNvSpPr txBox="1"/>
          <p:nvPr/>
        </p:nvSpPr>
        <p:spPr>
          <a:xfrm>
            <a:off x="0" y="218011"/>
            <a:ext cx="10080624" cy="707886"/>
          </a:xfrm>
          <a:prstGeom prst="rect">
            <a:avLst/>
          </a:prstGeom>
          <a:noFill/>
        </p:spPr>
        <p:txBody>
          <a:bodyPr wrap="square" anchor="ctr">
            <a:spAutoFit/>
          </a:bodyPr>
          <a:lstStyle/>
          <a:p>
            <a:pPr algn="ctr"/>
            <a:r>
              <a:rPr lang="en-US" sz="4000" b="1" dirty="0">
                <a:latin typeface="Times New Roman" panose="02020603050405020304" pitchFamily="18" charset="0"/>
                <a:cs typeface="Times New Roman" panose="02020603050405020304" pitchFamily="18" charset="0"/>
              </a:rPr>
              <a:t>Brief History of Alexandria</a:t>
            </a:r>
            <a:endParaRPr lang="en-US" sz="4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BD51482-993B-1527-20F2-2E22456E258E}"/>
              </a:ext>
            </a:extLst>
          </p:cNvPr>
          <p:cNvPicPr>
            <a:picLocks noChangeAspect="1"/>
          </p:cNvPicPr>
          <p:nvPr/>
        </p:nvPicPr>
        <p:blipFill>
          <a:blip r:embed="rId2">
            <a:extLst>
              <a:ext uri="{28A0092B-C50C-407E-A947-70E740481C1C}">
                <a14:useLocalDpi xmlns:a14="http://schemas.microsoft.com/office/drawing/2010/main" val="0"/>
              </a:ext>
            </a:extLst>
          </a:blip>
          <a:srcRect l="17240"/>
          <a:stretch>
            <a:fillRect/>
          </a:stretch>
        </p:blipFill>
        <p:spPr>
          <a:xfrm>
            <a:off x="-7462" y="1185402"/>
            <a:ext cx="4273486" cy="3280701"/>
          </a:xfrm>
          <a:prstGeom prst="rect">
            <a:avLst/>
          </a:prstGeom>
        </p:spPr>
      </p:pic>
      <p:sp>
        <p:nvSpPr>
          <p:cNvPr id="12" name="TextBox 11">
            <a:extLst>
              <a:ext uri="{FF2B5EF4-FFF2-40B4-BE49-F238E27FC236}">
                <a16:creationId xmlns:a16="http://schemas.microsoft.com/office/drawing/2014/main" id="{6FB70DF3-ABD5-DD08-E332-09DA3229A49A}"/>
              </a:ext>
            </a:extLst>
          </p:cNvPr>
          <p:cNvSpPr txBox="1"/>
          <p:nvPr/>
        </p:nvSpPr>
        <p:spPr>
          <a:xfrm>
            <a:off x="412474" y="4616279"/>
            <a:ext cx="9141472"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Modern Alexandria still carries that spirit, a lively mix of old and new, where Mediterranean charm meets Egyptian warmth.</a:t>
            </a:r>
          </a:p>
        </p:txBody>
      </p:sp>
    </p:spTree>
    <p:extLst>
      <p:ext uri="{BB962C8B-B14F-4D97-AF65-F5344CB8AC3E}">
        <p14:creationId xmlns:p14="http://schemas.microsoft.com/office/powerpoint/2010/main" val="28086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BF57D-9984-7899-7575-2B26984C208B}"/>
              </a:ext>
            </a:extLst>
          </p:cNvPr>
          <p:cNvPicPr>
            <a:picLocks noChangeAspect="1"/>
          </p:cNvPicPr>
          <p:nvPr/>
        </p:nvPicPr>
        <p:blipFill>
          <a:blip r:embed="rId3">
            <a:extLst>
              <a:ext uri="{28A0092B-C50C-407E-A947-70E740481C1C}">
                <a14:useLocalDpi xmlns:a14="http://schemas.microsoft.com/office/drawing/2010/main" val="0"/>
              </a:ext>
            </a:extLst>
          </a:blip>
          <a:srcRect l="9581" r="8426"/>
          <a:stretch>
            <a:fillRect/>
          </a:stretch>
        </p:blipFill>
        <p:spPr>
          <a:xfrm>
            <a:off x="0" y="0"/>
            <a:ext cx="10080625" cy="5670550"/>
          </a:xfrm>
          <a:prstGeom prst="rect">
            <a:avLst/>
          </a:prstGeom>
        </p:spPr>
      </p:pic>
      <p:sp>
        <p:nvSpPr>
          <p:cNvPr id="5" name="TextBox 4">
            <a:extLst>
              <a:ext uri="{FF2B5EF4-FFF2-40B4-BE49-F238E27FC236}">
                <a16:creationId xmlns:a16="http://schemas.microsoft.com/office/drawing/2014/main" id="{1397077D-7CFD-B90C-0319-3EC20384C589}"/>
              </a:ext>
            </a:extLst>
          </p:cNvPr>
          <p:cNvSpPr txBox="1"/>
          <p:nvPr/>
        </p:nvSpPr>
        <p:spPr>
          <a:xfrm>
            <a:off x="4920890" y="1785321"/>
            <a:ext cx="122996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Alexandria</a:t>
            </a:r>
            <a:endParaRPr lang="en-US" dirty="0"/>
          </a:p>
        </p:txBody>
      </p:sp>
    </p:spTree>
    <p:extLst>
      <p:ext uri="{BB962C8B-B14F-4D97-AF65-F5344CB8AC3E}">
        <p14:creationId xmlns:p14="http://schemas.microsoft.com/office/powerpoint/2010/main" val="25107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1278</TotalTime>
  <Words>1755</Words>
  <Application>Microsoft Office PowerPoint</Application>
  <PresentationFormat>Custom</PresentationFormat>
  <Paragraphs>150</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Alef</vt:lpstr>
      <vt:lpstr>Arial</vt:lpstr>
      <vt:lpstr>Calibri</vt:lpstr>
      <vt:lpstr>Calibri Light</vt:lpstr>
      <vt:lpstr>Liberation Sans</vt:lpstr>
      <vt:lpstr>Times New Roman</vt:lpstr>
      <vt:lpstr>Wingdings</vt:lpstr>
      <vt:lpstr>Office 2013 - 2022 Theme</vt:lpstr>
      <vt:lpstr>Alexandria, Egypt Presented by Marc Silver</vt:lpstr>
      <vt:lpstr>What I Will Cover</vt:lpstr>
      <vt:lpstr>My Port Philosophy</vt:lpstr>
      <vt:lpstr>PowerPoint Presentation</vt:lpstr>
      <vt:lpstr>PowerPoint Presentation</vt:lpstr>
      <vt:lpstr>PowerPoint Presentation</vt:lpstr>
      <vt:lpstr>PowerPoint Presentation</vt:lpstr>
      <vt:lpstr>PowerPoint Presentation</vt:lpstr>
      <vt:lpstr>PowerPoint Presentation</vt:lpstr>
      <vt:lpstr>Cruise Port</vt:lpstr>
      <vt:lpstr>Transportation </vt:lpstr>
      <vt:lpstr>Transportation Options</vt:lpstr>
      <vt:lpstr>PowerPoint Presentation</vt:lpstr>
      <vt:lpstr>PowerPoint Presentation</vt:lpstr>
      <vt:lpstr>Highlights of Alexandria</vt:lpstr>
      <vt:lpstr> Highlights of Alexandria </vt:lpstr>
      <vt:lpstr> Top Attractions &amp; Points of Interest </vt:lpstr>
      <vt:lpstr> Top Attractions &amp; Points of Interest </vt:lpstr>
      <vt:lpstr> Top Attractions &amp; Points of Interest </vt:lpstr>
      <vt:lpstr>PowerPoint Presentation</vt:lpstr>
      <vt:lpstr>Modern Egypt and the Suez Canal Expansion</vt:lpstr>
      <vt:lpstr>PowerPoint Presentation</vt:lpstr>
      <vt:lpstr>Important Tips &amp; Practical Advice</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153</cp:revision>
  <dcterms:created xsi:type="dcterms:W3CDTF">2023-03-25T21:24:27Z</dcterms:created>
  <dcterms:modified xsi:type="dcterms:W3CDTF">2025-10-28T23:30:45Z</dcterms:modified>
</cp:coreProperties>
</file>