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2" r:id="rId3"/>
    <p:sldId id="397" r:id="rId4"/>
    <p:sldId id="377" r:id="rId5"/>
    <p:sldId id="431" r:id="rId6"/>
    <p:sldId id="379" r:id="rId7"/>
    <p:sldId id="432" r:id="rId8"/>
    <p:sldId id="411" r:id="rId9"/>
    <p:sldId id="433" r:id="rId10"/>
    <p:sldId id="405" r:id="rId11"/>
    <p:sldId id="410" r:id="rId12"/>
    <p:sldId id="408" r:id="rId13"/>
    <p:sldId id="409" r:id="rId14"/>
    <p:sldId id="391" r:id="rId15"/>
    <p:sldId id="434" r:id="rId16"/>
    <p:sldId id="386" r:id="rId17"/>
    <p:sldId id="398" r:id="rId18"/>
    <p:sldId id="399" r:id="rId19"/>
    <p:sldId id="412" r:id="rId20"/>
    <p:sldId id="400" r:id="rId21"/>
    <p:sldId id="372" r:id="rId22"/>
    <p:sldId id="401" r:id="rId23"/>
    <p:sldId id="413" r:id="rId24"/>
    <p:sldId id="414" r:id="rId25"/>
    <p:sldId id="415" r:id="rId26"/>
    <p:sldId id="416" r:id="rId27"/>
    <p:sldId id="417" r:id="rId28"/>
    <p:sldId id="403" r:id="rId29"/>
    <p:sldId id="418" r:id="rId30"/>
    <p:sldId id="419" r:id="rId31"/>
    <p:sldId id="420" r:id="rId32"/>
    <p:sldId id="421" r:id="rId33"/>
    <p:sldId id="422" r:id="rId34"/>
    <p:sldId id="382" r:id="rId35"/>
    <p:sldId id="423" r:id="rId36"/>
    <p:sldId id="424" r:id="rId37"/>
    <p:sldId id="425" r:id="rId38"/>
    <p:sldId id="426" r:id="rId39"/>
    <p:sldId id="427" r:id="rId40"/>
    <p:sldId id="360" r:id="rId41"/>
    <p:sldId id="429" r:id="rId42"/>
    <p:sldId id="430" r:id="rId43"/>
    <p:sldId id="394" r:id="rId44"/>
    <p:sldId id="366" r:id="rId45"/>
    <p:sldId id="395" r:id="rId46"/>
    <p:sldId id="435" r:id="rId47"/>
    <p:sldId id="352" r:id="rId48"/>
    <p:sldId id="358" r:id="rId49"/>
    <p:sldId id="304" r:id="rId50"/>
    <p:sldId id="29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82370" autoAdjust="0"/>
  </p:normalViewPr>
  <p:slideViewPr>
    <p:cSldViewPr snapToGrid="0" showGuides="1">
      <p:cViewPr varScale="1">
        <p:scale>
          <a:sx n="71" d="100"/>
          <a:sy n="71" d="100"/>
        </p:scale>
        <p:origin x="1176" y="60"/>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35DF-49B8-E36F-8CA4-34E4C4B3D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E6310-B863-DBF8-F0CF-1F842384A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A9706-EE6A-F5B2-E282-31D8B4E93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9E14C2-F3BC-8A7D-B76A-1981A1CE891C}"/>
              </a:ext>
            </a:extLst>
          </p:cNvPr>
          <p:cNvSpPr>
            <a:spLocks noGrp="1"/>
          </p:cNvSpPr>
          <p:nvPr>
            <p:ph type="sldNum" sz="quarter" idx="5"/>
          </p:nvPr>
        </p:nvSpPr>
        <p:spPr/>
        <p:txBody>
          <a:bodyPr/>
          <a:lstStyle/>
          <a:p>
            <a:fld id="{D8D87E49-3BF5-468C-94CD-AD0776A81355}" type="slidenum">
              <a:rPr lang="en-US" smtClean="0"/>
              <a:t>31</a:t>
            </a:fld>
            <a:endParaRPr lang="en-US" dirty="0"/>
          </a:p>
        </p:txBody>
      </p:sp>
    </p:spTree>
    <p:extLst>
      <p:ext uri="{BB962C8B-B14F-4D97-AF65-F5344CB8AC3E}">
        <p14:creationId xmlns:p14="http://schemas.microsoft.com/office/powerpoint/2010/main" val="185171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C135-C0D3-ACC2-8BB3-15E183CAE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9E347-CADE-6727-5828-6FE239CAF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E8F15-C741-E0B9-F1E2-3FEDA9EE2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A3221-F05D-CE97-E896-7577140FE370}"/>
              </a:ext>
            </a:extLst>
          </p:cNvPr>
          <p:cNvSpPr>
            <a:spLocks noGrp="1"/>
          </p:cNvSpPr>
          <p:nvPr>
            <p:ph type="sldNum" sz="quarter" idx="5"/>
          </p:nvPr>
        </p:nvSpPr>
        <p:spPr/>
        <p:txBody>
          <a:bodyPr/>
          <a:lstStyle/>
          <a:p>
            <a:fld id="{D8D87E49-3BF5-468C-94CD-AD0776A81355}" type="slidenum">
              <a:rPr lang="en-US" smtClean="0"/>
              <a:t>32</a:t>
            </a:fld>
            <a:endParaRPr lang="en-US" dirty="0"/>
          </a:p>
        </p:txBody>
      </p:sp>
    </p:spTree>
    <p:extLst>
      <p:ext uri="{BB962C8B-B14F-4D97-AF65-F5344CB8AC3E}">
        <p14:creationId xmlns:p14="http://schemas.microsoft.com/office/powerpoint/2010/main" val="433047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6EED-38F5-B1CE-C1A5-FE0F18570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79B6D-4296-6FE4-F7AC-B3B0F94CF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678D0-BCDA-A522-80BB-A12144A0B6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0032D6-7772-EDC0-5CFF-650AF9FE8381}"/>
              </a:ext>
            </a:extLst>
          </p:cNvPr>
          <p:cNvSpPr>
            <a:spLocks noGrp="1"/>
          </p:cNvSpPr>
          <p:nvPr>
            <p:ph type="sldNum" sz="quarter" idx="5"/>
          </p:nvPr>
        </p:nvSpPr>
        <p:spPr/>
        <p:txBody>
          <a:bodyPr/>
          <a:lstStyle/>
          <a:p>
            <a:fld id="{D8D87E49-3BF5-468C-94CD-AD0776A81355}" type="slidenum">
              <a:rPr lang="en-US" smtClean="0"/>
              <a:t>33</a:t>
            </a:fld>
            <a:endParaRPr lang="en-US" dirty="0"/>
          </a:p>
        </p:txBody>
      </p:sp>
    </p:spTree>
    <p:extLst>
      <p:ext uri="{BB962C8B-B14F-4D97-AF65-F5344CB8AC3E}">
        <p14:creationId xmlns:p14="http://schemas.microsoft.com/office/powerpoint/2010/main" val="80530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4A03-AFDA-CF2F-962F-AD75DAA8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E4DB-009E-F759-AFCC-04C66992D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F8C-6F90-EC0D-616B-F083B70BA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D3C2-F8FD-B583-4682-DCC484CCDAAB}"/>
              </a:ext>
            </a:extLst>
          </p:cNvPr>
          <p:cNvSpPr>
            <a:spLocks noGrp="1"/>
          </p:cNvSpPr>
          <p:nvPr>
            <p:ph type="sldNum" sz="quarter" idx="5"/>
          </p:nvPr>
        </p:nvSpPr>
        <p:spPr/>
        <p:txBody>
          <a:bodyPr/>
          <a:lstStyle/>
          <a:p>
            <a:fld id="{D8D87E49-3BF5-468C-94CD-AD0776A81355}" type="slidenum">
              <a:rPr lang="en-US" smtClean="0"/>
              <a:t>34</a:t>
            </a:fld>
            <a:endParaRPr lang="en-US" dirty="0"/>
          </a:p>
        </p:txBody>
      </p:sp>
    </p:spTree>
    <p:extLst>
      <p:ext uri="{BB962C8B-B14F-4D97-AF65-F5344CB8AC3E}">
        <p14:creationId xmlns:p14="http://schemas.microsoft.com/office/powerpoint/2010/main" val="319956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51FB-A4AD-755C-86A6-19E60FA1E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0DD2E-C1DF-E1E4-03A3-769CA9037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2CBD2-2726-3584-7E61-2E532D43C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BF84C7-9763-58D9-98F2-5D8BB260056F}"/>
              </a:ext>
            </a:extLst>
          </p:cNvPr>
          <p:cNvSpPr>
            <a:spLocks noGrp="1"/>
          </p:cNvSpPr>
          <p:nvPr>
            <p:ph type="sldNum" sz="quarter" idx="5"/>
          </p:nvPr>
        </p:nvSpPr>
        <p:spPr/>
        <p:txBody>
          <a:bodyPr/>
          <a:lstStyle/>
          <a:p>
            <a:fld id="{D8D87E49-3BF5-468C-94CD-AD0776A81355}" type="slidenum">
              <a:rPr lang="en-US" smtClean="0"/>
              <a:t>35</a:t>
            </a:fld>
            <a:endParaRPr lang="en-US" dirty="0"/>
          </a:p>
        </p:txBody>
      </p:sp>
    </p:spTree>
    <p:extLst>
      <p:ext uri="{BB962C8B-B14F-4D97-AF65-F5344CB8AC3E}">
        <p14:creationId xmlns:p14="http://schemas.microsoft.com/office/powerpoint/2010/main" val="273348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CDEE-BD38-09B0-31E5-8922A51F0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5E5AB-31FA-6D49-C068-26371A664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7BD13-9189-3E04-99C7-2825DA9A7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610EB5-9DDB-5C6C-C776-EFF64B9898C1}"/>
              </a:ext>
            </a:extLst>
          </p:cNvPr>
          <p:cNvSpPr>
            <a:spLocks noGrp="1"/>
          </p:cNvSpPr>
          <p:nvPr>
            <p:ph type="sldNum" sz="quarter" idx="5"/>
          </p:nvPr>
        </p:nvSpPr>
        <p:spPr/>
        <p:txBody>
          <a:bodyPr/>
          <a:lstStyle/>
          <a:p>
            <a:fld id="{D8D87E49-3BF5-468C-94CD-AD0776A81355}" type="slidenum">
              <a:rPr lang="en-US" smtClean="0"/>
              <a:t>36</a:t>
            </a:fld>
            <a:endParaRPr lang="en-US" dirty="0"/>
          </a:p>
        </p:txBody>
      </p:sp>
    </p:spTree>
    <p:extLst>
      <p:ext uri="{BB962C8B-B14F-4D97-AF65-F5344CB8AC3E}">
        <p14:creationId xmlns:p14="http://schemas.microsoft.com/office/powerpoint/2010/main" val="162883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E26F-373B-A712-F9BD-2E4EDE9E3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3E222-47A3-34FE-930F-C1DDBBA13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C4C5D-080A-AF46-A76A-F9DE2D1B8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E44BC-6A6F-0853-1511-87D7B8BD1F2E}"/>
              </a:ext>
            </a:extLst>
          </p:cNvPr>
          <p:cNvSpPr>
            <a:spLocks noGrp="1"/>
          </p:cNvSpPr>
          <p:nvPr>
            <p:ph type="sldNum" sz="quarter" idx="5"/>
          </p:nvPr>
        </p:nvSpPr>
        <p:spPr/>
        <p:txBody>
          <a:bodyPr/>
          <a:lstStyle/>
          <a:p>
            <a:fld id="{D8D87E49-3BF5-468C-94CD-AD0776A81355}" type="slidenum">
              <a:rPr lang="en-US" smtClean="0"/>
              <a:t>37</a:t>
            </a:fld>
            <a:endParaRPr lang="en-US" dirty="0"/>
          </a:p>
        </p:txBody>
      </p:sp>
    </p:spTree>
    <p:extLst>
      <p:ext uri="{BB962C8B-B14F-4D97-AF65-F5344CB8AC3E}">
        <p14:creationId xmlns:p14="http://schemas.microsoft.com/office/powerpoint/2010/main" val="324797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7CA38-683F-8838-BDAB-2FDE16E32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044B4-50A4-1C56-6130-B7D46D76B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8FB51-DE9B-3F5B-2559-ACFA080878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D4C84-633F-5F6E-8607-1E5978328D86}"/>
              </a:ext>
            </a:extLst>
          </p:cNvPr>
          <p:cNvSpPr>
            <a:spLocks noGrp="1"/>
          </p:cNvSpPr>
          <p:nvPr>
            <p:ph type="sldNum" sz="quarter" idx="5"/>
          </p:nvPr>
        </p:nvSpPr>
        <p:spPr/>
        <p:txBody>
          <a:bodyPr/>
          <a:lstStyle/>
          <a:p>
            <a:fld id="{D8D87E49-3BF5-468C-94CD-AD0776A81355}" type="slidenum">
              <a:rPr lang="en-US" smtClean="0"/>
              <a:t>38</a:t>
            </a:fld>
            <a:endParaRPr lang="en-US" dirty="0"/>
          </a:p>
        </p:txBody>
      </p:sp>
    </p:spTree>
    <p:extLst>
      <p:ext uri="{BB962C8B-B14F-4D97-AF65-F5344CB8AC3E}">
        <p14:creationId xmlns:p14="http://schemas.microsoft.com/office/powerpoint/2010/main" val="175061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C061-C1D9-D76F-2947-772FE60E0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36A37-2BDB-63E6-D771-DD2FACD00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99B38-45E8-DB16-C80A-25B2C061C7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59659E-E57B-E2A1-2F74-5FE781154428}"/>
              </a:ext>
            </a:extLst>
          </p:cNvPr>
          <p:cNvSpPr>
            <a:spLocks noGrp="1"/>
          </p:cNvSpPr>
          <p:nvPr>
            <p:ph type="sldNum" sz="quarter" idx="5"/>
          </p:nvPr>
        </p:nvSpPr>
        <p:spPr/>
        <p:txBody>
          <a:bodyPr/>
          <a:lstStyle/>
          <a:p>
            <a:fld id="{D8D87E49-3BF5-468C-94CD-AD0776A81355}" type="slidenum">
              <a:rPr lang="en-US" smtClean="0"/>
              <a:t>39</a:t>
            </a:fld>
            <a:endParaRPr lang="en-US" dirty="0"/>
          </a:p>
        </p:txBody>
      </p:sp>
    </p:spTree>
    <p:extLst>
      <p:ext uri="{BB962C8B-B14F-4D97-AF65-F5344CB8AC3E}">
        <p14:creationId xmlns:p14="http://schemas.microsoft.com/office/powerpoint/2010/main" val="1348957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40</a:t>
            </a:fld>
            <a:endParaRPr lang="en-US" dirty="0"/>
          </a:p>
        </p:txBody>
      </p:sp>
    </p:spTree>
    <p:extLst>
      <p:ext uri="{BB962C8B-B14F-4D97-AF65-F5344CB8AC3E}">
        <p14:creationId xmlns:p14="http://schemas.microsoft.com/office/powerpoint/2010/main" val="60381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dirty="0"/>
          </a:p>
        </p:txBody>
      </p:sp>
    </p:spTree>
    <p:extLst>
      <p:ext uri="{BB962C8B-B14F-4D97-AF65-F5344CB8AC3E}">
        <p14:creationId xmlns:p14="http://schemas.microsoft.com/office/powerpoint/2010/main" val="243512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7503-3204-F942-D576-F71E3550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0ED85-F09A-2FE2-2A14-2C1EF02F7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41ECE-565F-1005-826B-8D6E06B087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A3D26-1599-F713-03B1-C96B0291A947}"/>
              </a:ext>
            </a:extLst>
          </p:cNvPr>
          <p:cNvSpPr>
            <a:spLocks noGrp="1"/>
          </p:cNvSpPr>
          <p:nvPr>
            <p:ph type="sldNum" sz="quarter" idx="5"/>
          </p:nvPr>
        </p:nvSpPr>
        <p:spPr/>
        <p:txBody>
          <a:bodyPr/>
          <a:lstStyle/>
          <a:p>
            <a:fld id="{D8D87E49-3BF5-468C-94CD-AD0776A81355}" type="slidenum">
              <a:rPr lang="en-US" smtClean="0"/>
              <a:t>41</a:t>
            </a:fld>
            <a:endParaRPr lang="en-US" dirty="0"/>
          </a:p>
        </p:txBody>
      </p:sp>
    </p:spTree>
    <p:extLst>
      <p:ext uri="{BB962C8B-B14F-4D97-AF65-F5344CB8AC3E}">
        <p14:creationId xmlns:p14="http://schemas.microsoft.com/office/powerpoint/2010/main" val="212420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C148-BB97-01A0-46F0-D4DAD6809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DAA4E-01BA-BB87-5AD3-5F338D45D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7ED3E-9ED4-4BF9-953C-FCBFF40FBD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AE7B01-91DD-0A18-8170-A9EC4ACD11CF}"/>
              </a:ext>
            </a:extLst>
          </p:cNvPr>
          <p:cNvSpPr>
            <a:spLocks noGrp="1"/>
          </p:cNvSpPr>
          <p:nvPr>
            <p:ph type="sldNum" sz="quarter" idx="5"/>
          </p:nvPr>
        </p:nvSpPr>
        <p:spPr/>
        <p:txBody>
          <a:bodyPr/>
          <a:lstStyle/>
          <a:p>
            <a:fld id="{D8D87E49-3BF5-468C-94CD-AD0776A81355}" type="slidenum">
              <a:rPr lang="en-US" smtClean="0"/>
              <a:t>42</a:t>
            </a:fld>
            <a:endParaRPr lang="en-US" dirty="0"/>
          </a:p>
        </p:txBody>
      </p:sp>
    </p:spTree>
    <p:extLst>
      <p:ext uri="{BB962C8B-B14F-4D97-AF65-F5344CB8AC3E}">
        <p14:creationId xmlns:p14="http://schemas.microsoft.com/office/powerpoint/2010/main" val="132008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B2D5-F85A-8C13-95F4-AB9AB53E6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23F9E-20AE-B66D-2D95-6DC8788EE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CEB4B-96BC-6E9A-D1CF-D28F628A9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35CEB0-A4D2-C01A-2016-5FD3EFB05E48}"/>
              </a:ext>
            </a:extLst>
          </p:cNvPr>
          <p:cNvSpPr>
            <a:spLocks noGrp="1"/>
          </p:cNvSpPr>
          <p:nvPr>
            <p:ph type="sldNum" sz="quarter" idx="5"/>
          </p:nvPr>
        </p:nvSpPr>
        <p:spPr/>
        <p:txBody>
          <a:bodyPr/>
          <a:lstStyle/>
          <a:p>
            <a:fld id="{D8D87E49-3BF5-468C-94CD-AD0776A81355}" type="slidenum">
              <a:rPr lang="en-US" smtClean="0"/>
              <a:t>43</a:t>
            </a:fld>
            <a:endParaRPr lang="en-US" dirty="0"/>
          </a:p>
        </p:txBody>
      </p:sp>
    </p:spTree>
    <p:extLst>
      <p:ext uri="{BB962C8B-B14F-4D97-AF65-F5344CB8AC3E}">
        <p14:creationId xmlns:p14="http://schemas.microsoft.com/office/powerpoint/2010/main" val="133219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45</a:t>
            </a:fld>
            <a:endParaRPr lang="en-US" dirty="0"/>
          </a:p>
        </p:txBody>
      </p:sp>
    </p:spTree>
    <p:extLst>
      <p:ext uri="{BB962C8B-B14F-4D97-AF65-F5344CB8AC3E}">
        <p14:creationId xmlns:p14="http://schemas.microsoft.com/office/powerpoint/2010/main" val="299595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B58D-514C-F04A-4E69-567B5B165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8751A-AA64-AED9-B029-CFD635C02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91C35-7600-1A75-5B19-BBA8AD07B7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74A389-A768-8A09-69AE-DD2FD1660B62}"/>
              </a:ext>
            </a:extLst>
          </p:cNvPr>
          <p:cNvSpPr>
            <a:spLocks noGrp="1"/>
          </p:cNvSpPr>
          <p:nvPr>
            <p:ph type="sldNum" sz="quarter" idx="5"/>
          </p:nvPr>
        </p:nvSpPr>
        <p:spPr/>
        <p:txBody>
          <a:bodyPr/>
          <a:lstStyle/>
          <a:p>
            <a:fld id="{D8D87E49-3BF5-468C-94CD-AD0776A81355}" type="slidenum">
              <a:rPr lang="en-US" smtClean="0"/>
              <a:t>46</a:t>
            </a:fld>
            <a:endParaRPr lang="en-US" dirty="0"/>
          </a:p>
        </p:txBody>
      </p:sp>
    </p:spTree>
    <p:extLst>
      <p:ext uri="{BB962C8B-B14F-4D97-AF65-F5344CB8AC3E}">
        <p14:creationId xmlns:p14="http://schemas.microsoft.com/office/powerpoint/2010/main" val="2267039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47</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48</a:t>
            </a:fld>
            <a:endParaRPr lang="en-US" dirty="0"/>
          </a:p>
        </p:txBody>
      </p:sp>
    </p:spTree>
    <p:extLst>
      <p:ext uri="{BB962C8B-B14F-4D97-AF65-F5344CB8AC3E}">
        <p14:creationId xmlns:p14="http://schemas.microsoft.com/office/powerpoint/2010/main" val="4201360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49</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dirty="0"/>
          </a:p>
        </p:txBody>
      </p:sp>
    </p:spTree>
    <p:extLst>
      <p:ext uri="{BB962C8B-B14F-4D97-AF65-F5344CB8AC3E}">
        <p14:creationId xmlns:p14="http://schemas.microsoft.com/office/powerpoint/2010/main" val="28045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341413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325590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dirty="0"/>
          </a:p>
        </p:txBody>
      </p:sp>
    </p:spTree>
    <p:extLst>
      <p:ext uri="{BB962C8B-B14F-4D97-AF65-F5344CB8AC3E}">
        <p14:creationId xmlns:p14="http://schemas.microsoft.com/office/powerpoint/2010/main" val="109900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545C-D7DA-C4F9-BA23-5E8AAA58B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DE93F-26A2-67D7-4BBF-31BA0C81E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AE750-7F89-B1B9-23D8-55AECF26E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9ECEB-7A37-60AB-12CD-82BFF0F7418E}"/>
              </a:ext>
            </a:extLst>
          </p:cNvPr>
          <p:cNvSpPr>
            <a:spLocks noGrp="1"/>
          </p:cNvSpPr>
          <p:nvPr>
            <p:ph type="sldNum" sz="quarter" idx="5"/>
          </p:nvPr>
        </p:nvSpPr>
        <p:spPr/>
        <p:txBody>
          <a:bodyPr/>
          <a:lstStyle/>
          <a:p>
            <a:fld id="{D8D87E49-3BF5-468C-94CD-AD0776A81355}" type="slidenum">
              <a:rPr lang="en-US" smtClean="0"/>
              <a:t>29</a:t>
            </a:fld>
            <a:endParaRPr lang="en-US" dirty="0"/>
          </a:p>
        </p:txBody>
      </p:sp>
    </p:spTree>
    <p:extLst>
      <p:ext uri="{BB962C8B-B14F-4D97-AF65-F5344CB8AC3E}">
        <p14:creationId xmlns:p14="http://schemas.microsoft.com/office/powerpoint/2010/main" val="179044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3634-08EB-45A6-BC49-F102C78C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AEF60-B4F5-DA66-46F3-14616E09A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F061F-2DE1-B1D0-E2EF-2530B43ECE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0DB609-2D03-602D-D97A-71503C1498B2}"/>
              </a:ext>
            </a:extLst>
          </p:cNvPr>
          <p:cNvSpPr>
            <a:spLocks noGrp="1"/>
          </p:cNvSpPr>
          <p:nvPr>
            <p:ph type="sldNum" sz="quarter" idx="5"/>
          </p:nvPr>
        </p:nvSpPr>
        <p:spPr/>
        <p:txBody>
          <a:bodyPr/>
          <a:lstStyle/>
          <a:p>
            <a:fld id="{D8D87E49-3BF5-468C-94CD-AD0776A81355}" type="slidenum">
              <a:rPr lang="en-US" smtClean="0"/>
              <a:t>30</a:t>
            </a:fld>
            <a:endParaRPr lang="en-US" dirty="0"/>
          </a:p>
        </p:txBody>
      </p:sp>
    </p:spTree>
    <p:extLst>
      <p:ext uri="{BB962C8B-B14F-4D97-AF65-F5344CB8AC3E}">
        <p14:creationId xmlns:p14="http://schemas.microsoft.com/office/powerpoint/2010/main" val="158613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11/7/2024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11/7/2024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webp"/><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62BF3E-D03B-6596-161F-217D933FB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3930733"/>
          </a:xfrm>
        </p:spPr>
        <p:txBody>
          <a:bodyPr anchor="ctr">
            <a:noAutofit/>
          </a:bodyPr>
          <a:lstStyle/>
          <a:p>
            <a:pPr>
              <a:lnSpc>
                <a:spcPct val="115000"/>
              </a:lnSpc>
              <a:spcBef>
                <a:spcPts val="0"/>
              </a:spcBef>
              <a:spcAft>
                <a:spcPts val="800"/>
              </a:spcAft>
              <a:tabLst>
                <a:tab pos="225425" algn="l"/>
              </a:tabLst>
            </a:pPr>
            <a:r>
              <a:rPr lang="en-US" b="1" kern="100" dirty="0">
                <a:solidFill>
                  <a:srgbClr val="FFFF00"/>
                </a:solidFill>
                <a:effectLst>
                  <a:outerShdw blurRad="38100" dist="38100" dir="2700000" algn="tl">
                    <a:srgbClr val="000000">
                      <a:alpha val="43137"/>
                    </a:srgbClr>
                  </a:outerShdw>
                </a:effectLst>
                <a:ea typeface="Aptos" panose="020B0004020202020204" pitchFamily="34" charset="0"/>
              </a:rPr>
              <a:t>Wine Regions of the World</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r>
              <a:rPr lang="en-US" sz="5000" b="1" kern="100" dirty="0">
                <a:solidFill>
                  <a:srgbClr val="FFFF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The Wines of Albania</a:t>
            </a:r>
            <a:br>
              <a:rPr lang="en-US" sz="5000" kern="100" dirty="0">
                <a:solidFill>
                  <a:srgbClr val="FFFF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CE26E23-D787-AAD5-733E-377AF19AD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5A928-D63B-CC1C-B3A3-E884EA1ECECC}"/>
              </a:ext>
            </a:extLst>
          </p:cNvPr>
          <p:cNvSpPr>
            <a:spLocks noGrp="1"/>
          </p:cNvSpPr>
          <p:nvPr>
            <p:ph type="ctrTitle"/>
          </p:nvPr>
        </p:nvSpPr>
        <p:spPr>
          <a:xfrm>
            <a:off x="0" y="1"/>
            <a:ext cx="12192000" cy="1170431"/>
          </a:xfrm>
        </p:spPr>
        <p:txBody>
          <a:bodyPr anchor="ctr">
            <a:normAutofit/>
          </a:bodyPr>
          <a:lstStyle/>
          <a:p>
            <a:pPr marL="0" marR="0"/>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Wine Classification System</a:t>
            </a:r>
            <a:endParaRPr lang="en-US"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C75D19E-9CB9-CE8E-B1CD-EA48F1537E62}"/>
              </a:ext>
            </a:extLst>
          </p:cNvPr>
          <p:cNvSpPr>
            <a:spLocks noGrp="1"/>
          </p:cNvSpPr>
          <p:nvPr>
            <p:ph type="subTitle" idx="1"/>
          </p:nvPr>
        </p:nvSpPr>
        <p:spPr>
          <a:xfrm>
            <a:off x="658367" y="1302784"/>
            <a:ext cx="11027127" cy="1655569"/>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Classification System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Albania’s wine classification might not have the layers of France’s AOC or Italy’s DOC, but it still captures the country’s unique wine character. </a:t>
            </a:r>
          </a:p>
        </p:txBody>
      </p:sp>
      <p:pic>
        <p:nvPicPr>
          <p:cNvPr id="5" name="Picture 4">
            <a:extLst>
              <a:ext uri="{FF2B5EF4-FFF2-40B4-BE49-F238E27FC236}">
                <a16:creationId xmlns:a16="http://schemas.microsoft.com/office/drawing/2014/main" id="{C8EB0880-4BE8-2714-1957-88225566A741}"/>
              </a:ext>
            </a:extLst>
          </p:cNvPr>
          <p:cNvPicPr>
            <a:picLocks noChangeAspect="1"/>
          </p:cNvPicPr>
          <p:nvPr/>
        </p:nvPicPr>
        <p:blipFill>
          <a:blip r:embed="rId3">
            <a:extLst>
              <a:ext uri="{28A0092B-C50C-407E-A947-70E740481C1C}">
                <a14:useLocalDpi xmlns:a14="http://schemas.microsoft.com/office/drawing/2010/main" val="0"/>
              </a:ext>
            </a:extLst>
          </a:blip>
          <a:srcRect t="1765" b="1961"/>
          <a:stretch/>
        </p:blipFill>
        <p:spPr>
          <a:xfrm>
            <a:off x="1" y="2958353"/>
            <a:ext cx="7200976" cy="3899646"/>
          </a:xfrm>
          <a:prstGeom prst="rect">
            <a:avLst/>
          </a:prstGeom>
        </p:spPr>
      </p:pic>
      <p:sp>
        <p:nvSpPr>
          <p:cNvPr id="7" name="TextBox 6">
            <a:extLst>
              <a:ext uri="{FF2B5EF4-FFF2-40B4-BE49-F238E27FC236}">
                <a16:creationId xmlns:a16="http://schemas.microsoft.com/office/drawing/2014/main" id="{51EDFDB6-BF6D-4D39-34A5-4BA264665624}"/>
              </a:ext>
            </a:extLst>
          </p:cNvPr>
          <p:cNvSpPr txBox="1"/>
          <p:nvPr/>
        </p:nvSpPr>
        <p:spPr>
          <a:xfrm>
            <a:off x="7516906" y="2945598"/>
            <a:ext cx="4316505" cy="3296736"/>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top-tier quality wines to everyday table varieties, this system honors Albania’s winemaking heritage and its growing place in Europe’s wine scene.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24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1998"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Wine Classification System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1"/>
            <a:ext cx="11558953" cy="4921610"/>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Let</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take a quick tour.</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Each level offers something unique, from the careful curation of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Verë</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Cilësore</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(Quality Wine) down to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Verë</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Tryeze</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(Table Wine) for laid-back sipping.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indent="-285750" algn="l">
              <a:buFont typeface="Arial" panose="020B0604020202020204" pitchFamily="34" charset="0"/>
              <a:buChar char="•"/>
            </a:pPr>
            <a:endParaRPr lang="en-US" sz="2400" dirty="0"/>
          </a:p>
        </p:txBody>
      </p:sp>
      <p:graphicFrame>
        <p:nvGraphicFramePr>
          <p:cNvPr id="4" name="Table 3">
            <a:extLst>
              <a:ext uri="{FF2B5EF4-FFF2-40B4-BE49-F238E27FC236}">
                <a16:creationId xmlns:a16="http://schemas.microsoft.com/office/drawing/2014/main" id="{1C73E244-B55E-1E7C-28CC-DFF1BDA9575D}"/>
              </a:ext>
            </a:extLst>
          </p:cNvPr>
          <p:cNvGraphicFramePr>
            <a:graphicFrameLocks noGrp="1"/>
          </p:cNvGraphicFramePr>
          <p:nvPr>
            <p:extLst>
              <p:ext uri="{D42A27DB-BD31-4B8C-83A1-F6EECF244321}">
                <p14:modId xmlns:p14="http://schemas.microsoft.com/office/powerpoint/2010/main" val="433270196"/>
              </p:ext>
            </p:extLst>
          </p:nvPr>
        </p:nvGraphicFramePr>
        <p:xfrm>
          <a:off x="633044" y="2602861"/>
          <a:ext cx="11025555" cy="3065538"/>
        </p:xfrm>
        <a:graphic>
          <a:graphicData uri="http://schemas.openxmlformats.org/drawingml/2006/table">
            <a:tbl>
              <a:tblPr firstRow="1" firstCol="1" bandRow="1">
                <a:tableStyleId>{5C22544A-7EE6-4342-B048-85BDC9FD1C3A}</a:tableStyleId>
              </a:tblPr>
              <a:tblGrid>
                <a:gridCol w="3675185">
                  <a:extLst>
                    <a:ext uri="{9D8B030D-6E8A-4147-A177-3AD203B41FA5}">
                      <a16:colId xmlns:a16="http://schemas.microsoft.com/office/drawing/2014/main" val="1834947355"/>
                    </a:ext>
                  </a:extLst>
                </a:gridCol>
                <a:gridCol w="3675185">
                  <a:extLst>
                    <a:ext uri="{9D8B030D-6E8A-4147-A177-3AD203B41FA5}">
                      <a16:colId xmlns:a16="http://schemas.microsoft.com/office/drawing/2014/main" val="4039502994"/>
                    </a:ext>
                  </a:extLst>
                </a:gridCol>
                <a:gridCol w="3675185">
                  <a:extLst>
                    <a:ext uri="{9D8B030D-6E8A-4147-A177-3AD203B41FA5}">
                      <a16:colId xmlns:a16="http://schemas.microsoft.com/office/drawing/2014/main" val="1442869850"/>
                    </a:ext>
                  </a:extLst>
                </a:gridCol>
              </a:tblGrid>
              <a:tr h="569353">
                <a:tc>
                  <a:txBody>
                    <a:bodyPr/>
                    <a:lstStyle/>
                    <a:p>
                      <a:pPr marL="0" marR="0" algn="ctr">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Classification</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Key Features</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Why It Matters</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83250298"/>
                  </a:ext>
                </a:extLst>
              </a:tr>
              <a:tr h="0">
                <a:tc>
                  <a:txBody>
                    <a:bodyPr/>
                    <a:lstStyle/>
                    <a:p>
                      <a:pPr marL="0" marR="0" algn="ctr">
                        <a:lnSpc>
                          <a:spcPct val="107000"/>
                        </a:lnSpc>
                        <a:spcAft>
                          <a:spcPts val="800"/>
                        </a:spcAft>
                      </a:pPr>
                      <a:r>
                        <a:rPr lang="en-US" sz="2200" kern="100" dirty="0" err="1">
                          <a:effectLst/>
                          <a:latin typeface="Times New Roman" panose="02020603050405020304" pitchFamily="18" charset="0"/>
                          <a:cs typeface="Times New Roman" panose="02020603050405020304" pitchFamily="18" charset="0"/>
                        </a:rPr>
                        <a:t>Verë</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Cilësore</a:t>
                      </a:r>
                      <a:r>
                        <a:rPr lang="en-US" sz="2200" kern="100" dirty="0">
                          <a:effectLst/>
                          <a:latin typeface="Times New Roman" panose="02020603050405020304" pitchFamily="18" charset="0"/>
                          <a:cs typeface="Times New Roman" panose="02020603050405020304" pitchFamily="18" charset="0"/>
                        </a:rPr>
                        <a:t> ⭐</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Strict region-specific grapes, aging, and quality controls</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a:effectLst/>
                          <a:latin typeface="Times New Roman" panose="02020603050405020304" pitchFamily="18" charset="0"/>
                          <a:cs typeface="Times New Roman" panose="02020603050405020304" pitchFamily="18" charset="0"/>
                        </a:rPr>
                        <a:t>Top-tier Albanian wines, great for special occasions</a:t>
                      </a:r>
                      <a:endParaRPr lang="en-US"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44471113"/>
                  </a:ext>
                </a:extLst>
              </a:tr>
              <a:tr h="0">
                <a:tc>
                  <a:txBody>
                    <a:bodyPr/>
                    <a:lstStyle/>
                    <a:p>
                      <a:pPr marL="0" marR="0" algn="ctr">
                        <a:lnSpc>
                          <a:spcPct val="107000"/>
                        </a:lnSpc>
                        <a:spcAft>
                          <a:spcPts val="800"/>
                        </a:spcAft>
                      </a:pPr>
                      <a:r>
                        <a:rPr lang="en-US" sz="2200" kern="100">
                          <a:effectLst/>
                          <a:latin typeface="Times New Roman" panose="02020603050405020304" pitchFamily="18" charset="0"/>
                          <a:cs typeface="Times New Roman" panose="02020603050405020304" pitchFamily="18" charset="0"/>
                        </a:rPr>
                        <a:t>Verë Vendi 🍇</a:t>
                      </a:r>
                      <a:endParaRPr lang="en-US"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Flexible with 85% regional grapes; variety in techniques</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Regional flavors with a bit of flair</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15081344"/>
                  </a:ext>
                </a:extLst>
              </a:tr>
              <a:tr h="0">
                <a:tc>
                  <a:txBody>
                    <a:bodyPr/>
                    <a:lstStyle/>
                    <a:p>
                      <a:pPr marL="0" marR="0" algn="ctr">
                        <a:lnSpc>
                          <a:spcPct val="107000"/>
                        </a:lnSpc>
                        <a:spcAft>
                          <a:spcPts val="800"/>
                        </a:spcAft>
                      </a:pPr>
                      <a:r>
                        <a:rPr lang="en-US" sz="2200" kern="100" dirty="0" err="1">
                          <a:effectLst/>
                          <a:latin typeface="Times New Roman" panose="02020603050405020304" pitchFamily="18" charset="0"/>
                          <a:cs typeface="Times New Roman" panose="02020603050405020304" pitchFamily="18" charset="0"/>
                        </a:rPr>
                        <a:t>Verë</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Tryeze</a:t>
                      </a:r>
                      <a:r>
                        <a:rPr lang="en-US" sz="2200" kern="100" dirty="0">
                          <a:effectLst/>
                          <a:latin typeface="Times New Roman" panose="02020603050405020304" pitchFamily="18" charset="0"/>
                          <a:cs typeface="Times New Roman" panose="02020603050405020304" pitchFamily="18" charset="0"/>
                        </a:rPr>
                        <a:t> 🍷</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a:effectLst/>
                          <a:latin typeface="Times New Roman" panose="02020603050405020304" pitchFamily="18" charset="0"/>
                          <a:cs typeface="Times New Roman" panose="02020603050405020304" pitchFamily="18" charset="0"/>
                        </a:rPr>
                        <a:t>Minimal restrictions; open on grape origin and production methods</a:t>
                      </a:r>
                      <a:endParaRPr lang="en-US"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Aft>
                          <a:spcPts val="800"/>
                        </a:spcAft>
                      </a:pPr>
                      <a:r>
                        <a:rPr lang="en-US" sz="2200" kern="100" dirty="0">
                          <a:effectLst/>
                          <a:latin typeface="Times New Roman" panose="02020603050405020304" pitchFamily="18" charset="0"/>
                          <a:cs typeface="Times New Roman" panose="02020603050405020304" pitchFamily="18" charset="0"/>
                        </a:rPr>
                        <a:t>Simple, everyday table wine</a:t>
                      </a:r>
                      <a:endParaRPr lang="en-US"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21649301"/>
                  </a:ext>
                </a:extLst>
              </a:tr>
            </a:tbl>
          </a:graphicData>
        </a:graphic>
      </p:graphicFrame>
      <p:sp>
        <p:nvSpPr>
          <p:cNvPr id="7" name="TextBox 6">
            <a:extLst>
              <a:ext uri="{FF2B5EF4-FFF2-40B4-BE49-F238E27FC236}">
                <a16:creationId xmlns:a16="http://schemas.microsoft.com/office/drawing/2014/main" id="{82E913F7-41D8-DDCC-43A7-9ADC555E03F7}"/>
              </a:ext>
            </a:extLst>
          </p:cNvPr>
          <p:cNvSpPr txBox="1"/>
          <p:nvPr/>
        </p:nvSpPr>
        <p:spPr>
          <a:xfrm>
            <a:off x="633044" y="5864400"/>
            <a:ext cx="11025554" cy="856068"/>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categories keep Albania’s wines rooted in tradition but with room to adapt to modern tastes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24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9B125D-53ED-7FEC-714B-FC2E076CC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AFC97-938A-C4BB-71AB-7253B804633C}"/>
              </a:ext>
            </a:extLst>
          </p:cNvPr>
          <p:cNvSpPr>
            <a:spLocks noGrp="1"/>
          </p:cNvSpPr>
          <p:nvPr>
            <p:ph type="ctrTitle"/>
          </p:nvPr>
        </p:nvSpPr>
        <p:spPr>
          <a:xfrm>
            <a:off x="0" y="1"/>
            <a:ext cx="12191999"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Wine Classification System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D7D0C24-73E0-85FC-1AC7-DDEE94AD983C}"/>
              </a:ext>
            </a:extLst>
          </p:cNvPr>
          <p:cNvSpPr>
            <a:spLocks noGrp="1"/>
          </p:cNvSpPr>
          <p:nvPr>
            <p:ph type="subTitle" idx="1"/>
          </p:nvPr>
        </p:nvSpPr>
        <p:spPr>
          <a:xfrm>
            <a:off x="633045" y="1170432"/>
            <a:ext cx="11415519" cy="5687567"/>
          </a:xfrm>
        </p:spPr>
        <p:txBody>
          <a:bodyPr>
            <a:noAutofit/>
          </a:bodyPr>
          <a:lstStyle/>
          <a:p>
            <a:pPr marL="342900" marR="0" indent="-342900" algn="l">
              <a:lnSpc>
                <a:spcPct val="107000"/>
              </a:lnSpc>
              <a:spcAft>
                <a:spcPts val="800"/>
              </a:spcAft>
              <a:buFont typeface="Arial" panose="020B0604020202020204" pitchFamily="34" charset="0"/>
              <a:buChar char="•"/>
            </a:pPr>
            <a:r>
              <a:rPr lang="en-US" sz="2400" b="1" kern="100" dirty="0">
                <a:effectLst/>
                <a:ea typeface="Calibri" panose="020F0502020204030204" pitchFamily="34" charset="0"/>
              </a:rPr>
              <a:t>System Oversight: </a:t>
            </a:r>
            <a:r>
              <a:rPr lang="en-US" sz="2400" kern="100" dirty="0">
                <a:effectLst/>
                <a:ea typeface="Calibri" panose="020F0502020204030204" pitchFamily="34" charset="0"/>
              </a:rPr>
              <a:t>Albania’s National Food Authority (AKU) </a:t>
            </a:r>
            <a:br>
              <a:rPr lang="en-US" sz="2400" kern="100" dirty="0">
                <a:effectLst/>
                <a:ea typeface="Calibri" panose="020F0502020204030204" pitchFamily="34" charset="0"/>
              </a:rPr>
            </a:br>
            <a:r>
              <a:rPr lang="en-US" sz="2400" kern="100" dirty="0">
                <a:effectLst/>
                <a:ea typeface="Calibri" panose="020F0502020204030204" pitchFamily="34" charset="0"/>
              </a:rPr>
              <a:t>keeps quality in check across all classifications through </a:t>
            </a:r>
            <a:br>
              <a:rPr lang="en-US" sz="2400" kern="100" dirty="0">
                <a:effectLst/>
                <a:ea typeface="Calibri" panose="020F0502020204030204" pitchFamily="34" charset="0"/>
              </a:rPr>
            </a:br>
            <a:r>
              <a:rPr lang="en-US" sz="2400" kern="100" dirty="0">
                <a:effectLst/>
                <a:ea typeface="Calibri" panose="020F0502020204030204" pitchFamily="34" charset="0"/>
              </a:rPr>
              <a:t>inspections, making sure each bottle reflects the country’s </a:t>
            </a:r>
            <a:br>
              <a:rPr lang="en-US" sz="2400" kern="100" dirty="0">
                <a:effectLst/>
                <a:ea typeface="Calibri" panose="020F0502020204030204" pitchFamily="34" charset="0"/>
              </a:rPr>
            </a:br>
            <a:r>
              <a:rPr lang="en-US" sz="2400" kern="100" dirty="0">
                <a:effectLst/>
                <a:ea typeface="Calibri" panose="020F0502020204030204" pitchFamily="34" charset="0"/>
              </a:rPr>
              <a:t>commitment to standards.</a:t>
            </a:r>
          </a:p>
          <a:p>
            <a:pPr marL="342900" indent="-342900" algn="l">
              <a:lnSpc>
                <a:spcPct val="107000"/>
              </a:lnSpc>
              <a:spcAft>
                <a:spcPts val="800"/>
              </a:spcAft>
              <a:buFont typeface="Arial" panose="020B0604020202020204" pitchFamily="34" charset="0"/>
              <a:buChar char="•"/>
            </a:pPr>
            <a:r>
              <a:rPr lang="en-US" sz="2400" b="1" kern="100" dirty="0">
                <a:effectLst/>
                <a:ea typeface="Calibri" panose="020F0502020204030204" pitchFamily="34" charset="0"/>
              </a:rPr>
              <a:t>Where It’s Headed: </a:t>
            </a:r>
            <a:r>
              <a:rPr lang="en-US" sz="2400" kern="100" dirty="0">
                <a:effectLst/>
                <a:ea typeface="Calibri" panose="020F0502020204030204" pitchFamily="34" charset="0"/>
              </a:rPr>
              <a:t>The classification system continues to </a:t>
            </a:r>
            <a:br>
              <a:rPr lang="en-US" sz="2400" kern="100" dirty="0">
                <a:effectLst/>
                <a:ea typeface="Calibri" panose="020F0502020204030204" pitchFamily="34" charset="0"/>
              </a:rPr>
            </a:br>
            <a:r>
              <a:rPr lang="en-US" sz="2400" kern="100" dirty="0">
                <a:effectLst/>
                <a:ea typeface="Calibri" panose="020F0502020204030204" pitchFamily="34" charset="0"/>
              </a:rPr>
              <a:t>evolve with new ideas in the pipeline: think sub-regional labels, </a:t>
            </a:r>
            <a:br>
              <a:rPr lang="en-US" sz="2400" kern="100" dirty="0">
                <a:effectLst/>
                <a:ea typeface="Calibri" panose="020F0502020204030204" pitchFamily="34" charset="0"/>
              </a:rPr>
            </a:br>
            <a:r>
              <a:rPr lang="en-US" sz="2400" kern="100" dirty="0">
                <a:effectLst/>
                <a:ea typeface="Calibri" panose="020F0502020204030204" pitchFamily="34" charset="0"/>
              </a:rPr>
              <a:t>premium designations, and more recognition for Albania’s indigenous grapes. The goal? To bring Albanian wine even closer to European standards while celebrating its own unique story.</a:t>
            </a:r>
          </a:p>
          <a:p>
            <a:pPr marL="342900" indent="-342900" algn="l">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In Short: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Whether you’re exploring the sophisticated flavors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Verë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Cilësore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or reaching for a relaxed glass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Verë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Tryeze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Albanian wine has something for every taste. And with its classification system still growing, there’s even more to look forward to!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endParaRPr lang="en-US" sz="2400" kern="100" dirty="0">
              <a:effectLst/>
              <a:ea typeface="Calibri" panose="020F0502020204030204" pitchFamily="34" charset="0"/>
            </a:endParaRPr>
          </a:p>
        </p:txBody>
      </p:sp>
      <p:pic>
        <p:nvPicPr>
          <p:cNvPr id="5" name="Picture 4">
            <a:extLst>
              <a:ext uri="{FF2B5EF4-FFF2-40B4-BE49-F238E27FC236}">
                <a16:creationId xmlns:a16="http://schemas.microsoft.com/office/drawing/2014/main" id="{D5806CE0-333A-719B-88B6-BA8C5ADC6893}"/>
              </a:ext>
            </a:extLst>
          </p:cNvPr>
          <p:cNvPicPr>
            <a:picLocks noChangeAspect="1"/>
          </p:cNvPicPr>
          <p:nvPr/>
        </p:nvPicPr>
        <p:blipFill>
          <a:blip r:embed="rId2">
            <a:extLst>
              <a:ext uri="{28A0092B-C50C-407E-A947-70E740481C1C}">
                <a14:useLocalDpi xmlns:a14="http://schemas.microsoft.com/office/drawing/2010/main" val="0"/>
              </a:ext>
            </a:extLst>
          </a:blip>
          <a:srcRect l="18478"/>
          <a:stretch/>
        </p:blipFill>
        <p:spPr>
          <a:xfrm>
            <a:off x="8948359" y="1170433"/>
            <a:ext cx="3222261" cy="2594744"/>
          </a:xfrm>
          <a:prstGeom prst="rect">
            <a:avLst/>
          </a:prstGeom>
        </p:spPr>
      </p:pic>
    </p:spTree>
    <p:extLst>
      <p:ext uri="{BB962C8B-B14F-4D97-AF65-F5344CB8AC3E}">
        <p14:creationId xmlns:p14="http://schemas.microsoft.com/office/powerpoint/2010/main" val="237216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8F5AFBE-A451-AE37-F681-73ED4E972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7B757-799F-EE38-AF7B-9FFBE96F0960}"/>
              </a:ext>
            </a:extLst>
          </p:cNvPr>
          <p:cNvSpPr>
            <a:spLocks noGrp="1"/>
          </p:cNvSpPr>
          <p:nvPr>
            <p:ph type="ctrTitle"/>
          </p:nvPr>
        </p:nvSpPr>
        <p:spPr>
          <a:xfrm>
            <a:off x="0" y="1"/>
            <a:ext cx="7454176"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42676F8-4B98-CE51-4FA8-33C51B4BC1DD}"/>
              </a:ext>
            </a:extLst>
          </p:cNvPr>
          <p:cNvSpPr>
            <a:spLocks noGrp="1"/>
          </p:cNvSpPr>
          <p:nvPr>
            <p:ph type="subTitle" idx="1"/>
          </p:nvPr>
        </p:nvSpPr>
        <p:spPr>
          <a:xfrm>
            <a:off x="633046" y="1170432"/>
            <a:ext cx="6641813" cy="5795143"/>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Picture a country where ancient vineyards cascade down sun-drenched hillsides to meet the sparkling Adriatic Sea, while others climb the rugged Albanian Alps or nestle in sheltered inland valleys.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This is Albania's viticultural landscape – a mesmerizing patchwork of 4 primary wine regions and 12 distinct sub-regions, each contributing its own character to the nation's wine story.</a:t>
            </a:r>
          </a:p>
          <a:p>
            <a:pPr marL="342900" indent="-342900" algn="l">
              <a:buFont typeface="Arial" panose="020B0604020202020204" pitchFamily="34" charset="0"/>
              <a:buChar char="•"/>
            </a:pPr>
            <a:endParaRPr lang="en-US" sz="2400" dirty="0"/>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C432990E-BEEB-7E95-39EC-B766B746C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176" y="-1"/>
            <a:ext cx="4737824" cy="6858000"/>
          </a:xfrm>
          <a:prstGeom prst="rect">
            <a:avLst/>
          </a:prstGeom>
        </p:spPr>
      </p:pic>
    </p:spTree>
    <p:extLst>
      <p:ext uri="{BB962C8B-B14F-4D97-AF65-F5344CB8AC3E}">
        <p14:creationId xmlns:p14="http://schemas.microsoft.com/office/powerpoint/2010/main" val="412528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DBECAE-8834-7673-21D6-457581EBC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59221-0D38-35E7-826F-585A6F58620A}"/>
              </a:ext>
            </a:extLst>
          </p:cNvPr>
          <p:cNvSpPr>
            <a:spLocks noGrp="1"/>
          </p:cNvSpPr>
          <p:nvPr>
            <p:ph type="ctrTitle"/>
          </p:nvPr>
        </p:nvSpPr>
        <p:spPr>
          <a:xfrm>
            <a:off x="0" y="1"/>
            <a:ext cx="6943091"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Primary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329658-D1DC-D559-5B9E-A36E0F609EEC}"/>
              </a:ext>
            </a:extLst>
          </p:cNvPr>
          <p:cNvSpPr txBox="1"/>
          <p:nvPr/>
        </p:nvSpPr>
        <p:spPr>
          <a:xfrm>
            <a:off x="328535" y="1170432"/>
            <a:ext cx="6614556" cy="3669146"/>
          </a:xfrm>
          <a:prstGeom prst="rect">
            <a:avLst/>
          </a:prstGeom>
          <a:noFill/>
        </p:spPr>
        <p:txBody>
          <a:bodyPr wrap="square">
            <a:spAutoFit/>
          </a:bodyPr>
          <a:lstStyle/>
          <a:p>
            <a:pPr marR="0">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Coastal Region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Rajoni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Bregdetar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Coastal Region is a vibrant hub of Albanian winemaking, contributing about 45% of the nation’s total wine production. </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Within this zone, the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Durrës-Kavajë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Zone stands out as the largest wine-producing area. </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It sits in the central coastal region, enjoying a classic Mediterranean climate with moderate rainfall of around 800 mm annually. </a:t>
            </a:r>
          </a:p>
        </p:txBody>
      </p:sp>
      <p:pic>
        <p:nvPicPr>
          <p:cNvPr id="4" name="Picture 3">
            <a:extLst>
              <a:ext uri="{FF2B5EF4-FFF2-40B4-BE49-F238E27FC236}">
                <a16:creationId xmlns:a16="http://schemas.microsoft.com/office/drawing/2014/main" id="{4E981A07-9BC5-03E8-CD5D-A2D2DF32B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091" y="-1"/>
            <a:ext cx="5248908" cy="6858000"/>
          </a:xfrm>
          <a:prstGeom prst="rect">
            <a:avLst/>
          </a:prstGeom>
        </p:spPr>
      </p:pic>
    </p:spTree>
    <p:extLst>
      <p:ext uri="{BB962C8B-B14F-4D97-AF65-F5344CB8AC3E}">
        <p14:creationId xmlns:p14="http://schemas.microsoft.com/office/powerpoint/2010/main" val="148860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BB60A64-89DF-729C-FAA4-FE24EADD5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7C252-4954-CFCF-6147-1D63B6613B2B}"/>
              </a:ext>
            </a:extLst>
          </p:cNvPr>
          <p:cNvSpPr>
            <a:spLocks noGrp="1"/>
          </p:cNvSpPr>
          <p:nvPr>
            <p:ph type="ctrTitle"/>
          </p:nvPr>
        </p:nvSpPr>
        <p:spPr>
          <a:xfrm>
            <a:off x="0" y="1"/>
            <a:ext cx="6943091"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Primary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690E64-E1F2-E94A-11E5-080715F2A37D}"/>
              </a:ext>
            </a:extLst>
          </p:cNvPr>
          <p:cNvSpPr txBox="1"/>
          <p:nvPr/>
        </p:nvSpPr>
        <p:spPr>
          <a:xfrm>
            <a:off x="156956" y="1170432"/>
            <a:ext cx="6943091" cy="5589672"/>
          </a:xfrm>
          <a:prstGeom prst="rect">
            <a:avLst/>
          </a:prstGeom>
          <a:noFill/>
        </p:spPr>
        <p:txBody>
          <a:bodyPr wrap="square">
            <a:spAutoFit/>
          </a:bodyPr>
          <a:lstStyle/>
          <a:p>
            <a:pPr marR="0">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Coastal Region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Rajoni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Bregdetar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elevation ranges from sea level to about 300 meters, creating the perfect conditions for grapes like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Zi,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Bardhë</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and Merlot. </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Known for its full-bodied reds and crisp whites, this region boasts limestone-rich clay soil that offers excellent drainage, making it a prime spot for viticulture.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Not far away, the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Lezhë-Shkodër</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Zone adds to the diversity of the Coastal Region. Nestled in the northern coastal area, it enjoys a Mediterranean climate with continental influences. </a:t>
            </a:r>
          </a:p>
          <a:p>
            <a:pPr marL="342900" marR="0" indent="-342900">
              <a:lnSpc>
                <a:spcPct val="107000"/>
              </a:lnSpc>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Here, you’ll find ancient terraced vineyards that date back to Illyrian times, cultivating key varieties such as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Kallmet</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Vranac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C50CFD6-4783-4BAD-59ED-AA5B29547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047" y="-1"/>
            <a:ext cx="5091952" cy="6858000"/>
          </a:xfrm>
          <a:prstGeom prst="rect">
            <a:avLst/>
          </a:prstGeom>
        </p:spPr>
      </p:pic>
    </p:spTree>
    <p:extLst>
      <p:ext uri="{BB962C8B-B14F-4D97-AF65-F5344CB8AC3E}">
        <p14:creationId xmlns:p14="http://schemas.microsoft.com/office/powerpoint/2010/main" val="361212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45D723-4BD6-BDB2-4334-A8A4092DA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94DA8-1396-E053-32B5-8D8632571BD5}"/>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5B34628-28EA-BB2B-681E-84E48F4BACBF}"/>
              </a:ext>
            </a:extLst>
          </p:cNvPr>
          <p:cNvSpPr>
            <a:spLocks noGrp="1"/>
          </p:cNvSpPr>
          <p:nvPr>
            <p:ph type="subTitle" idx="1"/>
          </p:nvPr>
        </p:nvSpPr>
        <p:spPr>
          <a:xfrm>
            <a:off x="633047" y="1170432"/>
            <a:ext cx="7681866" cy="5687568"/>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Central Mountain Region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Rajoni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Qendror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Malor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Shifting inland, the Central Mountain Region accounts for about 30% of Albania's wine production. This area includes the Berat Zone, which is not only centrally located but also a UNESCO-protected historic wine region.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climate here is a mix of continental with Mediterranean influences, and the vineyards flourish at elevations between 400 to 800 meters.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can expect to find unique varieties such as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Pulës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Vlosh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Debinë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thriving in this beautiful setting.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DCA95A2-F0E7-92B5-1132-5BF5AE81A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912" y="1242683"/>
            <a:ext cx="3877087" cy="5615315"/>
          </a:xfrm>
          <a:prstGeom prst="rect">
            <a:avLst/>
          </a:prstGeom>
        </p:spPr>
      </p:pic>
    </p:spTree>
    <p:extLst>
      <p:ext uri="{BB962C8B-B14F-4D97-AF65-F5344CB8AC3E}">
        <p14:creationId xmlns:p14="http://schemas.microsoft.com/office/powerpoint/2010/main" val="335962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DEF2A3-B655-6531-874E-BC0E818CF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60AF6-37C1-D84B-8214-014BA322FC77}"/>
              </a:ext>
            </a:extLst>
          </p:cNvPr>
          <p:cNvSpPr>
            <a:spLocks noGrp="1"/>
          </p:cNvSpPr>
          <p:nvPr>
            <p:ph type="ctrTitle"/>
          </p:nvPr>
        </p:nvSpPr>
        <p:spPr>
          <a:xfrm>
            <a:off x="0" y="1"/>
            <a:ext cx="12192000"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727F140-41E1-5CDA-4D0F-052F3855E2B7}"/>
              </a:ext>
            </a:extLst>
          </p:cNvPr>
          <p:cNvSpPr>
            <a:spLocks noGrp="1"/>
          </p:cNvSpPr>
          <p:nvPr>
            <p:ph type="subTitle" idx="1"/>
          </p:nvPr>
        </p:nvSpPr>
        <p:spPr>
          <a:xfrm>
            <a:off x="633046" y="1170432"/>
            <a:ext cx="7430706" cy="5507093"/>
          </a:xfrm>
        </p:spPr>
        <p:txBody>
          <a:bodyPr>
            <a:noAutofit/>
          </a:bodyPr>
          <a:lstStyle/>
          <a:p>
            <a:pPr marL="285750" marR="0" indent="-285750" algn="l">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Tirana Zone,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encompasses the capital, features a Mediterranean-continental mix climate that nurtures wines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 and Cabernet Sauvignon.</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area is particularly exciting as it hosts some of Albania's most modern wineries, blending contemporary techniques with traditional practices.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Another noteworthy area is the Elbasan Zone, located in the central valley.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its warm continental climate, this zone is home to traditional winemaking methods and grapes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Ceruja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Vlosh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8CB8ABE-765C-D339-2FDB-C16DD3A87EF3}"/>
              </a:ext>
            </a:extLst>
          </p:cNvPr>
          <p:cNvPicPr>
            <a:picLocks noChangeAspect="1"/>
          </p:cNvPicPr>
          <p:nvPr/>
        </p:nvPicPr>
        <p:blipFill>
          <a:blip r:embed="rId3">
            <a:extLst>
              <a:ext uri="{28A0092B-C50C-407E-A947-70E740481C1C}">
                <a14:useLocalDpi xmlns:a14="http://schemas.microsoft.com/office/drawing/2010/main" val="0"/>
              </a:ext>
            </a:extLst>
          </a:blip>
          <a:srcRect t="957" r="26730" b="44664"/>
          <a:stretch/>
        </p:blipFill>
        <p:spPr>
          <a:xfrm>
            <a:off x="8063752" y="1250038"/>
            <a:ext cx="4128248" cy="4437530"/>
          </a:xfrm>
          <a:prstGeom prst="rect">
            <a:avLst/>
          </a:prstGeom>
        </p:spPr>
      </p:pic>
    </p:spTree>
    <p:extLst>
      <p:ext uri="{BB962C8B-B14F-4D97-AF65-F5344CB8AC3E}">
        <p14:creationId xmlns:p14="http://schemas.microsoft.com/office/powerpoint/2010/main" val="67322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A344BFF-B896-F6F7-FCBD-39C4DF99E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030A2-01B6-35E6-CFA7-C06907F6E046}"/>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9A3CE4C-9A60-FFCD-64B2-DAEC09B4C546}"/>
              </a:ext>
            </a:extLst>
          </p:cNvPr>
          <p:cNvSpPr>
            <a:spLocks noGrp="1"/>
          </p:cNvSpPr>
          <p:nvPr>
            <p:ph type="subTitle" idx="1"/>
          </p:nvPr>
        </p:nvSpPr>
        <p:spPr>
          <a:xfrm>
            <a:off x="685800" y="1009068"/>
            <a:ext cx="11261558" cy="5848931"/>
          </a:xfrm>
        </p:spPr>
        <p:txBody>
          <a:bodyPr>
            <a:noAutofit/>
          </a:bodyPr>
          <a:lstStyle/>
          <a:p>
            <a:pPr marL="342900" marR="0" indent="-342900" algn="l">
              <a:lnSpc>
                <a:spcPct val="107000"/>
              </a:lnSpc>
              <a:spcAft>
                <a:spcPts val="800"/>
              </a:spcAft>
              <a:buFont typeface="Arial" panose="020B0604020202020204" pitchFamily="34" charset="0"/>
              <a:buChar char="•"/>
            </a:pPr>
            <a:r>
              <a:rPr lang="en-US" sz="2400" b="1" kern="100" dirty="0">
                <a:effectLst/>
                <a:ea typeface="Calibri" panose="020F0502020204030204" pitchFamily="34" charset="0"/>
              </a:rPr>
              <a:t>Southern Region (</a:t>
            </a:r>
            <a:r>
              <a:rPr lang="en-US" sz="2400" b="1" kern="100" dirty="0" err="1">
                <a:effectLst/>
                <a:ea typeface="Calibri" panose="020F0502020204030204" pitchFamily="34" charset="0"/>
              </a:rPr>
              <a:t>Rajoni</a:t>
            </a:r>
            <a:r>
              <a:rPr lang="en-US" sz="2400" b="1" kern="100" dirty="0">
                <a:effectLst/>
                <a:ea typeface="Calibri" panose="020F0502020204030204" pitchFamily="34" charset="0"/>
              </a:rPr>
              <a:t> </a:t>
            </a:r>
            <a:r>
              <a:rPr lang="en-US" sz="2400" b="1" kern="100" dirty="0" err="1">
                <a:effectLst/>
                <a:ea typeface="Calibri" panose="020F0502020204030204" pitchFamily="34" charset="0"/>
              </a:rPr>
              <a:t>Jugor</a:t>
            </a:r>
            <a:r>
              <a:rPr lang="en-US" sz="2400" b="1" kern="100" dirty="0">
                <a:effectLst/>
                <a:ea typeface="Calibri" panose="020F0502020204030204" pitchFamily="34" charset="0"/>
              </a:rPr>
              <a:t>)</a:t>
            </a:r>
            <a:br>
              <a:rPr lang="en-US" sz="2400" b="1" kern="100" dirty="0">
                <a:effectLst/>
                <a:ea typeface="Calibri" panose="020F0502020204030204" pitchFamily="34" charset="0"/>
              </a:rPr>
            </a:br>
            <a:r>
              <a:rPr lang="en-US" sz="2400" kern="100" dirty="0">
                <a:effectLst/>
                <a:ea typeface="Calibri" panose="020F0502020204030204" pitchFamily="34" charset="0"/>
              </a:rPr>
              <a:t>In the Southern Region, which contributes around 15% to the national production, you’ll discover the </a:t>
            </a:r>
            <a:r>
              <a:rPr lang="en-US" sz="2400" kern="100" dirty="0" err="1">
                <a:effectLst/>
                <a:ea typeface="Calibri" panose="020F0502020204030204" pitchFamily="34" charset="0"/>
              </a:rPr>
              <a:t>Përmet</a:t>
            </a:r>
            <a:r>
              <a:rPr lang="en-US" sz="2400" kern="100" dirty="0">
                <a:effectLst/>
                <a:ea typeface="Calibri" panose="020F0502020204030204" pitchFamily="34" charset="0"/>
              </a:rPr>
              <a:t> Zone.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This area is celebrated for its Mediterranean-continental climate and elevation between 200 to 600 meters, where indigenous grape varieties like </a:t>
            </a:r>
            <a:r>
              <a:rPr lang="en-US" sz="2400" kern="100" dirty="0" err="1">
                <a:effectLst/>
                <a:ea typeface="Calibri" panose="020F0502020204030204" pitchFamily="34" charset="0"/>
              </a:rPr>
              <a:t>Debinë</a:t>
            </a:r>
            <a:r>
              <a:rPr lang="en-US" sz="2400" kern="100" dirty="0">
                <a:effectLst/>
                <a:ea typeface="Calibri" panose="020F0502020204030204" pitchFamily="34" charset="0"/>
              </a:rPr>
              <a:t> e </a:t>
            </a:r>
            <a:r>
              <a:rPr lang="en-US" sz="2400" kern="100" dirty="0" err="1">
                <a:effectLst/>
                <a:ea typeface="Calibri" panose="020F0502020204030204" pitchFamily="34" charset="0"/>
              </a:rPr>
              <a:t>Bardhë</a:t>
            </a:r>
            <a:r>
              <a:rPr lang="en-US" sz="2400" kern="100" dirty="0">
                <a:effectLst/>
                <a:ea typeface="Calibri" panose="020F0502020204030204" pitchFamily="34" charset="0"/>
              </a:rPr>
              <a:t> and </a:t>
            </a:r>
            <a:r>
              <a:rPr lang="en-US" sz="2400" kern="100" dirty="0" err="1">
                <a:effectLst/>
                <a:ea typeface="Calibri" panose="020F0502020204030204" pitchFamily="34" charset="0"/>
              </a:rPr>
              <a:t>Debinë</a:t>
            </a:r>
            <a:r>
              <a:rPr lang="en-US" sz="2400" kern="100" dirty="0">
                <a:effectLst/>
                <a:ea typeface="Calibri" panose="020F0502020204030204" pitchFamily="34" charset="0"/>
              </a:rPr>
              <a:t> e </a:t>
            </a:r>
            <a:r>
              <a:rPr lang="en-US" sz="2400" kern="100" dirty="0" err="1">
                <a:effectLst/>
                <a:ea typeface="Calibri" panose="020F0502020204030204" pitchFamily="34" charset="0"/>
              </a:rPr>
              <a:t>Zezë</a:t>
            </a:r>
            <a:r>
              <a:rPr lang="en-US" sz="2400" kern="100" dirty="0">
                <a:effectLst/>
                <a:ea typeface="Calibri" panose="020F0502020204030204" pitchFamily="34" charset="0"/>
              </a:rPr>
              <a:t> are preserved. The region is a haven for those interested in traditional winemaking techniques.</a:t>
            </a:r>
          </a:p>
          <a:p>
            <a:pPr marL="342900" indent="-342900" algn="l">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Leskovik</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Zone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lies on the southeast border and is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characterized by a cool continental climate. Here, high-altitude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viticulture shines, with key varieties such as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Piccolit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Debinë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Moving a bit further south,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Tepelenë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Zone showcases a warm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Mediterranean climate, known for its ancient wine caves and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varieties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Vlosh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Mersita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endParaRPr lang="en-US" sz="2400" kern="100" dirty="0">
              <a:effectLst/>
              <a:ea typeface="Calibri" panose="020F0502020204030204" pitchFamily="34" charset="0"/>
            </a:endParaRPr>
          </a:p>
          <a:p>
            <a:pPr marL="342900" indent="-342900" algn="l">
              <a:buFont typeface="Arial" panose="020B0604020202020204" pitchFamily="34" charset="0"/>
              <a:buChar char="•"/>
            </a:pPr>
            <a:endParaRPr kumimoji="0" lang="en-US" altLang="en-US" sz="2400" b="0" i="0" u="none" strike="noStrike" cap="none" normalizeH="0" baseline="0" dirty="0">
              <a:ln>
                <a:noFill/>
              </a:ln>
              <a:solidFill>
                <a:schemeClr val="tx1"/>
              </a:solidFill>
              <a:effectLst/>
            </a:endParaRPr>
          </a:p>
          <a:p>
            <a:pPr marL="342900" marR="0" lvl="0" indent="-342900" algn="l">
              <a:buSzPct val="100000"/>
              <a:buFont typeface="Arial" panose="020B0604020202020204" pitchFamily="34" charset="0"/>
              <a:buChar char="•"/>
              <a:tabLst>
                <a:tab pos="457200" algn="l"/>
              </a:tabLst>
            </a:pPr>
            <a:endParaRPr lang="en-US" sz="2400" kern="100" dirty="0">
              <a:effectLst/>
              <a:ea typeface="Calibri" panose="020F0502020204030204" pitchFamily="34" charset="0"/>
            </a:endParaRPr>
          </a:p>
          <a:p>
            <a:pPr marL="342900" marR="0" lvl="0" indent="-342900" algn="l">
              <a:buSzPct val="100000"/>
              <a:buFont typeface="Arial" panose="020B0604020202020204" pitchFamily="34" charset="0"/>
              <a:buChar char="•"/>
              <a:tabLst>
                <a:tab pos="457200" algn="l"/>
              </a:tabLst>
            </a:pPr>
            <a:endParaRPr lang="en-US" sz="2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ED1FD69-239F-5063-19B8-F094421CE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810001"/>
            <a:ext cx="3047999" cy="3047999"/>
          </a:xfrm>
          <a:prstGeom prst="rect">
            <a:avLst/>
          </a:prstGeom>
        </p:spPr>
      </p:pic>
    </p:spTree>
    <p:extLst>
      <p:ext uri="{BB962C8B-B14F-4D97-AF65-F5344CB8AC3E}">
        <p14:creationId xmlns:p14="http://schemas.microsoft.com/office/powerpoint/2010/main" val="281472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3BD9ACC-7C8E-6788-3ACC-B4AFC9DFA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77321-2430-FD65-E28E-EE068447D5D7}"/>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10CAD96-3DA3-FA93-0538-881A14F1C3BE}"/>
              </a:ext>
            </a:extLst>
          </p:cNvPr>
          <p:cNvSpPr>
            <a:spLocks noGrp="1"/>
          </p:cNvSpPr>
          <p:nvPr>
            <p:ph type="subTitle" idx="1"/>
          </p:nvPr>
        </p:nvSpPr>
        <p:spPr>
          <a:xfrm>
            <a:off x="255494" y="1170432"/>
            <a:ext cx="7583412" cy="6306133"/>
          </a:xfrm>
        </p:spPr>
        <p:txBody>
          <a:bodyPr>
            <a:noAutofit/>
          </a:bodyPr>
          <a:lstStyle/>
          <a:p>
            <a:pPr marL="342900" marR="0" indent="-342900" algn="l">
              <a:lnSpc>
                <a:spcPct val="107000"/>
              </a:lnSpc>
              <a:spcAft>
                <a:spcPts val="800"/>
              </a:spcAft>
              <a:buFont typeface="Arial" panose="020B0604020202020204" pitchFamily="34" charset="0"/>
              <a:buChar char="•"/>
            </a:pPr>
            <a: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t>Eastern Mountain Region (</a:t>
            </a:r>
            <a:r>
              <a:rPr lang="en-US" sz="2300" b="1" kern="100" dirty="0" err="1">
                <a:effectLst/>
                <a:latin typeface="Times New Roman" panose="02020603050405020304" pitchFamily="18" charset="0"/>
                <a:ea typeface="Calibri" panose="020F0502020204030204" pitchFamily="34" charset="0"/>
                <a:cs typeface="Times New Roman" panose="02020603050405020304" pitchFamily="18" charset="0"/>
              </a:rPr>
              <a:t>Rajoni</a:t>
            </a:r>
            <a: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t> Lindor </a:t>
            </a:r>
            <a:r>
              <a:rPr lang="en-US" sz="2300" b="1" kern="100" dirty="0" err="1">
                <a:effectLst/>
                <a:latin typeface="Times New Roman" panose="02020603050405020304" pitchFamily="18" charset="0"/>
                <a:ea typeface="Calibri" panose="020F0502020204030204" pitchFamily="34" charset="0"/>
                <a:cs typeface="Times New Roman" panose="02020603050405020304" pitchFamily="18" charset="0"/>
              </a:rPr>
              <a:t>Malor</a:t>
            </a:r>
            <a: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Finally, the Eastern Mountain Region accounts for about 10% of Albania’s wine production. The </a:t>
            </a:r>
            <a:r>
              <a:rPr lang="en-US" sz="2300" kern="100" dirty="0" err="1">
                <a:effectLst/>
                <a:latin typeface="Times New Roman" panose="02020603050405020304" pitchFamily="18" charset="0"/>
                <a:ea typeface="Calibri" panose="020F0502020204030204" pitchFamily="34" charset="0"/>
                <a:cs typeface="Times New Roman" panose="02020603050405020304" pitchFamily="18" charset="0"/>
              </a:rPr>
              <a:t>Korçë</a:t>
            </a: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Zone is located in southeast Albania and features some of the highest vineyards in the country, where cool continental conditions allow for the cultivation of elegant varieties like Riesling and Pinot Noir at elevations ranging from 800 to 1200 meters.</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300" b="1" kern="100" dirty="0" err="1">
                <a:effectLst/>
                <a:latin typeface="Times New Roman" panose="02020603050405020304" pitchFamily="18" charset="0"/>
                <a:ea typeface="Calibri" panose="020F0502020204030204" pitchFamily="34" charset="0"/>
                <a:cs typeface="Times New Roman" panose="02020603050405020304" pitchFamily="18" charset="0"/>
              </a:rPr>
              <a:t>Pogradec</a:t>
            </a:r>
            <a:r>
              <a:rPr lang="en-US" sz="2300" b="1" kern="100" dirty="0">
                <a:effectLst/>
                <a:latin typeface="Times New Roman" panose="02020603050405020304" pitchFamily="18" charset="0"/>
                <a:ea typeface="Calibri" panose="020F0502020204030204" pitchFamily="34" charset="0"/>
                <a:cs typeface="Times New Roman" panose="02020603050405020304" pitchFamily="18" charset="0"/>
              </a:rPr>
              <a:t> Zone,</a:t>
            </a: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situated near Lake </a:t>
            </a:r>
            <a:r>
              <a:rPr lang="en-US" sz="2300" kern="100" dirty="0" err="1">
                <a:effectLst/>
                <a:latin typeface="Times New Roman" panose="02020603050405020304" pitchFamily="18" charset="0"/>
                <a:ea typeface="Calibri" panose="020F0502020204030204" pitchFamily="34" charset="0"/>
                <a:cs typeface="Times New Roman" panose="02020603050405020304" pitchFamily="18" charset="0"/>
              </a:rPr>
              <a:t>Ohrid</a:t>
            </a: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benefits from a unique lakeside microclimate that influences the flavor profiles of wines like </a:t>
            </a:r>
            <a:r>
              <a:rPr lang="en-US" sz="2300" kern="100" dirty="0" err="1">
                <a:effectLst/>
                <a:latin typeface="Times New Roman" panose="02020603050405020304" pitchFamily="18" charset="0"/>
                <a:ea typeface="Calibri" panose="020F0502020204030204" pitchFamily="34" charset="0"/>
                <a:cs typeface="Times New Roman" panose="02020603050405020304" pitchFamily="18" charset="0"/>
              </a:rPr>
              <a:t>Vranac</a:t>
            </a: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and Riesling. Meanwhile, the </a:t>
            </a:r>
            <a:r>
              <a:rPr lang="en-US" sz="2300" kern="100" dirty="0" err="1">
                <a:effectLst/>
                <a:latin typeface="Times New Roman" panose="02020603050405020304" pitchFamily="18" charset="0"/>
                <a:ea typeface="Calibri" panose="020F0502020204030204" pitchFamily="34" charset="0"/>
                <a:cs typeface="Times New Roman" panose="02020603050405020304" pitchFamily="18" charset="0"/>
              </a:rPr>
              <a:t>Kolonjë</a:t>
            </a: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Zone in the southeast mountains, known for its extreme viticulture conditions, produces grapes like Mavrud and Sangiovese under alpine climatic.</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buSzPct val="100000"/>
              <a:buFont typeface="Arial" panose="020B0604020202020204" pitchFamily="34" charset="0"/>
              <a:buChar char="•"/>
              <a:tabLst>
                <a:tab pos="457200" algn="l"/>
              </a:tabLst>
            </a:pPr>
            <a:endParaRPr lang="en-US" sz="2400" kern="100" dirty="0">
              <a:effectLst/>
              <a:ea typeface="Calibri" panose="020F0502020204030204" pitchFamily="34" charset="0"/>
            </a:endParaRPr>
          </a:p>
          <a:p>
            <a:pPr marL="342900" marR="0" lvl="0" indent="-342900" algn="l">
              <a:buSzPct val="100000"/>
              <a:buFont typeface="Arial" panose="020B0604020202020204" pitchFamily="34" charset="0"/>
              <a:buChar char="•"/>
              <a:tabLst>
                <a:tab pos="457200" algn="l"/>
              </a:tabLst>
            </a:pPr>
            <a:endParaRPr lang="en-US" sz="2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72F6A7A-C29D-95FC-9149-0AD21EF1A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06" y="1170432"/>
            <a:ext cx="4353094" cy="5687568"/>
          </a:xfrm>
          <a:prstGeom prst="rect">
            <a:avLst/>
          </a:prstGeom>
        </p:spPr>
      </p:pic>
    </p:spTree>
    <p:extLst>
      <p:ext uri="{BB962C8B-B14F-4D97-AF65-F5344CB8AC3E}">
        <p14:creationId xmlns:p14="http://schemas.microsoft.com/office/powerpoint/2010/main" val="192636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Albania</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626412"/>
          </a:xfrm>
          <a:prstGeom prst="rect">
            <a:avLst/>
          </a:prstGeom>
          <a:noFill/>
        </p:spPr>
        <p:txBody>
          <a:bodyPr wrap="square">
            <a:spAutoFit/>
          </a:bodyPr>
          <a:lstStyle/>
          <a:p>
            <a:pPr marL="0" marR="0">
              <a:lnSpc>
                <a:spcPct val="107000"/>
              </a:lnSpc>
              <a:spcAft>
                <a:spcPts val="800"/>
              </a:spcAf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Table of Contents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Albania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Classification System</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 to Albania's Wine Regions</a:t>
            </a: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Regional Climate Patterns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The Cultural Significance of Wine in Albania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Albania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Albania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Culture and Traditions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 in Albania</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3486150" algn="l"/>
              </a:tabLs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F7514EB-2671-50FB-66B3-BEF660CB8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7B1A1-EB52-3B9C-D82B-6D3B3083BE66}"/>
              </a:ext>
            </a:extLst>
          </p:cNvPr>
          <p:cNvSpPr>
            <a:spLocks noGrp="1"/>
          </p:cNvSpPr>
          <p:nvPr>
            <p:ph type="ctrTitle"/>
          </p:nvPr>
        </p:nvSpPr>
        <p:spPr>
          <a:xfrm>
            <a:off x="0" y="1"/>
            <a:ext cx="12191999"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Regional Climate Patterns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070FAFF-F37B-D597-3475-A9F8C31CF9FB}"/>
              </a:ext>
            </a:extLst>
          </p:cNvPr>
          <p:cNvSpPr>
            <a:spLocks noGrp="1"/>
          </p:cNvSpPr>
          <p:nvPr>
            <p:ph type="subTitle" idx="1"/>
          </p:nvPr>
        </p:nvSpPr>
        <p:spPr>
          <a:xfrm>
            <a:off x="633046" y="1170432"/>
            <a:ext cx="10958319" cy="3244475"/>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What’s truly fascinating about Albania's wine regions is the climatic diversity within such a compact geographical area.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country’s unique positioning between the Adriatic Sea and the mountainous inland creates dramatic variations in growing conditions.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Coastal regions experience a classic Mediterranean climate with hot, dry summers and mild, wet winters, while the central regions reflect more continental influences, leading to greater temperature variations and unique microclimates. </a:t>
            </a:r>
          </a:p>
        </p:txBody>
      </p:sp>
      <p:pic>
        <p:nvPicPr>
          <p:cNvPr id="5" name="Picture 4">
            <a:extLst>
              <a:ext uri="{FF2B5EF4-FFF2-40B4-BE49-F238E27FC236}">
                <a16:creationId xmlns:a16="http://schemas.microsoft.com/office/drawing/2014/main" id="{5978BCC9-673C-D843-F821-4109C54E0160}"/>
              </a:ext>
            </a:extLst>
          </p:cNvPr>
          <p:cNvPicPr>
            <a:picLocks noChangeAspect="1"/>
          </p:cNvPicPr>
          <p:nvPr/>
        </p:nvPicPr>
        <p:blipFill>
          <a:blip r:embed="rId2">
            <a:extLst>
              <a:ext uri="{28A0092B-C50C-407E-A947-70E740481C1C}">
                <a14:useLocalDpi xmlns:a14="http://schemas.microsoft.com/office/drawing/2010/main" val="0"/>
              </a:ext>
            </a:extLst>
          </a:blip>
          <a:srcRect b="31441"/>
          <a:stretch/>
        </p:blipFill>
        <p:spPr>
          <a:xfrm>
            <a:off x="0" y="4414907"/>
            <a:ext cx="5701553" cy="2443092"/>
          </a:xfrm>
          <a:prstGeom prst="rect">
            <a:avLst/>
          </a:prstGeom>
        </p:spPr>
      </p:pic>
      <p:sp>
        <p:nvSpPr>
          <p:cNvPr id="7" name="TextBox 6">
            <a:extLst>
              <a:ext uri="{FF2B5EF4-FFF2-40B4-BE49-F238E27FC236}">
                <a16:creationId xmlns:a16="http://schemas.microsoft.com/office/drawing/2014/main" id="{79B8B10F-A5D4-3130-2FB6-16CB17D9E081}"/>
              </a:ext>
            </a:extLst>
          </p:cNvPr>
          <p:cNvSpPr txBox="1"/>
          <p:nvPr/>
        </p:nvSpPr>
        <p:spPr>
          <a:xfrm>
            <a:off x="5701552" y="4424402"/>
            <a:ext cx="6306671" cy="2048766"/>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mountainous regions, cool nights in summer and significant diurnal temperature variations contribute to a longer growing season, making these areas particularly suited for high-quality wine production.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31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36C5F-D4DE-FBCA-A33F-8850C01A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9C03D-A6CA-D2E7-2CD8-09497FF0A7B7}"/>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Cultural Significance of Wine in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1DCB2D5-8923-12D0-DE8B-B51A6C050FC6}"/>
              </a:ext>
            </a:extLst>
          </p:cNvPr>
          <p:cNvSpPr>
            <a:spLocks noGrp="1"/>
          </p:cNvSpPr>
          <p:nvPr>
            <p:ph type="subTitle" idx="1"/>
          </p:nvPr>
        </p:nvSpPr>
        <p:spPr>
          <a:xfrm>
            <a:off x="739588" y="1266685"/>
            <a:ext cx="10569388" cy="3864922"/>
          </a:xfrm>
        </p:spPr>
        <p:txBody>
          <a:bodyPr>
            <a:noAutofit/>
          </a:bodyPr>
          <a:lstStyle/>
          <a:p>
            <a:pPr marL="285750" indent="-28575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Wine holds a special place in Albanian culture, intricately woven into social customs and celebrations. </a:t>
            </a:r>
          </a:p>
          <a:p>
            <a:pPr marL="285750" indent="-28575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Traditional Albanian hospitality often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begins with the warm gesture of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offering guests a glass of locally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produced wine, a symbol of welcome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and respect that underscores the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importance of wine in the country’s </a:t>
            </a:r>
            <a:br>
              <a:rPr lang="en-US" sz="2400" dirty="0">
                <a:effectLst/>
                <a:latin typeface="Times New Roman" panose="02020603050405020304" pitchFamily="18" charset="0"/>
                <a:ea typeface="Calibri" panose="020F0502020204030204" pitchFamily="34" charset="0"/>
              </a:rPr>
            </a:br>
            <a:r>
              <a:rPr lang="en-US" sz="2400" dirty="0">
                <a:effectLst/>
                <a:latin typeface="Times New Roman" panose="02020603050405020304" pitchFamily="18" charset="0"/>
                <a:ea typeface="Calibri" panose="020F0502020204030204" pitchFamily="34" charset="0"/>
              </a:rPr>
              <a:t>rich cultural tapestry.</a:t>
            </a:r>
            <a:endParaRPr lang="en-US" sz="2400" dirty="0">
              <a:effectLst/>
            </a:endParaRPr>
          </a:p>
        </p:txBody>
      </p:sp>
      <p:pic>
        <p:nvPicPr>
          <p:cNvPr id="7" name="Picture 6">
            <a:extLst>
              <a:ext uri="{FF2B5EF4-FFF2-40B4-BE49-F238E27FC236}">
                <a16:creationId xmlns:a16="http://schemas.microsoft.com/office/drawing/2014/main" id="{E0C8185C-9E0D-F9CA-A79E-2798A4A4B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340" y="1748119"/>
            <a:ext cx="6436659" cy="5109882"/>
          </a:xfrm>
          <a:prstGeom prst="rect">
            <a:avLst/>
          </a:prstGeom>
        </p:spPr>
      </p:pic>
    </p:spTree>
    <p:extLst>
      <p:ext uri="{BB962C8B-B14F-4D97-AF65-F5344CB8AC3E}">
        <p14:creationId xmlns:p14="http://schemas.microsoft.com/office/powerpoint/2010/main" val="154968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37E7299-C489-EE02-3471-B23A903A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6CCBC-8C98-AC63-4CA3-86E732483167}"/>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033264B-C5B8-AD79-F0C4-E1A3A0B93FFE}"/>
              </a:ext>
            </a:extLst>
          </p:cNvPr>
          <p:cNvSpPr>
            <a:spLocks noGrp="1"/>
          </p:cNvSpPr>
          <p:nvPr>
            <p:ph type="subTitle" idx="1"/>
          </p:nvPr>
        </p:nvSpPr>
        <p:spPr>
          <a:xfrm>
            <a:off x="597876" y="1170432"/>
            <a:ext cx="11208642" cy="2137544"/>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Picture the ancient limestone beds of the coastal regions and the mineral-rich schist found in the mountainous interior; this variety provides winemakers with an extraordinary palette to express their craft.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In the western coastal plains, alluvial soils tell a story of centuries of sediment deposited by Albania's rivers, enriching the land and providing the perfect foundation for viticulture. </a:t>
            </a:r>
            <a:br>
              <a:rPr lang="en-US" sz="2400" dirty="0">
                <a:effectLst/>
                <a:latin typeface="Times New Roman" panose="02020603050405020304" pitchFamily="18" charset="0"/>
                <a:ea typeface="Calibri" panose="020F0502020204030204" pitchFamily="34" charset="0"/>
              </a:rPr>
            </a:br>
            <a:endParaRPr lang="en-US" sz="2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B59ABCF-36C9-3DDA-FCF4-0BE735B20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7151"/>
            <a:ext cx="4397188" cy="3140848"/>
          </a:xfrm>
          <a:prstGeom prst="rect">
            <a:avLst/>
          </a:prstGeom>
        </p:spPr>
      </p:pic>
      <p:sp>
        <p:nvSpPr>
          <p:cNvPr id="7" name="TextBox 6">
            <a:extLst>
              <a:ext uri="{FF2B5EF4-FFF2-40B4-BE49-F238E27FC236}">
                <a16:creationId xmlns:a16="http://schemas.microsoft.com/office/drawing/2014/main" id="{A95F6428-0074-A251-AF05-16CD888746E6}"/>
              </a:ext>
            </a:extLst>
          </p:cNvPr>
          <p:cNvSpPr txBox="1"/>
          <p:nvPr/>
        </p:nvSpPr>
        <p:spPr>
          <a:xfrm>
            <a:off x="4504766" y="3576916"/>
            <a:ext cx="7301752" cy="3529941"/>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Picture the ancient limestone beds of the coastal regions and the mineral-rich schist found in the mountainous interior; this variety provides winemakers with an extraordinary palette to express their craft.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In the western coastal plains, alluvial soils tell a story of centuries of sediment deposited by Albania's rivers, enriching the land and providing the perfect foundation for viticulture. </a:t>
            </a:r>
            <a:br>
              <a:rPr lang="en-US" sz="1800" dirty="0">
                <a:effectLst/>
                <a:latin typeface="Times New Roman" panose="02020603050405020304" pitchFamily="18" charset="0"/>
                <a:ea typeface="Calibri" panose="020F0502020204030204" pitchFamily="34" charset="0"/>
              </a:rPr>
            </a:br>
            <a:endParaRPr lang="en-US" sz="18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60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E80F77B-ABE4-3021-85A0-CBB072F18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B9020-8849-C4D6-9A61-D24318D056C5}"/>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340636-F55E-D7AF-B8A5-9B4F32D339F7}"/>
              </a:ext>
            </a:extLst>
          </p:cNvPr>
          <p:cNvSpPr>
            <a:spLocks noGrp="1"/>
          </p:cNvSpPr>
          <p:nvPr>
            <p:ph type="subTitle" idx="1"/>
          </p:nvPr>
        </p:nvSpPr>
        <p:spPr>
          <a:xfrm>
            <a:off x="597876" y="1170432"/>
            <a:ext cx="10899359" cy="5591314"/>
          </a:xfrm>
        </p:spPr>
        <p:txBody>
          <a:bodyPr>
            <a:noAutofit/>
          </a:bodyPr>
          <a:lstStyle/>
          <a:p>
            <a:pPr marL="285750" marR="0" indent="-285750" algn="l">
              <a:lnSpc>
                <a:spcPct val="100000"/>
              </a:lnSpc>
              <a:spcBef>
                <a:spcPts val="600"/>
              </a:spcBef>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central regions feature well-draining clay-limestone soils, ideal for producing structured red wines that stand out for their depth and character. As you move eastward, the vineyards climb into the mountains, where rocky, mineral-rich soils impart distinctive notes to the wines.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Bef>
                <a:spcPts val="600"/>
              </a:spcBef>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geological complexity is further enhanced by variations in elevation, ranging from sea level to high-altitude vineyards reaching 1,200 meters. Within such a compact geographical area, Albania boasts one of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Europe's most diverse viticultural landscapes.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Bef>
                <a:spcPts val="600"/>
              </a:spcBef>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specific compositions of soil across these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regions are as varied as the wines themselves. </a:t>
            </a:r>
          </a:p>
          <a:p>
            <a:pPr marL="285750" marR="0" indent="-285750" algn="l">
              <a:lnSpc>
                <a:spcPct val="100000"/>
              </a:lnSpc>
              <a:spcBef>
                <a:spcPts val="600"/>
              </a:spcBef>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coastal areas, you’ll find limestone-rich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soils with high calcium content, clay-limestone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mixtures that retain moisture, and sandy-clay soils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providing excellent drainage.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657450E-8557-8AC3-BB9A-AD4003711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512" y="3778624"/>
            <a:ext cx="4981487" cy="3079376"/>
          </a:xfrm>
          <a:prstGeom prst="rect">
            <a:avLst/>
          </a:prstGeom>
        </p:spPr>
      </p:pic>
    </p:spTree>
    <p:extLst>
      <p:ext uri="{BB962C8B-B14F-4D97-AF65-F5344CB8AC3E}">
        <p14:creationId xmlns:p14="http://schemas.microsoft.com/office/powerpoint/2010/main" val="322478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CB54356-971F-0C14-A0AE-65C0E74A8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E7848-B850-B256-9A1B-3EC97D01621E}"/>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6A0CB24-0472-D243-901C-C0F853314F64}"/>
              </a:ext>
            </a:extLst>
          </p:cNvPr>
          <p:cNvSpPr>
            <a:spLocks noGrp="1"/>
          </p:cNvSpPr>
          <p:nvPr>
            <p:ph type="subTitle" idx="1"/>
          </p:nvPr>
        </p:nvSpPr>
        <p:spPr>
          <a:xfrm>
            <a:off x="597876" y="1170432"/>
            <a:ext cx="10899359" cy="2487168"/>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Marine sediment deposits add further mineral complexity, contributing to the expressive nature of the wines.</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Moving inland, the central valleys feature deep clay and alluvial deposits rich in organic matter, alongside mixed gravel and clay compositions that introduce iron-rich red soils into the mix. </a:t>
            </a:r>
          </a:p>
        </p:txBody>
      </p:sp>
      <p:pic>
        <p:nvPicPr>
          <p:cNvPr id="5" name="Picture 4">
            <a:extLst>
              <a:ext uri="{FF2B5EF4-FFF2-40B4-BE49-F238E27FC236}">
                <a16:creationId xmlns:a16="http://schemas.microsoft.com/office/drawing/2014/main" id="{959454D4-27CC-23E7-D2F8-8A69D906F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2148"/>
            <a:ext cx="4881282" cy="3365851"/>
          </a:xfrm>
          <a:prstGeom prst="rect">
            <a:avLst/>
          </a:prstGeom>
        </p:spPr>
      </p:pic>
      <p:sp>
        <p:nvSpPr>
          <p:cNvPr id="7" name="TextBox 6">
            <a:extLst>
              <a:ext uri="{FF2B5EF4-FFF2-40B4-BE49-F238E27FC236}">
                <a16:creationId xmlns:a16="http://schemas.microsoft.com/office/drawing/2014/main" id="{7892157B-F371-0CB7-1B29-28872935B23E}"/>
              </a:ext>
            </a:extLst>
          </p:cNvPr>
          <p:cNvSpPr txBox="1"/>
          <p:nvPr/>
        </p:nvSpPr>
        <p:spPr>
          <a:xfrm>
            <a:off x="5140138" y="3429000"/>
            <a:ext cx="6453986" cy="2048766"/>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mountainous regions, rocky soils dominate, complemented by schist and slate formations, as well as pockets of volcanic soil that bring high mineral content from ancient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seabeds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uplifted through geological forces.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83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E2DAFCF-EBC9-7504-8FED-B3A7C3E6C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336FA-040F-5F25-2B1A-61188912C4FE}"/>
              </a:ext>
            </a:extLst>
          </p:cNvPr>
          <p:cNvSpPr>
            <a:spLocks noGrp="1"/>
          </p:cNvSpPr>
          <p:nvPr>
            <p:ph type="ctrTitle"/>
          </p:nvPr>
        </p:nvSpPr>
        <p:spPr>
          <a:xfrm>
            <a:off x="0" y="1"/>
            <a:ext cx="7580261"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6A03E27-9D81-13FA-9D19-570F7679161D}"/>
              </a:ext>
            </a:extLst>
          </p:cNvPr>
          <p:cNvSpPr>
            <a:spLocks noGrp="1"/>
          </p:cNvSpPr>
          <p:nvPr>
            <p:ph type="subTitle" idx="1"/>
          </p:nvPr>
        </p:nvSpPr>
        <p:spPr>
          <a:xfrm>
            <a:off x="597876" y="1170432"/>
            <a:ext cx="10899359" cy="5591314"/>
          </a:xfrm>
        </p:spPr>
        <p:txBody>
          <a:bodyPr>
            <a:noAutofit/>
          </a:bodyPr>
          <a:lstStyle/>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Albania's geographical position—nestled between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Adriatic Sea and several mountain ranges—creates an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impressive array of microclimates that significantly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influence wine production.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Within just a few kilometers, these distinct climate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zones provide winemakers with diverse opportunities for grape cultivation and wine styling.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coastal areas enjoy classic Mediterranean influences, with long, sun-drenched summers and mild winters. Sea breezes play a crucial role here, moderating temperatures and reducing disease pressure in the vineyards.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Durrës-Kavajë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region, morning fog banks help maintain vital acidity in the grapes during the hot summer months, resulting in both full-bodied reds and fresh, aromatic whites.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3C25972-ED04-E855-A8CD-C05E551CB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261" y="47625"/>
            <a:ext cx="4514850" cy="3260351"/>
          </a:xfrm>
          <a:prstGeom prst="rect">
            <a:avLst/>
          </a:prstGeom>
        </p:spPr>
      </p:pic>
    </p:spTree>
    <p:extLst>
      <p:ext uri="{BB962C8B-B14F-4D97-AF65-F5344CB8AC3E}">
        <p14:creationId xmlns:p14="http://schemas.microsoft.com/office/powerpoint/2010/main" val="411356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3FA79E5-71AA-E4B3-688C-9B2123EBE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E9FD4-D13F-3DCA-C9A1-8FBE3AEE1436}"/>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F2A3891-798A-929C-3BB0-F20E84015B6B}"/>
              </a:ext>
            </a:extLst>
          </p:cNvPr>
          <p:cNvSpPr>
            <a:spLocks noGrp="1"/>
          </p:cNvSpPr>
          <p:nvPr>
            <p:ph type="subTitle" idx="1"/>
          </p:nvPr>
        </p:nvSpPr>
        <p:spPr>
          <a:xfrm>
            <a:off x="597876" y="1170432"/>
            <a:ext cx="10899359" cy="2258568"/>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you venture into the inland valleys, you'll find a fascinating transition zone where Mediterranean and continental conditions merge.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Here, the temperature variations exceed those of the coast, with warm days giving way to cool nights during the growing season.</a:t>
            </a:r>
          </a:p>
        </p:txBody>
      </p:sp>
      <p:pic>
        <p:nvPicPr>
          <p:cNvPr id="5" name="Picture 4">
            <a:extLst>
              <a:ext uri="{FF2B5EF4-FFF2-40B4-BE49-F238E27FC236}">
                <a16:creationId xmlns:a16="http://schemas.microsoft.com/office/drawing/2014/main" id="{8006244C-699F-0244-0559-43FFB700D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9689"/>
            <a:ext cx="5661212" cy="3738311"/>
          </a:xfrm>
          <a:prstGeom prst="rect">
            <a:avLst/>
          </a:prstGeom>
        </p:spPr>
      </p:pic>
      <p:sp>
        <p:nvSpPr>
          <p:cNvPr id="7" name="TextBox 6">
            <a:extLst>
              <a:ext uri="{FF2B5EF4-FFF2-40B4-BE49-F238E27FC236}">
                <a16:creationId xmlns:a16="http://schemas.microsoft.com/office/drawing/2014/main" id="{3732E4D7-69D8-216F-3716-1CC7BF34DABE}"/>
              </a:ext>
            </a:extLst>
          </p:cNvPr>
          <p:cNvSpPr txBox="1"/>
          <p:nvPr/>
        </p:nvSpPr>
        <p:spPr>
          <a:xfrm>
            <a:off x="5746378" y="3012042"/>
            <a:ext cx="6098240" cy="3336876"/>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In regions like Berat and Elbasan, this diurnal temperature swing can reach up to 20°C, enriching the grapes with complex flavors and excellent natural acidity.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Protected valleys create warm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mesoclimates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ideal for late-ripening varieties, while hillside exposures offer varied sun aspects that benefit different grape types.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30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FCC87BA-C006-F144-3087-25B3AEF0E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A2585-CE20-AD2A-01BB-2E9140A3C89B}"/>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Unique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FE275AA-A7EC-9F90-21D1-355564C4B3A9}"/>
              </a:ext>
            </a:extLst>
          </p:cNvPr>
          <p:cNvSpPr>
            <a:spLocks noGrp="1"/>
          </p:cNvSpPr>
          <p:nvPr>
            <p:ph type="subTitle" idx="1"/>
          </p:nvPr>
        </p:nvSpPr>
        <p:spPr>
          <a:xfrm>
            <a:off x="597876" y="1170432"/>
            <a:ext cx="10899359" cy="5591314"/>
          </a:xfrm>
        </p:spPr>
        <p:txBody>
          <a:bodyPr>
            <a:noAutofit/>
          </a:bodyPr>
          <a:lstStyle/>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Finally, the mountain regions in eastern Albania exhibit true Alpine influences, characterized by their own unique conditions. </a:t>
            </a: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High-altitude vineyards, some soaring above 1,000 meters, experience a shorter growing season but are blessed with intense sun exposure and significant day-night temperature variations. </a:t>
            </a: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conditions are particularly favorable for aromatic white varieties and cool-climate reds. The mountains also create rain shadow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effects, leading to pockets of relative dryness despite</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altitude. </a:t>
            </a: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late spring frosts can pose challenges, careful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site selection and modern viticultural techniques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help mitigate this risk, allowing winemakers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thrive in this diverse and beautiful landscape.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158F215-6351-5C21-4F8F-92485B2DA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46" y="3990527"/>
            <a:ext cx="4634753" cy="2865347"/>
          </a:xfrm>
          <a:prstGeom prst="rect">
            <a:avLst/>
          </a:prstGeom>
        </p:spPr>
      </p:pic>
    </p:spTree>
    <p:extLst>
      <p:ext uri="{BB962C8B-B14F-4D97-AF65-F5344CB8AC3E}">
        <p14:creationId xmlns:p14="http://schemas.microsoft.com/office/powerpoint/2010/main" val="266942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7E6129-2A41-F675-411F-A8DB9F23D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80BC4-3290-D45B-637F-EE11824047A2}"/>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5C64CB-780C-AA3A-6105-9ECACA581150}"/>
              </a:ext>
            </a:extLst>
          </p:cNvPr>
          <p:cNvSpPr>
            <a:spLocks noGrp="1"/>
          </p:cNvSpPr>
          <p:nvPr>
            <p:ph type="subTitle" idx="1"/>
          </p:nvPr>
        </p:nvSpPr>
        <p:spPr>
          <a:xfrm>
            <a:off x="597877" y="1170432"/>
            <a:ext cx="9917723" cy="5591314"/>
          </a:xfrm>
        </p:spPr>
        <p:txBody>
          <a:bodyPr>
            <a:noAutofit/>
          </a:bodyPr>
          <a:lstStyle/>
          <a:p>
            <a:pPr marR="0" algn="l">
              <a:lnSpc>
                <a:spcPct val="100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Albania's Viticultural Treasures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0000"/>
              </a:lnSpc>
              <a:spcAft>
                <a:spcPts val="800"/>
              </a:spcAft>
              <a:buFont typeface="Arial" panose="020B0604020202020204" pitchFamily="34" charset="0"/>
              <a:buChar char="•"/>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Zi: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Dark Prince of Albanian Reds</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Think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 as Albania's answer to Cabernet Sauvignon—bold, confident, and distinctly local. This flagship red variety has been turning heads in international wine circles for good reason. Imagine diving into a bowl of sun-ripened blackberries and dark plums, with an intriguing dance of Mediterranean herbs and a whisper of black pepper. The tannins? Think silk velvet rather than rough wool.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a perfect companion to Albania's famous grilled lamb dishes,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 also performs beautifully alongside aged mountain cheeses and rich meat stews. It shines particularly well in the sun-drenched vineyards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Durrës-Kavajë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Fun fact: the name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 literally means "black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named after the village where it was first cultivated</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73CD86-40F8-A491-8EA1-AB9D9906B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618" y="615683"/>
            <a:ext cx="6242317" cy="6242317"/>
          </a:xfrm>
          <a:prstGeom prst="rect">
            <a:avLst/>
          </a:prstGeom>
        </p:spPr>
      </p:pic>
    </p:spTree>
    <p:extLst>
      <p:ext uri="{BB962C8B-B14F-4D97-AF65-F5344CB8AC3E}">
        <p14:creationId xmlns:p14="http://schemas.microsoft.com/office/powerpoint/2010/main" val="1865446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5E83B91-9091-7917-7D6E-2A7ED2463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8EC27-CDAF-D6B2-19E7-9CD54A0F56D8}"/>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B090529-B3E2-11A0-6769-ADF2F1860A0E}"/>
              </a:ext>
            </a:extLst>
          </p:cNvPr>
          <p:cNvSpPr>
            <a:spLocks noGrp="1"/>
          </p:cNvSpPr>
          <p:nvPr>
            <p:ph type="subTitle" idx="1"/>
          </p:nvPr>
        </p:nvSpPr>
        <p:spPr>
          <a:xfrm>
            <a:off x="1842247" y="1170432"/>
            <a:ext cx="10112188" cy="5591314"/>
          </a:xfrm>
        </p:spPr>
        <p:txBody>
          <a:bodyPr>
            <a:noAutofit/>
          </a:bodyPr>
          <a:lstStyle/>
          <a:p>
            <a:pPr marL="285750" marR="0" indent="-285750" algn="l">
              <a:lnSpc>
                <a:spcPct val="100000"/>
              </a:lnSpc>
              <a:spcAft>
                <a:spcPts val="800"/>
              </a:spcAft>
              <a:buFont typeface="Arial" panose="020B0604020202020204" pitchFamily="34" charset="0"/>
              <a:buChar char="•"/>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Bardhë</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The Elegant White Queen</a:t>
            </a:r>
            <a:b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Zi is the prince, then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Shesh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Bardhë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definitely the queen of Albanian whites.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grape has charmed locals and visitors alike for centuries with its ethereal elegance. Picture biting into a crisp green apple, followed by a burst of citrus and white peach, all wrapped in delicate white flowers. There’s often a fascinating mineral undertone that wine enthusiasts attribute to Albania's limestone-rich soils.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This variety is a match made in heaven with the Adriatic’s bounty of seafood, particularly grilled fish and shellfish. It also pairs nicely with light pasta dishes and fresh summer salads, thriving beautifully in coastal areas where sea breezes keep the grapes fresh and lively. Ancient texts suggest this variety was once used to make wines for Illyrian nobility.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0D5DCF0-2152-319D-E086-78D6056816ED}"/>
              </a:ext>
            </a:extLst>
          </p:cNvPr>
          <p:cNvPicPr>
            <a:picLocks noChangeAspect="1"/>
          </p:cNvPicPr>
          <p:nvPr/>
        </p:nvPicPr>
        <p:blipFill>
          <a:blip r:embed="rId3">
            <a:extLst>
              <a:ext uri="{28A0092B-C50C-407E-A947-70E740481C1C}">
                <a14:useLocalDpi xmlns:a14="http://schemas.microsoft.com/office/drawing/2010/main" val="0"/>
              </a:ext>
            </a:extLst>
          </a:blip>
          <a:srcRect l="11079" t="8988" r="10949" b="2807"/>
          <a:stretch/>
        </p:blipFill>
        <p:spPr>
          <a:xfrm>
            <a:off x="0" y="808947"/>
            <a:ext cx="1671917" cy="6049052"/>
          </a:xfrm>
          <a:prstGeom prst="rect">
            <a:avLst/>
          </a:prstGeom>
        </p:spPr>
      </p:pic>
    </p:spTree>
    <p:extLst>
      <p:ext uri="{BB962C8B-B14F-4D97-AF65-F5344CB8AC3E}">
        <p14:creationId xmlns:p14="http://schemas.microsoft.com/office/powerpoint/2010/main" val="202998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Wines of Albania</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632012" y="1170431"/>
            <a:ext cx="11376212" cy="5448607"/>
          </a:xfrm>
          <a:prstGeom prst="rect">
            <a:avLst/>
          </a:prstGeom>
          <a:noFill/>
        </p:spPr>
        <p:txBody>
          <a:bodyPr wrap="square">
            <a:spAutoFit/>
          </a:bodyPr>
          <a:lstStyle/>
          <a:p>
            <a:pPr marL="0" marR="0">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Welcome to an exploration of Albania’s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fascinating wine landscape! </a:t>
            </a:r>
          </a:p>
          <a:p>
            <a:pPr marL="457200" marR="0" indent="-457200">
              <a:lnSpc>
                <a:spcPct val="107000"/>
              </a:lnSpc>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While perhaps not as internationally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renowned as its Mediterranean neighbors,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Albania's wine industry is experiencing a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remarkable renaissance, blending ancient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traditions with modern innovation. </a:t>
            </a:r>
          </a:p>
          <a:p>
            <a:pPr marL="457200" marR="0" indent="-457200">
              <a:lnSpc>
                <a:spcPct val="107000"/>
              </a:lnSpc>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Today, we'll journey through this Balkan </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nation's diverse wine regions and discover what makes Albanian wines uniquely compelling in the global wine scene.</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54DD48C-7B2F-B084-13A3-8C79FD24F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172719"/>
            <a:ext cx="4514850" cy="4354022"/>
          </a:xfrm>
          <a:prstGeom prst="rect">
            <a:avLst/>
          </a:prstGeom>
        </p:spPr>
      </p:pic>
    </p:spTree>
    <p:extLst>
      <p:ext uri="{BB962C8B-B14F-4D97-AF65-F5344CB8AC3E}">
        <p14:creationId xmlns:p14="http://schemas.microsoft.com/office/powerpoint/2010/main" val="1888147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EF3F282-0E2A-C9DF-0347-72A20C702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F82A2-205A-063B-1AE8-8B5AED96DE16}"/>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884C43C-9C6C-6027-7260-992CEF694B7C}"/>
              </a:ext>
            </a:extLst>
          </p:cNvPr>
          <p:cNvSpPr>
            <a:spLocks noGrp="1"/>
          </p:cNvSpPr>
          <p:nvPr>
            <p:ph type="subTitle" idx="1"/>
          </p:nvPr>
        </p:nvSpPr>
        <p:spPr>
          <a:xfrm>
            <a:off x="597877" y="1170432"/>
            <a:ext cx="9823594" cy="5591314"/>
          </a:xfrm>
        </p:spPr>
        <p:txBody>
          <a:bodyPr>
            <a:noAutofit/>
          </a:bodyPr>
          <a:lstStyle/>
          <a:p>
            <a:pPr marL="342900" marR="0" indent="-342900" algn="l">
              <a:lnSpc>
                <a:spcPct val="100000"/>
              </a:lnSpc>
              <a:spcAft>
                <a:spcPts val="800"/>
              </a:spcAft>
              <a:buFont typeface="Arial" panose="020B0604020202020204" pitchFamily="34" charset="0"/>
              <a:buChar char="•"/>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Kallmet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The Ancient Warrior</a:t>
            </a:r>
            <a:b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Kallmet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like that fascinating elder who has a thousand stories to tell. This ancient variety has survived empires, wars, and regime changes, emerging stronger with each passing century. Expect an explosion of red cherries and wild strawberries, accompanied by intriguing notes of dried herbs, earth, and an essence that can only be described as "Albanian mountain air." The tannins are firm but friendly, reminiscent of a strong handshake from a mountain villager.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 your go-to wine for traditional Albanian meat dishes, especially slow-roasted pork or the famous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ferges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rich pepper and meat dish). It also pairs surprisingly well with aged cheeses, thriving in the northern regions, particularly around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Lezhë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Shkodër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Local legend has it that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Kallmet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vines were planted by Roman legionaries who found the local climate reminiscent of home.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0F2C678-3B88-88EB-3726-16FEE2C14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362" y="152400"/>
            <a:ext cx="2647950" cy="6705600"/>
          </a:xfrm>
          <a:prstGeom prst="rect">
            <a:avLst/>
          </a:prstGeom>
        </p:spPr>
      </p:pic>
    </p:spTree>
    <p:extLst>
      <p:ext uri="{BB962C8B-B14F-4D97-AF65-F5344CB8AC3E}">
        <p14:creationId xmlns:p14="http://schemas.microsoft.com/office/powerpoint/2010/main" val="55980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033A12-9C70-38BE-F3B4-7038834F3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5435C-9B61-93CA-AEC2-3B3C38163A38}"/>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Varieties in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D116E64-3CE8-2718-F61D-39440438FEBA}"/>
              </a:ext>
            </a:extLst>
          </p:cNvPr>
          <p:cNvSpPr>
            <a:spLocks noGrp="1"/>
          </p:cNvSpPr>
          <p:nvPr>
            <p:ph type="subTitle" idx="1"/>
          </p:nvPr>
        </p:nvSpPr>
        <p:spPr>
          <a:xfrm>
            <a:off x="1828799" y="1170432"/>
            <a:ext cx="9802907" cy="5591314"/>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Global Citizens with Albanian Passports</a:t>
            </a:r>
            <a:br>
              <a:rPr lang="en-US" sz="2400" kern="100" dirty="0">
                <a:effectLst/>
                <a:ea typeface="Calibri" panose="020F0502020204030204" pitchFamily="34" charset="0"/>
              </a:rPr>
            </a:br>
            <a:r>
              <a:rPr lang="en-US" sz="2400" kern="100" dirty="0">
                <a:effectLst/>
                <a:ea typeface="Calibri" panose="020F0502020204030204" pitchFamily="34" charset="0"/>
              </a:rPr>
              <a:t>While Albania proudly champions its indigenous varieties, it also welcomes international grapes that have settled comfortably in Albanian soil.</a:t>
            </a:r>
          </a:p>
          <a:p>
            <a:pPr marL="342900" marR="0" lvl="0" indent="-342900" algn="l">
              <a:lnSpc>
                <a:spcPct val="107000"/>
              </a:lnSpc>
              <a:spcAft>
                <a:spcPts val="800"/>
              </a:spcAft>
              <a:buSzPts val="1000"/>
              <a:buFont typeface="Symbol" panose="05050102010706020507" pitchFamily="18" charset="2"/>
              <a:buChar char=""/>
              <a:tabLst>
                <a:tab pos="457200" algn="l"/>
              </a:tabLst>
            </a:pPr>
            <a:r>
              <a:rPr lang="en-US" sz="2400" b="1" kern="100" dirty="0">
                <a:effectLst/>
                <a:ea typeface="Calibri" panose="020F0502020204030204" pitchFamily="34" charset="0"/>
              </a:rPr>
              <a:t>Merlot: </a:t>
            </a:r>
            <a:r>
              <a:rPr lang="en-US" sz="2400" kern="100" dirty="0">
                <a:effectLst/>
                <a:ea typeface="Calibri" panose="020F0502020204030204" pitchFamily="34" charset="0"/>
              </a:rPr>
              <a:t>This adaptable charmer has taken to the Albanian terroir like a fish to water, producing wines with a Mediterranean flair—think classic Merlot plushness but with a sunny Albanian twist. </a:t>
            </a:r>
          </a:p>
          <a:p>
            <a:pPr marL="342900" marR="0" lvl="0" indent="-342900" algn="l">
              <a:lnSpc>
                <a:spcPct val="107000"/>
              </a:lnSpc>
              <a:spcAft>
                <a:spcPts val="800"/>
              </a:spcAft>
              <a:buSzPts val="1000"/>
              <a:buFont typeface="Symbol" panose="05050102010706020507" pitchFamily="18" charset="2"/>
              <a:buChar char=""/>
              <a:tabLst>
                <a:tab pos="457200" algn="l"/>
              </a:tabLst>
            </a:pPr>
            <a:r>
              <a:rPr lang="en-US" sz="2400" kern="100" dirty="0">
                <a:effectLst/>
                <a:ea typeface="Calibri" panose="020F0502020204030204" pitchFamily="34" charset="0"/>
              </a:rPr>
              <a:t>It thrives particularly in the central valleys, where it develops intense fruit character</a:t>
            </a:r>
            <a:r>
              <a:rPr lang="en-US" sz="2400" b="1" kern="100" dirty="0">
                <a:effectLst/>
                <a:ea typeface="Calibri" panose="020F0502020204030204" pitchFamily="34" charset="0"/>
              </a:rPr>
              <a:t>.</a:t>
            </a:r>
            <a:endParaRPr lang="en-US" sz="2400" kern="100" dirty="0">
              <a:effectLst/>
              <a:ea typeface="Calibri" panose="020F0502020204030204" pitchFamily="34" charset="0"/>
            </a:endParaRPr>
          </a:p>
        </p:txBody>
      </p:sp>
      <p:pic>
        <p:nvPicPr>
          <p:cNvPr id="5" name="Picture 4">
            <a:extLst>
              <a:ext uri="{FF2B5EF4-FFF2-40B4-BE49-F238E27FC236}">
                <a16:creationId xmlns:a16="http://schemas.microsoft.com/office/drawing/2014/main" id="{D147ED54-E6AC-7C1F-3B91-2A0E2F159AC5}"/>
              </a:ext>
            </a:extLst>
          </p:cNvPr>
          <p:cNvPicPr>
            <a:picLocks noChangeAspect="1"/>
          </p:cNvPicPr>
          <p:nvPr/>
        </p:nvPicPr>
        <p:blipFill>
          <a:blip r:embed="rId3">
            <a:extLst>
              <a:ext uri="{28A0092B-C50C-407E-A947-70E740481C1C}">
                <a14:useLocalDpi xmlns:a14="http://schemas.microsoft.com/office/drawing/2010/main" val="0"/>
              </a:ext>
            </a:extLst>
          </a:blip>
          <a:srcRect l="40882" r="40809"/>
          <a:stretch/>
        </p:blipFill>
        <p:spPr>
          <a:xfrm>
            <a:off x="-1" y="1073006"/>
            <a:ext cx="1591233" cy="5784994"/>
          </a:xfrm>
          <a:prstGeom prst="rect">
            <a:avLst/>
          </a:prstGeom>
        </p:spPr>
      </p:pic>
    </p:spTree>
    <p:extLst>
      <p:ext uri="{BB962C8B-B14F-4D97-AF65-F5344CB8AC3E}">
        <p14:creationId xmlns:p14="http://schemas.microsoft.com/office/powerpoint/2010/main" val="245258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6B73B2-C650-3B19-75A7-F4B924AE7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9954F-7FE3-F2BE-0EEB-CD96A1652D2F}"/>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Varieties in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EF0470C-2897-0F4F-C050-F032CF8ED79A}"/>
              </a:ext>
            </a:extLst>
          </p:cNvPr>
          <p:cNvSpPr>
            <a:spLocks noGrp="1"/>
          </p:cNvSpPr>
          <p:nvPr>
            <p:ph type="subTitle" idx="1"/>
          </p:nvPr>
        </p:nvSpPr>
        <p:spPr>
          <a:xfrm>
            <a:off x="2070846" y="1170432"/>
            <a:ext cx="8323730" cy="5591314"/>
          </a:xfrm>
        </p:spPr>
        <p:txBody>
          <a:bodyPr>
            <a:noAutofit/>
          </a:bodyPr>
          <a:lstStyle/>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noble immigrant produces wines with more Mediterranean herbs and spice than its French counterparts. It shows exceptional character in the higher elevation vineyards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Korçë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Riesling: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alpine adventurer has found its sweet spot in Albania's cooler mountain regions, producing wines with remarkable aromatic intensity and mineral character.</a:t>
            </a:r>
          </a:p>
          <a:p>
            <a:pPr marL="342900" marR="0" lvl="0" indent="-342900" algn="l">
              <a:lnSpc>
                <a:spcPct val="107000"/>
              </a:lnSpc>
              <a:spcAft>
                <a:spcPts val="800"/>
              </a:spcAft>
              <a:buSzPct val="100000"/>
              <a:buFont typeface="Arial" panose="020B0604020202020204" pitchFamily="34" charset="0"/>
              <a:buChar char="•"/>
              <a:tabLst>
                <a:tab pos="457200" algn="l"/>
              </a:tabLst>
            </a:pPr>
            <a:r>
              <a:rPr lang="en-US" sz="2400" b="1" dirty="0">
                <a:effectLst/>
                <a:latin typeface="Times New Roman" panose="02020603050405020304" pitchFamily="18" charset="0"/>
                <a:ea typeface="Calibri" panose="020F0502020204030204" pitchFamily="34" charset="0"/>
              </a:rPr>
              <a:t>Chardonnay: </a:t>
            </a:r>
            <a:r>
              <a:rPr lang="en-US" sz="2400" dirty="0">
                <a:effectLst/>
                <a:latin typeface="Times New Roman" panose="02020603050405020304" pitchFamily="18" charset="0"/>
                <a:ea typeface="Calibri" panose="020F0502020204030204" pitchFamily="34" charset="0"/>
              </a:rPr>
              <a:t>The cosmopolitan of the group, Chardonnay adapts beautifully to various Albanian terroirs, showcasing different personalities from region to region—crisp and mineral-driven on the coast, rich and full-bodied in warmer inland areas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238C620-3A81-A13F-27FA-4397BF47ABC8}"/>
              </a:ext>
            </a:extLst>
          </p:cNvPr>
          <p:cNvPicPr>
            <a:picLocks noChangeAspect="1"/>
          </p:cNvPicPr>
          <p:nvPr/>
        </p:nvPicPr>
        <p:blipFill>
          <a:blip r:embed="rId3">
            <a:extLst>
              <a:ext uri="{28A0092B-C50C-407E-A947-70E740481C1C}">
                <a14:useLocalDpi xmlns:a14="http://schemas.microsoft.com/office/drawing/2010/main" val="0"/>
              </a:ext>
            </a:extLst>
          </a:blip>
          <a:srcRect l="38758" t="4705" r="39085" b="1404"/>
          <a:stretch/>
        </p:blipFill>
        <p:spPr>
          <a:xfrm>
            <a:off x="10542495" y="34392"/>
            <a:ext cx="1649506" cy="6989842"/>
          </a:xfrm>
          <a:prstGeom prst="rect">
            <a:avLst/>
          </a:prstGeom>
        </p:spPr>
      </p:pic>
      <p:pic>
        <p:nvPicPr>
          <p:cNvPr id="7" name="Picture 6">
            <a:extLst>
              <a:ext uri="{FF2B5EF4-FFF2-40B4-BE49-F238E27FC236}">
                <a16:creationId xmlns:a16="http://schemas.microsoft.com/office/drawing/2014/main" id="{16A52D76-4C45-7BAF-9AD2-5822303A07FC}"/>
              </a:ext>
            </a:extLst>
          </p:cNvPr>
          <p:cNvPicPr>
            <a:picLocks noChangeAspect="1"/>
          </p:cNvPicPr>
          <p:nvPr/>
        </p:nvPicPr>
        <p:blipFill>
          <a:blip r:embed="rId4">
            <a:extLst>
              <a:ext uri="{28A0092B-C50C-407E-A947-70E740481C1C}">
                <a14:useLocalDpi xmlns:a14="http://schemas.microsoft.com/office/drawing/2010/main" val="0"/>
              </a:ext>
            </a:extLst>
          </a:blip>
          <a:srcRect l="39223" r="40333"/>
          <a:stretch/>
        </p:blipFill>
        <p:spPr>
          <a:xfrm>
            <a:off x="-1" y="34392"/>
            <a:ext cx="2070847" cy="6823609"/>
          </a:xfrm>
          <a:prstGeom prst="rect">
            <a:avLst/>
          </a:prstGeom>
        </p:spPr>
      </p:pic>
    </p:spTree>
    <p:extLst>
      <p:ext uri="{BB962C8B-B14F-4D97-AF65-F5344CB8AC3E}">
        <p14:creationId xmlns:p14="http://schemas.microsoft.com/office/powerpoint/2010/main" val="3037068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3DA1145-2A39-A21D-9B17-F7513C85A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617C7-B177-DFE5-4881-B8650FCB0E0C}"/>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Experimental Varieties in Albania</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ED2A195-08B9-E9F2-E5A5-CE4A1ABF847F}"/>
              </a:ext>
            </a:extLst>
          </p:cNvPr>
          <p:cNvSpPr>
            <a:spLocks noGrp="1"/>
          </p:cNvSpPr>
          <p:nvPr>
            <p:ph type="subTitle" idx="1"/>
          </p:nvPr>
        </p:nvSpPr>
        <p:spPr>
          <a:xfrm>
            <a:off x="597877" y="1170432"/>
            <a:ext cx="10101498" cy="5591314"/>
          </a:xfrm>
        </p:spPr>
        <p:txBody>
          <a:bodyPr>
            <a:noAutofit/>
          </a:bodyPr>
          <a:lstStyle/>
          <a:p>
            <a:pPr marL="285750" marR="0" indent="-285750" algn="l">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New Wave of Experimental Varieties</a:t>
            </a:r>
            <a:b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Forward-thinking Albanian winemakers are increasingly experimenting with varieties like Primitivo, Sangiovese, and even Tempranillo. This creates exciting new chapters in Albania's wine story. These "immigrant" varieties are finding their unique voices in Albanian soil, enriching the country’s increasingly diverse wine landscape.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Overall, this section effectively captures the essence of each grape while providing practical information and intriguing facts. Just remember to keep the conversational tone consistent throughout, which you've done well. If you have any more sections to review or need further adjustments, let me know!</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40A52A4-FCD3-C379-4797-0B0C2A8CD4AB}"/>
              </a:ext>
            </a:extLst>
          </p:cNvPr>
          <p:cNvPicPr>
            <a:picLocks noChangeAspect="1"/>
          </p:cNvPicPr>
          <p:nvPr/>
        </p:nvPicPr>
        <p:blipFill>
          <a:blip r:embed="rId3">
            <a:extLst>
              <a:ext uri="{28A0092B-C50C-407E-A947-70E740481C1C}">
                <a14:useLocalDpi xmlns:a14="http://schemas.microsoft.com/office/drawing/2010/main" val="0"/>
              </a:ext>
            </a:extLst>
          </a:blip>
          <a:srcRect l="36980" t="3529" r="36902" b="3726"/>
          <a:stretch/>
        </p:blipFill>
        <p:spPr>
          <a:xfrm>
            <a:off x="10699375" y="401287"/>
            <a:ext cx="1492625" cy="6360459"/>
          </a:xfrm>
          <a:prstGeom prst="rect">
            <a:avLst/>
          </a:prstGeom>
        </p:spPr>
      </p:pic>
    </p:spTree>
    <p:extLst>
      <p:ext uri="{BB962C8B-B14F-4D97-AF65-F5344CB8AC3E}">
        <p14:creationId xmlns:p14="http://schemas.microsoft.com/office/powerpoint/2010/main" val="296235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CBED7F-30F3-2CE3-BBF9-E7A39CAF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DA33-0446-52CA-7655-070D7CF2CE04}"/>
              </a:ext>
            </a:extLst>
          </p:cNvPr>
          <p:cNvSpPr>
            <a:spLocks noGrp="1"/>
          </p:cNvSpPr>
          <p:nvPr>
            <p:ph type="ctrTitle"/>
          </p:nvPr>
        </p:nvSpPr>
        <p:spPr>
          <a:xfrm>
            <a:off x="0" y="1"/>
            <a:ext cx="767715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31478E47-7986-519F-A460-A492308AF9DD}"/>
              </a:ext>
            </a:extLst>
          </p:cNvPr>
          <p:cNvSpPr>
            <a:spLocks noGrp="1"/>
          </p:cNvSpPr>
          <p:nvPr>
            <p:ph type="subTitle" idx="1"/>
          </p:nvPr>
        </p:nvSpPr>
        <p:spPr>
          <a:xfrm>
            <a:off x="537882" y="1264562"/>
            <a:ext cx="11654118" cy="5593438"/>
          </a:xfrm>
        </p:spPr>
        <p:txBody>
          <a:bodyPr>
            <a:noAutofit/>
          </a:bodyPr>
          <a:lstStyle/>
          <a:p>
            <a:pPr algn="l"/>
            <a:r>
              <a:rPr lang="en-US" b="1" dirty="0" err="1"/>
              <a:t>Durrës-Kavajë</a:t>
            </a:r>
            <a:r>
              <a:rPr lang="en-US" b="1" dirty="0"/>
              <a:t> Region</a:t>
            </a:r>
            <a:endParaRPr lang="en-US" dirty="0"/>
          </a:p>
          <a:p>
            <a:pPr marL="457200" indent="-457200" algn="l">
              <a:buFont typeface="Arial" panose="020B0604020202020204" pitchFamily="34" charset="0"/>
              <a:buChar char="•"/>
            </a:pPr>
            <a:r>
              <a:rPr lang="en-US" b="1" dirty="0" err="1"/>
              <a:t>Kantina</a:t>
            </a:r>
            <a:r>
              <a:rPr lang="en-US" b="1" dirty="0"/>
              <a:t> </a:t>
            </a:r>
            <a:r>
              <a:rPr lang="en-US" b="1" dirty="0" err="1"/>
              <a:t>Arbëri</a:t>
            </a:r>
            <a:r>
              <a:rPr lang="en-US" b="1" dirty="0"/>
              <a:t>:</a:t>
            </a:r>
            <a:br>
              <a:rPr lang="en-US" dirty="0"/>
            </a:br>
            <a:r>
              <a:rPr lang="en-US" dirty="0"/>
              <a:t>Nestled on a sun-kissed hillside with a stunning view of the Adriatic, </a:t>
            </a:r>
            <a:r>
              <a:rPr lang="en-US" dirty="0" err="1"/>
              <a:t>Kantina</a:t>
            </a:r>
            <a:r>
              <a:rPr lang="en-US" dirty="0"/>
              <a:t> </a:t>
            </a:r>
            <a:r>
              <a:rPr lang="en-US" dirty="0" err="1"/>
              <a:t>Arbëri</a:t>
            </a:r>
            <a:r>
              <a:rPr lang="en-US" dirty="0"/>
              <a:t> invites you into a world where traditional Albanian charm meets modern winemaking. </a:t>
            </a:r>
          </a:p>
          <a:p>
            <a:pPr marL="457200" indent="-457200" algn="l">
              <a:buFont typeface="Arial" panose="020B0604020202020204" pitchFamily="34" charset="0"/>
              <a:buChar char="•"/>
            </a:pPr>
            <a:r>
              <a:rPr lang="en-US" dirty="0"/>
              <a:t>Imagine walking into your grandmother’s garden—if she happened to have state-of-the-art winemaking equipment! The winery’s cellar, ingeniously carved into the limestone cliff, offers natural temperature control for their acclaimed </a:t>
            </a:r>
            <a:r>
              <a:rPr lang="en-US" dirty="0" err="1"/>
              <a:t>Shesh</a:t>
            </a:r>
            <a:r>
              <a:rPr lang="en-US" dirty="0"/>
              <a:t> </a:t>
            </a:r>
            <a:r>
              <a:rPr lang="en-US" dirty="0" err="1"/>
              <a:t>i</a:t>
            </a:r>
            <a:r>
              <a:rPr lang="en-US" dirty="0"/>
              <a:t> Zi Reserve. </a:t>
            </a:r>
          </a:p>
          <a:p>
            <a:pPr marL="457200" indent="-457200" algn="l">
              <a:buFont typeface="Arial" panose="020B0604020202020204" pitchFamily="34" charset="0"/>
              <a:buChar char="•"/>
            </a:pPr>
            <a:r>
              <a:rPr lang="en-US" dirty="0"/>
              <a:t>Make sure to catch a sunset tasting on their terrace, pairing exquisite wines with local sheep’s cheese and fresh-baked bread while fishing boats return to the harbor. Their young winemaker, Elena Mora, trained in Tuscany but returned home to create wines that her ancestors would be proud to enjoy.</a:t>
            </a:r>
          </a:p>
        </p:txBody>
      </p:sp>
      <p:pic>
        <p:nvPicPr>
          <p:cNvPr id="5" name="Picture 4">
            <a:extLst>
              <a:ext uri="{FF2B5EF4-FFF2-40B4-BE49-F238E27FC236}">
                <a16:creationId xmlns:a16="http://schemas.microsoft.com/office/drawing/2014/main" id="{8D5393CF-EC1A-ECD5-7ECF-1C672FB88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0"/>
            <a:ext cx="4514850" cy="2219325"/>
          </a:xfrm>
          <a:prstGeom prst="rect">
            <a:avLst/>
          </a:prstGeom>
        </p:spPr>
      </p:pic>
    </p:spTree>
    <p:extLst>
      <p:ext uri="{BB962C8B-B14F-4D97-AF65-F5344CB8AC3E}">
        <p14:creationId xmlns:p14="http://schemas.microsoft.com/office/powerpoint/2010/main" val="32561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9CB162-25B4-AA3F-6476-AEBDC91A8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A0040-A90B-F367-AC58-E18CCA3A98AB}"/>
              </a:ext>
            </a:extLst>
          </p:cNvPr>
          <p:cNvSpPr>
            <a:spLocks noGrp="1"/>
          </p:cNvSpPr>
          <p:nvPr>
            <p:ph type="ctrTitle"/>
          </p:nvPr>
        </p:nvSpPr>
        <p:spPr>
          <a:xfrm>
            <a:off x="0" y="1"/>
            <a:ext cx="1219200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2486FAC5-A52E-76FB-B79D-FCD8BA52D87E}"/>
              </a:ext>
            </a:extLst>
          </p:cNvPr>
          <p:cNvSpPr>
            <a:spLocks noGrp="1"/>
          </p:cNvSpPr>
          <p:nvPr>
            <p:ph type="subTitle" idx="1"/>
          </p:nvPr>
        </p:nvSpPr>
        <p:spPr>
          <a:xfrm>
            <a:off x="537882" y="1264562"/>
            <a:ext cx="11654118" cy="5593438"/>
          </a:xfrm>
        </p:spPr>
        <p:txBody>
          <a:bodyPr>
            <a:noAutofit/>
          </a:bodyPr>
          <a:lstStyle/>
          <a:p>
            <a:pPr algn="l"/>
            <a:r>
              <a:rPr lang="en-US" b="1" dirty="0" err="1"/>
              <a:t>Durrës-Kavajë</a:t>
            </a:r>
            <a:r>
              <a:rPr lang="en-US" b="1" dirty="0"/>
              <a:t> Region</a:t>
            </a:r>
            <a:endParaRPr lang="en-US" dirty="0"/>
          </a:p>
          <a:p>
            <a:pPr marL="457200" indent="-457200" algn="l">
              <a:buFont typeface="Arial" panose="020B0604020202020204" pitchFamily="34" charset="0"/>
              <a:buChar char="•"/>
            </a:pPr>
            <a:r>
              <a:rPr lang="en-US" b="1" dirty="0" err="1"/>
              <a:t>Kokomani</a:t>
            </a:r>
            <a:r>
              <a:rPr lang="en-US" b="1" dirty="0"/>
              <a:t> Estate</a:t>
            </a:r>
            <a:r>
              <a:rPr lang="en-US" dirty="0"/>
              <a:t>: The Rebel's Paradise</a:t>
            </a:r>
            <a:br>
              <a:rPr lang="en-US" dirty="0"/>
            </a:br>
            <a:r>
              <a:rPr lang="en-US" dirty="0"/>
              <a:t>Tucked away in a hidden valley, </a:t>
            </a:r>
            <a:r>
              <a:rPr lang="en-US" dirty="0" err="1"/>
              <a:t>Kokomani</a:t>
            </a:r>
            <a:r>
              <a:rPr lang="en-US" dirty="0"/>
              <a:t> Estate radiates personality from the moment you walk through its century-old stone gates. The owner, a former rock musician turned winemaker, pours his creativity into what he affectionately calls "wines with attitude." </a:t>
            </a:r>
          </a:p>
          <a:p>
            <a:pPr marL="457200" indent="-457200" algn="l">
              <a:buFont typeface="Arial" panose="020B0604020202020204" pitchFamily="34" charset="0"/>
              <a:buChar char="•"/>
            </a:pPr>
            <a:r>
              <a:rPr lang="en-US" dirty="0"/>
              <a:t>The tasting room, transformed from an old </a:t>
            </a:r>
            <a:br>
              <a:rPr lang="en-US" dirty="0"/>
            </a:br>
            <a:r>
              <a:rPr lang="en-US" dirty="0"/>
              <a:t>barn, showcases local art and often hosts </a:t>
            </a:r>
            <a:br>
              <a:rPr lang="en-US" dirty="0"/>
            </a:br>
            <a:r>
              <a:rPr lang="en-US" dirty="0"/>
              <a:t>spontaneous acoustic performances during </a:t>
            </a:r>
            <a:br>
              <a:rPr lang="en-US" dirty="0"/>
            </a:br>
            <a:r>
              <a:rPr lang="en-US" dirty="0"/>
              <a:t>the harvest season. </a:t>
            </a:r>
          </a:p>
          <a:p>
            <a:pPr marL="457200" indent="-457200" algn="l">
              <a:buFont typeface="Arial" panose="020B0604020202020204" pitchFamily="34" charset="0"/>
              <a:buChar char="•"/>
            </a:pPr>
            <a:r>
              <a:rPr lang="en-US" dirty="0"/>
              <a:t>Their </a:t>
            </a:r>
            <a:r>
              <a:rPr lang="en-US" dirty="0" err="1"/>
              <a:t>Kallmet</a:t>
            </a:r>
            <a:r>
              <a:rPr lang="en-US" dirty="0"/>
              <a:t>-Merlot blend, cheekily </a:t>
            </a:r>
            <a:br>
              <a:rPr lang="en-US" dirty="0"/>
            </a:br>
            <a:r>
              <a:rPr lang="en-US" dirty="0"/>
              <a:t>dubbed "Mixed Marriage," consistently </a:t>
            </a:r>
            <a:br>
              <a:rPr lang="en-US" dirty="0"/>
            </a:br>
            <a:r>
              <a:rPr lang="en-US" dirty="0"/>
              <a:t>garners international accolades. </a:t>
            </a:r>
          </a:p>
        </p:txBody>
      </p:sp>
      <p:pic>
        <p:nvPicPr>
          <p:cNvPr id="5" name="Picture 4">
            <a:extLst>
              <a:ext uri="{FF2B5EF4-FFF2-40B4-BE49-F238E27FC236}">
                <a16:creationId xmlns:a16="http://schemas.microsoft.com/office/drawing/2014/main" id="{58E7D952-BFEB-9278-9FCA-62979363D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564" y="3712841"/>
            <a:ext cx="4715435" cy="3145158"/>
          </a:xfrm>
          <a:prstGeom prst="rect">
            <a:avLst/>
          </a:prstGeom>
        </p:spPr>
      </p:pic>
    </p:spTree>
    <p:extLst>
      <p:ext uri="{BB962C8B-B14F-4D97-AF65-F5344CB8AC3E}">
        <p14:creationId xmlns:p14="http://schemas.microsoft.com/office/powerpoint/2010/main" val="28957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F29EEB7-7E7E-6291-E047-30915262A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D81FF-6130-ED0B-2EA6-E9C7F87C3FB2}"/>
              </a:ext>
            </a:extLst>
          </p:cNvPr>
          <p:cNvSpPr>
            <a:spLocks noGrp="1"/>
          </p:cNvSpPr>
          <p:nvPr>
            <p:ph type="ctrTitle"/>
          </p:nvPr>
        </p:nvSpPr>
        <p:spPr>
          <a:xfrm>
            <a:off x="0" y="1"/>
            <a:ext cx="1219200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30701DB8-B8D2-3C70-5ED9-95977CA2598F}"/>
              </a:ext>
            </a:extLst>
          </p:cNvPr>
          <p:cNvSpPr>
            <a:spLocks noGrp="1"/>
          </p:cNvSpPr>
          <p:nvPr>
            <p:ph type="subTitle" idx="1"/>
          </p:nvPr>
        </p:nvSpPr>
        <p:spPr>
          <a:xfrm>
            <a:off x="537882" y="1264562"/>
            <a:ext cx="11654118" cy="2715768"/>
          </a:xfrm>
        </p:spPr>
        <p:txBody>
          <a:bodyPr>
            <a:noAutofit/>
          </a:bodyPr>
          <a:lstStyle/>
          <a:p>
            <a:pPr algn="l"/>
            <a:r>
              <a:rPr lang="en-US" b="1" dirty="0"/>
              <a:t>Berat Region</a:t>
            </a:r>
            <a:endParaRPr lang="en-US" dirty="0"/>
          </a:p>
          <a:p>
            <a:pPr marL="457200" indent="-457200" algn="l">
              <a:buFont typeface="Arial" panose="020B0604020202020204" pitchFamily="34" charset="0"/>
              <a:buChar char="•"/>
            </a:pPr>
            <a:r>
              <a:rPr lang="en-US" sz="2400" b="1" dirty="0" err="1"/>
              <a:t>Çobo</a:t>
            </a:r>
            <a:r>
              <a:rPr lang="en-US" sz="2400" b="1" dirty="0"/>
              <a:t> Winery: The Time Capsule</a:t>
            </a:r>
            <a:br>
              <a:rPr lang="en-US" sz="2400" b="1" dirty="0"/>
            </a:br>
            <a:r>
              <a:rPr lang="en-US" sz="2400" dirty="0"/>
              <a:t>Picture this: sipping wine in a 300-year-old stone cellar while the owner's grandmother shares tales of how they concealed their vines during communist times. </a:t>
            </a:r>
          </a:p>
          <a:p>
            <a:pPr marL="457200" indent="-457200" algn="l">
              <a:buFont typeface="Arial" panose="020B0604020202020204" pitchFamily="34" charset="0"/>
              <a:buChar char="•"/>
            </a:pPr>
            <a:r>
              <a:rPr lang="en-US" sz="2400" dirty="0" err="1"/>
              <a:t>Çobo</a:t>
            </a:r>
            <a:r>
              <a:rPr lang="en-US" sz="2400" dirty="0"/>
              <a:t> Winery is a living piece of history, blending tradition with modern comforts. Their organic vineyard tours take you past ancient olive trees, some of which are older than Albania itself. </a:t>
            </a:r>
          </a:p>
        </p:txBody>
      </p:sp>
      <p:pic>
        <p:nvPicPr>
          <p:cNvPr id="5" name="Picture 4">
            <a:extLst>
              <a:ext uri="{FF2B5EF4-FFF2-40B4-BE49-F238E27FC236}">
                <a16:creationId xmlns:a16="http://schemas.microsoft.com/office/drawing/2014/main" id="{98644303-AAF2-55BC-4B7C-D188EE119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0330"/>
            <a:ext cx="5755340" cy="2877670"/>
          </a:xfrm>
          <a:prstGeom prst="rect">
            <a:avLst/>
          </a:prstGeom>
        </p:spPr>
      </p:pic>
      <p:sp>
        <p:nvSpPr>
          <p:cNvPr id="7" name="TextBox 6">
            <a:extLst>
              <a:ext uri="{FF2B5EF4-FFF2-40B4-BE49-F238E27FC236}">
                <a16:creationId xmlns:a16="http://schemas.microsoft.com/office/drawing/2014/main" id="{DFEEE192-D9EB-F6FC-8817-EF445C419DBA}"/>
              </a:ext>
            </a:extLst>
          </p:cNvPr>
          <p:cNvSpPr txBox="1"/>
          <p:nvPr/>
        </p:nvSpPr>
        <p:spPr>
          <a:xfrm>
            <a:off x="5924550" y="3886202"/>
            <a:ext cx="6098240" cy="2677656"/>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family's pride, the </a:t>
            </a:r>
            <a:r>
              <a:rPr lang="en-US" sz="2400" dirty="0" err="1">
                <a:latin typeface="Times New Roman" panose="02020603050405020304" pitchFamily="18" charset="0"/>
                <a:cs typeface="Times New Roman" panose="02020603050405020304" pitchFamily="18" charset="0"/>
              </a:rPr>
              <a:t>Pulës</a:t>
            </a:r>
            <a:r>
              <a:rPr lang="en-US" sz="2400" dirty="0">
                <a:latin typeface="Times New Roman" panose="02020603050405020304" pitchFamily="18" charset="0"/>
                <a:cs typeface="Times New Roman" panose="02020603050405020304" pitchFamily="18" charset="0"/>
              </a:rPr>
              <a:t> Selection, comes from vines growing on terraces built by their ancestors.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Stay for dinner, and you’ll enjoy recipes passed down through five generations, all served in their charming farm-to-table restaurant.</a:t>
            </a:r>
          </a:p>
        </p:txBody>
      </p:sp>
    </p:spTree>
    <p:extLst>
      <p:ext uri="{BB962C8B-B14F-4D97-AF65-F5344CB8AC3E}">
        <p14:creationId xmlns:p14="http://schemas.microsoft.com/office/powerpoint/2010/main" val="37097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7F8BD8F-F9C2-5F73-3028-9213B2262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E47C4-3DFC-78B3-1082-978473139C93}"/>
              </a:ext>
            </a:extLst>
          </p:cNvPr>
          <p:cNvSpPr>
            <a:spLocks noGrp="1"/>
          </p:cNvSpPr>
          <p:nvPr>
            <p:ph type="ctrTitle"/>
          </p:nvPr>
        </p:nvSpPr>
        <p:spPr>
          <a:xfrm>
            <a:off x="0" y="1"/>
            <a:ext cx="1219200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83A72575-F90E-4A19-1617-F1CE8B02740F}"/>
              </a:ext>
            </a:extLst>
          </p:cNvPr>
          <p:cNvSpPr>
            <a:spLocks noGrp="1"/>
          </p:cNvSpPr>
          <p:nvPr>
            <p:ph type="subTitle" idx="1"/>
          </p:nvPr>
        </p:nvSpPr>
        <p:spPr>
          <a:xfrm>
            <a:off x="537882" y="1264562"/>
            <a:ext cx="11403106" cy="5593438"/>
          </a:xfrm>
        </p:spPr>
        <p:txBody>
          <a:bodyPr>
            <a:noAutofit/>
          </a:bodyPr>
          <a:lstStyle/>
          <a:p>
            <a:pPr algn="l"/>
            <a:r>
              <a:rPr lang="en-US" b="1" dirty="0"/>
              <a:t>Berat Region</a:t>
            </a:r>
            <a:endParaRPr lang="en-US" dirty="0"/>
          </a:p>
          <a:p>
            <a:pPr marL="342900" indent="-342900" algn="l">
              <a:lnSpc>
                <a:spcPct val="100000"/>
              </a:lnSpc>
              <a:buFont typeface="Arial" panose="020B0604020202020204" pitchFamily="34" charset="0"/>
              <a:buChar char="•"/>
            </a:pPr>
            <a:r>
              <a:rPr lang="en-US" sz="2400" b="1" dirty="0" err="1"/>
              <a:t>Nurellari</a:t>
            </a:r>
            <a:r>
              <a:rPr lang="en-US" sz="2400" b="1" dirty="0"/>
              <a:t> Winery</a:t>
            </a:r>
            <a:r>
              <a:rPr lang="en-US" sz="2400" dirty="0"/>
              <a:t>: The Mountain Maven</a:t>
            </a:r>
            <a:br>
              <a:rPr lang="en-US" sz="2400" dirty="0"/>
            </a:br>
            <a:r>
              <a:rPr lang="en-US" sz="2400" dirty="0"/>
              <a:t>Perched at 600 meters above sea level, </a:t>
            </a:r>
            <a:r>
              <a:rPr lang="en-US" sz="2400" dirty="0" err="1"/>
              <a:t>Nurellari’s</a:t>
            </a:r>
            <a:r>
              <a:rPr lang="en-US" sz="2400" dirty="0"/>
              <a:t> gravity-flow </a:t>
            </a:r>
            <a:br>
              <a:rPr lang="en-US" sz="2400" dirty="0"/>
            </a:br>
            <a:r>
              <a:rPr lang="en-US" sz="2400" dirty="0"/>
              <a:t>winery looks like a modern art installation set against the rugged </a:t>
            </a:r>
            <a:br>
              <a:rPr lang="en-US" sz="2400" dirty="0"/>
            </a:br>
            <a:r>
              <a:rPr lang="en-US" sz="2400" dirty="0"/>
              <a:t>mountain backdrop. </a:t>
            </a:r>
          </a:p>
          <a:p>
            <a:pPr marL="342900" indent="-342900" algn="l">
              <a:lnSpc>
                <a:spcPct val="100000"/>
              </a:lnSpc>
              <a:buFont typeface="Arial" panose="020B0604020202020204" pitchFamily="34" charset="0"/>
              <a:buChar char="•"/>
            </a:pPr>
            <a:r>
              <a:rPr lang="en-US" sz="2400" dirty="0"/>
              <a:t>With a minimalist tasting room made of glass and local stone, </a:t>
            </a:r>
            <a:br>
              <a:rPr lang="en-US" sz="2400" dirty="0"/>
            </a:br>
            <a:r>
              <a:rPr lang="en-US" sz="2400" dirty="0"/>
              <a:t>you’ll be treated to breathtaking views of their organic vineyards. </a:t>
            </a:r>
          </a:p>
          <a:p>
            <a:pPr marL="342900" indent="-342900" algn="l">
              <a:lnSpc>
                <a:spcPct val="100000"/>
              </a:lnSpc>
              <a:buFont typeface="Arial" panose="020B0604020202020204" pitchFamily="34" charset="0"/>
              <a:buChar char="•"/>
            </a:pPr>
            <a:r>
              <a:rPr lang="en-US" sz="2400" dirty="0"/>
              <a:t>They’re famous for their "Snow Wine," crafted from grapes harvested after the first frost. </a:t>
            </a:r>
          </a:p>
          <a:p>
            <a:pPr marL="342900" indent="-342900" algn="l">
              <a:lnSpc>
                <a:spcPct val="100000"/>
              </a:lnSpc>
              <a:buFont typeface="Arial" panose="020B0604020202020204" pitchFamily="34" charset="0"/>
              <a:buChar char="•"/>
            </a:pPr>
            <a:r>
              <a:rPr lang="en-US" sz="2400" dirty="0"/>
              <a:t>For a unique experience, join one of their hiking tours through the vineyards, followed by a traditional picnic among the vines. </a:t>
            </a:r>
          </a:p>
          <a:p>
            <a:pPr marL="342900" indent="-342900" algn="l">
              <a:lnSpc>
                <a:spcPct val="100000"/>
              </a:lnSpc>
              <a:buFont typeface="Arial" panose="020B0604020202020204" pitchFamily="34" charset="0"/>
              <a:buChar char="•"/>
            </a:pPr>
            <a:r>
              <a:rPr lang="en-US" sz="2400" dirty="0"/>
              <a:t>The young team here blends ancient local wisdom with techniques picked up in France and Italy, resulting in some truly exceptional wines.</a:t>
            </a:r>
          </a:p>
        </p:txBody>
      </p:sp>
      <p:pic>
        <p:nvPicPr>
          <p:cNvPr id="5" name="Picture 4">
            <a:extLst>
              <a:ext uri="{FF2B5EF4-FFF2-40B4-BE49-F238E27FC236}">
                <a16:creationId xmlns:a16="http://schemas.microsoft.com/office/drawing/2014/main" id="{B1AA9A82-0864-8BAB-FBF1-99A0CD11C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421" y="1264561"/>
            <a:ext cx="2890579" cy="2890579"/>
          </a:xfrm>
          <a:prstGeom prst="rect">
            <a:avLst/>
          </a:prstGeom>
        </p:spPr>
      </p:pic>
    </p:spTree>
    <p:extLst>
      <p:ext uri="{BB962C8B-B14F-4D97-AF65-F5344CB8AC3E}">
        <p14:creationId xmlns:p14="http://schemas.microsoft.com/office/powerpoint/2010/main" val="13782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AEAF5D-FEEA-2C82-D9A0-8735AB638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FE703-D7EA-FCA5-4358-874F50C66A4C}"/>
              </a:ext>
            </a:extLst>
          </p:cNvPr>
          <p:cNvSpPr>
            <a:spLocks noGrp="1"/>
          </p:cNvSpPr>
          <p:nvPr>
            <p:ph type="ctrTitle"/>
          </p:nvPr>
        </p:nvSpPr>
        <p:spPr>
          <a:xfrm>
            <a:off x="0" y="1"/>
            <a:ext cx="1219200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CDF5C24A-E853-F99A-8BB9-BEEE0A7CF089}"/>
              </a:ext>
            </a:extLst>
          </p:cNvPr>
          <p:cNvSpPr>
            <a:spLocks noGrp="1"/>
          </p:cNvSpPr>
          <p:nvPr>
            <p:ph type="subTitle" idx="1"/>
          </p:nvPr>
        </p:nvSpPr>
        <p:spPr>
          <a:xfrm>
            <a:off x="537882" y="1264562"/>
            <a:ext cx="11654118" cy="2852478"/>
          </a:xfrm>
        </p:spPr>
        <p:txBody>
          <a:bodyPr>
            <a:noAutofit/>
          </a:bodyPr>
          <a:lstStyle/>
          <a:p>
            <a:pPr algn="l"/>
            <a:r>
              <a:rPr lang="en-US" b="1" dirty="0" err="1"/>
              <a:t>Korçë</a:t>
            </a:r>
            <a:r>
              <a:rPr lang="en-US" b="1" dirty="0"/>
              <a:t> Region</a:t>
            </a:r>
            <a:endParaRPr lang="en-US" dirty="0"/>
          </a:p>
          <a:p>
            <a:pPr marL="457200" indent="-457200" algn="l">
              <a:buFont typeface="Arial" panose="020B0604020202020204" pitchFamily="34" charset="0"/>
              <a:buChar char="•"/>
            </a:pPr>
            <a:r>
              <a:rPr lang="en-US" sz="2400" b="1" dirty="0" err="1"/>
              <a:t>Kantina</a:t>
            </a:r>
            <a:r>
              <a:rPr lang="en-US" sz="2400" b="1" dirty="0"/>
              <a:t> </a:t>
            </a:r>
            <a:r>
              <a:rPr lang="en-US" sz="2400" b="1" dirty="0" err="1"/>
              <a:t>Luani</a:t>
            </a:r>
            <a:r>
              <a:rPr lang="en-US" sz="2400" b="1" dirty="0"/>
              <a:t>: The Alpine Jewel</a:t>
            </a:r>
            <a:br>
              <a:rPr lang="en-US" sz="2400" b="1" dirty="0"/>
            </a:br>
            <a:r>
              <a:rPr lang="en-US" sz="2400" dirty="0"/>
              <a:t>At Albania’s highest vineyard elevation, </a:t>
            </a:r>
            <a:r>
              <a:rPr lang="en-US" sz="2400" dirty="0" err="1"/>
              <a:t>Kantina</a:t>
            </a:r>
            <a:r>
              <a:rPr lang="en-US" sz="2400" dirty="0"/>
              <a:t> </a:t>
            </a:r>
            <a:r>
              <a:rPr lang="en-US" sz="2400" dirty="0" err="1"/>
              <a:t>Luani</a:t>
            </a:r>
            <a:r>
              <a:rPr lang="en-US" sz="2400" dirty="0"/>
              <a:t> feels more like the Alps than the Adriatic. </a:t>
            </a:r>
          </a:p>
          <a:p>
            <a:pPr marL="457200" indent="-457200" algn="l">
              <a:buFont typeface="Arial" panose="020B0604020202020204" pitchFamily="34" charset="0"/>
              <a:buChar char="•"/>
            </a:pPr>
            <a:r>
              <a:rPr lang="en-US" sz="2400" dirty="0"/>
              <a:t>Their underground cellar network, built into the mountainside, creates perfect aging conditions for their wines. </a:t>
            </a:r>
          </a:p>
        </p:txBody>
      </p:sp>
      <p:pic>
        <p:nvPicPr>
          <p:cNvPr id="5" name="Picture 4">
            <a:extLst>
              <a:ext uri="{FF2B5EF4-FFF2-40B4-BE49-F238E27FC236}">
                <a16:creationId xmlns:a16="http://schemas.microsoft.com/office/drawing/2014/main" id="{F6B882E3-A7C3-AC3B-1036-4138030B3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1388"/>
            <a:ext cx="5082988" cy="3146611"/>
          </a:xfrm>
          <a:prstGeom prst="rect">
            <a:avLst/>
          </a:prstGeom>
        </p:spPr>
      </p:pic>
      <p:sp>
        <p:nvSpPr>
          <p:cNvPr id="7" name="TextBox 6">
            <a:extLst>
              <a:ext uri="{FF2B5EF4-FFF2-40B4-BE49-F238E27FC236}">
                <a16:creationId xmlns:a16="http://schemas.microsoft.com/office/drawing/2014/main" id="{B5A54403-6534-99E2-D473-2CF873144693}"/>
              </a:ext>
            </a:extLst>
          </p:cNvPr>
          <p:cNvSpPr txBox="1"/>
          <p:nvPr/>
        </p:nvSpPr>
        <p:spPr>
          <a:xfrm>
            <a:off x="5082988" y="3429000"/>
            <a:ext cx="6979024" cy="3416320"/>
          </a:xfrm>
          <a:prstGeom prst="rect">
            <a:avLst/>
          </a:prstGeom>
          <a:noFill/>
        </p:spPr>
        <p:txBody>
          <a:bodyPr wrap="square">
            <a:sp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Korçë</a:t>
            </a:r>
            <a:r>
              <a:rPr lang="en-US" sz="2400" dirty="0">
                <a:latin typeface="Times New Roman" panose="02020603050405020304" pitchFamily="18" charset="0"/>
                <a:cs typeface="Times New Roman" panose="02020603050405020304" pitchFamily="18" charset="0"/>
              </a:rPr>
              <a:t> Riesling, lovingly dubbed "liquid sunshine" by wine critics, captures the intense mountain light in every sip. Winter visitors can enjoy wine tastings alongside skiing at nearby slopes, while summer guests can partake in moonlit tastings in the vineyard.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Don’t miss their traditional mountain breakfast, featuring fresh cheese, local herbs, and their delightful sparkling wine.</a:t>
            </a:r>
          </a:p>
        </p:txBody>
      </p:sp>
    </p:spTree>
    <p:extLst>
      <p:ext uri="{BB962C8B-B14F-4D97-AF65-F5344CB8AC3E}">
        <p14:creationId xmlns:p14="http://schemas.microsoft.com/office/powerpoint/2010/main" val="12172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FBC9EC6-1F98-9C0C-0545-FE89FFD92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2F2F2-3CA1-A0A0-58A7-E72100F14257}"/>
              </a:ext>
            </a:extLst>
          </p:cNvPr>
          <p:cNvSpPr>
            <a:spLocks noGrp="1"/>
          </p:cNvSpPr>
          <p:nvPr>
            <p:ph type="ctrTitle"/>
          </p:nvPr>
        </p:nvSpPr>
        <p:spPr>
          <a:xfrm>
            <a:off x="0" y="1"/>
            <a:ext cx="7677150" cy="1170431"/>
          </a:xfrm>
        </p:spPr>
        <p:txBody>
          <a:bodyPr anchor="ctr">
            <a:normAutofit/>
          </a:bodyPr>
          <a:lstStyle/>
          <a:p>
            <a:r>
              <a:rPr lang="en-US" b="1" dirty="0"/>
              <a:t>Notable Wineries in Albania</a:t>
            </a:r>
            <a:endParaRPr lang="en-US" dirty="0"/>
          </a:p>
        </p:txBody>
      </p:sp>
      <p:sp>
        <p:nvSpPr>
          <p:cNvPr id="3" name="Subtitle 2">
            <a:extLst>
              <a:ext uri="{FF2B5EF4-FFF2-40B4-BE49-F238E27FC236}">
                <a16:creationId xmlns:a16="http://schemas.microsoft.com/office/drawing/2014/main" id="{8FC6E8D3-7F56-5D18-31B4-186D87014DA3}"/>
              </a:ext>
            </a:extLst>
          </p:cNvPr>
          <p:cNvSpPr>
            <a:spLocks noGrp="1"/>
          </p:cNvSpPr>
          <p:nvPr>
            <p:ph type="subTitle" idx="1"/>
          </p:nvPr>
        </p:nvSpPr>
        <p:spPr>
          <a:xfrm>
            <a:off x="537882" y="1264562"/>
            <a:ext cx="11654118" cy="5593438"/>
          </a:xfrm>
        </p:spPr>
        <p:txBody>
          <a:bodyPr>
            <a:noAutofit/>
          </a:bodyPr>
          <a:lstStyle/>
          <a:p>
            <a:pPr algn="l"/>
            <a:r>
              <a:rPr lang="en-US" b="1" dirty="0" err="1"/>
              <a:t>Korçë</a:t>
            </a:r>
            <a:r>
              <a:rPr lang="en-US" b="1" dirty="0"/>
              <a:t> Region</a:t>
            </a:r>
            <a:endParaRPr lang="en-US" dirty="0"/>
          </a:p>
          <a:p>
            <a:pPr marL="457200" indent="-457200" algn="l">
              <a:buFont typeface="Arial" panose="020B0604020202020204" pitchFamily="34" charset="0"/>
              <a:buChar char="•"/>
            </a:pPr>
            <a:r>
              <a:rPr lang="en-US" b="1" dirty="0"/>
              <a:t>Divine Wines: The Newcomer's Dream</a:t>
            </a:r>
            <a:br>
              <a:rPr lang="en-US" dirty="0"/>
            </a:br>
            <a:r>
              <a:rPr lang="en-US" dirty="0"/>
              <a:t>What happens when a former software </a:t>
            </a:r>
            <a:br>
              <a:rPr lang="en-US" dirty="0"/>
            </a:br>
            <a:r>
              <a:rPr lang="en-US" dirty="0"/>
              <a:t>engineer falls head over heels for winemaking?</a:t>
            </a:r>
            <a:br>
              <a:rPr lang="en-US" dirty="0"/>
            </a:br>
            <a:r>
              <a:rPr lang="en-US" dirty="0"/>
              <a:t>Welcome to Divine Wines! </a:t>
            </a:r>
          </a:p>
          <a:p>
            <a:pPr marL="457200" indent="-457200" algn="l">
              <a:buFont typeface="Arial" panose="020B0604020202020204" pitchFamily="34" charset="0"/>
              <a:buChar char="•"/>
            </a:pPr>
            <a:r>
              <a:rPr lang="en-US" dirty="0"/>
              <a:t>This boutique winery artfully combines ancient techniques with modern technology—each fermentation tank has a QR code that reveals the story behind the wine. </a:t>
            </a:r>
          </a:p>
          <a:p>
            <a:pPr marL="457200" indent="-457200" algn="l">
              <a:buFont typeface="Arial" panose="020B0604020202020204" pitchFamily="34" charset="0"/>
              <a:buChar char="•"/>
            </a:pPr>
            <a:r>
              <a:rPr lang="en-US" dirty="0"/>
              <a:t>The cellar boasts a professional tasting room with stunning views of Lake </a:t>
            </a:r>
            <a:r>
              <a:rPr lang="en-US" dirty="0" err="1"/>
              <a:t>Ohrid</a:t>
            </a:r>
            <a:r>
              <a:rPr lang="en-US" dirty="0"/>
              <a:t>. Known for their cult red blend "Binary" (because "good wine is like good code—elegant and complex"), Divine Wines also offers coding-themed wine experiences, perfect for tech industry tours.</a:t>
            </a:r>
          </a:p>
        </p:txBody>
      </p:sp>
      <p:pic>
        <p:nvPicPr>
          <p:cNvPr id="5" name="Picture 4">
            <a:extLst>
              <a:ext uri="{FF2B5EF4-FFF2-40B4-BE49-F238E27FC236}">
                <a16:creationId xmlns:a16="http://schemas.microsoft.com/office/drawing/2014/main" id="{22B8D1D8-628E-E16D-FBAA-BC9A6A23A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0"/>
            <a:ext cx="4514850" cy="3314700"/>
          </a:xfrm>
          <a:prstGeom prst="rect">
            <a:avLst/>
          </a:prstGeom>
        </p:spPr>
      </p:pic>
    </p:spTree>
    <p:extLst>
      <p:ext uri="{BB962C8B-B14F-4D97-AF65-F5344CB8AC3E}">
        <p14:creationId xmlns:p14="http://schemas.microsoft.com/office/powerpoint/2010/main" val="4130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Ancient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4021289" y="1170432"/>
            <a:ext cx="8027276" cy="5687567"/>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story of Albanian wine stretches back over three millennia, intertwining deeply with the culture of the ancient Illyrians, the direct ancestors of modern Albanians.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Archaeological finds in regions like Apollonia and </a:t>
            </a:r>
            <a:r>
              <a:rPr lang="en-US" sz="2400" kern="100" dirty="0" err="1">
                <a:effectLst/>
                <a:ea typeface="Calibri" panose="020F0502020204030204" pitchFamily="34" charset="0"/>
              </a:rPr>
              <a:t>Durrës</a:t>
            </a:r>
            <a:r>
              <a:rPr lang="en-US" sz="2400" kern="100" dirty="0">
                <a:effectLst/>
                <a:ea typeface="Calibri" panose="020F0502020204030204" pitchFamily="34" charset="0"/>
              </a:rPr>
              <a:t> reveal a sophisticated winemaking society, with ancient amphoras, wine presses, and elaborate drinking vessels dating back as early as the 8th century BCE.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 Illyrians didn’t just enjoy wine—they created a structured viticultural system, cultivating terraced hillsides, building innovative irrigation channels, and establishing trade routes that connected them to the broader Mediterranean.</a:t>
            </a:r>
          </a:p>
        </p:txBody>
      </p:sp>
      <p:pic>
        <p:nvPicPr>
          <p:cNvPr id="5" name="Picture 4">
            <a:extLst>
              <a:ext uri="{FF2B5EF4-FFF2-40B4-BE49-F238E27FC236}">
                <a16:creationId xmlns:a16="http://schemas.microsoft.com/office/drawing/2014/main" id="{AE1DBFB3-000B-1F9B-5537-18DD116C1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432"/>
            <a:ext cx="4021288" cy="5687568"/>
          </a:xfrm>
          <a:prstGeom prst="rect">
            <a:avLst/>
          </a:prstGeom>
        </p:spPr>
      </p:pic>
    </p:spTree>
    <p:extLst>
      <p:ext uri="{BB962C8B-B14F-4D97-AF65-F5344CB8AC3E}">
        <p14:creationId xmlns:p14="http://schemas.microsoft.com/office/powerpoint/2010/main" val="4138629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Culture and Traditions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38560" cy="1908945"/>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Ancient Rituals Still Alive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remote mountain villages, families gather for "Rakia Day," a centuries-old tradition where the entire community comes together to distill grape spirits in copper stills passed down through generations. </a:t>
            </a:r>
          </a:p>
        </p:txBody>
      </p:sp>
      <p:pic>
        <p:nvPicPr>
          <p:cNvPr id="5" name="Picture 4">
            <a:extLst>
              <a:ext uri="{FF2B5EF4-FFF2-40B4-BE49-F238E27FC236}">
                <a16:creationId xmlns:a16="http://schemas.microsoft.com/office/drawing/2014/main" id="{4F32561B-A78D-A0F6-4245-62BA5DC2A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9377"/>
            <a:ext cx="5510978" cy="3778624"/>
          </a:xfrm>
          <a:prstGeom prst="rect">
            <a:avLst/>
          </a:prstGeom>
        </p:spPr>
      </p:pic>
      <p:sp>
        <p:nvSpPr>
          <p:cNvPr id="7" name="TextBox 6">
            <a:extLst>
              <a:ext uri="{FF2B5EF4-FFF2-40B4-BE49-F238E27FC236}">
                <a16:creationId xmlns:a16="http://schemas.microsoft.com/office/drawing/2014/main" id="{73C0CB1D-8EAB-2FE6-D484-AE35BE61710B}"/>
              </a:ext>
            </a:extLst>
          </p:cNvPr>
          <p:cNvSpPr txBox="1"/>
          <p:nvPr/>
        </p:nvSpPr>
        <p:spPr>
          <a:xfrm>
            <a:off x="5662160" y="2920141"/>
            <a:ext cx="6529839" cy="3888244"/>
          </a:xfrm>
          <a:prstGeom prst="rect">
            <a:avLst/>
          </a:prstGeom>
          <a:noFill/>
        </p:spPr>
        <p:txBody>
          <a:bodyPr wrap="square">
            <a:spAutoFit/>
          </a:bodyPr>
          <a:lstStyle/>
          <a:p>
            <a:pPr marL="342900" marR="0" indent="-342900" algn="l">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the primary focus is on crafting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rakia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(brandy), these gatherings also celebrate ancient wine customs. Elders teach the younger generation to recognize the signs of perfect fermentation through the subtle cues of smell and sound. </a:t>
            </a:r>
          </a:p>
          <a:p>
            <a:pPr marL="342900" marR="0" indent="-342900" algn="l">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first glass is always poured on the ground – a tribute to Mother Earth that predates both Christianity and Islam, symbolizing gratitude and respect for the land.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90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879ABE-74B6-4D47-DFCA-A740FC7E8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8E5EB-33CD-3802-4991-88CA90301974}"/>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Culture and Traditions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4B709FB-E654-43ED-ED21-00533510C570}"/>
              </a:ext>
            </a:extLst>
          </p:cNvPr>
          <p:cNvSpPr>
            <a:spLocks noGrp="1"/>
          </p:cNvSpPr>
          <p:nvPr>
            <p:ph type="subTitle" idx="1"/>
          </p:nvPr>
        </p:nvSpPr>
        <p:spPr>
          <a:xfrm>
            <a:off x="573024" y="1170432"/>
            <a:ext cx="11338560" cy="5687568"/>
          </a:xfrm>
        </p:spPr>
        <p:txBody>
          <a:bodyPr>
            <a:noAutofit/>
          </a:bodyPr>
          <a:lstStyle/>
          <a:p>
            <a:pPr marL="285750" marR="0" indent="-285750" algn="l">
              <a:lnSpc>
                <a:spcPct val="107000"/>
              </a:lnSpc>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Harvest Festivals Reimagined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Albania's wine harvest festivals blend ancient Illyrian traditions with modern flair. During "Festa 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Rrushit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(Grape Festival), entire villages partake in grape-stomping competitions, but with a unique twist: teams must stomp to the rhythms of traditional folk dances.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Winners are judged not just on juice quantity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also on their ability to maintain perfect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dance steps. These lively festivals often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feature "wine wrestling," where contestants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engage in good-natured competition, trying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pour wine into each other's glasses while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performing traditional dance moves, all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contributing to a joyous communal spirit.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2BB71E0-11CD-0FF4-B9A2-8326ED48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953" y="3429000"/>
            <a:ext cx="5576047" cy="3429000"/>
          </a:xfrm>
          <a:prstGeom prst="rect">
            <a:avLst/>
          </a:prstGeom>
        </p:spPr>
      </p:pic>
    </p:spTree>
    <p:extLst>
      <p:ext uri="{BB962C8B-B14F-4D97-AF65-F5344CB8AC3E}">
        <p14:creationId xmlns:p14="http://schemas.microsoft.com/office/powerpoint/2010/main" val="202910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5FAB36A-E539-16A1-A34C-B2943D608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316BB-1EC5-E645-965A-0B99ACCA86A1}"/>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Albania's Wine Culture and Traditions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F03379AC-D1AC-D3B5-2E90-62A8CE5C5204}"/>
              </a:ext>
            </a:extLst>
          </p:cNvPr>
          <p:cNvSpPr>
            <a:spLocks noGrp="1"/>
          </p:cNvSpPr>
          <p:nvPr>
            <p:ph type="subTitle" idx="1"/>
          </p:nvPr>
        </p:nvSpPr>
        <p:spPr>
          <a:xfrm>
            <a:off x="573024" y="1170432"/>
            <a:ext cx="11338560" cy="5687568"/>
          </a:xfrm>
        </p:spPr>
        <p:txBody>
          <a:bodyPr>
            <a:noAutofit/>
          </a:bodyPr>
          <a:lstStyle/>
          <a:p>
            <a:pPr marR="0" algn="l">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Mountain Wine Caves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High in Albania's mountains, communities still use ancient wine caves – natural limestone caverns that provide the perfect aging temperatures for wine.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Each cave has its "guardian," typically the oldest family member, who knows the ideal spot for each wine type. Many caves feature medieval niches carved by monks, which are still in use today.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Modern winemakers are reviving these caves, blending traditional storage methods with modern technology, while also maintaining the ancient "cave blessing" ceremonies each spring, honoring the spirits of the land and their ancestors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154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9E0BB5E-ADAC-53EF-920B-DA28DEF36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94AD3-D4AC-8CA9-9C4F-59D3DC0F6390}"/>
              </a:ext>
            </a:extLst>
          </p:cNvPr>
          <p:cNvSpPr>
            <a:spLocks noGrp="1"/>
          </p:cNvSpPr>
          <p:nvPr>
            <p:ph type="ctrTitle"/>
          </p:nvPr>
        </p:nvSpPr>
        <p:spPr>
          <a:xfrm>
            <a:off x="0" y="1"/>
            <a:ext cx="12192000" cy="1170431"/>
          </a:xfrm>
        </p:spPr>
        <p:txBody>
          <a:bodyPr anchor="ctr">
            <a:noAutofit/>
          </a:bodyPr>
          <a:lstStyle/>
          <a:p>
            <a:pPr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Urban Wine Renaissance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47128D5-ADAE-59D6-75E5-6A5C8F8B802D}"/>
              </a:ext>
            </a:extLst>
          </p:cNvPr>
          <p:cNvSpPr>
            <a:spLocks noGrp="1"/>
          </p:cNvSpPr>
          <p:nvPr>
            <p:ph type="subTitle" idx="1"/>
          </p:nvPr>
        </p:nvSpPr>
        <p:spPr>
          <a:xfrm>
            <a:off x="573024" y="1170432"/>
            <a:ext cx="11338560" cy="3724297"/>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Albania's cities are experiencing a vibrant wine revival. Traditional wine bars, known as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Bujtina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are being transformed into hip natural wine spots that fuse ancient architecture with contemporary design, often featuring original Ottoman-era wine cellars.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Young sommeliers are crafting "history flights," tastings that pair traditional Albanian varieties with specific historical eras, complete with period music and storytelling.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Some bars even maintain "family tables," reserved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spots for regular customers, where their personal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collections are stored on-site, fostering a sense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belonging and community.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CC472C6-7611-4402-11C2-00B98C06A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694" y="3392020"/>
            <a:ext cx="4621306" cy="3465980"/>
          </a:xfrm>
          <a:prstGeom prst="rect">
            <a:avLst/>
          </a:prstGeom>
        </p:spPr>
      </p:pic>
    </p:spTree>
    <p:extLst>
      <p:ext uri="{BB962C8B-B14F-4D97-AF65-F5344CB8AC3E}">
        <p14:creationId xmlns:p14="http://schemas.microsoft.com/office/powerpoint/2010/main" val="142635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Coffee-Wine Connection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618565" y="1170431"/>
            <a:ext cx="11573435" cy="1707241"/>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Uniquely Albanian is the tradition of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Kafja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pas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verës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(coffee after wine).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custom involves special coffee houses near wineries that serve strong Albanian mountain coffee to "reset" the palate between tastings. </a:t>
            </a:r>
          </a:p>
        </p:txBody>
      </p:sp>
      <p:pic>
        <p:nvPicPr>
          <p:cNvPr id="5" name="Picture 4">
            <a:extLst>
              <a:ext uri="{FF2B5EF4-FFF2-40B4-BE49-F238E27FC236}">
                <a16:creationId xmlns:a16="http://schemas.microsoft.com/office/drawing/2014/main" id="{1E287FF7-BCA0-8FAF-5B38-9B7D0947C6D6}"/>
              </a:ext>
            </a:extLst>
          </p:cNvPr>
          <p:cNvPicPr>
            <a:picLocks noChangeAspect="1"/>
          </p:cNvPicPr>
          <p:nvPr/>
        </p:nvPicPr>
        <p:blipFill>
          <a:blip r:embed="rId2">
            <a:extLst>
              <a:ext uri="{28A0092B-C50C-407E-A947-70E740481C1C}">
                <a14:useLocalDpi xmlns:a14="http://schemas.microsoft.com/office/drawing/2010/main" val="0"/>
              </a:ext>
            </a:extLst>
          </a:blip>
          <a:srcRect l="5061" r="8338"/>
          <a:stretch/>
        </p:blipFill>
        <p:spPr>
          <a:xfrm>
            <a:off x="0" y="2877672"/>
            <a:ext cx="6212541" cy="3980328"/>
          </a:xfrm>
          <a:prstGeom prst="rect">
            <a:avLst/>
          </a:prstGeom>
        </p:spPr>
      </p:pic>
      <p:sp>
        <p:nvSpPr>
          <p:cNvPr id="7" name="TextBox 6">
            <a:extLst>
              <a:ext uri="{FF2B5EF4-FFF2-40B4-BE49-F238E27FC236}">
                <a16:creationId xmlns:a16="http://schemas.microsoft.com/office/drawing/2014/main" id="{FEFB8B3C-A88A-52A3-E137-F4AB85D42EBD}"/>
              </a:ext>
            </a:extLst>
          </p:cNvPr>
          <p:cNvSpPr txBox="1"/>
          <p:nvPr/>
        </p:nvSpPr>
        <p:spPr>
          <a:xfrm>
            <a:off x="6212541" y="2795726"/>
            <a:ext cx="5836024" cy="3888244"/>
          </a:xfrm>
          <a:prstGeom prst="rect">
            <a:avLst/>
          </a:prstGeom>
          <a:noFill/>
        </p:spPr>
        <p:txBody>
          <a:bodyPr wrap="square">
            <a:spAutoFit/>
          </a:bodyPr>
          <a:lstStyle/>
          <a:p>
            <a:pPr marL="285750" marR="0" indent="-285750" algn="l">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Dating back to Ottoman times, this tradition has evolved into an art form, with professional coffee masters collaborating with sommeliers to create perfect coffee-wine pairing experiences. </a:t>
            </a:r>
          </a:p>
          <a:p>
            <a:pPr marL="285750" marR="0" indent="-285750" algn="l">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modern tastings now conclude with coffee ceremonies that rival the elegance of the wine service itself, inviting guests to savor each sip and appreciate the nuances of both beverages.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130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228CFE6-E5FB-D034-1F67-64D6EF58F1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9880A4C-F7F6-0B7B-ECD2-B7CA970CA1F4}"/>
              </a:ext>
            </a:extLst>
          </p:cNvPr>
          <p:cNvPicPr>
            <a:picLocks noChangeAspect="1"/>
          </p:cNvPicPr>
          <p:nvPr/>
        </p:nvPicPr>
        <p:blipFill>
          <a:blip r:embed="rId3">
            <a:extLst>
              <a:ext uri="{28A0092B-C50C-407E-A947-70E740481C1C}">
                <a14:useLocalDpi xmlns:a14="http://schemas.microsoft.com/office/drawing/2010/main" val="0"/>
              </a:ext>
            </a:extLst>
          </a:blip>
          <a:srcRect l="8832" r="4319"/>
          <a:stretch/>
        </p:blipFill>
        <p:spPr>
          <a:xfrm>
            <a:off x="8225118" y="3761875"/>
            <a:ext cx="3966882" cy="3096125"/>
          </a:xfrm>
          <a:prstGeom prst="rect">
            <a:avLst/>
          </a:prstGeom>
        </p:spPr>
      </p:pic>
      <p:sp>
        <p:nvSpPr>
          <p:cNvPr id="2" name="Title 1">
            <a:extLst>
              <a:ext uri="{FF2B5EF4-FFF2-40B4-BE49-F238E27FC236}">
                <a16:creationId xmlns:a16="http://schemas.microsoft.com/office/drawing/2014/main" id="{54237887-4642-7D75-09E6-8091C59CF33D}"/>
              </a:ext>
            </a:extLst>
          </p:cNvPr>
          <p:cNvSpPr>
            <a:spLocks noGrp="1"/>
          </p:cNvSpPr>
          <p:nvPr>
            <p:ph type="ctrTitle"/>
          </p:nvPr>
        </p:nvSpPr>
        <p:spPr>
          <a:xfrm>
            <a:off x="0" y="1"/>
            <a:ext cx="12192000" cy="1170431"/>
          </a:xfrm>
        </p:spPr>
        <p:txBody>
          <a:bodyPr anchor="ctr">
            <a:noAutofit/>
          </a:bodyPr>
          <a:lstStyle/>
          <a:p>
            <a:pPr marL="0" marR="0"/>
            <a:r>
              <a:rPr lang="en-US" sz="4400" b="1" dirty="0">
                <a:effectLst/>
                <a:latin typeface="Times New Roman" panose="02020603050405020304" pitchFamily="18" charset="0"/>
                <a:ea typeface="Times New Roman" panose="02020603050405020304" pitchFamily="18" charset="0"/>
              </a:rPr>
              <a:t>Sustainable Winemaking Practices in Albania</a:t>
            </a:r>
          </a:p>
        </p:txBody>
      </p:sp>
      <p:sp>
        <p:nvSpPr>
          <p:cNvPr id="3" name="Subtitle 2">
            <a:extLst>
              <a:ext uri="{FF2B5EF4-FFF2-40B4-BE49-F238E27FC236}">
                <a16:creationId xmlns:a16="http://schemas.microsoft.com/office/drawing/2014/main" id="{5F06C9D1-0CDA-91B3-422F-EF881CA917DD}"/>
              </a:ext>
            </a:extLst>
          </p:cNvPr>
          <p:cNvSpPr>
            <a:spLocks noGrp="1"/>
          </p:cNvSpPr>
          <p:nvPr>
            <p:ph type="subTitle" idx="1"/>
          </p:nvPr>
        </p:nvSpPr>
        <p:spPr>
          <a:xfrm>
            <a:off x="591671" y="1170430"/>
            <a:ext cx="11403105" cy="5485863"/>
          </a:xfrm>
        </p:spPr>
        <p:txBody>
          <a:bodyPr>
            <a:noAutofit/>
          </a:bodyPr>
          <a:lstStyle/>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In a country where many vineyards have been tended by the same families for generations, sustainability isn't just a trendy buzzword; it’s deeply woven into Albanian wine culture. Today’s winemakers are seamlessly blending age-old wisdom with modern eco-friendly innovations. </a:t>
            </a:r>
          </a:p>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Ancient terraced vineyards naturally prevent soil erosion, while solar-powered wineries are nestled in restored medieval buildings, showcasing how Albania's wine industry is proving that the future of wine is rooted in its rich past.</a:t>
            </a:r>
          </a:p>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Current initiatives include organic certification programs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that help wineries gain recognition for their sustainable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practices. </a:t>
            </a:r>
          </a:p>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Water conservation is a priority as vineyards adapt to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changing climates, ensuring that precious resources are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used wisely. </a:t>
            </a:r>
          </a:p>
        </p:txBody>
      </p:sp>
    </p:spTree>
    <p:extLst>
      <p:ext uri="{BB962C8B-B14F-4D97-AF65-F5344CB8AC3E}">
        <p14:creationId xmlns:p14="http://schemas.microsoft.com/office/powerpoint/2010/main" val="2041883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E0B4117-D524-4C89-BD41-4A8478CC8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4A538-48A2-EBD8-3C1D-9B6C57A4F78F}"/>
              </a:ext>
            </a:extLst>
          </p:cNvPr>
          <p:cNvSpPr>
            <a:spLocks noGrp="1"/>
          </p:cNvSpPr>
          <p:nvPr>
            <p:ph type="ctrTitle"/>
          </p:nvPr>
        </p:nvSpPr>
        <p:spPr>
          <a:xfrm>
            <a:off x="0" y="1"/>
            <a:ext cx="12192000" cy="1170431"/>
          </a:xfrm>
        </p:spPr>
        <p:txBody>
          <a:bodyPr anchor="ctr">
            <a:noAutofit/>
          </a:bodyPr>
          <a:lstStyle/>
          <a:p>
            <a:pPr marL="0" marR="0"/>
            <a:r>
              <a:rPr lang="en-US" sz="4400" b="1" dirty="0">
                <a:effectLst/>
                <a:latin typeface="Times New Roman" panose="02020603050405020304" pitchFamily="18" charset="0"/>
                <a:ea typeface="Times New Roman" panose="02020603050405020304" pitchFamily="18" charset="0"/>
              </a:rPr>
              <a:t>Sustainable Winemaking Practices in Albania</a:t>
            </a:r>
          </a:p>
        </p:txBody>
      </p:sp>
      <p:sp>
        <p:nvSpPr>
          <p:cNvPr id="3" name="Subtitle 2">
            <a:extLst>
              <a:ext uri="{FF2B5EF4-FFF2-40B4-BE49-F238E27FC236}">
                <a16:creationId xmlns:a16="http://schemas.microsoft.com/office/drawing/2014/main" id="{CD5572DD-E01F-E8EE-F37E-68171CD7366C}"/>
              </a:ext>
            </a:extLst>
          </p:cNvPr>
          <p:cNvSpPr>
            <a:spLocks noGrp="1"/>
          </p:cNvSpPr>
          <p:nvPr>
            <p:ph type="subTitle" idx="1"/>
          </p:nvPr>
        </p:nvSpPr>
        <p:spPr>
          <a:xfrm>
            <a:off x="591671" y="1170431"/>
            <a:ext cx="11600329" cy="4262181"/>
          </a:xfrm>
        </p:spPr>
        <p:txBody>
          <a:bodyPr>
            <a:noAutofit/>
          </a:bodyPr>
          <a:lstStyle/>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The implementation of solar power not only reduces energy costs but also lowers the carbon footprint of wine production. Additionally, there is a strong commitment to preserving biodiversity, with many vineyards maintaining natural habitats that support local wildlife.</a:t>
            </a:r>
          </a:p>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Looking ahead, there will be an increased focus on indigenous varieties, as winemakers recognize the importance of cultivating grapes that thrive in Albania’s unique terroir. Sustainable packaging initiatives are also on the rise, aimed at reducing waste and 					  environmental impact. Carbon footprint reduction programs 				  will further solidify Albania's commitment to responsible 					  winemaking practices, ensuring that the industry continues to 				  flourish for generations to come.</a:t>
            </a:r>
          </a:p>
        </p:txBody>
      </p:sp>
      <p:pic>
        <p:nvPicPr>
          <p:cNvPr id="5" name="Picture 4">
            <a:extLst>
              <a:ext uri="{FF2B5EF4-FFF2-40B4-BE49-F238E27FC236}">
                <a16:creationId xmlns:a16="http://schemas.microsoft.com/office/drawing/2014/main" id="{C2C8907F-8EA8-09F0-DDF4-CFF98C3B3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3435"/>
            <a:ext cx="4356846" cy="2904564"/>
          </a:xfrm>
          <a:prstGeom prst="rect">
            <a:avLst/>
          </a:prstGeom>
        </p:spPr>
      </p:pic>
      <p:sp>
        <p:nvSpPr>
          <p:cNvPr id="7" name="TextBox 6">
            <a:extLst>
              <a:ext uri="{FF2B5EF4-FFF2-40B4-BE49-F238E27FC236}">
                <a16:creationId xmlns:a16="http://schemas.microsoft.com/office/drawing/2014/main" id="{9A2C9540-71C2-B94B-47EE-667F4D648AD6}"/>
              </a:ext>
            </a:extLst>
          </p:cNvPr>
          <p:cNvSpPr txBox="1"/>
          <p:nvPr/>
        </p:nvSpPr>
        <p:spPr>
          <a:xfrm>
            <a:off x="4356846" y="5380671"/>
            <a:ext cx="7705166" cy="1200329"/>
          </a:xfrm>
          <a:prstGeom prst="rect">
            <a:avLst/>
          </a:prstGeom>
          <a:noFill/>
        </p:spPr>
        <p:txBody>
          <a:bodyPr wrap="square">
            <a:spAutoFit/>
          </a:bodyPr>
          <a:lstStyle/>
          <a:p>
            <a:pPr marL="342900" marR="0" indent="-342900" algn="l">
              <a:lnSpc>
                <a:spcPct val="100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Albania's wine industry represents an exciting frontier in European wine, combining ancient traditions with modern innovation. </a:t>
            </a:r>
          </a:p>
        </p:txBody>
      </p:sp>
    </p:spTree>
    <p:extLst>
      <p:ext uri="{BB962C8B-B14F-4D97-AF65-F5344CB8AC3E}">
        <p14:creationId xmlns:p14="http://schemas.microsoft.com/office/powerpoint/2010/main" val="3498350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2" y="1252975"/>
            <a:ext cx="11625075" cy="5605024"/>
          </a:xfrm>
        </p:spPr>
        <p:txBody>
          <a:bodyPr>
            <a:noAutofit/>
          </a:bodyPr>
          <a:lstStyle/>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Albania's wine industry represents an exciting frontier in European wine, combining ancient traditions with modern innovation. </a:t>
            </a:r>
          </a:p>
          <a:p>
            <a:pPr marL="457200" marR="0" indent="-45720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country's unique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terroir, indigenous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varieties, and growing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focus on quality position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it well for increased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recognition in the global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wine market.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D211F8-4D3B-C463-127F-416EC838A03C}"/>
              </a:ext>
            </a:extLst>
          </p:cNvPr>
          <p:cNvPicPr>
            <a:picLocks noChangeAspect="1"/>
          </p:cNvPicPr>
          <p:nvPr/>
        </p:nvPicPr>
        <p:blipFill>
          <a:blip r:embed="rId3">
            <a:extLst>
              <a:ext uri="{28A0092B-C50C-407E-A947-70E740481C1C}">
                <a14:useLocalDpi xmlns:a14="http://schemas.microsoft.com/office/drawing/2010/main" val="0"/>
              </a:ext>
            </a:extLst>
          </a:blip>
          <a:srcRect l="6473" r="7509"/>
          <a:stretch/>
        </p:blipFill>
        <p:spPr>
          <a:xfrm>
            <a:off x="4370294" y="2339789"/>
            <a:ext cx="7805925" cy="4518211"/>
          </a:xfrm>
          <a:prstGeom prst="rect">
            <a:avLst/>
          </a:prstGeom>
        </p:spPr>
      </p:pic>
    </p:spTree>
    <p:extLst>
      <p:ext uri="{BB962C8B-B14F-4D97-AF65-F5344CB8AC3E}">
        <p14:creationId xmlns:p14="http://schemas.microsoft.com/office/powerpoint/2010/main" val="1151273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15000"/>
              </a:lnSpc>
              <a:spcBef>
                <a:spcPts val="0"/>
              </a:spcBef>
              <a:spcAft>
                <a:spcPts val="800"/>
              </a:spcAft>
            </a:pPr>
            <a:r>
              <a:rPr lang="en-US" dirty="0"/>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09600" y="1231394"/>
            <a:ext cx="11497056" cy="2439653"/>
          </a:xfrm>
        </p:spPr>
        <p:txBody>
          <a:bodyPr>
            <a:noAutofit/>
          </a:bodyPr>
          <a:lstStyle/>
          <a:p>
            <a:pPr marL="342900" marR="0" indent="-342900" algn="l">
              <a:lnSpc>
                <a:spcPct val="100000"/>
              </a:lnSpc>
              <a:spcAft>
                <a:spcPts val="800"/>
              </a:spcAft>
              <a:buFont typeface="Arial" panose="020B0604020202020204" pitchFamily="34" charset="0"/>
              <a:buChar char="•"/>
            </a:pPr>
            <a:r>
              <a:rPr lang="en-US" sz="2400" kern="100" dirty="0">
                <a:effectLst/>
                <a:ea typeface="Calibri" panose="020F0502020204030204" pitchFamily="34" charset="0"/>
              </a:rPr>
              <a:t>Albania's wine journey is a captivating blend of ancient heritage and contemporary innovation. From the sun-kissed vineyards nurtured by generations to the vibrant wine culture that thrives in both rural and urban settings, the country's wines tell a rich story of resilience and transformation. The commitment to sustainability showcases an awareness of the importance of preserving the land and traditions for future generations, ensuring that Albania remains a significant player in the European wine scene.</a:t>
            </a:r>
          </a:p>
        </p:txBody>
      </p:sp>
      <p:pic>
        <p:nvPicPr>
          <p:cNvPr id="5" name="Picture 4">
            <a:extLst>
              <a:ext uri="{FF2B5EF4-FFF2-40B4-BE49-F238E27FC236}">
                <a16:creationId xmlns:a16="http://schemas.microsoft.com/office/drawing/2014/main" id="{E5B75B36-435B-4DC1-4855-D97B397D1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6625"/>
            <a:ext cx="4514850" cy="3381375"/>
          </a:xfrm>
          <a:prstGeom prst="rect">
            <a:avLst/>
          </a:prstGeom>
        </p:spPr>
      </p:pic>
      <p:sp>
        <p:nvSpPr>
          <p:cNvPr id="7" name="TextBox 6">
            <a:extLst>
              <a:ext uri="{FF2B5EF4-FFF2-40B4-BE49-F238E27FC236}">
                <a16:creationId xmlns:a16="http://schemas.microsoft.com/office/drawing/2014/main" id="{99E42178-3381-703E-E825-00C1FBADFFE5}"/>
              </a:ext>
            </a:extLst>
          </p:cNvPr>
          <p:cNvSpPr txBox="1"/>
          <p:nvPr/>
        </p:nvSpPr>
        <p:spPr>
          <a:xfrm>
            <a:off x="4770344" y="3671047"/>
            <a:ext cx="7237879" cy="3046988"/>
          </a:xfrm>
          <a:prstGeom prst="rect">
            <a:avLst/>
          </a:prstGeom>
          <a:noFill/>
        </p:spPr>
        <p:txBody>
          <a:bodyPr wrap="square">
            <a:spAutoFit/>
          </a:bodyPr>
          <a:lstStyle/>
          <a:p>
            <a:pPr marL="342900" indent="-342900" algn="l">
              <a:lnSpc>
                <a:spcPct val="10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Albanian winemakers continue to explore and celebrate their unique terroir and indigenous varieties, they are not just reviving a national treasure but also inviting the world to discover the depth and character of their wines. With each glass poured, Albania offers a taste of its history, culture, and the promise of what lies ahead. The future looks bright for Albanian wine, and the world is starting to take notice.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10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E8D785C-5A17-2653-93B7-9E49D79D9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296A1-3213-8DCB-A18A-FA315494F3AD}"/>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5400" b="1" kern="100" dirty="0">
                <a:effectLst/>
                <a:latin typeface="Times New Roman" panose="02020603050405020304" pitchFamily="18" charset="0"/>
                <a:ea typeface="Calibri" panose="020F0502020204030204" pitchFamily="34" charset="0"/>
                <a:cs typeface="Times New Roman" panose="02020603050405020304" pitchFamily="18" charset="0"/>
              </a:rPr>
              <a:t>Ancient Beginnings</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07D3598-1012-AD21-9AE3-F6E444E46B98}"/>
              </a:ext>
            </a:extLst>
          </p:cNvPr>
          <p:cNvSpPr>
            <a:spLocks noGrp="1"/>
          </p:cNvSpPr>
          <p:nvPr>
            <p:ph type="subTitle" idx="1"/>
          </p:nvPr>
        </p:nvSpPr>
        <p:spPr>
          <a:xfrm>
            <a:off x="658368" y="1170432"/>
            <a:ext cx="6065161" cy="5284155"/>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This ancient viticultural tradition likely included early versions of indigenous grapes still grown today, such as </a:t>
            </a:r>
            <a:r>
              <a:rPr lang="en-US" sz="2400" kern="100" dirty="0" err="1">
                <a:effectLst/>
                <a:ea typeface="Calibri" panose="020F0502020204030204" pitchFamily="34" charset="0"/>
              </a:rPr>
              <a:t>Kallmet</a:t>
            </a:r>
            <a:r>
              <a:rPr lang="en-US" sz="2400" kern="100" dirty="0">
                <a:effectLst/>
                <a:ea typeface="Calibri" panose="020F0502020204030204" pitchFamily="34" charset="0"/>
              </a:rPr>
              <a:t> and </a:t>
            </a:r>
            <a:r>
              <a:rPr lang="en-US" sz="2400" kern="100" dirty="0" err="1">
                <a:effectLst/>
                <a:ea typeface="Calibri" panose="020F0502020204030204" pitchFamily="34" charset="0"/>
              </a:rPr>
              <a:t>Shesh</a:t>
            </a:r>
            <a:r>
              <a:rPr lang="en-US" sz="2400" kern="100" dirty="0">
                <a:effectLst/>
                <a:ea typeface="Calibri" panose="020F0502020204030204" pitchFamily="34" charset="0"/>
              </a:rPr>
              <a:t>.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Particularly intriguing are the ancient wine presses carved into the rocky slopes of the </a:t>
            </a:r>
            <a:r>
              <a:rPr lang="en-US" sz="2400" kern="100" dirty="0" err="1">
                <a:effectLst/>
                <a:ea typeface="Calibri" panose="020F0502020204030204" pitchFamily="34" charset="0"/>
              </a:rPr>
              <a:t>Skrapar</a:t>
            </a:r>
            <a:r>
              <a:rPr lang="en-US" sz="2400" kern="100" dirty="0">
                <a:effectLst/>
                <a:ea typeface="Calibri" panose="020F0502020204030204" pitchFamily="34" charset="0"/>
              </a:rPr>
              <a:t> region, where Illyrian winemakers used gravity-flow techniques and natural cooling caves to refine their wines.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These age-old practices underscore Albania’s winemaking roots and set the foundation for today’s varietal diversity.</a:t>
            </a:r>
          </a:p>
        </p:txBody>
      </p:sp>
      <p:pic>
        <p:nvPicPr>
          <p:cNvPr id="5" name="Picture 4">
            <a:extLst>
              <a:ext uri="{FF2B5EF4-FFF2-40B4-BE49-F238E27FC236}">
                <a16:creationId xmlns:a16="http://schemas.microsoft.com/office/drawing/2014/main" id="{E0A7A5D5-F69C-4FD0-105E-E015FECD9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29" y="1252972"/>
            <a:ext cx="5468471" cy="5468471"/>
          </a:xfrm>
          <a:prstGeom prst="rect">
            <a:avLst/>
          </a:prstGeom>
        </p:spPr>
      </p:pic>
    </p:spTree>
    <p:extLst>
      <p:ext uri="{BB962C8B-B14F-4D97-AF65-F5344CB8AC3E}">
        <p14:creationId xmlns:p14="http://schemas.microsoft.com/office/powerpoint/2010/main" val="3144400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"Albanian Wine: A Hidden Gem of the Balkans" - Wine &amp; Spirits Magazine, 2023</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Oxford Companion to Wine" - Jancis Robinson, 2015</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Albanian Ministry of Agriculture Database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"Indigenous Wine Grapes of Albania" - Journal of Wine Research, 2022</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European Union Wine Classification Guidelines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a:lnSpc>
                <a:spcPct val="107000"/>
              </a:lnSpc>
              <a:spcAft>
                <a:spcPts val="800"/>
              </a:spcAft>
              <a:buSzPct val="100000"/>
              <a:buFont typeface="Arial" panose="020B0604020202020204" pitchFamily="34" charset="0"/>
              <a:buChar char="•"/>
              <a:tabLst>
                <a:tab pos="457200" algn="l"/>
              </a:tabLs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Albanian Vintners Association Reports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Influence of the Romans and Middle Ages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199094" y="1302785"/>
            <a:ext cx="5822576" cy="3699522"/>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the Romans arrived around the 2nd century BCE, they brought advanced viticulture practices that transformed Albanian winemaking.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Roman settlers introduced systematic vineyard layouts, new grape varieties, and sophisticated technology, establishing formal vineyards along the Adriatic coast. </a:t>
            </a:r>
          </a:p>
        </p:txBody>
      </p:sp>
      <p:pic>
        <p:nvPicPr>
          <p:cNvPr id="5" name="Picture 4">
            <a:extLst>
              <a:ext uri="{FF2B5EF4-FFF2-40B4-BE49-F238E27FC236}">
                <a16:creationId xmlns:a16="http://schemas.microsoft.com/office/drawing/2014/main" id="{F01BCEEB-EABB-A834-7869-99628AF0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 y="1437255"/>
            <a:ext cx="6094214" cy="3354024"/>
          </a:xfrm>
          <a:prstGeom prst="rect">
            <a:avLst/>
          </a:prstGeom>
        </p:spPr>
      </p:pic>
      <p:sp>
        <p:nvSpPr>
          <p:cNvPr id="7" name="TextBox 6">
            <a:extLst>
              <a:ext uri="{FF2B5EF4-FFF2-40B4-BE49-F238E27FC236}">
                <a16:creationId xmlns:a16="http://schemas.microsoft.com/office/drawing/2014/main" id="{343D1122-2967-861E-56A9-1C09ADA76CBD}"/>
              </a:ext>
            </a:extLst>
          </p:cNvPr>
          <p:cNvSpPr txBox="1"/>
          <p:nvPr/>
        </p:nvSpPr>
        <p:spPr>
          <a:xfrm>
            <a:off x="494180" y="4923632"/>
            <a:ext cx="11527490" cy="1258421"/>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Remnants of Roman wine estates, or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villae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rusticae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can still be found in areas like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Butrint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Durrës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illustrating the extent of their influence on the region’s winemaking practices.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8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B6D9C7-AE6E-28EF-905E-B81CBF210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D6F46-226C-7A83-9C6C-04D046A8D7FD}"/>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Influence of the Romans and Middle Ages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FC3B39F-7EAE-D38A-F437-C508F29B5E0A}"/>
              </a:ext>
            </a:extLst>
          </p:cNvPr>
          <p:cNvSpPr>
            <a:spLocks noGrp="1"/>
          </p:cNvSpPr>
          <p:nvPr>
            <p:ph type="subTitle" idx="1"/>
          </p:nvPr>
        </p:nvSpPr>
        <p:spPr>
          <a:xfrm>
            <a:off x="658367" y="1302784"/>
            <a:ext cx="11363303" cy="5593552"/>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During the Middle Ages, wine production in Albania faced challenges due to the Ottoman Empire’s restrictions on alcohol.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culture persisted, especially in the northern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regions, where Christian monasteries preserved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winemaking techniques and grape varieties.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monasteries cultivated "secret vineyards"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remote mountain valleys, safeguarding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traditional knowledge through concealed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viticulture. </a:t>
            </a:r>
          </a:p>
          <a:p>
            <a:pPr marL="342900" marR="0" indent="-3429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period fostered distinct regional styles, as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isolated communities developed unique techniques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that are echoed in Albanian wines today.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9420871-801E-C9E2-F45F-03C354CEB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82" y="1840685"/>
            <a:ext cx="4796118" cy="5055651"/>
          </a:xfrm>
          <a:prstGeom prst="rect">
            <a:avLst/>
          </a:prstGeom>
        </p:spPr>
      </p:pic>
    </p:spTree>
    <p:extLst>
      <p:ext uri="{BB962C8B-B14F-4D97-AF65-F5344CB8AC3E}">
        <p14:creationId xmlns:p14="http://schemas.microsoft.com/office/powerpoint/2010/main" val="221009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 and Global Recognition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658367" y="1170432"/>
            <a:ext cx="11027127" cy="2258568"/>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post-World War II communist era brought sweeping changes to Albanian viticulture, with vineyards collectivized under state control.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Production emphasized quantity over quality, and many traditional techniques were sidelined. Yet, these state-owned enterprises inadvertently preserved some indigenous grape varieties, such as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Vlosh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Debinë</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may have otherwise faded into obscurity.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360373F-92CE-D2C7-83A7-FC8173B1FF48}"/>
              </a:ext>
            </a:extLst>
          </p:cNvPr>
          <p:cNvPicPr>
            <a:picLocks noChangeAspect="1"/>
          </p:cNvPicPr>
          <p:nvPr/>
        </p:nvPicPr>
        <p:blipFill>
          <a:blip r:embed="rId3">
            <a:extLst>
              <a:ext uri="{28A0092B-C50C-407E-A947-70E740481C1C}">
                <a14:useLocalDpi xmlns:a14="http://schemas.microsoft.com/office/drawing/2010/main" val="0"/>
              </a:ext>
            </a:extLst>
          </a:blip>
          <a:srcRect b="3404"/>
          <a:stretch/>
        </p:blipFill>
        <p:spPr>
          <a:xfrm>
            <a:off x="7219" y="3429000"/>
            <a:ext cx="6623301" cy="3590364"/>
          </a:xfrm>
          <a:prstGeom prst="rect">
            <a:avLst/>
          </a:prstGeom>
        </p:spPr>
      </p:pic>
      <p:sp>
        <p:nvSpPr>
          <p:cNvPr id="7" name="TextBox 6">
            <a:extLst>
              <a:ext uri="{FF2B5EF4-FFF2-40B4-BE49-F238E27FC236}">
                <a16:creationId xmlns:a16="http://schemas.microsoft.com/office/drawing/2014/main" id="{80E3836F-67F8-9B44-4B24-AF6EC6928309}"/>
              </a:ext>
            </a:extLst>
          </p:cNvPr>
          <p:cNvSpPr txBox="1"/>
          <p:nvPr/>
        </p:nvSpPr>
        <p:spPr>
          <a:xfrm>
            <a:off x="6747062" y="3429000"/>
            <a:ext cx="4938432" cy="1718997"/>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fall of communism in the early 1990s, Albania’s wine industry experienced a transformative shift. </a:t>
            </a:r>
          </a:p>
          <a:p>
            <a:pPr marL="742950" lvl="1" indent="-28575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73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E3F2224-52D2-A5D9-C76F-A29FF4CC4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CC490-2B7B-AB8A-54AA-1BEC6687BCE0}"/>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 and Global Recognition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7C477FA-D9BB-7DD7-8D5C-F6C9AB589E13}"/>
              </a:ext>
            </a:extLst>
          </p:cNvPr>
          <p:cNvSpPr>
            <a:spLocks noGrp="1"/>
          </p:cNvSpPr>
          <p:nvPr>
            <p:ph type="subTitle" idx="1"/>
          </p:nvPr>
        </p:nvSpPr>
        <p:spPr>
          <a:xfrm>
            <a:off x="658367" y="1170432"/>
            <a:ext cx="11417091" cy="5687568"/>
          </a:xfrm>
        </p:spPr>
        <p:txBody>
          <a:bodyPr>
            <a:noAutofit/>
          </a:bodyPr>
          <a:lstStyle/>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Families reclaimed ancestral vineyards, merging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centuries-old practices with modern techniques.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Many winemakers, educated abroad, returned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Albania to revive traditional grapes and adopt organic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biodynamic practices.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Notable estates began to emerge, with wineries now producing award-winning wines that have earned international acclaim.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Today, Albanian winemakers are celebrated for their commitment to indigenous grapes and sustainable practices, helping to distinguish Albania on the global wine stage. </a:t>
            </a:r>
          </a:p>
          <a:p>
            <a:pPr marL="285750" marR="0" indent="-28575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tourism is flourishing as well, with wineries opening their doors to visitors eager to experience the rich heritage and unique flavors of Albanian wines.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59FF48-9CB4-F8B0-56A2-3823761EA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7150" y="1279712"/>
            <a:ext cx="4514850" cy="2362200"/>
          </a:xfrm>
          <a:prstGeom prst="rect">
            <a:avLst/>
          </a:prstGeom>
        </p:spPr>
      </p:pic>
    </p:spTree>
    <p:extLst>
      <p:ext uri="{BB962C8B-B14F-4D97-AF65-F5344CB8AC3E}">
        <p14:creationId xmlns:p14="http://schemas.microsoft.com/office/powerpoint/2010/main" val="27027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2864</TotalTime>
  <Words>5236</Words>
  <Application>Microsoft Office PowerPoint</Application>
  <PresentationFormat>Widescreen</PresentationFormat>
  <Paragraphs>277</Paragraphs>
  <Slides>50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Aptos Display</vt:lpstr>
      <vt:lpstr>Arial</vt:lpstr>
      <vt:lpstr>Calibri</vt:lpstr>
      <vt:lpstr>Consolas</vt:lpstr>
      <vt:lpstr>Symbol</vt:lpstr>
      <vt:lpstr>Times New Roman</vt:lpstr>
      <vt:lpstr>Times New Roman, serif</vt:lpstr>
      <vt:lpstr>Office Theme</vt:lpstr>
      <vt:lpstr>Wine Regions of the World The Wines of Albania  Presented by Marc Silver</vt:lpstr>
      <vt:lpstr>An Introduction to Wine in Albania</vt:lpstr>
      <vt:lpstr>Wines of Albania</vt:lpstr>
      <vt:lpstr>Ancient Beginnings</vt:lpstr>
      <vt:lpstr>Ancient Beginnings</vt:lpstr>
      <vt:lpstr>Influence of the Romans and Middle Ages</vt:lpstr>
      <vt:lpstr>Influence of the Romans and Middle Ages</vt:lpstr>
      <vt:lpstr>Modern Revitalization and Global Recognition</vt:lpstr>
      <vt:lpstr>Modern Revitalization and Global Recognition</vt:lpstr>
      <vt:lpstr>Wine Classification System</vt:lpstr>
      <vt:lpstr>Wine Classification System</vt:lpstr>
      <vt:lpstr>Wine Classification System</vt:lpstr>
      <vt:lpstr>Albania's Wine Regions</vt:lpstr>
      <vt:lpstr>Primary Wine Regions</vt:lpstr>
      <vt:lpstr>Primary Wine Regions</vt:lpstr>
      <vt:lpstr>Wine Regions</vt:lpstr>
      <vt:lpstr>Wine Regions</vt:lpstr>
      <vt:lpstr>Wine Regions</vt:lpstr>
      <vt:lpstr>Wine Regions</vt:lpstr>
      <vt:lpstr>Regional Climate Patterns</vt:lpstr>
      <vt:lpstr>The Cultural Significance of Wine in Albania</vt:lpstr>
      <vt:lpstr>Albania's Unique Terroir</vt:lpstr>
      <vt:lpstr>Albania's Unique Terroir</vt:lpstr>
      <vt:lpstr>Albania's Unique Terroir</vt:lpstr>
      <vt:lpstr>Albania's Unique Terroir</vt:lpstr>
      <vt:lpstr>Albania's Unique Terroir</vt:lpstr>
      <vt:lpstr>Albania's Unique Terroir</vt:lpstr>
      <vt:lpstr>Major Varietals of Albania</vt:lpstr>
      <vt:lpstr>Major Varietals of Albania</vt:lpstr>
      <vt:lpstr>Major Varietals of Albania</vt:lpstr>
      <vt:lpstr>International Varieties in Albania</vt:lpstr>
      <vt:lpstr>International Varieties in Albania</vt:lpstr>
      <vt:lpstr>Experimental Varieties in Albania</vt:lpstr>
      <vt:lpstr>Notable Wineries in Albania</vt:lpstr>
      <vt:lpstr>Notable Wineries in Albania</vt:lpstr>
      <vt:lpstr>Notable Wineries in Albania</vt:lpstr>
      <vt:lpstr>Notable Wineries in Albania</vt:lpstr>
      <vt:lpstr>Notable Wineries in Albania</vt:lpstr>
      <vt:lpstr>Notable Wineries in Albania</vt:lpstr>
      <vt:lpstr>Albania's Wine Culture and Traditions</vt:lpstr>
      <vt:lpstr>Albania's Wine Culture and Traditions</vt:lpstr>
      <vt:lpstr>Albania's Wine Culture and Traditions</vt:lpstr>
      <vt:lpstr>Urban Wine Renaissance</vt:lpstr>
      <vt:lpstr>The Coffee-Wine Connection</vt:lpstr>
      <vt:lpstr>Sustainable Winemaking Practices in Albania</vt:lpstr>
      <vt:lpstr>Sustainable Winemaking Practices in Albania</vt:lpstr>
      <vt:lpstr>Final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183</cp:revision>
  <dcterms:created xsi:type="dcterms:W3CDTF">2024-07-15T00:09:41Z</dcterms:created>
  <dcterms:modified xsi:type="dcterms:W3CDTF">2024-11-07T15:08:21Z</dcterms:modified>
</cp:coreProperties>
</file>