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C12D4A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C_BB436B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F_AF544D98.xml" ContentType="application/vnd.ms-powerpoint.comments+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72" r:id="rId4"/>
    <p:sldId id="265" r:id="rId5"/>
    <p:sldId id="264" r:id="rId6"/>
    <p:sldId id="266" r:id="rId7"/>
    <p:sldId id="267" r:id="rId8"/>
    <p:sldId id="268" r:id="rId9"/>
    <p:sldId id="269" r:id="rId10"/>
    <p:sldId id="270" r:id="rId11"/>
    <p:sldId id="271" r:id="rId12"/>
    <p:sldId id="273" r:id="rId13"/>
    <p:sldId id="263" r:id="rId14"/>
    <p:sldId id="258" r:id="rId15"/>
    <p:sldId id="262" r:id="rId16"/>
    <p:sldId id="259" r:id="rId17"/>
    <p:sldId id="260" r:id="rId18"/>
    <p:sldId id="261" r:id="rId19"/>
    <p:sldId id="274"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6809BF-033D-8017-B196-2FD9BEB1A563}" name="Marc Silver" initials="MS" userId="5483e828a1166d9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380" autoAdjust="0"/>
    <p:restoredTop sz="95380" autoAdjust="0"/>
  </p:normalViewPr>
  <p:slideViewPr>
    <p:cSldViewPr snapToGrid="0" showGuides="1">
      <p:cViewPr varScale="1">
        <p:scale>
          <a:sx n="76" d="100"/>
          <a:sy n="76" d="100"/>
        </p:scale>
        <p:origin x="126"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modernComment_101_C12D4AE.xml><?xml version="1.0" encoding="utf-8"?>
<p188:cmLst xmlns:a="http://schemas.openxmlformats.org/drawingml/2006/main" xmlns:r="http://schemas.openxmlformats.org/officeDocument/2006/relationships" xmlns:p188="http://schemas.microsoft.com/office/powerpoint/2018/8/main">
  <p188:cm id="{86A0C169-5256-4FE0-BDC0-CEDCFFD77407}" authorId="{5A6809BF-033D-8017-B196-2FD9BEB1A563}" created="2024-05-29T15:27:16.455">
    <ac:deMkLst xmlns:ac="http://schemas.microsoft.com/office/drawing/2013/main/command">
      <pc:docMk xmlns:pc="http://schemas.microsoft.com/office/powerpoint/2013/main/command"/>
      <pc:sldMk xmlns:pc="http://schemas.microsoft.com/office/powerpoint/2013/main/command" cId="202560686" sldId="257"/>
      <ac:spMk id="6" creationId="{F3500E6A-51D1-5F4F-7349-D1E3DA90786E}"/>
    </ac:deMkLst>
    <p188:replyLst>
      <p188:reply id="{34FA3472-2B67-49AD-AE83-A5397CA3D11D}" authorId="{5A6809BF-033D-8017-B196-2FD9BEB1A563}" created="2024-05-29T15:31:27.642">
        <p188:txBody>
          <a:bodyPr/>
          <a:lstStyle/>
          <a:p>
            <a:r>
              <a:rPr lang="en-US"/>
              <a:t>Algonkian are a subfamily of the Indigenous languages of the Americas</a:t>
            </a:r>
          </a:p>
        </p188:txBody>
      </p188:reply>
    </p188:replyLst>
    <p188:txBody>
      <a:bodyPr/>
      <a:lstStyle/>
      <a:p>
        <a:r>
          <a:rPr lang="en-US"/>
          <a:t>The Proto-Algonquian language is the an ancestor of all Algonquian languages. It is thought to have been spoken around 2,500 to 3,000 years ago</a:t>
        </a:r>
      </a:p>
    </p188:txBody>
  </p188:cm>
</p188:cmLst>
</file>

<file path=ppt/comments/modernComment_10C_BB436BB.xml><?xml version="1.0" encoding="utf-8"?>
<p188:cmLst xmlns:a="http://schemas.openxmlformats.org/drawingml/2006/main" xmlns:r="http://schemas.openxmlformats.org/officeDocument/2006/relationships" xmlns:p188="http://schemas.microsoft.com/office/powerpoint/2018/8/main">
  <p188:cm id="{B4025159-3550-4474-9259-351E0CA35E22}" authorId="{5A6809BF-033D-8017-B196-2FD9BEB1A563}" created="2024-05-29T18:19:06.167">
    <ac:deMkLst xmlns:ac="http://schemas.microsoft.com/office/drawing/2013/main/command">
      <pc:docMk xmlns:pc="http://schemas.microsoft.com/office/powerpoint/2013/main/command"/>
      <pc:sldMk xmlns:pc="http://schemas.microsoft.com/office/powerpoint/2013/main/command" cId="196359867" sldId="268"/>
      <ac:spMk id="5" creationId="{B413D4F1-EB95-488A-D62C-865CE77DD1AB}"/>
    </ac:deMkLst>
    <p188:txBody>
      <a:bodyPr/>
      <a:lstStyle/>
      <a:p>
        <a:r>
          <a:rPr lang="en-US"/>
          <a:t>It is also the most northerly town in the United States.</a:t>
        </a:r>
      </a:p>
    </p188:txBody>
  </p188:cm>
</p188:cmLst>
</file>

<file path=ppt/comments/modernComment_10F_AF544D98.xml><?xml version="1.0" encoding="utf-8"?>
<p188:cmLst xmlns:a="http://schemas.openxmlformats.org/drawingml/2006/main" xmlns:r="http://schemas.openxmlformats.org/officeDocument/2006/relationships" xmlns:p188="http://schemas.microsoft.com/office/powerpoint/2018/8/main">
  <p188:cm id="{D1C28A30-9E12-42A3-A980-35C18433D085}" authorId="{5A6809BF-033D-8017-B196-2FD9BEB1A563}" created="2024-05-29T19:01:08.799">
    <ac:deMkLst xmlns:ac="http://schemas.microsoft.com/office/drawing/2013/main/command">
      <pc:docMk xmlns:pc="http://schemas.microsoft.com/office/powerpoint/2013/main/command"/>
      <pc:sldMk xmlns:pc="http://schemas.microsoft.com/office/powerpoint/2013/main/command" cId="2941537688" sldId="271"/>
      <ac:spMk id="5" creationId="{B413D4F1-EB95-488A-D62C-865CE77DD1AB}"/>
    </ac:deMkLst>
    <p188:txBody>
      <a:bodyPr/>
      <a:lstStyle/>
      <a:p>
        <a:r>
          <a:rPr lang="en-US"/>
          <a:t>I should also mention that trucks are also very common.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CD47B-F30E-400D-B174-376F0EBD998B}"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420DD-D93A-4BA4-8D0D-5B2BF9C77BCF}" type="slidenum">
              <a:rPr lang="en-US" smtClean="0"/>
              <a:t>‹#›</a:t>
            </a:fld>
            <a:endParaRPr lang="en-US"/>
          </a:p>
        </p:txBody>
      </p:sp>
    </p:spTree>
    <p:extLst>
      <p:ext uri="{BB962C8B-B14F-4D97-AF65-F5344CB8AC3E}">
        <p14:creationId xmlns:p14="http://schemas.microsoft.com/office/powerpoint/2010/main" val="193562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6</a:t>
            </a:fld>
            <a:endParaRPr lang="en-US"/>
          </a:p>
        </p:txBody>
      </p:sp>
    </p:spTree>
    <p:extLst>
      <p:ext uri="{BB962C8B-B14F-4D97-AF65-F5344CB8AC3E}">
        <p14:creationId xmlns:p14="http://schemas.microsoft.com/office/powerpoint/2010/main" val="218416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7</a:t>
            </a:fld>
            <a:endParaRPr lang="en-US"/>
          </a:p>
        </p:txBody>
      </p:sp>
    </p:spTree>
    <p:extLst>
      <p:ext uri="{BB962C8B-B14F-4D97-AF65-F5344CB8AC3E}">
        <p14:creationId xmlns:p14="http://schemas.microsoft.com/office/powerpoint/2010/main" val="414718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8</a:t>
            </a:fld>
            <a:endParaRPr lang="en-US"/>
          </a:p>
        </p:txBody>
      </p:sp>
    </p:spTree>
    <p:extLst>
      <p:ext uri="{BB962C8B-B14F-4D97-AF65-F5344CB8AC3E}">
        <p14:creationId xmlns:p14="http://schemas.microsoft.com/office/powerpoint/2010/main" val="314354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9</a:t>
            </a:fld>
            <a:endParaRPr lang="en-US"/>
          </a:p>
        </p:txBody>
      </p:sp>
    </p:spTree>
    <p:extLst>
      <p:ext uri="{BB962C8B-B14F-4D97-AF65-F5344CB8AC3E}">
        <p14:creationId xmlns:p14="http://schemas.microsoft.com/office/powerpoint/2010/main" val="398465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10</a:t>
            </a:fld>
            <a:endParaRPr lang="en-US"/>
          </a:p>
        </p:txBody>
      </p:sp>
    </p:spTree>
    <p:extLst>
      <p:ext uri="{BB962C8B-B14F-4D97-AF65-F5344CB8AC3E}">
        <p14:creationId xmlns:p14="http://schemas.microsoft.com/office/powerpoint/2010/main" val="176230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11</a:t>
            </a:fld>
            <a:endParaRPr lang="en-US"/>
          </a:p>
        </p:txBody>
      </p:sp>
    </p:spTree>
    <p:extLst>
      <p:ext uri="{BB962C8B-B14F-4D97-AF65-F5344CB8AC3E}">
        <p14:creationId xmlns:p14="http://schemas.microsoft.com/office/powerpoint/2010/main" val="317970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420DD-D93A-4BA4-8D0D-5B2BF9C77BCF}" type="slidenum">
              <a:rPr lang="en-US" smtClean="0"/>
              <a:t>12</a:t>
            </a:fld>
            <a:endParaRPr lang="en-US"/>
          </a:p>
        </p:txBody>
      </p:sp>
    </p:spTree>
    <p:extLst>
      <p:ext uri="{BB962C8B-B14F-4D97-AF65-F5344CB8AC3E}">
        <p14:creationId xmlns:p14="http://schemas.microsoft.com/office/powerpoint/2010/main" val="397706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B82CE8-89ED-4024-821D-BF1915929CB6}"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294883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82CE8-89ED-4024-821D-BF1915929CB6}"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295918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82CE8-89ED-4024-821D-BF1915929CB6}"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129917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82CE8-89ED-4024-821D-BF1915929CB6}"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366866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82CE8-89ED-4024-821D-BF1915929CB6}"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137357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82CE8-89ED-4024-821D-BF1915929CB6}"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418494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82CE8-89ED-4024-821D-BF1915929CB6}"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751686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B82CE8-89ED-4024-821D-BF1915929CB6}"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77691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82CE8-89ED-4024-821D-BF1915929CB6}"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43608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82CE8-89ED-4024-821D-BF1915929CB6}"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206008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82CE8-89ED-4024-821D-BF1915929CB6}"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BAE1F-0489-425A-86F4-4DEA70FCE110}" type="slidenum">
              <a:rPr lang="en-US" smtClean="0"/>
              <a:t>‹#›</a:t>
            </a:fld>
            <a:endParaRPr lang="en-US"/>
          </a:p>
        </p:txBody>
      </p:sp>
    </p:spTree>
    <p:extLst>
      <p:ext uri="{BB962C8B-B14F-4D97-AF65-F5344CB8AC3E}">
        <p14:creationId xmlns:p14="http://schemas.microsoft.com/office/powerpoint/2010/main" val="327817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B82CE8-89ED-4024-821D-BF1915929CB6}" type="datetimeFigureOut">
              <a:rPr lang="en-US" smtClean="0"/>
              <a:t>8/9/2024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BBAE1F-0489-425A-86F4-4DEA70FCE110}" type="slidenum">
              <a:rPr lang="en-US" smtClean="0"/>
              <a:t>‹#›</a:t>
            </a:fld>
            <a:endParaRPr lang="en-US"/>
          </a:p>
        </p:txBody>
      </p:sp>
    </p:spTree>
    <p:extLst>
      <p:ext uri="{BB962C8B-B14F-4D97-AF65-F5344CB8AC3E}">
        <p14:creationId xmlns:p14="http://schemas.microsoft.com/office/powerpoint/2010/main" val="281452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F_AF544D98.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1_C12D4AE.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britannica.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C_BB436BB.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Cloud Time Laps Outdoors">
            <a:extLst>
              <a:ext uri="{FF2B5EF4-FFF2-40B4-BE49-F238E27FC236}">
                <a16:creationId xmlns:a16="http://schemas.microsoft.com/office/drawing/2014/main" id="{5A255E6D-1C9E-3BCB-00D2-28EA7EB4AD3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F797FE0F-50D0-7FBB-CB38-79AC5DBAD1A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kern="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sz="5200" dirty="0">
              <a:solidFill>
                <a:srgbClr val="FFFFFF"/>
              </a:solidFill>
            </a:endParaRPr>
          </a:p>
        </p:txBody>
      </p:sp>
      <p:sp>
        <p:nvSpPr>
          <p:cNvPr id="3" name="Subtitle 2">
            <a:extLst>
              <a:ext uri="{FF2B5EF4-FFF2-40B4-BE49-F238E27FC236}">
                <a16:creationId xmlns:a16="http://schemas.microsoft.com/office/drawing/2014/main" id="{D2CD41E9-5759-27AE-B327-EF221D01CF4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Presented by</a:t>
            </a:r>
          </a:p>
          <a:p>
            <a:r>
              <a:rPr lang="en-US" sz="4400" dirty="0">
                <a:solidFill>
                  <a:srgbClr val="FFFFFF"/>
                </a:solidFill>
                <a:latin typeface="Times New Roman" panose="02020603050405020304" pitchFamily="18" charset="0"/>
                <a:cs typeface="Times New Roman" panose="02020603050405020304" pitchFamily="18" charset="0"/>
              </a:rPr>
              <a:t>Marc Silver</a:t>
            </a:r>
          </a:p>
        </p:txBody>
      </p:sp>
    </p:spTree>
    <p:extLst>
      <p:ext uri="{BB962C8B-B14F-4D97-AF65-F5344CB8AC3E}">
        <p14:creationId xmlns:p14="http://schemas.microsoft.com/office/powerpoint/2010/main" val="107000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161197"/>
            <a:ext cx="12188951" cy="1164624"/>
          </a:xfrm>
        </p:spPr>
        <p:txBody>
          <a:bodyPr>
            <a:normAutofit/>
          </a:bodyPr>
          <a:lstStyle/>
          <a:p>
            <a:pPr algn="ctr"/>
            <a:r>
              <a:rPr lang="en-US" sz="4000"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sz="4000"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216195" y="1325821"/>
            <a:ext cx="11759610" cy="4877683"/>
          </a:xfrm>
        </p:spPr>
        <p:txBody>
          <a:bodyPr>
            <a:normAutofit/>
          </a:bodyPr>
          <a:lstStyle/>
          <a:p>
            <a:r>
              <a:rPr lang="en-US" sz="2400" dirty="0">
                <a:latin typeface="Times New Roman" panose="02020603050405020304" pitchFamily="18" charset="0"/>
                <a:cs typeface="Times New Roman" panose="02020603050405020304" pitchFamily="18" charset="0"/>
              </a:rPr>
              <a:t>How do Native Alaskans get around?</a:t>
            </a:r>
          </a:p>
          <a:p>
            <a:r>
              <a:rPr lang="en-US" sz="2400" dirty="0">
                <a:latin typeface="Times New Roman" panose="02020603050405020304" pitchFamily="18" charset="0"/>
                <a:cs typeface="Times New Roman" panose="02020603050405020304" pitchFamily="18" charset="0"/>
              </a:rPr>
              <a:t>Canoes are not uncommon, but today power boats are the primary form of transportation on the water.</a:t>
            </a:r>
          </a:p>
        </p:txBody>
      </p:sp>
      <p:pic>
        <p:nvPicPr>
          <p:cNvPr id="6" name="Picture 5" descr="A group of people in a canoe&#10;&#10;Description automatically generated">
            <a:extLst>
              <a:ext uri="{FF2B5EF4-FFF2-40B4-BE49-F238E27FC236}">
                <a16:creationId xmlns:a16="http://schemas.microsoft.com/office/drawing/2014/main" id="{EEFFCBC6-D329-2306-7B28-67B2CB5D8B2D}"/>
              </a:ext>
            </a:extLst>
          </p:cNvPr>
          <p:cNvPicPr>
            <a:picLocks noChangeAspect="1"/>
          </p:cNvPicPr>
          <p:nvPr/>
        </p:nvPicPr>
        <p:blipFill rotWithShape="1">
          <a:blip r:embed="rId3">
            <a:extLst>
              <a:ext uri="{28A0092B-C50C-407E-A947-70E740481C1C}">
                <a14:useLocalDpi xmlns:a14="http://schemas.microsoft.com/office/drawing/2010/main" val="0"/>
              </a:ext>
            </a:extLst>
          </a:blip>
          <a:srcRect l="17154" t="5401" r="8370" b="50668"/>
          <a:stretch/>
        </p:blipFill>
        <p:spPr>
          <a:xfrm>
            <a:off x="0" y="2597027"/>
            <a:ext cx="12188952" cy="4237851"/>
          </a:xfrm>
          <a:prstGeom prst="rect">
            <a:avLst/>
          </a:prstGeom>
        </p:spPr>
      </p:pic>
    </p:spTree>
    <p:extLst>
      <p:ext uri="{BB962C8B-B14F-4D97-AF65-F5344CB8AC3E}">
        <p14:creationId xmlns:p14="http://schemas.microsoft.com/office/powerpoint/2010/main" val="260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377097"/>
            <a:ext cx="12188951" cy="1164624"/>
          </a:xfrm>
        </p:spPr>
        <p:txBody>
          <a:bodyPr>
            <a:normAutofit/>
          </a:bodyPr>
          <a:lstStyle/>
          <a:p>
            <a:pPr algn="ctr"/>
            <a:r>
              <a:rPr lang="en-US" sz="4000"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sz="4000"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233916" y="1446028"/>
            <a:ext cx="5766834" cy="5411972"/>
          </a:xfrm>
        </p:spPr>
        <p:txBody>
          <a:bodyPr>
            <a:noAutofit/>
          </a:bodyPr>
          <a:lstStyle/>
          <a:p>
            <a:r>
              <a:rPr lang="en-US" sz="2400" dirty="0">
                <a:latin typeface="Times New Roman" panose="02020603050405020304" pitchFamily="18" charset="0"/>
                <a:cs typeface="Times New Roman" panose="02020603050405020304" pitchFamily="18" charset="0"/>
              </a:rPr>
              <a:t>How do Native Alaskans get around?</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Today, airplanes are very common amongst Natives of Alaska.</a:t>
            </a:r>
          </a:p>
          <a:p>
            <a:r>
              <a:rPr lang="en-US" sz="2400" dirty="0">
                <a:latin typeface="Times New Roman" panose="02020603050405020304" pitchFamily="18" charset="0"/>
                <a:cs typeface="Times New Roman" panose="02020603050405020304" pitchFamily="18" charset="0"/>
              </a:rPr>
              <a:t>Probably the most famous Bush Pilot was Captain Holger “</a:t>
            </a:r>
            <a:r>
              <a:rPr lang="en-US" sz="2400" dirty="0" err="1">
                <a:latin typeface="Times New Roman" panose="02020603050405020304" pitchFamily="18" charset="0"/>
                <a:cs typeface="Times New Roman" panose="02020603050405020304" pitchFamily="18" charset="0"/>
              </a:rPr>
              <a:t>Jorgy</a:t>
            </a:r>
            <a:r>
              <a:rPr lang="en-US" sz="2400" dirty="0">
                <a:latin typeface="Times New Roman" panose="02020603050405020304" pitchFamily="18" charset="0"/>
                <a:cs typeface="Times New Roman" panose="02020603050405020304" pitchFamily="18" charset="0"/>
              </a:rPr>
              <a:t>” Jorgensen was an Eskimo boy, born in an isolated mining community, having only an eight-grade education, who becomes one of the finest Alaskan pilots of his generation. </a:t>
            </a:r>
          </a:p>
          <a:p>
            <a:r>
              <a:rPr lang="en-US" sz="2400" dirty="0">
                <a:latin typeface="Times New Roman" panose="02020603050405020304" pitchFamily="18" charset="0"/>
                <a:cs typeface="Times New Roman" panose="02020603050405020304" pitchFamily="18" charset="0"/>
              </a:rPr>
              <a:t>His early life in a small mining camp with a subsistence lifestyle, to his tales of experiences that range from early Alaskan aviation to flying around the world. With over 34,000 hours he, was a legendary aviator in his own time.</a:t>
            </a:r>
          </a:p>
        </p:txBody>
      </p:sp>
      <p:pic>
        <p:nvPicPr>
          <p:cNvPr id="8" name="Picture 7" descr="A yellow seaplane taking off&#10;&#10;Description automatically generated">
            <a:extLst>
              <a:ext uri="{FF2B5EF4-FFF2-40B4-BE49-F238E27FC236}">
                <a16:creationId xmlns:a16="http://schemas.microsoft.com/office/drawing/2014/main" id="{46B15A58-46BF-1F44-AFBE-6980B9E3A84E}"/>
              </a:ext>
            </a:extLst>
          </p:cNvPr>
          <p:cNvPicPr>
            <a:picLocks noChangeAspect="1"/>
          </p:cNvPicPr>
          <p:nvPr/>
        </p:nvPicPr>
        <p:blipFill rotWithShape="1">
          <a:blip r:embed="rId4">
            <a:extLst>
              <a:ext uri="{28A0092B-C50C-407E-A947-70E740481C1C}">
                <a14:useLocalDpi xmlns:a14="http://schemas.microsoft.com/office/drawing/2010/main" val="0"/>
              </a:ext>
            </a:extLst>
          </a:blip>
          <a:srcRect b="8143"/>
          <a:stretch/>
        </p:blipFill>
        <p:spPr>
          <a:xfrm>
            <a:off x="6000750" y="1446028"/>
            <a:ext cx="6203542" cy="3965944"/>
          </a:xfrm>
          <a:prstGeom prst="rect">
            <a:avLst/>
          </a:prstGeom>
        </p:spPr>
      </p:pic>
    </p:spTree>
    <p:extLst>
      <p:ext uri="{BB962C8B-B14F-4D97-AF65-F5344CB8AC3E}">
        <p14:creationId xmlns:p14="http://schemas.microsoft.com/office/powerpoint/2010/main" val="294153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377097"/>
            <a:ext cx="12188951" cy="1164624"/>
          </a:xfrm>
        </p:spPr>
        <p:txBody>
          <a:bodyPr>
            <a:normAutofit/>
          </a:bodyPr>
          <a:lstStyle/>
          <a:p>
            <a:pPr algn="ctr"/>
            <a:r>
              <a:rPr lang="en-US" sz="4000"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sz="4000"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233916" y="1446028"/>
            <a:ext cx="11767584" cy="1405051"/>
          </a:xfrm>
        </p:spPr>
        <p:txBody>
          <a:bodyPr>
            <a:noAutofit/>
          </a:bodyPr>
          <a:lstStyle/>
          <a:p>
            <a:r>
              <a:rPr lang="en-US" sz="2400" dirty="0">
                <a:latin typeface="Times New Roman" panose="02020603050405020304" pitchFamily="18" charset="0"/>
                <a:cs typeface="Times New Roman" panose="02020603050405020304" pitchFamily="18" charset="0"/>
              </a:rPr>
              <a:t>The claim that </a:t>
            </a:r>
            <a:r>
              <a:rPr lang="en-US" sz="2400" b="1" dirty="0">
                <a:latin typeface="Times New Roman" panose="02020603050405020304" pitchFamily="18" charset="0"/>
                <a:cs typeface="Times New Roman" panose="02020603050405020304" pitchFamily="18" charset="0"/>
              </a:rPr>
              <a:t>Eskimo words for snow</a:t>
            </a:r>
            <a:r>
              <a:rPr lang="en-US" sz="2400" dirty="0">
                <a:latin typeface="Times New Roman" panose="02020603050405020304" pitchFamily="18" charset="0"/>
                <a:cs typeface="Times New Roman" panose="02020603050405020304" pitchFamily="18" charset="0"/>
              </a:rPr>
              <a:t> are unusually numerous, particularly in contrast to English, is a cliché commonly used to support the controversial linguistic relativity hypothesis. In linguistic terminology, the relevant languages are the Eskaleut languages, specifically the Yupik and Inuit varieties. </a:t>
            </a:r>
          </a:p>
        </p:txBody>
      </p:sp>
      <p:pic>
        <p:nvPicPr>
          <p:cNvPr id="4" name="Picture 3" descr="Cartoon of two people in coats standing in the snow&#10;&#10;Description automatically generated">
            <a:extLst>
              <a:ext uri="{FF2B5EF4-FFF2-40B4-BE49-F238E27FC236}">
                <a16:creationId xmlns:a16="http://schemas.microsoft.com/office/drawing/2014/main" id="{A9D1DA79-D391-AAC0-E968-3B99E68A3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1079"/>
            <a:ext cx="3566160" cy="4006921"/>
          </a:xfrm>
          <a:prstGeom prst="rect">
            <a:avLst/>
          </a:prstGeom>
        </p:spPr>
      </p:pic>
      <p:sp>
        <p:nvSpPr>
          <p:cNvPr id="7" name="TextBox 6">
            <a:extLst>
              <a:ext uri="{FF2B5EF4-FFF2-40B4-BE49-F238E27FC236}">
                <a16:creationId xmlns:a16="http://schemas.microsoft.com/office/drawing/2014/main" id="{2618D2CB-59A5-A762-532D-EA1677D77185}"/>
              </a:ext>
            </a:extLst>
          </p:cNvPr>
          <p:cNvSpPr txBox="1"/>
          <p:nvPr/>
        </p:nvSpPr>
        <p:spPr>
          <a:xfrm>
            <a:off x="3711893" y="2851079"/>
            <a:ext cx="8477058" cy="2677656"/>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Scholars have debunked that false implication in part by debunking the snow words trope. Martin's paper and Geoffrey Pullum's well-known essay "The Great Eskimo Vocabulary Hoax" point out that the linguistic facts did not support the idea that “Eskimos” had some wildly exotic giant snow vocabulary.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English there are equally numerous words for water.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5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838201" y="365125"/>
            <a:ext cx="3816095" cy="1938076"/>
          </a:xfrm>
        </p:spPr>
        <p:txBody>
          <a:bodyPr>
            <a:normAutofit/>
          </a:bodyPr>
          <a:lstStyle/>
          <a:p>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838201" y="2482589"/>
            <a:ext cx="3816096" cy="3694373"/>
          </a:xfrm>
        </p:spPr>
        <p:txBody>
          <a:bodyPr>
            <a:normAutofit/>
          </a:bodyPr>
          <a:lstStyle/>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For thousands of years Alaska Natives have lived throughout the vast land that became the 49th state.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A traditional subsistence lifestyle of hunting, fishing, and gathering food has enabled Alaska Natives to thrive in some of the world’s harshest and most challenging environments.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pic>
        <p:nvPicPr>
          <p:cNvPr id="7" name="Picture 6" descr="A tray of various vegetables and herbs&#10;&#10;Description automatically generated">
            <a:extLst>
              <a:ext uri="{FF2B5EF4-FFF2-40B4-BE49-F238E27FC236}">
                <a16:creationId xmlns:a16="http://schemas.microsoft.com/office/drawing/2014/main" id="{6B9FEC15-AB75-DD48-EE70-139BEA2EE2B2}"/>
              </a:ext>
            </a:extLst>
          </p:cNvPr>
          <p:cNvPicPr>
            <a:picLocks noChangeAspect="1"/>
          </p:cNvPicPr>
          <p:nvPr/>
        </p:nvPicPr>
        <p:blipFill rotWithShape="1">
          <a:blip r:embed="rId2">
            <a:extLst>
              <a:ext uri="{28A0092B-C50C-407E-A947-70E740481C1C}">
                <a14:useLocalDpi xmlns:a14="http://schemas.microsoft.com/office/drawing/2010/main" val="0"/>
              </a:ext>
            </a:extLst>
          </a:blip>
          <a:srcRect t="9504" r="-1" b="1397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close-up of several skewers of fish&#10;&#10;Description automatically generated">
            <a:extLst>
              <a:ext uri="{FF2B5EF4-FFF2-40B4-BE49-F238E27FC236}">
                <a16:creationId xmlns:a16="http://schemas.microsoft.com/office/drawing/2014/main" id="{A92702FA-8EC9-2BA4-18DA-EDF3DC885434}"/>
              </a:ext>
            </a:extLst>
          </p:cNvPr>
          <p:cNvPicPr>
            <a:picLocks noChangeAspect="1"/>
          </p:cNvPicPr>
          <p:nvPr/>
        </p:nvPicPr>
        <p:blipFill rotWithShape="1">
          <a:blip r:embed="rId3">
            <a:extLst>
              <a:ext uri="{28A0092B-C50C-407E-A947-70E740481C1C}">
                <a14:useLocalDpi xmlns:a14="http://schemas.microsoft.com/office/drawing/2010/main" val="0"/>
              </a:ext>
            </a:extLst>
          </a:blip>
          <a:srcRect t="21746" b="1654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68128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838201" y="365125"/>
            <a:ext cx="5251316" cy="1394227"/>
          </a:xfrm>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206506" y="1759352"/>
            <a:ext cx="5895979" cy="4975745"/>
          </a:xfrm>
        </p:spPr>
        <p:txBody>
          <a:bodyPr>
            <a:normAutofit fontScale="92500" lnSpcReduction="10000"/>
          </a:bodyPr>
          <a:lstStyle/>
          <a:p>
            <a:pPr marL="0" marR="0">
              <a:spcBef>
                <a:spcPts val="0"/>
              </a:spcBef>
              <a:spcAft>
                <a:spcPts val="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There are 229 federally recognized tribes in Alaska, each with its own unique history and</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ancient traditions that continue to be practiced today and adapted for the modern world. </a:t>
            </a:r>
            <a:b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The indigenous people are comprised of widely diverse cultures, languages, life ways, art forms and histories, but they share many core values that have guided them for millennia. Eleven distinct cultures can be described geographically</a:t>
            </a: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latin typeface="Times New Roman" panose="02020603050405020304" pitchFamily="18" charset="0"/>
                <a:ea typeface="Times New Roman" panose="02020603050405020304" pitchFamily="18" charset="0"/>
                <a:cs typeface="Times New Roman" panose="02020603050405020304" pitchFamily="18" charset="0"/>
              </a:rPr>
            </a:br>
            <a:endParaRPr lang="en-US" sz="2400" kern="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There are five groups of Alaska Native people identified by region –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Iñupiat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&amp; St. Lawrence Island,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Yup'ik</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in the Arctic, Athabascan  in Southcentral and Interior Alaska,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Yup’ik</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Cup’ik</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Unangax</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and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Sugpiaq</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(Alutiiq) in Southwest Alaska,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Eyak</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Haida, Tsimshian, and Tlingit in the Inside Passage.</a:t>
            </a:r>
          </a:p>
          <a:p>
            <a:endParaRPr lang="en-US" sz="1700" dirty="0"/>
          </a:p>
        </p:txBody>
      </p:sp>
      <p:pic>
        <p:nvPicPr>
          <p:cNvPr id="7" name="Picture 6" descr="A map of the state of alaska&#10;&#10;Description automatically generated">
            <a:extLst>
              <a:ext uri="{FF2B5EF4-FFF2-40B4-BE49-F238E27FC236}">
                <a16:creationId xmlns:a16="http://schemas.microsoft.com/office/drawing/2014/main" id="{1FC02741-1DB7-CBFC-A9A2-B7E1878E58B0}"/>
              </a:ext>
            </a:extLst>
          </p:cNvPr>
          <p:cNvPicPr>
            <a:picLocks noChangeAspect="1"/>
          </p:cNvPicPr>
          <p:nvPr/>
        </p:nvPicPr>
        <p:blipFill rotWithShape="1">
          <a:blip r:embed="rId2">
            <a:extLst>
              <a:ext uri="{28A0092B-C50C-407E-A947-70E740481C1C}">
                <a14:useLocalDpi xmlns:a14="http://schemas.microsoft.com/office/drawing/2010/main" val="0"/>
              </a:ext>
            </a:extLst>
          </a:blip>
          <a:srcRect l="24984" r="958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426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838201" y="365125"/>
            <a:ext cx="5251316" cy="1807305"/>
          </a:xfrm>
        </p:spPr>
        <p:txBody>
          <a:bodyPr>
            <a:normAutofit/>
          </a:bodyPr>
          <a:lstStyle/>
          <a:p>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206506" y="1944546"/>
            <a:ext cx="5883011" cy="4913453"/>
          </a:xfrm>
        </p:spPr>
        <p:txBody>
          <a:bodyPr>
            <a:normAutofit fontScale="92500" lnSpcReduction="10000"/>
          </a:bodyPr>
          <a:lstStyle/>
          <a:p>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Experiencing Alaska Native cultures is high on the list for many Alaska visitors — and with more than 10,000 years of human history — Alaska offers endless options for learning about our traditional lands, languages, and ways of being. </a:t>
            </a:r>
          </a:p>
          <a:p>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Stories are passed down from Elders. </a:t>
            </a:r>
          </a:p>
          <a:p>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heartbeat of the people comes from the drums used in traditional dancing. </a:t>
            </a:r>
          </a:p>
          <a:p>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sole </a:t>
            </a:r>
            <a:r>
              <a:rPr lang="en-US" sz="2400" kern="100" dirty="0">
                <a:latin typeface="Times New Roman" panose="02020603050405020304" pitchFamily="18" charset="0"/>
                <a:ea typeface="Aptos" panose="020B0004020202020204" pitchFamily="34" charset="0"/>
                <a:cs typeface="Times New Roman" panose="02020603050405020304" pitchFamily="18" charset="0"/>
              </a:rPr>
              <a:t>can be found in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totem carving techniques passed down from generation to generation.</a:t>
            </a:r>
          </a:p>
          <a:p>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style comes from the regional and local Alaska Native functional and creative arts, ranging from carving and basket weaving to sewing and silversmithing. </a:t>
            </a:r>
          </a:p>
          <a:p>
            <a:endParaRPr lang="en-US" sz="1600" dirty="0"/>
          </a:p>
        </p:txBody>
      </p:sp>
      <p:pic>
        <p:nvPicPr>
          <p:cNvPr id="5" name="Picture 4" descr="A totem pole with a house in the background&#10;&#10;Description automatically generated">
            <a:extLst>
              <a:ext uri="{FF2B5EF4-FFF2-40B4-BE49-F238E27FC236}">
                <a16:creationId xmlns:a16="http://schemas.microsoft.com/office/drawing/2014/main" id="{1EF487F0-9F30-362F-2A1B-75FD7BEB51E7}"/>
              </a:ext>
            </a:extLst>
          </p:cNvPr>
          <p:cNvPicPr>
            <a:picLocks noChangeAspect="1"/>
          </p:cNvPicPr>
          <p:nvPr/>
        </p:nvPicPr>
        <p:blipFill rotWithShape="1">
          <a:blip r:embed="rId2">
            <a:extLst>
              <a:ext uri="{28A0092B-C50C-407E-A947-70E740481C1C}">
                <a14:useLocalDpi xmlns:a14="http://schemas.microsoft.com/office/drawing/2010/main" val="0"/>
              </a:ext>
            </a:extLst>
          </a:blip>
          <a:srcRect l="12665" r="23211"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400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9051402" y="3819646"/>
            <a:ext cx="3140598" cy="2858945"/>
          </a:xfrm>
        </p:spPr>
        <p:txBody>
          <a:bodyPr/>
          <a:lstStyle/>
          <a:p>
            <a:r>
              <a:rPr lang="en-US"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comprises 571,641 </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Square Miles of mostly pristine wilderness.</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US" dirty="0"/>
          </a:p>
        </p:txBody>
      </p:sp>
      <p:pic>
        <p:nvPicPr>
          <p:cNvPr id="7" name="Picture 6" descr="A map of the united states with a yellow square&#10;&#10;Description automatically generated">
            <a:extLst>
              <a:ext uri="{FF2B5EF4-FFF2-40B4-BE49-F238E27FC236}">
                <a16:creationId xmlns:a16="http://schemas.microsoft.com/office/drawing/2014/main" id="{82AC91F3-7B92-B80D-6D47-1559E4A41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8"/>
            <a:ext cx="9051403" cy="6836292"/>
          </a:xfrm>
          <a:prstGeom prst="rect">
            <a:avLst/>
          </a:prstGeom>
        </p:spPr>
      </p:pic>
      <p:sp>
        <p:nvSpPr>
          <p:cNvPr id="10" name="Title 1">
            <a:extLst>
              <a:ext uri="{FF2B5EF4-FFF2-40B4-BE49-F238E27FC236}">
                <a16:creationId xmlns:a16="http://schemas.microsoft.com/office/drawing/2014/main" id="{8E3E545F-25F4-6807-98CE-F76DC4D20DF3}"/>
              </a:ext>
            </a:extLst>
          </p:cNvPr>
          <p:cNvSpPr txBox="1">
            <a:spLocks/>
          </p:cNvSpPr>
          <p:nvPr/>
        </p:nvSpPr>
        <p:spPr>
          <a:xfrm>
            <a:off x="9051403" y="574520"/>
            <a:ext cx="3140598" cy="20445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800">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Tree>
    <p:extLst>
      <p:ext uri="{BB962C8B-B14F-4D97-AF65-F5344CB8AC3E}">
        <p14:creationId xmlns:p14="http://schemas.microsoft.com/office/powerpoint/2010/main" val="32603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6" name="TextBox 5">
            <a:extLst>
              <a:ext uri="{FF2B5EF4-FFF2-40B4-BE49-F238E27FC236}">
                <a16:creationId xmlns:a16="http://schemas.microsoft.com/office/drawing/2014/main" id="{5FF8F9EB-38CE-238D-66AF-B23C6B38357E}"/>
              </a:ext>
            </a:extLst>
          </p:cNvPr>
          <p:cNvSpPr txBox="1"/>
          <p:nvPr/>
        </p:nvSpPr>
        <p:spPr>
          <a:xfrm>
            <a:off x="1" y="1433690"/>
            <a:ext cx="12192000" cy="376385"/>
          </a:xfrm>
          <a:prstGeom prst="rect">
            <a:avLst/>
          </a:prstGeom>
          <a:noFill/>
        </p:spPr>
        <p:txBody>
          <a:bodyPr wrap="square">
            <a:spAutoFit/>
          </a:bodyPr>
          <a:lstStyle/>
          <a:p>
            <a:pPr marL="0" marR="0" algn="ctr">
              <a:lnSpc>
                <a:spcPct val="107000"/>
              </a:lnSpc>
              <a:spcBef>
                <a:spcPts val="0"/>
              </a:spcBef>
              <a:spcAft>
                <a:spcPts val="80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ALASKA HAS THE HIGHEST STATE AND CITY NATIVE POPULATIONS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8DCCE28-12BA-B79B-F97F-98DE702EF134}"/>
              </a:ext>
            </a:extLst>
          </p:cNvPr>
          <p:cNvSpPr txBox="1"/>
          <p:nvPr/>
        </p:nvSpPr>
        <p:spPr>
          <a:xfrm>
            <a:off x="135466" y="2063338"/>
            <a:ext cx="5396653" cy="3632469"/>
          </a:xfrm>
          <a:prstGeom prst="rect">
            <a:avLst/>
          </a:prstGeom>
          <a:noFill/>
        </p:spPr>
        <p:txBody>
          <a:bodyPr wrap="square">
            <a:spAutoFit/>
          </a:bodyPr>
          <a:lstStyle/>
          <a:p>
            <a:pPr marL="342900" marR="0" indent="-342900">
              <a:lnSpc>
                <a:spcPct val="107000"/>
              </a:lnSpc>
              <a:spcBef>
                <a:spcPts val="0"/>
              </a:spcBef>
              <a:spcAft>
                <a:spcPts val="0"/>
              </a:spcAft>
              <a:buFont typeface="Arial" panose="020B0604020202020204" pitchFamily="34" charset="0"/>
              <a:buChar char="•"/>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According to the 2014 Census update, 18% of Alaska’s general population is American Indian or Alaska Native – the highest rate for this racial group of any state. </a:t>
            </a:r>
          </a:p>
          <a:p>
            <a:pPr marL="342900" marR="0" indent="-342900">
              <a:lnSpc>
                <a:spcPct val="107000"/>
              </a:lnSpc>
              <a:spcBef>
                <a:spcPts val="0"/>
              </a:spcBef>
              <a:spcAft>
                <a:spcPts val="0"/>
              </a:spcAft>
              <a:buFont typeface="Arial" panose="020B0604020202020204" pitchFamily="34" charset="0"/>
              <a:buChar char="•"/>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Alaska’s largest city, Anchorage, has the greatest proportion of Native peoples among places with over 100,000 residents, at 12%.</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descr="A map of the north america&#10;&#10;Description automatically generated">
            <a:extLst>
              <a:ext uri="{FF2B5EF4-FFF2-40B4-BE49-F238E27FC236}">
                <a16:creationId xmlns:a16="http://schemas.microsoft.com/office/drawing/2014/main" id="{5F18C94A-45F9-A7B3-D769-36BA8EE10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119" y="1898215"/>
            <a:ext cx="6659881" cy="4959785"/>
          </a:xfrm>
          <a:prstGeom prst="rect">
            <a:avLst/>
          </a:prstGeom>
        </p:spPr>
      </p:pic>
    </p:spTree>
    <p:extLst>
      <p:ext uri="{BB962C8B-B14F-4D97-AF65-F5344CB8AC3E}">
        <p14:creationId xmlns:p14="http://schemas.microsoft.com/office/powerpoint/2010/main" val="40664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8884040" y="1532586"/>
            <a:ext cx="3151750" cy="5325414"/>
          </a:xfrm>
        </p:spPr>
        <p:txBody>
          <a:bodyPr/>
          <a:lstStyle/>
          <a:p>
            <a:pPr marL="0" marR="0" indent="0">
              <a:lnSpc>
                <a:spcPct val="107000"/>
              </a:lnSpc>
              <a:spcBef>
                <a:spcPts val="0"/>
              </a:spcBef>
              <a:spcAft>
                <a:spcPts val="800"/>
              </a:spcAft>
              <a:buNone/>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NATIVE PEOPLE IN STEADY SHIFT FROM RURAL TO URBAN AREAS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The 2010 Census reports a slight majority of American Indians or Alaska Natives residing in the state’s urban cities as compared to its rural villages. </a:t>
            </a:r>
          </a:p>
          <a:p>
            <a:pPr marL="0" marR="0">
              <a:lnSpc>
                <a:spcPct val="107000"/>
              </a:lnSpc>
              <a:spcBef>
                <a:spcPts val="0"/>
              </a:spcBef>
              <a:spcAft>
                <a:spcPts val="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This was up from about 4 in 10 in 2000 and 3 in 10 in 1990. </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US" dirty="0"/>
          </a:p>
        </p:txBody>
      </p:sp>
      <p:pic>
        <p:nvPicPr>
          <p:cNvPr id="5" name="Picture 4" descr="A map of the united states with different colored circles&#10;&#10;Description automatically generated">
            <a:extLst>
              <a:ext uri="{FF2B5EF4-FFF2-40B4-BE49-F238E27FC236}">
                <a16:creationId xmlns:a16="http://schemas.microsoft.com/office/drawing/2014/main" id="{C45B9EC4-3A0C-A5FC-F968-79CA6A419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0688"/>
            <a:ext cx="8884041" cy="4797381"/>
          </a:xfrm>
          <a:prstGeom prst="rect">
            <a:avLst/>
          </a:prstGeom>
        </p:spPr>
      </p:pic>
    </p:spTree>
    <p:extLst>
      <p:ext uri="{BB962C8B-B14F-4D97-AF65-F5344CB8AC3E}">
        <p14:creationId xmlns:p14="http://schemas.microsoft.com/office/powerpoint/2010/main" val="31511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365125"/>
            <a:ext cx="6089517" cy="1109345"/>
          </a:xfrm>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193183" y="1474470"/>
            <a:ext cx="5896333" cy="5383530"/>
          </a:xfrm>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YOUNG NATIVE POPULATION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Alaska Natives are a young population, with a median age of about 27. In addition, the young adult Native population is expected to dominate growth over the next decade.</a:t>
            </a:r>
          </a:p>
          <a:p>
            <a:r>
              <a:rPr lang="en-US" sz="2400" dirty="0">
                <a:latin typeface="Times New Roman" panose="02020603050405020304" pitchFamily="18" charset="0"/>
                <a:cs typeface="Times New Roman" panose="02020603050405020304" pitchFamily="18" charset="0"/>
              </a:rPr>
              <a:t>Native Alaskan youth aged 16-24 have many difficult issues to face, but they are anxious to become responsible adults and role models in their communities. </a:t>
            </a:r>
          </a:p>
          <a:p>
            <a:r>
              <a:rPr lang="en-US" sz="2400" dirty="0">
                <a:latin typeface="Times New Roman" panose="02020603050405020304" pitchFamily="18" charset="0"/>
                <a:cs typeface="Times New Roman" panose="02020603050405020304" pitchFamily="18" charset="0"/>
              </a:rPr>
              <a:t>With over 15 TV shows like Life Below Zero, and Life Below Zero First Alaskans, life in Alaska is fascinating people in the lower 48.</a:t>
            </a:r>
          </a:p>
        </p:txBody>
      </p:sp>
      <p:pic>
        <p:nvPicPr>
          <p:cNvPr id="6" name="Picture 5" descr="A person in traditional dress sitting on grass by water&#10;&#10;Description automatically generated">
            <a:extLst>
              <a:ext uri="{FF2B5EF4-FFF2-40B4-BE49-F238E27FC236}">
                <a16:creationId xmlns:a16="http://schemas.microsoft.com/office/drawing/2014/main" id="{697C692D-7373-4236-C81C-98426FC7EBD3}"/>
              </a:ext>
            </a:extLst>
          </p:cNvPr>
          <p:cNvPicPr>
            <a:picLocks noChangeAspect="1"/>
          </p:cNvPicPr>
          <p:nvPr/>
        </p:nvPicPr>
        <p:blipFill rotWithShape="1">
          <a:blip r:embed="rId2">
            <a:extLst>
              <a:ext uri="{28A0092B-C50C-407E-A947-70E740481C1C}">
                <a14:useLocalDpi xmlns:a14="http://schemas.microsoft.com/office/drawing/2010/main" val="0"/>
              </a:ext>
            </a:extLst>
          </a:blip>
          <a:srcRect l="17275" r="2077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4989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161925"/>
            <a:ext cx="8895523" cy="1870628"/>
          </a:xfrm>
        </p:spPr>
        <p:txBody>
          <a:bodyPr>
            <a:normAutofit/>
          </a:bodyPr>
          <a:lstStyle/>
          <a:p>
            <a:pPr algn="ct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Topics</a:t>
            </a:r>
            <a:endParaRPr lang="en-US" dirty="0"/>
          </a:p>
        </p:txBody>
      </p:sp>
      <p:sp>
        <p:nvSpPr>
          <p:cNvPr id="9" name="Content Placeholder 8">
            <a:extLst>
              <a:ext uri="{FF2B5EF4-FFF2-40B4-BE49-F238E27FC236}">
                <a16:creationId xmlns:a16="http://schemas.microsoft.com/office/drawing/2014/main" id="{3A4E223E-6944-CDFC-723A-D228AE906066}"/>
              </a:ext>
            </a:extLst>
          </p:cNvPr>
          <p:cNvSpPr>
            <a:spLocks noGrp="1"/>
          </p:cNvSpPr>
          <p:nvPr>
            <p:ph idx="1"/>
          </p:nvPr>
        </p:nvSpPr>
        <p:spPr>
          <a:xfrm>
            <a:off x="1605023" y="2032553"/>
            <a:ext cx="8204900" cy="3255169"/>
          </a:xfrm>
        </p:spPr>
        <p:txBody>
          <a:bodyPr/>
          <a:lstStyle/>
          <a:p>
            <a:r>
              <a:rPr lang="en-US" dirty="0">
                <a:latin typeface="Times New Roman" panose="02020603050405020304" pitchFamily="18" charset="0"/>
                <a:cs typeface="Times New Roman" panose="02020603050405020304" pitchFamily="18" charset="0"/>
              </a:rPr>
              <a:t>The four common misconceptions concerning native Americans living in Alaska.</a:t>
            </a:r>
          </a:p>
          <a:p>
            <a:r>
              <a:rPr lang="en-US" dirty="0">
                <a:latin typeface="Times New Roman" panose="02020603050405020304" pitchFamily="18" charset="0"/>
                <a:cs typeface="Times New Roman" panose="02020603050405020304" pitchFamily="18" charset="0"/>
              </a:rPr>
              <a:t>The native people of Alaska </a:t>
            </a:r>
          </a:p>
          <a:p>
            <a:r>
              <a:rPr lang="en-US" kern="1800" dirty="0">
                <a:latin typeface="Times New Roman" panose="02020603050405020304" pitchFamily="18" charset="0"/>
                <a:ea typeface="Times New Roman" panose="02020603050405020304" pitchFamily="18" charset="0"/>
                <a:cs typeface="Times New Roman" panose="02020603050405020304" pitchFamily="18" charset="0"/>
              </a:rPr>
              <a:t>Alaska Native Peoples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Conclusion</a:t>
            </a:r>
          </a:p>
        </p:txBody>
      </p:sp>
    </p:spTree>
    <p:extLst>
      <p:ext uri="{BB962C8B-B14F-4D97-AF65-F5344CB8AC3E}">
        <p14:creationId xmlns:p14="http://schemas.microsoft.com/office/powerpoint/2010/main" val="2025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8CCE-350A-6BB6-EA31-29A5C84E4239}"/>
              </a:ext>
            </a:extLst>
          </p:cNvPr>
          <p:cNvSpPr>
            <a:spLocks noGrp="1"/>
          </p:cNvSpPr>
          <p:nvPr>
            <p:ph type="title"/>
          </p:nvPr>
        </p:nvSpPr>
        <p:spPr>
          <a:xfrm>
            <a:off x="0" y="790221"/>
            <a:ext cx="12191979" cy="880533"/>
          </a:xfrm>
        </p:spPr>
        <p:txBody>
          <a:bodyPr anchor="t">
            <a:normAutofit/>
          </a:bodyPr>
          <a:lstStyle/>
          <a:p>
            <a:pPr algn="ctr"/>
            <a:r>
              <a:rPr lang="en-US" b="1" dirty="0">
                <a:latin typeface="Times New Roman" panose="02020603050405020304" pitchFamily="18" charset="0"/>
                <a:cs typeface="Times New Roman" panose="02020603050405020304" pitchFamily="18" charset="0"/>
              </a:rPr>
              <a:t>Thankyou for Coming!</a:t>
            </a:r>
          </a:p>
        </p:txBody>
      </p:sp>
      <p:sp>
        <p:nvSpPr>
          <p:cNvPr id="3" name="Content Placeholder 2">
            <a:extLst>
              <a:ext uri="{FF2B5EF4-FFF2-40B4-BE49-F238E27FC236}">
                <a16:creationId xmlns:a16="http://schemas.microsoft.com/office/drawing/2014/main" id="{2800DBC8-7BC7-EA18-ACBB-86B4CC4CBDBF}"/>
              </a:ext>
            </a:extLst>
          </p:cNvPr>
          <p:cNvSpPr>
            <a:spLocks noGrp="1"/>
          </p:cNvSpPr>
          <p:nvPr>
            <p:ph idx="1"/>
          </p:nvPr>
        </p:nvSpPr>
        <p:spPr>
          <a:xfrm>
            <a:off x="0" y="2020710"/>
            <a:ext cx="12192000" cy="4837290"/>
          </a:xfrm>
        </p:spPr>
        <p:txBody>
          <a:bodyPr>
            <a:normAutofit/>
          </a:bodyPr>
          <a:lstStyle/>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r>
              <a:rPr lang="en-US" sz="3600" b="1" dirty="0">
                <a:latin typeface="Times New Roman" panose="02020603050405020304" pitchFamily="18" charset="0"/>
                <a:cs typeface="Times New Roman" panose="02020603050405020304" pitchFamily="18" charset="0"/>
              </a:rPr>
              <a:t>I hope you enjoyed my talk!</a:t>
            </a:r>
          </a:p>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endParaRPr lang="en-US" sz="3600" dirty="0">
              <a:latin typeface="Times New Roman" panose="02020603050405020304" pitchFamily="18" charset="0"/>
              <a:cs typeface="Times New Roman" panose="02020603050405020304" pitchFamily="18" charset="0"/>
            </a:endParaRPr>
          </a:p>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r>
              <a:rPr lang="en-US" sz="3600" dirty="0">
                <a:latin typeface="Times New Roman" panose="02020603050405020304" pitchFamily="18" charset="0"/>
                <a:cs typeface="Times New Roman" panose="02020603050405020304" pitchFamily="18" charset="0"/>
              </a:rPr>
              <a:t>If you have any more questions, please ask.</a:t>
            </a:r>
          </a:p>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r>
              <a:rPr lang="en-US" sz="3600" dirty="0">
                <a:latin typeface="Times New Roman" panose="02020603050405020304" pitchFamily="18" charset="0"/>
                <a:cs typeface="Times New Roman" panose="02020603050405020304" pitchFamily="18" charset="0"/>
              </a:rPr>
              <a:t>I will do my best to answer them for you.</a:t>
            </a:r>
          </a:p>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r>
              <a:rPr lang="en-US" sz="3200" dirty="0">
                <a:latin typeface="Times New Roman" panose="02020603050405020304" pitchFamily="18" charset="0"/>
                <a:cs typeface="Times New Roman" panose="02020603050405020304" pitchFamily="18" charset="0"/>
              </a:rPr>
              <a:t>I can be reached by e-mail at </a:t>
            </a:r>
          </a:p>
          <a:p>
            <a:pPr marL="414921" indent="-414921" algn="ctr">
              <a:lnSpc>
                <a:spcPct val="92000"/>
              </a:lnSpc>
              <a:spcBef>
                <a:spcPts val="984"/>
              </a:spcBef>
              <a:spcAft>
                <a:spcPts val="13"/>
              </a:spcAft>
              <a:buNone/>
              <a:tabLst>
                <a:tab pos="414921" algn="l"/>
                <a:tab pos="967859" algn="l"/>
                <a:tab pos="1520796" algn="l"/>
                <a:tab pos="2073733" algn="l"/>
                <a:tab pos="2626672" algn="l"/>
                <a:tab pos="3179609" algn="l"/>
                <a:tab pos="3732546" algn="l"/>
                <a:tab pos="4285485" algn="l"/>
                <a:tab pos="4838422" algn="l"/>
                <a:tab pos="5391360" algn="l"/>
                <a:tab pos="5944298" algn="l"/>
                <a:tab pos="6497235" algn="l"/>
                <a:tab pos="7050172" algn="l"/>
                <a:tab pos="7603111" algn="l"/>
                <a:tab pos="8156047" algn="l"/>
                <a:tab pos="8708986" algn="l"/>
                <a:tab pos="9261924" algn="l"/>
                <a:tab pos="9814862" algn="l"/>
                <a:tab pos="10367799" algn="l"/>
                <a:tab pos="10920737" algn="l"/>
                <a:tab pos="11473675" algn="l"/>
                <a:tab pos="12026612" algn="l"/>
                <a:tab pos="12579550" algn="l"/>
                <a:tab pos="13132488" algn="l"/>
              </a:tabLst>
            </a:pPr>
            <a:r>
              <a:rPr lang="en-US" sz="3200" dirty="0">
                <a:latin typeface="Times New Roman" panose="02020603050405020304" pitchFamily="18" charset="0"/>
                <a:cs typeface="Times New Roman" panose="02020603050405020304" pitchFamily="18" charset="0"/>
              </a:rPr>
              <a:t>marcs@sonic.net</a:t>
            </a:r>
          </a:p>
          <a:p>
            <a:endParaRPr lang="en-US" sz="1800" dirty="0"/>
          </a:p>
        </p:txBody>
      </p:sp>
    </p:spTree>
    <p:extLst>
      <p:ext uri="{BB962C8B-B14F-4D97-AF65-F5344CB8AC3E}">
        <p14:creationId xmlns:p14="http://schemas.microsoft.com/office/powerpoint/2010/main" val="336982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524000" y="1122363"/>
            <a:ext cx="9144000" cy="4861748"/>
          </a:xfrm>
        </p:spPr>
        <p:txBody>
          <a:bodyPr anchor="t"/>
          <a:lstStyle/>
          <a:p>
            <a:r>
              <a:rPr lang="en-US" b="1" dirty="0">
                <a:latin typeface="Times New Roman" panose="02020603050405020304" pitchFamily="18" charset="0"/>
                <a:cs typeface="Times New Roman" panose="02020603050405020304" pitchFamily="18" charset="0"/>
              </a:rPr>
              <a:t>Acknowledgement</a:t>
            </a:r>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1137684" y="2892057"/>
            <a:ext cx="10196623" cy="3965944"/>
          </a:xfrm>
        </p:spPr>
        <p:txBody>
          <a:bodyPr>
            <a:normAutofit/>
          </a:bodyPr>
          <a:lstStyle/>
          <a:p>
            <a:r>
              <a:rPr lang="en-US" dirty="0">
                <a:latin typeface="Times New Roman" panose="02020603050405020304" pitchFamily="18" charset="0"/>
                <a:cs typeface="Times New Roman" panose="02020603050405020304" pitchFamily="18" charset="0"/>
              </a:rPr>
              <a:t>My seminars are the result of many years of travel experience combined with many hours of research over the internet.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would like to acknowledge the many source I have accessed.</a:t>
            </a:r>
          </a:p>
          <a:p>
            <a:r>
              <a:rPr lang="en-US" dirty="0">
                <a:latin typeface="Times New Roman" panose="02020603050405020304" pitchFamily="18" charset="0"/>
                <a:cs typeface="Times New Roman" panose="02020603050405020304" pitchFamily="18" charset="0"/>
              </a:rPr>
              <a:t>These include: </a:t>
            </a:r>
            <a:r>
              <a:rPr lang="en-US" b="0" i="0" dirty="0">
                <a:solidFill>
                  <a:srgbClr val="202122"/>
                </a:solidFill>
                <a:effectLst/>
                <a:latin typeface="Times New Roman" panose="02020603050405020304" pitchFamily="18" charset="0"/>
                <a:cs typeface="Times New Roman" panose="02020603050405020304" pitchFamily="18" charset="0"/>
              </a:rPr>
              <a:t>Wikipedia.com, B</a:t>
            </a:r>
            <a:r>
              <a:rPr lang="en-US" altLang="en-US" dirty="0">
                <a:solidFill>
                  <a:srgbClr val="202124"/>
                </a:solidFill>
                <a:latin typeface="Times New Roman" panose="02020603050405020304" pitchFamily="18" charset="0"/>
                <a:cs typeface="Times New Roman" panose="02020603050405020304" pitchFamily="18" charset="0"/>
              </a:rPr>
              <a:t>ritannica.com, Trip Advisor and the </a:t>
            </a:r>
            <a:br>
              <a:rPr lang="en-US" altLang="en-US" dirty="0">
                <a:solidFill>
                  <a:srgbClr val="202124"/>
                </a:solidFill>
                <a:latin typeface="Times New Roman" panose="02020603050405020304" pitchFamily="18" charset="0"/>
                <a:cs typeface="Times New Roman" panose="02020603050405020304" pitchFamily="18" charset="0"/>
              </a:rPr>
            </a:br>
            <a:r>
              <a:rPr lang="en-US" altLang="en-US" dirty="0">
                <a:solidFill>
                  <a:srgbClr val="202124"/>
                </a:solidFill>
                <a:latin typeface="Times New Roman" panose="02020603050405020304" pitchFamily="18" charset="0"/>
                <a:cs typeface="Times New Roman" panose="02020603050405020304" pitchFamily="18" charset="0"/>
              </a:rPr>
              <a:t>various Museum, Park and Government websites.</a:t>
            </a:r>
            <a:br>
              <a:rPr kumimoji="0" lang="en-US" altLang="en-US"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br>
            <a:endParaRPr kumimoji="0" lang="en-US" altLang="en-US" b="0" i="0" u="none" strike="noStrike" cap="none" normalizeH="0" baseline="0" dirty="0">
              <a:ln>
                <a:noFill/>
              </a:ln>
              <a:solidFill>
                <a:srgbClr val="101518"/>
              </a:solidFill>
              <a:effectLst/>
              <a:latin typeface="Times New Roman" panose="02020603050405020304" pitchFamily="18" charset="0"/>
              <a:cs typeface="Times New Roman" panose="02020603050405020304" pitchFamily="18" charset="0"/>
            </a:endParaRPr>
          </a:p>
          <a:p>
            <a:endParaRPr lang="en-US" dirty="0"/>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2"/>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6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161925"/>
            <a:ext cx="12192000" cy="1344427"/>
          </a:xfrm>
        </p:spPr>
        <p:txBody>
          <a:bodyPr>
            <a:normAutofit/>
          </a:bodyPr>
          <a:lstStyle/>
          <a:p>
            <a:pPr algn="ct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9" name="Content Placeholder 8">
            <a:extLst>
              <a:ext uri="{FF2B5EF4-FFF2-40B4-BE49-F238E27FC236}">
                <a16:creationId xmlns:a16="http://schemas.microsoft.com/office/drawing/2014/main" id="{3A4E223E-6944-CDFC-723A-D228AE906066}"/>
              </a:ext>
            </a:extLst>
          </p:cNvPr>
          <p:cNvSpPr>
            <a:spLocks noGrp="1"/>
          </p:cNvSpPr>
          <p:nvPr>
            <p:ph idx="1"/>
          </p:nvPr>
        </p:nvSpPr>
        <p:spPr>
          <a:xfrm>
            <a:off x="690623" y="2096479"/>
            <a:ext cx="8204900" cy="3255169"/>
          </a:xfrm>
        </p:spPr>
        <p:txBody>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All native people in Alaska are "Eskimos" </a:t>
            </a:r>
          </a:p>
          <a:p>
            <a:pPr marL="514350" indent="-514350">
              <a:buFont typeface="+mj-lt"/>
              <a:buAutoNum type="arabicPeriod"/>
            </a:pPr>
            <a:r>
              <a:rPr lang="en-US" dirty="0">
                <a:latin typeface="Times New Roman" panose="02020603050405020304" pitchFamily="18" charset="0"/>
                <a:ea typeface="Tahoma" panose="020B0604030504040204" pitchFamily="34" charset="0"/>
                <a:cs typeface="Times New Roman" panose="02020603050405020304" pitchFamily="18" charset="0"/>
              </a:rPr>
              <a:t>These Eskimos live in Igloos.</a:t>
            </a:r>
          </a:p>
          <a:p>
            <a:pPr marL="514350" indent="-514350">
              <a:buFont typeface="+mj-lt"/>
              <a:buAutoNum type="arabicPeriod"/>
            </a:pPr>
            <a:r>
              <a:rPr lang="en-US" dirty="0">
                <a:latin typeface="Times New Roman" panose="02020603050405020304" pitchFamily="18" charset="0"/>
                <a:ea typeface="Tahoma" panose="020B0604030504040204" pitchFamily="34" charset="0"/>
                <a:cs typeface="Times New Roman" panose="02020603050405020304" pitchFamily="18" charset="0"/>
              </a:rPr>
              <a:t>There main means of transportation is Dog Sled.</a:t>
            </a:r>
          </a:p>
          <a:p>
            <a:pPr marL="514350" indent="-514350">
              <a:buFont typeface="+mj-lt"/>
              <a:buAutoNum type="arabicPeriod"/>
            </a:pPr>
            <a:r>
              <a:rPr lang="en-US" dirty="0">
                <a:latin typeface="Times New Roman" panose="02020603050405020304" pitchFamily="18" charset="0"/>
                <a:ea typeface="Tahoma" panose="020B0604030504040204" pitchFamily="34" charset="0"/>
                <a:cs typeface="Times New Roman" panose="02020603050405020304" pitchFamily="18" charset="0"/>
              </a:rPr>
              <a:t>They have hundreds of words for Snow.</a:t>
            </a:r>
          </a:p>
          <a:p>
            <a:pPr marL="0" indent="0">
              <a:buNone/>
            </a:pPr>
            <a:r>
              <a:rPr lang="en-US" dirty="0">
                <a:latin typeface="Times New Roman" panose="02020603050405020304" pitchFamily="18" charset="0"/>
                <a:ea typeface="Tahoma" panose="020B0604030504040204" pitchFamily="34" charset="0"/>
                <a:cs typeface="Times New Roman" panose="02020603050405020304" pitchFamily="18" charset="0"/>
              </a:rPr>
              <a:t>There are many more, but theses are the most common.</a:t>
            </a:r>
          </a:p>
        </p:txBody>
      </p:sp>
      <p:pic>
        <p:nvPicPr>
          <p:cNvPr id="3" name="Picture 2" descr="Image result for who are the eskimos">
            <a:extLst>
              <a:ext uri="{FF2B5EF4-FFF2-40B4-BE49-F238E27FC236}">
                <a16:creationId xmlns:a16="http://schemas.microsoft.com/office/drawing/2014/main" id="{D9E78DCF-A5DF-04EB-2F02-D35A1A653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8575" y="1328281"/>
            <a:ext cx="3293425" cy="28229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and person pulling a sled with dogs&#10;&#10;Description automatically generated">
            <a:extLst>
              <a:ext uri="{FF2B5EF4-FFF2-40B4-BE49-F238E27FC236}">
                <a16:creationId xmlns:a16="http://schemas.microsoft.com/office/drawing/2014/main" id="{4CEC0836-3CF4-CE3A-EE3B-E846C8678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523" y="4151218"/>
            <a:ext cx="3293423" cy="2706782"/>
          </a:xfrm>
          <a:prstGeom prst="rect">
            <a:avLst/>
          </a:prstGeom>
        </p:spPr>
      </p:pic>
    </p:spTree>
    <p:extLst>
      <p:ext uri="{BB962C8B-B14F-4D97-AF65-F5344CB8AC3E}">
        <p14:creationId xmlns:p14="http://schemas.microsoft.com/office/powerpoint/2010/main" val="71394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3049" y="523169"/>
            <a:ext cx="12188951" cy="1102431"/>
          </a:xfrm>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327378" y="1467557"/>
            <a:ext cx="11729155" cy="955686"/>
          </a:xfrm>
        </p:spPr>
        <p:txBody>
          <a:bodyPr>
            <a:noAutofit/>
          </a:bodyPr>
          <a:lstStyle/>
          <a:p>
            <a:pPr>
              <a:lnSpc>
                <a:spcPct val="120000"/>
              </a:lnSpc>
            </a:pPr>
            <a:r>
              <a:rPr lang="en-US" sz="2400" dirty="0">
                <a:latin typeface="Times New Roman" panose="02020603050405020304" pitchFamily="18" charset="0"/>
                <a:cs typeface="Times New Roman" panose="02020603050405020304" pitchFamily="18" charset="0"/>
              </a:rPr>
              <a:t>The name "Eskimo" has been applied to the native peoples of the Arctic since the sixteenth century; ironically, it is not an Eskimo word. </a:t>
            </a:r>
          </a:p>
        </p:txBody>
      </p:sp>
      <p:sp>
        <p:nvSpPr>
          <p:cNvPr id="6" name="TextBox 5">
            <a:extLst>
              <a:ext uri="{FF2B5EF4-FFF2-40B4-BE49-F238E27FC236}">
                <a16:creationId xmlns:a16="http://schemas.microsoft.com/office/drawing/2014/main" id="{F3500E6A-51D1-5F4F-7349-D1E3DA90786E}"/>
              </a:ext>
            </a:extLst>
          </p:cNvPr>
          <p:cNvSpPr txBox="1"/>
          <p:nvPr/>
        </p:nvSpPr>
        <p:spPr>
          <a:xfrm>
            <a:off x="5320114" y="2437434"/>
            <a:ext cx="6736419" cy="2712859"/>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For close to a century both anthropological and popular sources, including the </a:t>
            </a:r>
            <a:r>
              <a:rPr lang="en-US" sz="2400" i="1" dirty="0">
                <a:latin typeface="Times New Roman" panose="02020603050405020304" pitchFamily="18" charset="0"/>
                <a:cs typeface="Times New Roman" panose="02020603050405020304" pitchFamily="18" charset="0"/>
              </a:rPr>
              <a:t>Oxford English</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Webster's New World</a:t>
            </a:r>
            <a:r>
              <a:rPr lang="en-US" sz="2400" dirty="0">
                <a:latin typeface="Times New Roman" panose="02020603050405020304" pitchFamily="18" charset="0"/>
                <a:cs typeface="Times New Roman" panose="02020603050405020304" pitchFamily="18" charset="0"/>
              </a:rPr>
              <a:t> dictionaries, maintained that the name "Eskimo" was derived from a proto-Algonkian root translating as "eaters of the raw flesh." </a:t>
            </a:r>
          </a:p>
        </p:txBody>
      </p:sp>
      <p:pic>
        <p:nvPicPr>
          <p:cNvPr id="5" name="Picture 4" descr="A group of people in traditional clothing&#10;&#10;Description automatically generated">
            <a:extLst>
              <a:ext uri="{FF2B5EF4-FFF2-40B4-BE49-F238E27FC236}">
                <a16:creationId xmlns:a16="http://schemas.microsoft.com/office/drawing/2014/main" id="{D4366094-DAFE-DE70-D3B2-EB1244D31C66}"/>
              </a:ext>
            </a:extLst>
          </p:cNvPr>
          <p:cNvPicPr>
            <a:picLocks noChangeAspect="1"/>
          </p:cNvPicPr>
          <p:nvPr/>
        </p:nvPicPr>
        <p:blipFill rotWithShape="1">
          <a:blip r:embed="rId2">
            <a:extLst>
              <a:ext uri="{28A0092B-C50C-407E-A947-70E740481C1C}">
                <a14:useLocalDpi xmlns:a14="http://schemas.microsoft.com/office/drawing/2010/main" val="0"/>
              </a:ext>
            </a:extLst>
          </a:blip>
          <a:srcRect l="7839"/>
          <a:stretch/>
        </p:blipFill>
        <p:spPr>
          <a:xfrm>
            <a:off x="0" y="2528549"/>
            <a:ext cx="5320114" cy="4329451"/>
          </a:xfrm>
          <a:prstGeom prst="rect">
            <a:avLst/>
          </a:prstGeom>
        </p:spPr>
      </p:pic>
    </p:spTree>
    <p:extLst>
      <p:ext uri="{BB962C8B-B14F-4D97-AF65-F5344CB8AC3E}">
        <p14:creationId xmlns:p14="http://schemas.microsoft.com/office/powerpoint/2010/main" val="16879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80119"/>
            <a:ext cx="12191998" cy="1329581"/>
          </a:xfrm>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150472" y="1409701"/>
            <a:ext cx="4939756" cy="5317674"/>
          </a:xfrm>
        </p:spPr>
        <p:txBody>
          <a:bodyPr>
            <a:noAutofit/>
          </a:bodyPr>
          <a:lstStyle/>
          <a:p>
            <a:r>
              <a:rPr lang="en-US" sz="2400" dirty="0">
                <a:latin typeface="Times New Roman" panose="02020603050405020304" pitchFamily="18" charset="0"/>
                <a:cs typeface="Times New Roman" panose="02020603050405020304" pitchFamily="18" charset="0"/>
              </a:rPr>
              <a:t>In fact, Native Alaskans refer to themselves with terms that translate as "real people" or "authentic human beings." </a:t>
            </a:r>
          </a:p>
          <a:p>
            <a:r>
              <a:rPr lang="en-US" sz="2400" dirty="0">
                <a:latin typeface="Times New Roman" panose="02020603050405020304" pitchFamily="18" charset="0"/>
                <a:cs typeface="Times New Roman" panose="02020603050405020304" pitchFamily="18" charset="0"/>
              </a:rPr>
              <a:t>These self-names vary and include the names "Inuit," "</a:t>
            </a:r>
            <a:r>
              <a:rPr lang="en-US" sz="2400" dirty="0" err="1">
                <a:latin typeface="Times New Roman" panose="02020603050405020304" pitchFamily="18" charset="0"/>
                <a:cs typeface="Times New Roman" panose="02020603050405020304" pitchFamily="18" charset="0"/>
              </a:rPr>
              <a:t>Inummaariit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Inuvialat</a:t>
            </a:r>
            <a:r>
              <a:rPr lang="en-US" sz="2400" dirty="0">
                <a:latin typeface="Times New Roman" panose="02020603050405020304" pitchFamily="18" charset="0"/>
                <a:cs typeface="Times New Roman" panose="02020603050405020304" pitchFamily="18" charset="0"/>
              </a:rPr>
              <a:t>," "Inupiat," "</a:t>
            </a:r>
            <a:r>
              <a:rPr lang="en-US" sz="2400" dirty="0" err="1">
                <a:latin typeface="Times New Roman" panose="02020603050405020304" pitchFamily="18" charset="0"/>
                <a:cs typeface="Times New Roman" panose="02020603050405020304" pitchFamily="18" charset="0"/>
              </a:rPr>
              <a:t>Yup'ik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Suxpiat</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Unangan</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The term Eskimo is considered derogatory. </a:t>
            </a:r>
          </a:p>
          <a:p>
            <a:r>
              <a:rPr lang="en-US" sz="2400" dirty="0">
                <a:latin typeface="Times New Roman" panose="02020603050405020304" pitchFamily="18" charset="0"/>
                <a:cs typeface="Times New Roman" panose="02020603050405020304" pitchFamily="18" charset="0"/>
              </a:rPr>
              <a:t>Canada and Greenland in 1970s adopted the designation "Inuit," an ethnonym used by eastern Arctic Eskimos and Canadian Arctic Eskimos. </a:t>
            </a:r>
          </a:p>
        </p:txBody>
      </p:sp>
      <p:pic>
        <p:nvPicPr>
          <p:cNvPr id="6" name="Picture 5" descr="A group of children wearing fur coats&#10;&#10;Description automatically generated">
            <a:extLst>
              <a:ext uri="{FF2B5EF4-FFF2-40B4-BE49-F238E27FC236}">
                <a16:creationId xmlns:a16="http://schemas.microsoft.com/office/drawing/2014/main" id="{1C8E3F59-F0A0-EE20-CEFF-61963F551C62}"/>
              </a:ext>
            </a:extLst>
          </p:cNvPr>
          <p:cNvPicPr>
            <a:picLocks noChangeAspect="1"/>
          </p:cNvPicPr>
          <p:nvPr/>
        </p:nvPicPr>
        <p:blipFill rotWithShape="1">
          <a:blip r:embed="rId2">
            <a:extLst>
              <a:ext uri="{28A0092B-C50C-407E-A947-70E740481C1C}">
                <a14:useLocalDpi xmlns:a14="http://schemas.microsoft.com/office/drawing/2010/main" val="0"/>
              </a:ext>
            </a:extLst>
          </a:blip>
          <a:srcRect l="5179" r="-2" b="-2"/>
          <a:stretch/>
        </p:blipFill>
        <p:spPr>
          <a:xfrm>
            <a:off x="5090228" y="1540326"/>
            <a:ext cx="7101770" cy="5317674"/>
          </a:xfrm>
          <a:prstGeom prst="rect">
            <a:avLst/>
          </a:prstGeom>
        </p:spPr>
      </p:pic>
    </p:spTree>
    <p:extLst>
      <p:ext uri="{BB962C8B-B14F-4D97-AF65-F5344CB8AC3E}">
        <p14:creationId xmlns:p14="http://schemas.microsoft.com/office/powerpoint/2010/main" val="54198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481013" y="3752849"/>
            <a:ext cx="3290887" cy="2452687"/>
          </a:xfrm>
        </p:spPr>
        <p:txBody>
          <a:bodyPr anchor="ctr">
            <a:normAutofit/>
          </a:bodyPr>
          <a:lstStyle/>
          <a:p>
            <a:r>
              <a:rPr lang="en-US" sz="3600" b="1" kern="180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sz="3600"/>
          </a:p>
        </p:txBody>
      </p:sp>
      <p:sp>
        <p:nvSpPr>
          <p:cNvPr id="3" name="Content Placeholder 2">
            <a:extLst>
              <a:ext uri="{FF2B5EF4-FFF2-40B4-BE49-F238E27FC236}">
                <a16:creationId xmlns:a16="http://schemas.microsoft.com/office/drawing/2014/main" id="{EC349014-FEF8-B8A5-1CC8-A326F137B670}"/>
              </a:ext>
            </a:extLst>
          </p:cNvPr>
          <p:cNvSpPr>
            <a:spLocks noGrp="1"/>
          </p:cNvSpPr>
          <p:nvPr>
            <p:ph idx="1"/>
          </p:nvPr>
        </p:nvSpPr>
        <p:spPr>
          <a:xfrm>
            <a:off x="4223982" y="3752849"/>
            <a:ext cx="7968018" cy="2896792"/>
          </a:xfrm>
        </p:spPr>
        <p:txBody>
          <a:bodyPr anchor="ctr">
            <a:normAutofit/>
          </a:bodyPr>
          <a:lstStyle/>
          <a:p>
            <a:r>
              <a:rPr lang="en-US" sz="2400" dirty="0">
                <a:latin typeface="Times New Roman" panose="02020603050405020304" pitchFamily="18" charset="0"/>
                <a:cs typeface="Times New Roman" panose="02020603050405020304" pitchFamily="18" charset="0"/>
              </a:rPr>
              <a:t>In Alaska and Siberia, however, the term “Inuit” has never taken root. Although the </a:t>
            </a:r>
            <a:r>
              <a:rPr lang="en-US" sz="2400" dirty="0" err="1">
                <a:latin typeface="Times New Roman" panose="02020603050405020304" pitchFamily="18" charset="0"/>
                <a:cs typeface="Times New Roman" panose="02020603050405020304" pitchFamily="18" charset="0"/>
              </a:rPr>
              <a:t>matives</a:t>
            </a:r>
            <a:r>
              <a:rPr lang="en-US" sz="2400" dirty="0">
                <a:latin typeface="Times New Roman" panose="02020603050405020304" pitchFamily="18" charset="0"/>
                <a:cs typeface="Times New Roman" panose="02020603050405020304" pitchFamily="18" charset="0"/>
              </a:rPr>
              <a:t> of the western Arctic are indeed members of the larger family of Eskimo cultures, they refer to themselves in their own language as "</a:t>
            </a:r>
            <a:r>
              <a:rPr lang="en-US" sz="2400" dirty="0" err="1">
                <a:latin typeface="Times New Roman" panose="02020603050405020304" pitchFamily="18" charset="0"/>
                <a:cs typeface="Times New Roman" panose="02020603050405020304" pitchFamily="18" charset="0"/>
              </a:rPr>
              <a:t>Yup'ik</a:t>
            </a:r>
            <a:r>
              <a:rPr lang="en-US" sz="2400" dirty="0">
                <a:latin typeface="Times New Roman" panose="02020603050405020304" pitchFamily="18" charset="0"/>
                <a:cs typeface="Times New Roman" panose="02020603050405020304" pitchFamily="18" charset="0"/>
              </a:rPr>
              <a:t>," "Inupiat," or "</a:t>
            </a:r>
            <a:r>
              <a:rPr lang="en-US" sz="2400" dirty="0" err="1">
                <a:latin typeface="Times New Roman" panose="02020603050405020304" pitchFamily="18" charset="0"/>
                <a:cs typeface="Times New Roman" panose="02020603050405020304" pitchFamily="18" charset="0"/>
              </a:rPr>
              <a:t>Unangan</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To call them "Inuit" is inaccurate, and there is no all-encompassing native name for the entire native population of the Arctic.</a:t>
            </a:r>
          </a:p>
        </p:txBody>
      </p:sp>
      <p:pic>
        <p:nvPicPr>
          <p:cNvPr id="6" name="Picture 5" descr="A group of people wearing fur coats&#10;&#10;Description automatically generated">
            <a:extLst>
              <a:ext uri="{FF2B5EF4-FFF2-40B4-BE49-F238E27FC236}">
                <a16:creationId xmlns:a16="http://schemas.microsoft.com/office/drawing/2014/main" id="{249A98EF-4DE9-FBEC-7707-8821CDA6215A}"/>
              </a:ext>
            </a:extLst>
          </p:cNvPr>
          <p:cNvPicPr>
            <a:picLocks noChangeAspect="1"/>
          </p:cNvPicPr>
          <p:nvPr/>
        </p:nvPicPr>
        <p:blipFill rotWithShape="1">
          <a:blip r:embed="rId3">
            <a:extLst>
              <a:ext uri="{28A0092B-C50C-407E-A947-70E740481C1C}">
                <a14:useLocalDpi xmlns:a14="http://schemas.microsoft.com/office/drawing/2010/main" val="0"/>
              </a:ext>
            </a:extLst>
          </a:blip>
          <a:srcRect t="12052" b="423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6907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1" y="0"/>
            <a:ext cx="12192000" cy="1825625"/>
          </a:xfrm>
        </p:spPr>
        <p:txBody>
          <a:bodyPr anchor="ct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254643" y="1446834"/>
            <a:ext cx="11759879" cy="5411165"/>
          </a:xfrm>
        </p:spPr>
        <p:txBody>
          <a:bodyPr>
            <a:normAutofit lnSpcReduction="10000"/>
          </a:bodyPr>
          <a:lstStyle/>
          <a:p>
            <a:r>
              <a:rPr lang="en-US" dirty="0">
                <a:latin typeface="Times New Roman" panose="02020603050405020304" pitchFamily="18" charset="0"/>
                <a:cs typeface="Times New Roman" panose="02020603050405020304" pitchFamily="18" charset="0"/>
              </a:rPr>
              <a:t>The misconception that Alaska Native People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live in Igloos is a bit skewed. During the winter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they will make igloos typically during a hunt.</a:t>
            </a:r>
          </a:p>
          <a:p>
            <a:r>
              <a:rPr lang="en-US" dirty="0">
                <a:latin typeface="Times New Roman" panose="02020603050405020304" pitchFamily="18" charset="0"/>
                <a:cs typeface="Times New Roman" panose="02020603050405020304" pitchFamily="18" charset="0"/>
              </a:rPr>
              <a:t>The Sitka Indian Village, first built in the 1820s,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is a cherished cultural landmark situated in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heart of Sitka, Alaska. It was typical of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early native homes in Alaska.</a:t>
            </a:r>
          </a:p>
          <a:p>
            <a:r>
              <a:rPr lang="en-US" dirty="0">
                <a:latin typeface="Times New Roman" panose="02020603050405020304" pitchFamily="18" charset="0"/>
                <a:cs typeface="Times New Roman" panose="02020603050405020304" pitchFamily="18" charset="0"/>
              </a:rPr>
              <a:t>Once home to over forty Lingít clan houses, only eight still stand today, and even fewer serve as active clan houses. </a:t>
            </a:r>
          </a:p>
          <a:p>
            <a:r>
              <a:rPr lang="en-US" dirty="0">
                <a:latin typeface="Times New Roman" panose="02020603050405020304" pitchFamily="18" charset="0"/>
                <a:cs typeface="Times New Roman" panose="02020603050405020304" pitchFamily="18" charset="0"/>
              </a:rPr>
              <a:t>The village serves as a testament to the resilience and enduring legacy of Alaska Native people, as well as the urgent need to converse and rebuild what is not just a physical structure but a cornerstone of the community’s heritage and identity.</a:t>
            </a:r>
          </a:p>
        </p:txBody>
      </p:sp>
      <p:pic>
        <p:nvPicPr>
          <p:cNvPr id="8" name="Picture 7" descr="A building with a totem pole painted on it&#10;&#10;Description automatically generated">
            <a:extLst>
              <a:ext uri="{FF2B5EF4-FFF2-40B4-BE49-F238E27FC236}">
                <a16:creationId xmlns:a16="http://schemas.microsoft.com/office/drawing/2014/main" id="{A60B5CEC-9C07-293A-D276-A1AE62216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150" y="1388355"/>
            <a:ext cx="4514850" cy="3000375"/>
          </a:xfrm>
          <a:prstGeom prst="rect">
            <a:avLst/>
          </a:prstGeom>
        </p:spPr>
      </p:pic>
    </p:spTree>
    <p:extLst>
      <p:ext uri="{BB962C8B-B14F-4D97-AF65-F5344CB8AC3E}">
        <p14:creationId xmlns:p14="http://schemas.microsoft.com/office/powerpoint/2010/main" val="31438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1" y="0"/>
            <a:ext cx="12192000" cy="1825625"/>
          </a:xfrm>
        </p:spPr>
        <p:txBody>
          <a:bodyPr anchor="ct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254643" y="1446834"/>
            <a:ext cx="11759879" cy="5411165"/>
          </a:xfrm>
        </p:spPr>
        <p:txBody>
          <a:bodyPr>
            <a:normAutofit/>
          </a:bodyPr>
          <a:lstStyle/>
          <a:p>
            <a:r>
              <a:rPr lang="en-US" dirty="0">
                <a:latin typeface="Times New Roman" panose="02020603050405020304" pitchFamily="18" charset="0"/>
                <a:cs typeface="Times New Roman" panose="02020603050405020304" pitchFamily="18" charset="0"/>
              </a:rPr>
              <a:t>Today Alaska Native People live in modern homes, with electricity, indoor plumbing, and many of the modern convenances we all enjoy.</a:t>
            </a:r>
          </a:p>
          <a:p>
            <a:r>
              <a:rPr lang="en-US" dirty="0">
                <a:latin typeface="Times New Roman" panose="02020603050405020304" pitchFamily="18" charset="0"/>
                <a:cs typeface="Times New Roman" panose="02020603050405020304" pitchFamily="18" charset="0"/>
              </a:rPr>
              <a:t>The image on the right is </a:t>
            </a:r>
            <a:r>
              <a:rPr lang="en-US" dirty="0" err="1">
                <a:latin typeface="Times New Roman" panose="02020603050405020304" pitchFamily="18" charset="0"/>
                <a:cs typeface="Times New Roman" panose="02020603050405020304" pitchFamily="18" charset="0"/>
              </a:rPr>
              <a:t>Utqiagvik</a:t>
            </a:r>
            <a:r>
              <a:rPr lang="en-US" dirty="0">
                <a:latin typeface="Times New Roman" panose="02020603050405020304" pitchFamily="18" charset="0"/>
                <a:cs typeface="Times New Roman" panose="02020603050405020304" pitchFamily="18" charset="0"/>
              </a:rPr>
              <a:t>, formerly known as Barrow, is the borough seat and largest city on the North Slope of Alaska.</a:t>
            </a:r>
          </a:p>
        </p:txBody>
      </p:sp>
      <p:pic>
        <p:nvPicPr>
          <p:cNvPr id="7" name="Picture 6" descr="People walking on a snowy street&#10;&#10;Description automatically generated">
            <a:extLst>
              <a:ext uri="{FF2B5EF4-FFF2-40B4-BE49-F238E27FC236}">
                <a16:creationId xmlns:a16="http://schemas.microsoft.com/office/drawing/2014/main" id="{1632F863-F4AE-1101-11BE-74967F06C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86" y="3429000"/>
            <a:ext cx="4973962" cy="3423352"/>
          </a:xfrm>
          <a:prstGeom prst="rect">
            <a:avLst/>
          </a:prstGeom>
        </p:spPr>
      </p:pic>
      <p:pic>
        <p:nvPicPr>
          <p:cNvPr id="12" name="Picture 11" descr="A building with a sign in front of it&#10;&#10;Description automatically generated">
            <a:extLst>
              <a:ext uri="{FF2B5EF4-FFF2-40B4-BE49-F238E27FC236}">
                <a16:creationId xmlns:a16="http://schemas.microsoft.com/office/drawing/2014/main" id="{3B1E46DB-16FC-7032-EBB8-C3B9C4F7F6EE}"/>
              </a:ext>
            </a:extLst>
          </p:cNvPr>
          <p:cNvPicPr>
            <a:picLocks noChangeAspect="1"/>
          </p:cNvPicPr>
          <p:nvPr/>
        </p:nvPicPr>
        <p:blipFill rotWithShape="1">
          <a:blip r:embed="rId5">
            <a:extLst>
              <a:ext uri="{28A0092B-C50C-407E-A947-70E740481C1C}">
                <a14:useLocalDpi xmlns:a14="http://schemas.microsoft.com/office/drawing/2010/main" val="0"/>
              </a:ext>
            </a:extLst>
          </a:blip>
          <a:srcRect l="19257" t="5226" r="13281" b="7268"/>
          <a:stretch/>
        </p:blipFill>
        <p:spPr>
          <a:xfrm>
            <a:off x="671332" y="3413164"/>
            <a:ext cx="5074690" cy="3444836"/>
          </a:xfrm>
          <a:prstGeom prst="rect">
            <a:avLst/>
          </a:prstGeom>
        </p:spPr>
      </p:pic>
    </p:spTree>
    <p:extLst>
      <p:ext uri="{BB962C8B-B14F-4D97-AF65-F5344CB8AC3E}">
        <p14:creationId xmlns:p14="http://schemas.microsoft.com/office/powerpoint/2010/main" val="1963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erson riding a snowmobile with kids&#10;&#10;Description automatically generated">
            <a:extLst>
              <a:ext uri="{FF2B5EF4-FFF2-40B4-BE49-F238E27FC236}">
                <a16:creationId xmlns:a16="http://schemas.microsoft.com/office/drawing/2014/main" id="{70880CCC-0707-8FF8-0EAB-FF1D88F4E5BD}"/>
              </a:ext>
            </a:extLst>
          </p:cNvPr>
          <p:cNvPicPr>
            <a:picLocks noChangeAspect="1"/>
          </p:cNvPicPr>
          <p:nvPr/>
        </p:nvPicPr>
        <p:blipFill rotWithShape="1">
          <a:blip r:embed="rId3">
            <a:extLst>
              <a:ext uri="{28A0092B-C50C-407E-A947-70E740481C1C}">
                <a14:useLocalDpi xmlns:a14="http://schemas.microsoft.com/office/drawing/2010/main" val="0"/>
              </a:ext>
            </a:extLst>
          </a:blip>
          <a:srcRect r="6588" b="-1"/>
          <a:stretch/>
        </p:blipFill>
        <p:spPr>
          <a:xfrm>
            <a:off x="1" y="1577340"/>
            <a:ext cx="7445635" cy="5280660"/>
          </a:xfrm>
          <a:prstGeom prst="rect">
            <a:avLst/>
          </a:prstGeom>
        </p:spPr>
      </p:pic>
      <p:sp>
        <p:nvSpPr>
          <p:cNvPr id="2" name="Title 1">
            <a:extLst>
              <a:ext uri="{FF2B5EF4-FFF2-40B4-BE49-F238E27FC236}">
                <a16:creationId xmlns:a16="http://schemas.microsoft.com/office/drawing/2014/main" id="{8E3E545F-25F4-6807-98CE-F76DC4D20DF3}"/>
              </a:ext>
            </a:extLst>
          </p:cNvPr>
          <p:cNvSpPr>
            <a:spLocks noGrp="1"/>
          </p:cNvSpPr>
          <p:nvPr>
            <p:ph type="title"/>
          </p:nvPr>
        </p:nvSpPr>
        <p:spPr>
          <a:xfrm>
            <a:off x="0" y="365125"/>
            <a:ext cx="12191999" cy="1303655"/>
          </a:xfrm>
        </p:spPr>
        <p:txBody>
          <a:bodyPr>
            <a:normAutofit/>
          </a:bodyPr>
          <a:lstStyle/>
          <a:p>
            <a:pPr algn="ctr"/>
            <a:r>
              <a:rPr lang="en-US" b="1" kern="1800" dirty="0">
                <a:effectLst/>
                <a:latin typeface="Times New Roman" panose="02020603050405020304" pitchFamily="18" charset="0"/>
                <a:ea typeface="Times New Roman" panose="02020603050405020304" pitchFamily="18" charset="0"/>
                <a:cs typeface="Times New Roman" panose="02020603050405020304" pitchFamily="18" charset="0"/>
              </a:rPr>
              <a:t>Common Misconceptions</a:t>
            </a:r>
            <a:endParaRPr lang="en-US" dirty="0"/>
          </a:p>
        </p:txBody>
      </p:sp>
      <p:sp>
        <p:nvSpPr>
          <p:cNvPr id="5" name="Content Placeholder 4">
            <a:extLst>
              <a:ext uri="{FF2B5EF4-FFF2-40B4-BE49-F238E27FC236}">
                <a16:creationId xmlns:a16="http://schemas.microsoft.com/office/drawing/2014/main" id="{B413D4F1-EB95-488A-D62C-865CE77DD1AB}"/>
              </a:ext>
            </a:extLst>
          </p:cNvPr>
          <p:cNvSpPr>
            <a:spLocks noGrp="1"/>
          </p:cNvSpPr>
          <p:nvPr>
            <p:ph idx="1"/>
          </p:nvPr>
        </p:nvSpPr>
        <p:spPr>
          <a:xfrm>
            <a:off x="7531610" y="2434201"/>
            <a:ext cx="4413463" cy="3742762"/>
          </a:xfrm>
        </p:spPr>
        <p:txBody>
          <a:bodyPr>
            <a:normAutofit/>
          </a:bodyPr>
          <a:lstStyle/>
          <a:p>
            <a:r>
              <a:rPr lang="en-US" sz="2400" dirty="0">
                <a:latin typeface="Times New Roman" panose="02020603050405020304" pitchFamily="18" charset="0"/>
                <a:cs typeface="Times New Roman" panose="02020603050405020304" pitchFamily="18" charset="0"/>
              </a:rPr>
              <a:t>How do Native Alaskans get around?</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Although dog sleds are sill in use, they have been largely replaced by snow mobiles on land and motorized skiffs on the water.</a:t>
            </a:r>
          </a:p>
        </p:txBody>
      </p:sp>
    </p:spTree>
    <p:extLst>
      <p:ext uri="{BB962C8B-B14F-4D97-AF65-F5344CB8AC3E}">
        <p14:creationId xmlns:p14="http://schemas.microsoft.com/office/powerpoint/2010/main" val="20227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401</TotalTime>
  <Words>1426</Words>
  <Application>Microsoft Office PowerPoint</Application>
  <PresentationFormat>Widescreen</PresentationFormat>
  <Paragraphs>95</Paragraphs>
  <Slides>21</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Times New Roman</vt:lpstr>
      <vt:lpstr>Office Theme</vt:lpstr>
      <vt:lpstr>Alaska Native Peoples</vt:lpstr>
      <vt:lpstr>Topics</vt:lpstr>
      <vt:lpstr>Common Misconceptions</vt:lpstr>
      <vt:lpstr>Common Misconceptions</vt:lpstr>
      <vt:lpstr>Common Misconceptions</vt:lpstr>
      <vt:lpstr>Common Misconceptions</vt:lpstr>
      <vt:lpstr>Common Misconceptions</vt:lpstr>
      <vt:lpstr>Common Misconceptions</vt:lpstr>
      <vt:lpstr>Common Misconceptions</vt:lpstr>
      <vt:lpstr>Common Misconceptions</vt:lpstr>
      <vt:lpstr>Common Misconceptions</vt:lpstr>
      <vt:lpstr>Common Misconceptions</vt:lpstr>
      <vt:lpstr>Alaska Native Peoples</vt:lpstr>
      <vt:lpstr>Alaska Native Peoples</vt:lpstr>
      <vt:lpstr>Alaska Native Peoples</vt:lpstr>
      <vt:lpstr>Alaska Native Peoples</vt:lpstr>
      <vt:lpstr>Alaska Native Peoples</vt:lpstr>
      <vt:lpstr>Alaska Native Peoples</vt:lpstr>
      <vt:lpstr>Alaska Native Peoples</vt:lpstr>
      <vt:lpstr>Thankyou for Coming!</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Alaska Native Peoples</dc:title>
  <dc:creator>Marc Silver</dc:creator>
  <cp:lastModifiedBy>Marc Silver</cp:lastModifiedBy>
  <cp:revision>24</cp:revision>
  <dcterms:created xsi:type="dcterms:W3CDTF">2024-05-29T02:24:00Z</dcterms:created>
  <dcterms:modified xsi:type="dcterms:W3CDTF">2024-08-10T05:12:43Z</dcterms:modified>
</cp:coreProperties>
</file>