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0C_0.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handoutMasterIdLst>
    <p:handoutMasterId r:id="rId35"/>
  </p:handoutMasterIdLst>
  <p:sldIdLst>
    <p:sldId id="256" r:id="rId2"/>
    <p:sldId id="273" r:id="rId3"/>
    <p:sldId id="257" r:id="rId4"/>
    <p:sldId id="274" r:id="rId5"/>
    <p:sldId id="258" r:id="rId6"/>
    <p:sldId id="280" r:id="rId7"/>
    <p:sldId id="322" r:id="rId8"/>
    <p:sldId id="276" r:id="rId9"/>
    <p:sldId id="260" r:id="rId10"/>
    <p:sldId id="277" r:id="rId11"/>
    <p:sldId id="261" r:id="rId12"/>
    <p:sldId id="264" r:id="rId13"/>
    <p:sldId id="265" r:id="rId14"/>
    <p:sldId id="278" r:id="rId15"/>
    <p:sldId id="268" r:id="rId16"/>
    <p:sldId id="317" r:id="rId17"/>
    <p:sldId id="309" r:id="rId18"/>
    <p:sldId id="310" r:id="rId19"/>
    <p:sldId id="311" r:id="rId20"/>
    <p:sldId id="314" r:id="rId21"/>
    <p:sldId id="316" r:id="rId22"/>
    <p:sldId id="312" r:id="rId23"/>
    <p:sldId id="313" r:id="rId24"/>
    <p:sldId id="320" r:id="rId25"/>
    <p:sldId id="319" r:id="rId26"/>
    <p:sldId id="318" r:id="rId27"/>
    <p:sldId id="315" r:id="rId28"/>
    <p:sldId id="321" r:id="rId29"/>
    <p:sldId id="275" r:id="rId30"/>
    <p:sldId id="271" r:id="rId31"/>
    <p:sldId id="272" r:id="rId32"/>
    <p:sldId id="291" r:id="rId33"/>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6809BF-033D-8017-B196-2FD9BEB1A563}" name="Marc Silver" initials="MS" userId="5483e828a1166d9a"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24" autoAdjust="0"/>
    <p:restoredTop sz="94660"/>
  </p:normalViewPr>
  <p:slideViewPr>
    <p:cSldViewPr snapToGrid="0">
      <p:cViewPr varScale="1">
        <p:scale>
          <a:sx n="100" d="100"/>
          <a:sy n="100" d="100"/>
        </p:scale>
        <p:origin x="2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omments/modernComment_10C_0.xml><?xml version="1.0" encoding="utf-8"?>
<p188:cmLst xmlns:a="http://schemas.openxmlformats.org/drawingml/2006/main" xmlns:r="http://schemas.openxmlformats.org/officeDocument/2006/relationships" xmlns:p188="http://schemas.microsoft.com/office/powerpoint/2018/8/main">
  <p188:cm id="{57977F25-4624-48DB-B16E-93C0C62B354F}" authorId="{5A6809BF-033D-8017-B196-2FD9BEB1A563}" created="2024-07-19T20:48:52.116">
    <pc:sldMkLst xmlns:pc="http://schemas.microsoft.com/office/powerpoint/2013/main/command">
      <pc:docMk/>
      <pc:sldMk cId="0" sldId="268"/>
    </pc:sldMkLst>
    <p188:txBody>
      <a:bodyPr/>
      <a:lstStyle/>
      <a:p>
        <a:r>
          <a:rPr lang="en-US"/>
          <a:t>CBD means Central Business District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35F8CA-DB92-1A78-2516-3208E78791E5}"/>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12</a:t>
            </a:fld>
            <a:endParaRPr lang="en-US"/>
          </a:p>
        </p:txBody>
      </p:sp>
      <p:sp>
        <p:nvSpPr>
          <p:cNvPr id="2" name="Slide Image Placeholder 1">
            <a:extLst>
              <a:ext uri="{FF2B5EF4-FFF2-40B4-BE49-F238E27FC236}">
                <a16:creationId xmlns:a16="http://schemas.microsoft.com/office/drawing/2014/main" id="{4E18D80B-256C-9015-A337-9AFB639EE4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158E32-BB5C-0A38-8BBA-EE1E8693F08E}"/>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67189D-F437-47E1-A445-7B0A2B4E5F03}"/>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13</a:t>
            </a:fld>
            <a:endParaRPr lang="en-US"/>
          </a:p>
        </p:txBody>
      </p:sp>
      <p:sp>
        <p:nvSpPr>
          <p:cNvPr id="2" name="Slide Image Placeholder 1">
            <a:extLst>
              <a:ext uri="{FF2B5EF4-FFF2-40B4-BE49-F238E27FC236}">
                <a16:creationId xmlns:a16="http://schemas.microsoft.com/office/drawing/2014/main" id="{AD64464C-E2F2-34FC-642F-5CBA7F10F7F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F51DA5C-832B-BAA9-426B-71ECD8F203F3}"/>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15</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16</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185503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17</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151606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18</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885377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19</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565759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20</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6775529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21</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4209766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22</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35316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23</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8027785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24</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9434282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25</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1889178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26</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6525935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27</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359600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28</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34860857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29</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30</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31</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6</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579149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7</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3055906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8</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663425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9</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10</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242771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11</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18/10/relationships/comments" Target="../comments/modernComment_10C_0.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nzpocketguide.com/new-zealand-seasons/"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hyperlink" Target="https://nzpocketguide.com/new-zealand-in-april/" TargetMode="External"/><Relationship Id="rId4" Type="http://schemas.openxmlformats.org/officeDocument/2006/relationships/hyperlink" Target="https://nzpocketguide.com/new-zealand-in-october/"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nzpocketguide.com/public-holidays-in-new-zealand/"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s://nzpocketguide.com/new-zealand-in-april/"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nzpocketguide.com/akaroa-guide-backpackers/"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awin1.com/cread.php?awinaffid=536337&amp;awinmid=12572&amp;platform=dl&amp;ued=https%3A%2F%2Fwww.viator.com%2Ftours%2FAkaroa%2FSwimming-with-Dolphins-in-Akaroa%2Fd23350-3661SWDS_SWDW"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hyperlink" Target="https://www.booking.com/hotel/nz/onuku-farm-hostel-akaroa.en.html?aid=1173682&amp;no_rooms=1&amp;group_adults=2&amp;room1=A%2CA" TargetMode="External"/><Relationship Id="rId5" Type="http://schemas.openxmlformats.org/officeDocument/2006/relationships/hyperlink" Target="https://www.klook.com/en-NZ/activity/2185-swimming-dolphins-christchurch/?aid=15185" TargetMode="External"/><Relationship Id="rId4" Type="http://schemas.openxmlformats.org/officeDocument/2006/relationships/hyperlink" Target="https://www.anrdoezrs.net/links/8177341/type/dlg/https:/www.tripadvisor.co.nz/AttractionProductReview-g285727-d11987909-Swimming_with_Wild_Dolphins_in_Akaroa-Akaroa_Canterbury_Region_South_Island.html"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nzpocketguide.com/maori-etiquette-visiting-marae/"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hyperlink" Target="https://www.britannica.com/"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0" y="1441450"/>
            <a:ext cx="6011863" cy="2474524"/>
          </a:xfrm>
          <a:prstGeom prst="rect">
            <a:avLst/>
          </a:prstGeom>
        </p:spPr>
        <p:txBody>
          <a:bodyPr vert="horz" wrap="square">
            <a:spAutoFit/>
          </a:bodyPr>
          <a:lstStyle/>
          <a:p>
            <a:pPr algn="ctr"/>
            <a:r>
              <a:rPr kumimoji="0" lang="en-US" altLang="en-US" sz="4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Akaroa</a:t>
            </a:r>
            <a:br>
              <a:rPr kumimoji="0" lang="en-US" altLang="en-US" sz="4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altLang="en-US" sz="4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New Zealand</a:t>
            </a:r>
            <a:br>
              <a:rPr lang="en-US" sz="4800" b="1" dirty="0">
                <a:solidFill>
                  <a:srgbClr val="000000"/>
                </a:solidFill>
                <a:latin typeface="Times New Roman" panose="02020603050405020304" pitchFamily="18" charset="0"/>
                <a:cs typeface="Times New Roman" panose="02020603050405020304" pitchFamily="18" charset="0"/>
              </a:rPr>
            </a:br>
            <a:r>
              <a:rPr lang="en-US" sz="2800" b="1" dirty="0">
                <a:solidFill>
                  <a:srgbClr val="000000"/>
                </a:solidFill>
                <a:latin typeface="Times New Roman" panose="02020603050405020304" pitchFamily="18" charset="0"/>
                <a:cs typeface="Times New Roman" panose="02020603050405020304" pitchFamily="18" charset="0"/>
              </a:rPr>
              <a:t>Presented by</a:t>
            </a:r>
            <a:br>
              <a:rPr lang="en-US" sz="4800" b="1" dirty="0">
                <a:solidFill>
                  <a:srgbClr val="000000"/>
                </a:solidFill>
                <a:latin typeface="Times New Roman" panose="02020603050405020304" pitchFamily="18" charset="0"/>
                <a:cs typeface="Times New Roman" panose="02020603050405020304" pitchFamily="18" charset="0"/>
              </a:rPr>
            </a:br>
            <a:r>
              <a:rPr lang="en-US" sz="4800" b="1" dirty="0">
                <a:solidFill>
                  <a:srgbClr val="000000"/>
                </a:solidFill>
                <a:latin typeface="Times New Roman" panose="02020603050405020304" pitchFamily="18" charset="0"/>
                <a:cs typeface="Times New Roman" panose="02020603050405020304" pitchFamily="18" charset="0"/>
              </a:rPr>
              <a:t>Marc Silver</a:t>
            </a:r>
          </a:p>
        </p:txBody>
      </p:sp>
      <p:pic>
        <p:nvPicPr>
          <p:cNvPr id="7" name="Picture 6" descr="A blue flag with red and white stars&#10;&#10;Description automatically generated">
            <a:extLst>
              <a:ext uri="{FF2B5EF4-FFF2-40B4-BE49-F238E27FC236}">
                <a16:creationId xmlns:a16="http://schemas.microsoft.com/office/drawing/2014/main" id="{3AB8FA6F-8E07-57F8-65DB-C6B682EA94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0312" y="1104984"/>
            <a:ext cx="4666396" cy="2916498"/>
          </a:xfrm>
          <a:prstGeom prst="rect">
            <a:avLst/>
          </a:prstGeom>
        </p:spPr>
      </p:pic>
      <p:sp>
        <p:nvSpPr>
          <p:cNvPr id="4" name="TextBox 3">
            <a:extLst>
              <a:ext uri="{FF2B5EF4-FFF2-40B4-BE49-F238E27FC236}">
                <a16:creationId xmlns:a16="http://schemas.microsoft.com/office/drawing/2014/main" id="{CFC8283C-4AB9-405C-A2E6-88176A5A468B}"/>
              </a:ext>
            </a:extLst>
          </p:cNvPr>
          <p:cNvSpPr txBox="1"/>
          <p:nvPr/>
        </p:nvSpPr>
        <p:spPr>
          <a:xfrm>
            <a:off x="0" y="4252440"/>
            <a:ext cx="10080625" cy="1015663"/>
          </a:xfrm>
          <a:prstGeom prst="rect">
            <a:avLst/>
          </a:prstGeom>
          <a:noFill/>
        </p:spPr>
        <p:txBody>
          <a:bodyPr wrap="square">
            <a:spAutoFit/>
          </a:bodyPr>
          <a:lstStyle/>
          <a:p>
            <a:pPr algn="ctr"/>
            <a:r>
              <a:rPr lang="en-US" sz="3000" dirty="0">
                <a:latin typeface="Times New Roman" panose="02020603050405020304" pitchFamily="18" charset="0"/>
                <a:cs typeface="Times New Roman" panose="02020603050405020304" pitchFamily="18" charset="0"/>
              </a:rPr>
              <a:t>As they say in New Zealand, “Kia </a:t>
            </a:r>
            <a:r>
              <a:rPr lang="en-US" sz="3000" dirty="0" err="1">
                <a:latin typeface="Times New Roman" panose="02020603050405020304" pitchFamily="18" charset="0"/>
                <a:cs typeface="Times New Roman" panose="02020603050405020304" pitchFamily="18" charset="0"/>
              </a:rPr>
              <a:t>ora</a:t>
            </a:r>
            <a:r>
              <a:rPr lang="en-US" sz="3000" dirty="0">
                <a:latin typeface="Times New Roman" panose="02020603050405020304" pitchFamily="18" charset="0"/>
                <a:cs typeface="Times New Roman" panose="02020603050405020304" pitchFamily="18" charset="0"/>
              </a:rPr>
              <a:t>” </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which is a Māori greeting for </a:t>
            </a:r>
            <a:r>
              <a:rPr lang="en-US" sz="3000" b="1" dirty="0">
                <a:latin typeface="Times New Roman" panose="02020603050405020304" pitchFamily="18" charset="0"/>
                <a:cs typeface="Times New Roman" panose="02020603050405020304" pitchFamily="18" charset="0"/>
              </a:rPr>
              <a:t>Welcome</a:t>
            </a:r>
            <a:r>
              <a:rPr lang="en-US" sz="1800" b="1"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0" y="-66676"/>
            <a:ext cx="10080625" cy="1050925"/>
          </a:xfrm>
          <a:prstGeom prst="rect">
            <a:avLst/>
          </a:prstGeom>
        </p:spPr>
        <p:txBody>
          <a:bodyPr vert="horz" lIns="91440" tIns="45720" rIns="91440" bIns="45720" rtlCol="0" anchor="ctr">
            <a:normAutofit/>
          </a:bodyPr>
          <a:lstStyle/>
          <a:p>
            <a:pPr lvl="0" algn="ctr" rtl="0" hangingPunct="1">
              <a:lnSpc>
                <a:spcPct val="90000"/>
              </a:lnSpc>
              <a:spcBef>
                <a:spcPct val="0"/>
              </a:spcBef>
            </a:pPr>
            <a:r>
              <a:rPr lang="en-US" sz="4400" b="1" kern="1200" dirty="0">
                <a:latin typeface="Times New Roman" panose="02020603050405020304" pitchFamily="18" charset="0"/>
                <a:ea typeface="+mj-ea"/>
                <a:cs typeface="Times New Roman" panose="02020603050405020304" pitchFamily="18" charset="0"/>
              </a:rPr>
              <a:t>Map of Akaroa</a:t>
            </a:r>
          </a:p>
        </p:txBody>
      </p:sp>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lvl="0" hangingPunct="1">
              <a:spcAft>
                <a:spcPts val="600"/>
              </a:spcAft>
            </a:pPr>
            <a:fld id="{2A6BFD85-4870-4D28-95E8-EB6D313F6BEA}" type="slidenum">
              <a:rPr lang="en-US" sz="800">
                <a:solidFill>
                  <a:schemeClr val="tx1">
                    <a:tint val="75000"/>
                  </a:schemeClr>
                </a:solidFill>
                <a:latin typeface="+mn-lt"/>
                <a:ea typeface="+mn-ea"/>
                <a:cs typeface="+mn-cs"/>
              </a:rPr>
              <a:pPr lvl="0" hangingPunct="1">
                <a:spcAft>
                  <a:spcPts val="600"/>
                </a:spcAft>
              </a:pPr>
              <a:t>10</a:t>
            </a:fld>
            <a:endParaRPr lang="en-US" sz="800">
              <a:solidFill>
                <a:schemeClr val="tx1">
                  <a:tint val="75000"/>
                </a:schemeClr>
              </a:solidFill>
              <a:latin typeface="+mn-lt"/>
              <a:ea typeface="+mn-ea"/>
              <a:cs typeface="+mn-cs"/>
            </a:endParaRPr>
          </a:p>
        </p:txBody>
      </p:sp>
    </p:spTree>
    <p:extLst>
      <p:ext uri="{BB962C8B-B14F-4D97-AF65-F5344CB8AC3E}">
        <p14:creationId xmlns:p14="http://schemas.microsoft.com/office/powerpoint/2010/main" val="3746580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1" y="0"/>
            <a:ext cx="10064045" cy="1355018"/>
          </a:xfrm>
          <a:prstGeom prst="rect">
            <a:avLst/>
          </a:prstGeom>
        </p:spPr>
        <p:txBody>
          <a:bodyPr vert="horz" lIns="91440" tIns="45720" rIns="91440" bIns="45720" rtlCol="0" anchor="ctr">
            <a:normAutofit/>
          </a:bodyPr>
          <a:lstStyle/>
          <a:p>
            <a:pPr algn="ctr" rtl="0" hangingPunct="1">
              <a:lnSpc>
                <a:spcPct val="90000"/>
              </a:lnSpc>
              <a:spcBef>
                <a:spcPct val="0"/>
              </a:spcBef>
            </a:pPr>
            <a:r>
              <a:rPr lang="en-US" sz="4400" b="1" dirty="0">
                <a:solidFill>
                  <a:schemeClr val="tx1"/>
                </a:solidFill>
                <a:latin typeface="Times New Roman" panose="02020603050405020304" pitchFamily="18" charset="0"/>
                <a:cs typeface="Times New Roman" panose="02020603050405020304" pitchFamily="18" charset="0"/>
              </a:rPr>
              <a:t>Akaroa Transit System</a:t>
            </a:r>
          </a:p>
        </p:txBody>
      </p:sp>
      <p:sp>
        <p:nvSpPr>
          <p:cNvPr id="5" name="TextBox 4">
            <a:extLst>
              <a:ext uri="{FF2B5EF4-FFF2-40B4-BE49-F238E27FC236}">
                <a16:creationId xmlns:a16="http://schemas.microsoft.com/office/drawing/2014/main" id="{BCAB9381-DB64-8C62-6EF9-F597D778464B}"/>
              </a:ext>
            </a:extLst>
          </p:cNvPr>
          <p:cNvSpPr txBox="1"/>
          <p:nvPr/>
        </p:nvSpPr>
        <p:spPr>
          <a:xfrm>
            <a:off x="168222" y="1233529"/>
            <a:ext cx="5566533" cy="4324309"/>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Akaroa has one of the most comprehensive and user-friendly public transport.</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You can buy HOP cards from vending machines at the Downtown ferry terminal for $25 ($5 for the card plus $20 credit). Eligible seniors with a SuperGold card need to buy a gold AT HOP card to travel on public transport at discounted rates. Senior citizens can travel for free on AT trains and selected bus and ferry services. Offer applies after 9am on weekdays and all day on weekends and public holidays. You must have an AT HOP card loaded with a SuperGold concession.</a:t>
            </a:r>
          </a:p>
          <a:p>
            <a:pPr indent="-228600">
              <a:lnSpc>
                <a:spcPct val="90000"/>
              </a:lnSpc>
              <a:spcAft>
                <a:spcPts val="600"/>
              </a:spcAft>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The $5 card charge is not refundable.</a:t>
            </a:r>
          </a:p>
          <a:p>
            <a:pPr indent="-228600">
              <a:lnSpc>
                <a:spcPct val="90000"/>
              </a:lnSpc>
              <a:spcAft>
                <a:spcPts val="600"/>
              </a:spcAft>
              <a:buFont typeface="Arial" panose="020B0604020202020204" pitchFamily="34" charset="0"/>
              <a:buChar char="•"/>
            </a:pPr>
            <a:endParaRPr lang="en-US" sz="2200" dirty="0"/>
          </a:p>
        </p:txBody>
      </p:sp>
      <p:pic>
        <p:nvPicPr>
          <p:cNvPr id="4" name="Picture 3" descr="A hand holding a card&#10;&#10;Description automatically generated">
            <a:extLst>
              <a:ext uri="{FF2B5EF4-FFF2-40B4-BE49-F238E27FC236}">
                <a16:creationId xmlns:a16="http://schemas.microsoft.com/office/drawing/2014/main" id="{BF4A4D35-3936-7E6A-E373-927FF4BD890D}"/>
              </a:ext>
            </a:extLst>
          </p:cNvPr>
          <p:cNvPicPr>
            <a:picLocks noChangeAspect="1"/>
          </p:cNvPicPr>
          <p:nvPr/>
        </p:nvPicPr>
        <p:blipFill rotWithShape="1">
          <a:blip r:embed="rId3">
            <a:extLst>
              <a:ext uri="{28A0092B-C50C-407E-A947-70E740481C1C}">
                <a14:useLocalDpi xmlns:a14="http://schemas.microsoft.com/office/drawing/2010/main" val="0"/>
              </a:ext>
            </a:extLst>
          </a:blip>
          <a:srcRect l="41384" t="45986" r="13361" b="1988"/>
          <a:stretch/>
        </p:blipFill>
        <p:spPr>
          <a:xfrm>
            <a:off x="5943600" y="2720444"/>
            <a:ext cx="4120445" cy="2950106"/>
          </a:xfrm>
          <a:prstGeom prst="rect">
            <a:avLst/>
          </a:prstGeom>
        </p:spPr>
      </p:pic>
      <p:sp>
        <p:nvSpPr>
          <p:cNvPr id="9" name="TextBox 8">
            <a:extLst>
              <a:ext uri="{FF2B5EF4-FFF2-40B4-BE49-F238E27FC236}">
                <a16:creationId xmlns:a16="http://schemas.microsoft.com/office/drawing/2014/main" id="{3BEB0E22-3BA0-3276-4B17-85F36301F3B8}"/>
              </a:ext>
            </a:extLst>
          </p:cNvPr>
          <p:cNvSpPr txBox="1"/>
          <p:nvPr/>
        </p:nvSpPr>
        <p:spPr>
          <a:xfrm>
            <a:off x="5902979" y="1355017"/>
            <a:ext cx="4161066" cy="1323439"/>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Cash fares for public bus services start at NZ$2.50 to travel a short distance if paying in cash or are a little cheaper with HOP cards.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page9">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D515D-D470-365A-694F-95394ECA5B49}"/>
              </a:ext>
            </a:extLst>
          </p:cNvPr>
          <p:cNvSpPr txBox="1">
            <a:spLocks noGrp="1"/>
          </p:cNvSpPr>
          <p:nvPr>
            <p:ph type="title" idx="4294967295"/>
          </p:nvPr>
        </p:nvSpPr>
        <p:spPr>
          <a:xfrm>
            <a:off x="-1" y="174625"/>
            <a:ext cx="10080625" cy="569913"/>
          </a:xfrm>
          <a:prstGeom prst="rect">
            <a:avLst/>
          </a:prstGeom>
        </p:spPr>
        <p:txBody>
          <a:bodyPr vert="horz"/>
          <a:lstStyle/>
          <a:p>
            <a:pPr algn="ctr" rtl="0"/>
            <a:r>
              <a:rPr lang="en-US" sz="4000" b="1" dirty="0">
                <a:solidFill>
                  <a:schemeClr val="tx1"/>
                </a:solidFill>
                <a:latin typeface="+mj-lt"/>
                <a:ea typeface="+mj-ea"/>
                <a:cs typeface="+mj-cs"/>
              </a:rPr>
              <a:t>Akaroa Taxis</a:t>
            </a:r>
            <a:endParaRPr lang="en-US" sz="4000" b="1" i="0" u="none" strike="noStrike" kern="1200" dirty="0">
              <a:ln>
                <a:noFill/>
              </a:ln>
              <a:solidFill>
                <a:schemeClr val="tx1"/>
              </a:solidFill>
              <a:latin typeface="Times New Roman" panose="02020603050405020304" pitchFamily="18" charset="0"/>
              <a:ea typeface="Lucida Sans Unicode" pitchFamily="2"/>
              <a:cs typeface="Times New Roman" panose="02020603050405020304" pitchFamily="18" charset="0"/>
            </a:endParaRPr>
          </a:p>
        </p:txBody>
      </p:sp>
      <p:sp>
        <p:nvSpPr>
          <p:cNvPr id="8" name="Rectangle 2">
            <a:extLst>
              <a:ext uri="{FF2B5EF4-FFF2-40B4-BE49-F238E27FC236}">
                <a16:creationId xmlns:a16="http://schemas.microsoft.com/office/drawing/2014/main" id="{C1D08D37-5197-C72C-70C8-936D36C4D65C}"/>
              </a:ext>
            </a:extLst>
          </p:cNvPr>
          <p:cNvSpPr>
            <a:spLocks noChangeArrowheads="1"/>
          </p:cNvSpPr>
          <p:nvPr/>
        </p:nvSpPr>
        <p:spPr bwMode="auto">
          <a:xfrm>
            <a:off x="5157483" y="1369483"/>
            <a:ext cx="4753459" cy="3508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342900" indent="-342900">
              <a:buFont typeface="Arial" panose="020B0604020202020204" pitchFamily="34" charset="0"/>
              <a:buChar char="•"/>
            </a:pPr>
            <a:r>
              <a:rPr lang="en-US" sz="2400" dirty="0" err="1"/>
              <a:t>Taxiyo</a:t>
            </a:r>
            <a:r>
              <a:rPr lang="en-US" sz="2400" dirty="0"/>
              <a:t> is the</a:t>
            </a:r>
            <a:r>
              <a:rPr lang="en-US" sz="2200" dirty="0"/>
              <a:t> taxis for Akaroa. They provide a safe and reliable way to explore the city or for transport between the cruise port and various attractions.</a:t>
            </a:r>
          </a:p>
          <a:p>
            <a:pPr marL="342900" indent="-342900">
              <a:buFont typeface="Arial" panose="020B0604020202020204" pitchFamily="34" charset="0"/>
              <a:buChar char="•"/>
            </a:pPr>
            <a:r>
              <a:rPr lang="en-US" sz="2200" dirty="0"/>
              <a:t>Taxis are easily identified by the XXX designation on their license plates. </a:t>
            </a:r>
          </a:p>
          <a:p>
            <a:pPr marL="342900" indent="-342900">
              <a:buFont typeface="Arial" panose="020B0604020202020204" pitchFamily="34" charset="0"/>
              <a:buChar char="•"/>
            </a:pPr>
            <a:r>
              <a:rPr lang="en-US" sz="2200" dirty="0"/>
              <a:t>Like taxis in most locations the cost is significantly more expensive than other modes of transport.</a:t>
            </a:r>
          </a:p>
        </p:txBody>
      </p:sp>
      <p:pic>
        <p:nvPicPr>
          <p:cNvPr id="4" name="Picture 3" descr="A silver car with a light on top&#10;&#10;Description automatically generated">
            <a:extLst>
              <a:ext uri="{FF2B5EF4-FFF2-40B4-BE49-F238E27FC236}">
                <a16:creationId xmlns:a16="http://schemas.microsoft.com/office/drawing/2014/main" id="{D5ADA4C9-BE2B-0F11-8382-6B2F3F94CD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683" y="1295314"/>
            <a:ext cx="4987803" cy="332520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page10">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6F6BF-184F-A7A2-A13B-66EE9C18B79B}"/>
              </a:ext>
            </a:extLst>
          </p:cNvPr>
          <p:cNvSpPr txBox="1">
            <a:spLocks noGrp="1"/>
          </p:cNvSpPr>
          <p:nvPr>
            <p:ph type="title" idx="4294967295"/>
          </p:nvPr>
        </p:nvSpPr>
        <p:spPr>
          <a:xfrm>
            <a:off x="0" y="266142"/>
            <a:ext cx="10080625" cy="1013130"/>
          </a:xfrm>
          <a:prstGeom prst="rect">
            <a:avLst/>
          </a:prstGeom>
        </p:spPr>
        <p:txBody>
          <a:bodyPr vert="horz"/>
          <a:lstStyle/>
          <a:p>
            <a:pPr algn="ctr"/>
            <a:r>
              <a:rPr lang="en-US" sz="4400" b="1" dirty="0">
                <a:solidFill>
                  <a:schemeClr val="tx1"/>
                </a:solidFill>
                <a:latin typeface="Times New Roman" panose="02020603050405020304" pitchFamily="18" charset="0"/>
                <a:cs typeface="Times New Roman" panose="02020603050405020304" pitchFamily="18" charset="0"/>
              </a:rPr>
              <a:t>Akaroa Walking Tour</a:t>
            </a:r>
            <a:br>
              <a:rPr lang="en-US" sz="4000" dirty="0">
                <a:solidFill>
                  <a:schemeClr val="tx1"/>
                </a:solidFill>
                <a:latin typeface="Times New Roman" panose="02020603050405020304" pitchFamily="18" charset="0"/>
                <a:cs typeface="Times New Roman" panose="02020603050405020304" pitchFamily="18" charset="0"/>
              </a:rPr>
            </a:br>
            <a:endParaRPr lang="en-US" sz="4000" b="1" dirty="0">
              <a:solidFill>
                <a:srgbClr val="000000"/>
              </a:solidFill>
              <a:latin typeface="Alef" pitchFamily="18"/>
              <a:cs typeface="Alef" pitchFamily="2"/>
            </a:endParaRPr>
          </a:p>
        </p:txBody>
      </p:sp>
      <p:sp>
        <p:nvSpPr>
          <p:cNvPr id="7" name="TextBox 6">
            <a:extLst>
              <a:ext uri="{FF2B5EF4-FFF2-40B4-BE49-F238E27FC236}">
                <a16:creationId xmlns:a16="http://schemas.microsoft.com/office/drawing/2014/main" id="{A99F0288-1B4D-A51A-35D6-AA90A5FC1ECE}"/>
              </a:ext>
            </a:extLst>
          </p:cNvPr>
          <p:cNvSpPr txBox="1"/>
          <p:nvPr/>
        </p:nvSpPr>
        <p:spPr>
          <a:xfrm>
            <a:off x="0" y="1143377"/>
            <a:ext cx="3860799" cy="4401205"/>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Take a Akaroa walking tour of the interesting points and historic buildings in the capital city of Akaroa. </a:t>
            </a:r>
          </a:p>
          <a:p>
            <a:pPr marL="342900" indent="-34290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Places You Will See in Akaroa: Quay Street, Britomart, Ferry Building, Viaduct Harbor, Fish Market, Victoria </a:t>
            </a:r>
            <a:r>
              <a:rPr lang="en-US" sz="2000" dirty="0" err="1">
                <a:latin typeface="Times New Roman" panose="02020603050405020304" pitchFamily="18" charset="0"/>
                <a:cs typeface="Times New Roman" panose="02020603050405020304" pitchFamily="18" charset="0"/>
              </a:rPr>
              <a:t>Park,St</a:t>
            </a:r>
            <a:r>
              <a:rPr lang="en-US" sz="2000" dirty="0">
                <a:latin typeface="Times New Roman" panose="02020603050405020304" pitchFamily="18" charset="0"/>
                <a:cs typeface="Times New Roman" panose="02020603050405020304" pitchFamily="18" charset="0"/>
              </a:rPr>
              <a:t>. Patrick’s Cathedral, Sky Tower, Aotea Square, Albert park, Akaroa Domain, War Museum, War Museum, Holy Trinity Cathedral, Rose Garden</a:t>
            </a:r>
          </a:p>
        </p:txBody>
      </p:sp>
      <p:pic>
        <p:nvPicPr>
          <p:cNvPr id="8" name="Picture 7" descr="A map of a city with a map of a city&#10;&#10;Description automatically generated">
            <a:extLst>
              <a:ext uri="{FF2B5EF4-FFF2-40B4-BE49-F238E27FC236}">
                <a16:creationId xmlns:a16="http://schemas.microsoft.com/office/drawing/2014/main" id="{E0DC40AC-DECC-FC62-45A4-3CFB8C31D701}"/>
              </a:ext>
            </a:extLst>
          </p:cNvPr>
          <p:cNvPicPr>
            <a:picLocks noChangeAspect="1"/>
          </p:cNvPicPr>
          <p:nvPr/>
        </p:nvPicPr>
        <p:blipFill rotWithShape="1">
          <a:blip r:embed="rId3">
            <a:extLst>
              <a:ext uri="{28A0092B-C50C-407E-A947-70E740481C1C}">
                <a14:useLocalDpi xmlns:a14="http://schemas.microsoft.com/office/drawing/2010/main" val="0"/>
              </a:ext>
            </a:extLst>
          </a:blip>
          <a:srcRect l="1930" t="3185" r="2233" b="4694"/>
          <a:stretch/>
        </p:blipFill>
        <p:spPr>
          <a:xfrm>
            <a:off x="3860800" y="1050738"/>
            <a:ext cx="6219825" cy="461981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37306B-320D-8EFA-FCD0-4DD3922C827C}"/>
              </a:ext>
            </a:extLst>
          </p:cNvPr>
          <p:cNvSpPr txBox="1"/>
          <p:nvPr/>
        </p:nvSpPr>
        <p:spPr>
          <a:xfrm>
            <a:off x="0" y="0"/>
            <a:ext cx="10080625" cy="869245"/>
          </a:xfrm>
          <a:prstGeom prst="rect">
            <a:avLst/>
          </a:prstGeom>
        </p:spPr>
        <p:txBody>
          <a:bodyPr vert="horz" lIns="91440" tIns="45720" rIns="91440" bIns="45720" rtlCol="0" anchor="ctr">
            <a:normAutofit/>
          </a:bodyPr>
          <a:lstStyle/>
          <a:p>
            <a:pPr algn="ctr"/>
            <a:r>
              <a:rPr lang="en-US" sz="4400" b="1" dirty="0">
                <a:latin typeface="Times New Roman" panose="02020603050405020304" pitchFamily="18" charset="0"/>
                <a:cs typeface="Times New Roman" panose="02020603050405020304" pitchFamily="18" charset="0"/>
              </a:rPr>
              <a:t>Hop-on Hop-off Tour</a:t>
            </a:r>
          </a:p>
        </p:txBody>
      </p:sp>
      <p:sp>
        <p:nvSpPr>
          <p:cNvPr id="5" name="TextBox 4">
            <a:extLst>
              <a:ext uri="{FF2B5EF4-FFF2-40B4-BE49-F238E27FC236}">
                <a16:creationId xmlns:a16="http://schemas.microsoft.com/office/drawing/2014/main" id="{1AF5FB54-0725-AC46-7FCB-E9CDB56C3059}"/>
              </a:ext>
            </a:extLst>
          </p:cNvPr>
          <p:cNvSpPr txBox="1"/>
          <p:nvPr/>
        </p:nvSpPr>
        <p:spPr>
          <a:xfrm>
            <a:off x="0" y="959557"/>
            <a:ext cx="9990667" cy="869246"/>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An Akaroa hop-on hop-off bus tour provides all the benefits of a guided tour—including hassle-free transport and on-board audio commentary—with the flexibility of independent travel. </a:t>
            </a:r>
          </a:p>
        </p:txBody>
      </p:sp>
      <p:pic>
        <p:nvPicPr>
          <p:cNvPr id="4" name="Picture 3" descr="A yellow double decker bus&#10;&#10;Description automatically generated">
            <a:extLst>
              <a:ext uri="{FF2B5EF4-FFF2-40B4-BE49-F238E27FC236}">
                <a16:creationId xmlns:a16="http://schemas.microsoft.com/office/drawing/2014/main" id="{6F7A6108-9888-B827-AF01-A5D5C35814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3824" y="2598209"/>
            <a:ext cx="4616802" cy="3077869"/>
          </a:xfrm>
          <a:prstGeom prst="rect">
            <a:avLst/>
          </a:prstGeom>
        </p:spPr>
      </p:pic>
      <p:sp>
        <p:nvSpPr>
          <p:cNvPr id="9" name="TextBox 8">
            <a:extLst>
              <a:ext uri="{FF2B5EF4-FFF2-40B4-BE49-F238E27FC236}">
                <a16:creationId xmlns:a16="http://schemas.microsoft.com/office/drawing/2014/main" id="{77A88DD5-CB04-5921-C95D-17277D8D9814}"/>
              </a:ext>
            </a:extLst>
          </p:cNvPr>
          <p:cNvSpPr txBox="1"/>
          <p:nvPr/>
        </p:nvSpPr>
        <p:spPr>
          <a:xfrm>
            <a:off x="5463823" y="1723180"/>
            <a:ext cx="4616802" cy="830997"/>
          </a:xfrm>
          <a:prstGeom prst="rect">
            <a:avLst/>
          </a:prstGeom>
          <a:noFill/>
        </p:spPr>
        <p:txBody>
          <a:bodyPr wrap="square">
            <a:spAutoFit/>
          </a:bodyPr>
          <a:lstStyle/>
          <a:p>
            <a:pPr algn="ctr"/>
            <a:r>
              <a:rPr lang="en-US" sz="2400" b="1" dirty="0">
                <a:effectLst/>
                <a:latin typeface="Times New Roman" panose="02020603050405020304" pitchFamily="18" charset="0"/>
                <a:cs typeface="Times New Roman" panose="02020603050405020304" pitchFamily="18" charset="0"/>
              </a:rPr>
              <a:t>Adult $55, Child $27</a:t>
            </a:r>
            <a:br>
              <a:rPr lang="en-US" sz="2400" b="1" dirty="0">
                <a:effectLst/>
                <a:latin typeface="Times New Roman" panose="02020603050405020304" pitchFamily="18" charset="0"/>
                <a:cs typeface="Times New Roman" panose="02020603050405020304" pitchFamily="18" charset="0"/>
              </a:rPr>
            </a:br>
            <a:r>
              <a:rPr lang="en-US" sz="2400" b="1" dirty="0">
                <a:effectLst/>
                <a:latin typeface="Times New Roman" panose="02020603050405020304" pitchFamily="18" charset="0"/>
                <a:cs typeface="Times New Roman" panose="02020603050405020304" pitchFamily="18" charset="0"/>
              </a:rPr>
              <a:t>Family $150*</a:t>
            </a:r>
          </a:p>
        </p:txBody>
      </p:sp>
      <p:pic>
        <p:nvPicPr>
          <p:cNvPr id="11" name="Picture 10" descr="A map of a route&#10;&#10;Description automatically generated">
            <a:extLst>
              <a:ext uri="{FF2B5EF4-FFF2-40B4-BE49-F238E27FC236}">
                <a16:creationId xmlns:a16="http://schemas.microsoft.com/office/drawing/2014/main" id="{6FC0112A-22E5-FD7B-0093-7E7A886A364E}"/>
              </a:ext>
            </a:extLst>
          </p:cNvPr>
          <p:cNvPicPr>
            <a:picLocks noChangeAspect="1"/>
          </p:cNvPicPr>
          <p:nvPr/>
        </p:nvPicPr>
        <p:blipFill rotWithShape="1">
          <a:blip r:embed="rId3">
            <a:extLst>
              <a:ext uri="{28A0092B-C50C-407E-A947-70E740481C1C}">
                <a14:useLocalDpi xmlns:a14="http://schemas.microsoft.com/office/drawing/2010/main" val="0"/>
              </a:ext>
            </a:extLst>
          </a:blip>
          <a:srcRect b="4172"/>
          <a:stretch/>
        </p:blipFill>
        <p:spPr>
          <a:xfrm>
            <a:off x="0" y="2140910"/>
            <a:ext cx="5463823" cy="3532937"/>
          </a:xfrm>
          <a:prstGeom prst="rect">
            <a:avLst/>
          </a:prstGeom>
        </p:spPr>
      </p:pic>
    </p:spTree>
    <p:extLst>
      <p:ext uri="{BB962C8B-B14F-4D97-AF65-F5344CB8AC3E}">
        <p14:creationId xmlns:p14="http://schemas.microsoft.com/office/powerpoint/2010/main" val="2196885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10080625" cy="1309512"/>
          </a:xfrm>
          <a:prstGeom prst="rect">
            <a:avLst/>
          </a:prstGeom>
        </p:spPr>
        <p:txBody>
          <a:bodyPr vert="horz" lIns="91440" tIns="45720" rIns="91440" bIns="45720" rtlCol="0" anchor="ctr">
            <a:normAutofit/>
          </a:bodyPr>
          <a:lstStyle/>
          <a:p>
            <a:pPr algn="ctr" rtl="0" hangingPunct="1">
              <a:lnSpc>
                <a:spcPct val="90000"/>
              </a:lnSpc>
              <a:spcBef>
                <a:spcPct val="0"/>
              </a:spcBef>
            </a:pPr>
            <a:r>
              <a:rPr lang="en-US" b="1" dirty="0">
                <a:latin typeface="Times New Roman" panose="02020603050405020304" pitchFamily="18" charset="0"/>
                <a:cs typeface="Times New Roman" panose="02020603050405020304" pitchFamily="18" charset="0"/>
              </a:rPr>
              <a:t>Penguin Safari</a:t>
            </a:r>
            <a:endParaRPr lang="en-US" sz="4400" b="1" dirty="0">
              <a:solidFill>
                <a:schemeClr val="tx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8FFDB5B2-111A-07DF-81E6-5575667F2D53}"/>
              </a:ext>
            </a:extLst>
          </p:cNvPr>
          <p:cNvSpPr txBox="1"/>
          <p:nvPr/>
        </p:nvSpPr>
        <p:spPr>
          <a:xfrm>
            <a:off x="79022" y="1174044"/>
            <a:ext cx="10001602" cy="4278489"/>
          </a:xfrm>
          <a:prstGeom prst="rect">
            <a:avLst/>
          </a:prstGeom>
        </p:spPr>
        <p:txBody>
          <a:bodyPr vert="horz" lIns="91440" tIns="45720" rIns="91440" bIns="45720" rtlCol="0">
            <a:normAutofit/>
          </a:bodyPr>
          <a:lstStyle/>
          <a:p>
            <a:pPr indent="-228600">
              <a:lnSpc>
                <a:spcPct val="110000"/>
              </a:lnSpc>
              <a:spcAft>
                <a:spcPts val="600"/>
              </a:spcAft>
              <a:buFont typeface="Arial" panose="020B0604020202020204" pitchFamily="34" charset="0"/>
              <a:buChar char="•"/>
            </a:pPr>
            <a:endParaRPr lang="en-US" sz="1500" dirty="0">
              <a:latin typeface="Times New Roman" panose="02020603050405020304" pitchFamily="18" charset="0"/>
              <a:cs typeface="Times New Roman" panose="02020603050405020304" pitchFamily="18" charset="0"/>
            </a:endParaRPr>
          </a:p>
        </p:txBody>
      </p:sp>
    </p:spTree>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10080625" cy="1309512"/>
          </a:xfrm>
          <a:prstGeom prst="rect">
            <a:avLst/>
          </a:prstGeom>
        </p:spPr>
        <p:txBody>
          <a:bodyPr vert="horz" lIns="91440" tIns="45720" rIns="91440" bIns="45720" rtlCol="0" anchor="ctr">
            <a:normAutofit/>
          </a:bodyPr>
          <a:lstStyle/>
          <a:p>
            <a:r>
              <a:rPr lang="en-US" b="1" dirty="0"/>
              <a:t>Akaroa Art Gallery</a:t>
            </a:r>
          </a:p>
        </p:txBody>
      </p:sp>
      <p:sp>
        <p:nvSpPr>
          <p:cNvPr id="4" name="TextBox 3">
            <a:extLst>
              <a:ext uri="{FF2B5EF4-FFF2-40B4-BE49-F238E27FC236}">
                <a16:creationId xmlns:a16="http://schemas.microsoft.com/office/drawing/2014/main" id="{8FFDB5B2-111A-07DF-81E6-5575667F2D53}"/>
              </a:ext>
            </a:extLst>
          </p:cNvPr>
          <p:cNvSpPr txBox="1"/>
          <p:nvPr/>
        </p:nvSpPr>
        <p:spPr>
          <a:xfrm>
            <a:off x="79022" y="1174044"/>
            <a:ext cx="10001602" cy="4278489"/>
          </a:xfrm>
          <a:prstGeom prst="rect">
            <a:avLst/>
          </a:prstGeom>
        </p:spPr>
        <p:txBody>
          <a:bodyPr vert="horz" lIns="91440" tIns="45720" rIns="91440" bIns="45720" rtlCol="0">
            <a:normAutofit/>
          </a:bodyPr>
          <a:lstStyle/>
          <a:p>
            <a:pPr indent="-228600">
              <a:lnSpc>
                <a:spcPct val="110000"/>
              </a:lnSpc>
              <a:spcAft>
                <a:spcPts val="600"/>
              </a:spcAft>
              <a:buFont typeface="Arial" panose="020B0604020202020204" pitchFamily="34" charset="0"/>
              <a:buChar char="•"/>
            </a:pPr>
            <a:endParaRPr lang="en-US" sz="15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5125402-F91F-A96D-E11B-FB5B7462A285}"/>
              </a:ext>
            </a:extLst>
          </p:cNvPr>
          <p:cNvSpPr txBox="1"/>
          <p:nvPr/>
        </p:nvSpPr>
        <p:spPr>
          <a:xfrm>
            <a:off x="2519363" y="1541026"/>
            <a:ext cx="5038724" cy="2585323"/>
          </a:xfrm>
          <a:prstGeom prst="rect">
            <a:avLst/>
          </a:prstGeom>
          <a:noFill/>
        </p:spPr>
        <p:txBody>
          <a:bodyPr wrap="square">
            <a:spAutoFit/>
          </a:bodyPr>
          <a:lstStyle/>
          <a:p>
            <a:r>
              <a:rPr lang="en-US" dirty="0"/>
              <a:t>Although mainly open during the </a:t>
            </a:r>
            <a:r>
              <a:rPr lang="en-US" dirty="0">
                <a:hlinkClick r:id="rId3"/>
              </a:rPr>
              <a:t>warmer months</a:t>
            </a:r>
            <a:r>
              <a:rPr lang="en-US" dirty="0"/>
              <a:t>, the</a:t>
            </a:r>
            <a:r>
              <a:rPr lang="en-US" b="1" dirty="0"/>
              <a:t> Akaroa Art Gallery</a:t>
            </a:r>
            <a:r>
              <a:rPr lang="en-US" dirty="0"/>
              <a:t> is still a good go-to on those wetter summer days. Formerly the </a:t>
            </a:r>
            <a:r>
              <a:rPr lang="en-US" b="1" dirty="0"/>
              <a:t>Orion Powerhouse Gallery</a:t>
            </a:r>
            <a:r>
              <a:rPr lang="en-US" dirty="0"/>
              <a:t>, this art gallery has ever-changing exhibitions showcasing the works of artists of the Banks Peninsula and beyond. See artists’ impressions of Akaroa’s landscapes, wildlife and more. The gallery is typically open between </a:t>
            </a:r>
            <a:r>
              <a:rPr lang="en-US" dirty="0">
                <a:hlinkClick r:id="rId4"/>
              </a:rPr>
              <a:t>October</a:t>
            </a:r>
            <a:r>
              <a:rPr lang="en-US" dirty="0"/>
              <a:t> and </a:t>
            </a:r>
            <a:r>
              <a:rPr lang="en-US" dirty="0">
                <a:hlinkClick r:id="rId5"/>
              </a:rPr>
              <a:t>April</a:t>
            </a:r>
            <a:r>
              <a:rPr lang="en-US" dirty="0"/>
              <a:t>.</a:t>
            </a:r>
          </a:p>
        </p:txBody>
      </p:sp>
    </p:spTree>
    <p:extLst>
      <p:ext uri="{BB962C8B-B14F-4D97-AF65-F5344CB8AC3E}">
        <p14:creationId xmlns:p14="http://schemas.microsoft.com/office/powerpoint/2010/main" val="44496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10080625" cy="1309512"/>
          </a:xfrm>
          <a:prstGeom prst="rect">
            <a:avLst/>
          </a:prstGeom>
        </p:spPr>
        <p:txBody>
          <a:bodyPr vert="horz" lIns="91440" tIns="45720" rIns="91440" bIns="45720" rtlCol="0" anchor="ctr">
            <a:normAutofit/>
          </a:bodyPr>
          <a:lstStyle/>
          <a:p>
            <a:pPr algn="ctr" rtl="0" hangingPunct="1">
              <a:lnSpc>
                <a:spcPct val="90000"/>
              </a:lnSpc>
              <a:spcBef>
                <a:spcPct val="0"/>
              </a:spcBef>
            </a:pPr>
            <a:r>
              <a:rPr lang="en-US" b="1" dirty="0"/>
              <a:t>Akaroa Museum</a:t>
            </a:r>
            <a:endParaRPr lang="en-US" sz="4400" b="1" dirty="0">
              <a:solidFill>
                <a:schemeClr val="tx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8FFDB5B2-111A-07DF-81E6-5575667F2D53}"/>
              </a:ext>
            </a:extLst>
          </p:cNvPr>
          <p:cNvSpPr txBox="1"/>
          <p:nvPr/>
        </p:nvSpPr>
        <p:spPr>
          <a:xfrm>
            <a:off x="79022" y="1174044"/>
            <a:ext cx="10001602" cy="4278489"/>
          </a:xfrm>
          <a:prstGeom prst="rect">
            <a:avLst/>
          </a:prstGeom>
        </p:spPr>
        <p:txBody>
          <a:bodyPr vert="horz" lIns="91440" tIns="45720" rIns="91440" bIns="45720" rtlCol="0">
            <a:normAutofit/>
          </a:bodyPr>
          <a:lstStyle/>
          <a:p>
            <a:pPr indent="-228600">
              <a:lnSpc>
                <a:spcPct val="110000"/>
              </a:lnSpc>
              <a:spcAft>
                <a:spcPts val="600"/>
              </a:spcAft>
              <a:buFont typeface="Arial" panose="020B0604020202020204" pitchFamily="34" charset="0"/>
              <a:buChar char="•"/>
            </a:pPr>
            <a:endParaRPr lang="en-US" sz="15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4080AB0-785B-43B1-42AD-1F3C9D1FF5BB}"/>
              </a:ext>
            </a:extLst>
          </p:cNvPr>
          <p:cNvSpPr txBox="1"/>
          <p:nvPr/>
        </p:nvSpPr>
        <p:spPr>
          <a:xfrm>
            <a:off x="2519363" y="1402526"/>
            <a:ext cx="5038724" cy="2862322"/>
          </a:xfrm>
          <a:prstGeom prst="rect">
            <a:avLst/>
          </a:prstGeom>
          <a:noFill/>
        </p:spPr>
        <p:txBody>
          <a:bodyPr wrap="square">
            <a:spAutoFit/>
          </a:bodyPr>
          <a:lstStyle/>
          <a:p>
            <a:r>
              <a:rPr lang="en-US" dirty="0"/>
              <a:t>While it might seem like an unimaginative suggestion, going to the museum on a rainy day is actually an interesting thing to do in Akaroa. The </a:t>
            </a:r>
            <a:r>
              <a:rPr lang="en-US" b="1" dirty="0"/>
              <a:t>Akaroa Museum</a:t>
            </a:r>
            <a:r>
              <a:rPr lang="en-US" dirty="0"/>
              <a:t> is set across the historic Langlois-</a:t>
            </a:r>
            <a:r>
              <a:rPr lang="en-US" dirty="0" err="1"/>
              <a:t>Eteveneaux</a:t>
            </a:r>
            <a:r>
              <a:rPr lang="en-US" dirty="0"/>
              <a:t> cottage, Akaroa Court House and the Custom House, featuring well-presented exhibitions about the early </a:t>
            </a:r>
            <a:r>
              <a:rPr lang="en-US" dirty="0" err="1"/>
              <a:t>Maori</a:t>
            </a:r>
            <a:r>
              <a:rPr lang="en-US" dirty="0"/>
              <a:t>, the transformation of the natural environment made by pioneers and explains why the town is a “French” town. What’s more, the museum is free to visit. </a:t>
            </a:r>
          </a:p>
        </p:txBody>
      </p:sp>
    </p:spTree>
    <p:extLst>
      <p:ext uri="{BB962C8B-B14F-4D97-AF65-F5344CB8AC3E}">
        <p14:creationId xmlns:p14="http://schemas.microsoft.com/office/powerpoint/2010/main" val="2317295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10080625" cy="1309512"/>
          </a:xfrm>
          <a:prstGeom prst="rect">
            <a:avLst/>
          </a:prstGeom>
        </p:spPr>
        <p:txBody>
          <a:bodyPr vert="horz" lIns="91440" tIns="45720" rIns="91440" bIns="45720" rtlCol="0" anchor="ctr">
            <a:normAutofit/>
          </a:bodyPr>
          <a:lstStyle/>
          <a:p>
            <a:pPr algn="ctr" rtl="0" hangingPunct="1">
              <a:lnSpc>
                <a:spcPct val="90000"/>
              </a:lnSpc>
              <a:spcBef>
                <a:spcPct val="0"/>
              </a:spcBef>
            </a:pPr>
            <a:r>
              <a:rPr lang="en-US" b="1" dirty="0" err="1"/>
              <a:t>Okains</a:t>
            </a:r>
            <a:r>
              <a:rPr lang="en-US" b="1" dirty="0"/>
              <a:t> Bay Museum</a:t>
            </a:r>
            <a:endParaRPr lang="en-US" sz="4400" b="1" dirty="0">
              <a:solidFill>
                <a:schemeClr val="tx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8FFDB5B2-111A-07DF-81E6-5575667F2D53}"/>
              </a:ext>
            </a:extLst>
          </p:cNvPr>
          <p:cNvSpPr txBox="1"/>
          <p:nvPr/>
        </p:nvSpPr>
        <p:spPr>
          <a:xfrm>
            <a:off x="79022" y="1174044"/>
            <a:ext cx="10001602" cy="4278489"/>
          </a:xfrm>
          <a:prstGeom prst="rect">
            <a:avLst/>
          </a:prstGeom>
        </p:spPr>
        <p:txBody>
          <a:bodyPr vert="horz" lIns="91440" tIns="45720" rIns="91440" bIns="45720" rtlCol="0">
            <a:normAutofit/>
          </a:bodyPr>
          <a:lstStyle/>
          <a:p>
            <a:pPr indent="-228600">
              <a:lnSpc>
                <a:spcPct val="110000"/>
              </a:lnSpc>
              <a:spcAft>
                <a:spcPts val="600"/>
              </a:spcAft>
              <a:buFont typeface="Arial" panose="020B0604020202020204" pitchFamily="34" charset="0"/>
              <a:buChar char="•"/>
            </a:pPr>
            <a:endParaRPr lang="en-US" sz="15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D8DF6BA-AF91-E146-4E7D-E86F7D4A1ADC}"/>
              </a:ext>
            </a:extLst>
          </p:cNvPr>
          <p:cNvSpPr txBox="1"/>
          <p:nvPr/>
        </p:nvSpPr>
        <p:spPr>
          <a:xfrm>
            <a:off x="2519363" y="1541026"/>
            <a:ext cx="5038724" cy="2585323"/>
          </a:xfrm>
          <a:prstGeom prst="rect">
            <a:avLst/>
          </a:prstGeom>
          <a:noFill/>
        </p:spPr>
        <p:txBody>
          <a:bodyPr wrap="square">
            <a:spAutoFit/>
          </a:bodyPr>
          <a:lstStyle/>
          <a:p>
            <a:r>
              <a:rPr lang="en-US" dirty="0"/>
              <a:t>the Akaroa Museum wasn’t enough, there’s also another option in </a:t>
            </a:r>
            <a:r>
              <a:rPr lang="en-US" b="1" dirty="0" err="1"/>
              <a:t>Okains</a:t>
            </a:r>
            <a:r>
              <a:rPr lang="en-US" b="1" dirty="0"/>
              <a:t> Bay</a:t>
            </a:r>
            <a:r>
              <a:rPr lang="en-US" dirty="0"/>
              <a:t>! You’ll find the</a:t>
            </a:r>
            <a:r>
              <a:rPr lang="en-US" b="1" dirty="0"/>
              <a:t> </a:t>
            </a:r>
            <a:r>
              <a:rPr lang="en-US" b="1" dirty="0" err="1"/>
              <a:t>Okains</a:t>
            </a:r>
            <a:r>
              <a:rPr lang="en-US" b="1" dirty="0"/>
              <a:t> Bay Museum</a:t>
            </a:r>
            <a:r>
              <a:rPr lang="en-US" dirty="0"/>
              <a:t> just a short and scenic drive from Akaroa. Check out historically significant </a:t>
            </a:r>
            <a:r>
              <a:rPr lang="en-US" dirty="0" err="1"/>
              <a:t>Maori</a:t>
            </a:r>
            <a:r>
              <a:rPr lang="en-US" dirty="0"/>
              <a:t> and early European artefacts. See waka (canoes) in the waka shed, meander from the blacksmiths to the gun room, and learn about the Banks Peninsula’s wildlife of the past and present. There’s a small admission fee for adults. Kids get in free! </a:t>
            </a:r>
          </a:p>
        </p:txBody>
      </p:sp>
    </p:spTree>
    <p:extLst>
      <p:ext uri="{BB962C8B-B14F-4D97-AF65-F5344CB8AC3E}">
        <p14:creationId xmlns:p14="http://schemas.microsoft.com/office/powerpoint/2010/main" val="3296230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10080625" cy="1309512"/>
          </a:xfrm>
          <a:prstGeom prst="rect">
            <a:avLst/>
          </a:prstGeom>
        </p:spPr>
        <p:txBody>
          <a:bodyPr vert="horz" lIns="91440" tIns="45720" rIns="91440" bIns="45720" rtlCol="0" anchor="ctr">
            <a:normAutofit/>
          </a:bodyPr>
          <a:lstStyle/>
          <a:p>
            <a:r>
              <a:rPr lang="en-US" b="1" dirty="0"/>
              <a:t>Picturesque Churches</a:t>
            </a:r>
          </a:p>
        </p:txBody>
      </p:sp>
      <p:sp>
        <p:nvSpPr>
          <p:cNvPr id="4" name="TextBox 3">
            <a:extLst>
              <a:ext uri="{FF2B5EF4-FFF2-40B4-BE49-F238E27FC236}">
                <a16:creationId xmlns:a16="http://schemas.microsoft.com/office/drawing/2014/main" id="{8FFDB5B2-111A-07DF-81E6-5575667F2D53}"/>
              </a:ext>
            </a:extLst>
          </p:cNvPr>
          <p:cNvSpPr txBox="1"/>
          <p:nvPr/>
        </p:nvSpPr>
        <p:spPr>
          <a:xfrm>
            <a:off x="79022" y="1174044"/>
            <a:ext cx="10001602" cy="4278489"/>
          </a:xfrm>
          <a:prstGeom prst="rect">
            <a:avLst/>
          </a:prstGeom>
        </p:spPr>
        <p:txBody>
          <a:bodyPr vert="horz" lIns="91440" tIns="45720" rIns="91440" bIns="45720" rtlCol="0">
            <a:normAutofit/>
          </a:bodyPr>
          <a:lstStyle/>
          <a:p>
            <a:pPr indent="-228600">
              <a:lnSpc>
                <a:spcPct val="110000"/>
              </a:lnSpc>
              <a:spcAft>
                <a:spcPts val="600"/>
              </a:spcAft>
              <a:buFont typeface="Arial" panose="020B0604020202020204" pitchFamily="34" charset="0"/>
              <a:buChar char="•"/>
            </a:pPr>
            <a:endParaRPr lang="en-US" sz="15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F7421A0-B122-E990-8350-C8B44D8374BA}"/>
              </a:ext>
            </a:extLst>
          </p:cNvPr>
          <p:cNvSpPr txBox="1"/>
          <p:nvPr/>
        </p:nvSpPr>
        <p:spPr>
          <a:xfrm>
            <a:off x="0" y="1264027"/>
            <a:ext cx="7496175" cy="3139321"/>
          </a:xfrm>
          <a:prstGeom prst="rect">
            <a:avLst/>
          </a:prstGeom>
          <a:noFill/>
        </p:spPr>
        <p:txBody>
          <a:bodyPr wrap="square">
            <a:spAutoFit/>
          </a:bodyPr>
          <a:lstStyle/>
          <a:p>
            <a:r>
              <a:rPr lang="en-US" dirty="0"/>
              <a:t>Akaroa is also a good opportunity for a road trip around the Banks Peninsula to see all its picturesque churches! Start with </a:t>
            </a:r>
            <a:r>
              <a:rPr lang="en-US" b="1" dirty="0"/>
              <a:t>St Patrick’s Catholic Church</a:t>
            </a:r>
            <a:r>
              <a:rPr lang="en-US" dirty="0"/>
              <a:t> set amongst the backdrop of bush-clad hills, then the historical </a:t>
            </a:r>
            <a:r>
              <a:rPr lang="en-US" b="1" dirty="0"/>
              <a:t>St Peter’s Anglican Church</a:t>
            </a:r>
            <a:r>
              <a:rPr lang="en-US" dirty="0"/>
              <a:t> is also worth a quick look – both of which are located in Akaroa town. Then hit the road to Little </a:t>
            </a:r>
            <a:r>
              <a:rPr lang="en-US" dirty="0" err="1"/>
              <a:t>Akaloa</a:t>
            </a:r>
            <a:r>
              <a:rPr lang="en-US" dirty="0"/>
              <a:t> to admire the </a:t>
            </a:r>
            <a:r>
              <a:rPr lang="en-US" dirty="0" err="1"/>
              <a:t>Maori</a:t>
            </a:r>
            <a:r>
              <a:rPr lang="en-US" dirty="0"/>
              <a:t> carvings imprinted into the stone walls of </a:t>
            </a:r>
            <a:r>
              <a:rPr lang="en-US" b="1" dirty="0"/>
              <a:t>St Luke’s Anglican Church</a:t>
            </a:r>
            <a:r>
              <a:rPr lang="en-US" dirty="0"/>
              <a:t>. Plus, don’t miss the wooden </a:t>
            </a:r>
            <a:r>
              <a:rPr lang="en-US" dirty="0" err="1"/>
              <a:t>Maori</a:t>
            </a:r>
            <a:r>
              <a:rPr lang="en-US" dirty="0"/>
              <a:t> carvings and the cutest church with a sea view at the </a:t>
            </a:r>
            <a:r>
              <a:rPr lang="en-US" b="1" dirty="0" err="1"/>
              <a:t>Onuku</a:t>
            </a:r>
            <a:r>
              <a:rPr lang="en-US" b="1" dirty="0"/>
              <a:t> Church</a:t>
            </a:r>
            <a:r>
              <a:rPr lang="en-US" dirty="0"/>
              <a:t>.</a:t>
            </a:r>
          </a:p>
          <a:p>
            <a:r>
              <a:rPr lang="en-US" dirty="0"/>
              <a:t>Location: St Patrick’s Catholic Church – 29 Rue </a:t>
            </a:r>
            <a:r>
              <a:rPr lang="en-US" dirty="0" err="1"/>
              <a:t>Lavaud</a:t>
            </a:r>
            <a:r>
              <a:rPr lang="en-US" dirty="0"/>
              <a:t>. St Peter’s Anglican Church – 10 Rue </a:t>
            </a:r>
            <a:r>
              <a:rPr lang="en-US" dirty="0" err="1"/>
              <a:t>Balguerie</a:t>
            </a:r>
            <a:r>
              <a:rPr lang="en-US" dirty="0"/>
              <a:t>. St Luke’s Anglican Church – 8 Lukes Road, Little </a:t>
            </a:r>
            <a:r>
              <a:rPr lang="en-US" dirty="0" err="1"/>
              <a:t>Akaloa</a:t>
            </a:r>
            <a:r>
              <a:rPr lang="en-US" dirty="0"/>
              <a:t>, approximately 25km (16 miles) from Akaroa town </a:t>
            </a:r>
            <a:r>
              <a:rPr lang="en-US" dirty="0" err="1"/>
              <a:t>centre</a:t>
            </a:r>
            <a:r>
              <a:rPr lang="en-US" dirty="0"/>
              <a:t>. </a:t>
            </a:r>
            <a:r>
              <a:rPr lang="en-US" dirty="0" err="1"/>
              <a:t>Onuku</a:t>
            </a:r>
            <a:r>
              <a:rPr lang="en-US" dirty="0"/>
              <a:t> Church – </a:t>
            </a:r>
            <a:r>
              <a:rPr lang="en-US" dirty="0" err="1"/>
              <a:t>Onuku</a:t>
            </a:r>
            <a:r>
              <a:rPr lang="en-US" dirty="0"/>
              <a:t> Road, approximately 4km (2 miles) from Akaroa town </a:t>
            </a:r>
            <a:r>
              <a:rPr lang="en-US" dirty="0" err="1"/>
              <a:t>centre</a:t>
            </a:r>
            <a:r>
              <a:rPr lang="en-US" dirty="0"/>
              <a:t>.</a:t>
            </a:r>
          </a:p>
        </p:txBody>
      </p:sp>
    </p:spTree>
    <p:extLst>
      <p:ext uri="{BB962C8B-B14F-4D97-AF65-F5344CB8AC3E}">
        <p14:creationId xmlns:p14="http://schemas.microsoft.com/office/powerpoint/2010/main" val="1824868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49910"/>
            <a:ext cx="7559675" cy="941707"/>
          </a:xfrm>
        </p:spPr>
        <p:txBody>
          <a:bodyPr>
            <a:normAutofit/>
          </a:bodyPr>
          <a:lstStyle/>
          <a:p>
            <a:r>
              <a:rPr lang="en-US" sz="4800" b="1" dirty="0">
                <a:solidFill>
                  <a:schemeClr val="tx1"/>
                </a:solidFill>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286327" y="991618"/>
            <a:ext cx="9589192" cy="4540392"/>
          </a:xfrm>
        </p:spPr>
        <p:txBody>
          <a:bodyPr/>
          <a:lstStyle/>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My Port Philosophy</a:t>
            </a:r>
            <a:endParaRPr lang="en-US" altLang="en-US" b="1" i="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Don’t Miss the Ship</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Money</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About Akaroa</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Area Map of Akaroa</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Map of Akaroa</a:t>
            </a:r>
          </a:p>
          <a:p>
            <a:pPr algn="l">
              <a:buFont typeface="Wingdings" panose="05000000000000000000" pitchFamily="2" charset="2"/>
              <a:buChar char=""/>
            </a:pPr>
            <a:r>
              <a:rPr lang="en-US" b="1" dirty="0">
                <a:solidFill>
                  <a:schemeClr val="tx1"/>
                </a:solidFill>
                <a:latin typeface="Times New Roman" panose="02020603050405020304" pitchFamily="18" charset="0"/>
                <a:cs typeface="Times New Roman" panose="02020603050405020304" pitchFamily="18" charset="0"/>
              </a:rPr>
              <a:t>Akaroa Transportation </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Places to see or at least consider</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A few restaurant recommendations</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Conclusion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10080625" cy="1309512"/>
          </a:xfrm>
          <a:prstGeom prst="rect">
            <a:avLst/>
          </a:prstGeom>
        </p:spPr>
        <p:txBody>
          <a:bodyPr vert="horz" lIns="91440" tIns="45720" rIns="91440" bIns="45720" rtlCol="0" anchor="ctr">
            <a:normAutofit/>
          </a:bodyPr>
          <a:lstStyle/>
          <a:p>
            <a:r>
              <a:rPr lang="en-US" b="1" dirty="0" err="1"/>
              <a:t>Barrys</a:t>
            </a:r>
            <a:r>
              <a:rPr lang="en-US" b="1" dirty="0"/>
              <a:t> Bay Cheese</a:t>
            </a:r>
          </a:p>
        </p:txBody>
      </p:sp>
      <p:sp>
        <p:nvSpPr>
          <p:cNvPr id="4" name="TextBox 3">
            <a:extLst>
              <a:ext uri="{FF2B5EF4-FFF2-40B4-BE49-F238E27FC236}">
                <a16:creationId xmlns:a16="http://schemas.microsoft.com/office/drawing/2014/main" id="{8FFDB5B2-111A-07DF-81E6-5575667F2D53}"/>
              </a:ext>
            </a:extLst>
          </p:cNvPr>
          <p:cNvSpPr txBox="1"/>
          <p:nvPr/>
        </p:nvSpPr>
        <p:spPr>
          <a:xfrm>
            <a:off x="79022" y="1174044"/>
            <a:ext cx="10001602" cy="4278489"/>
          </a:xfrm>
          <a:prstGeom prst="rect">
            <a:avLst/>
          </a:prstGeom>
        </p:spPr>
        <p:txBody>
          <a:bodyPr vert="horz" lIns="91440" tIns="45720" rIns="91440" bIns="45720" rtlCol="0">
            <a:normAutofit/>
          </a:bodyPr>
          <a:lstStyle/>
          <a:p>
            <a:pPr indent="-228600">
              <a:lnSpc>
                <a:spcPct val="110000"/>
              </a:lnSpc>
              <a:spcAft>
                <a:spcPts val="600"/>
              </a:spcAft>
              <a:buFont typeface="Arial" panose="020B0604020202020204" pitchFamily="34" charset="0"/>
              <a:buChar char="•"/>
            </a:pPr>
            <a:endParaRPr lang="en-US" sz="15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1838516-B930-1875-13C7-D0572B0DA78A}"/>
              </a:ext>
            </a:extLst>
          </p:cNvPr>
          <p:cNvSpPr txBox="1"/>
          <p:nvPr/>
        </p:nvSpPr>
        <p:spPr>
          <a:xfrm>
            <a:off x="2519363" y="1541026"/>
            <a:ext cx="5038724" cy="2585323"/>
          </a:xfrm>
          <a:prstGeom prst="rect">
            <a:avLst/>
          </a:prstGeom>
          <a:noFill/>
        </p:spPr>
        <p:txBody>
          <a:bodyPr wrap="square">
            <a:spAutoFit/>
          </a:bodyPr>
          <a:lstStyle/>
          <a:p>
            <a:r>
              <a:rPr lang="en-US" dirty="0"/>
              <a:t>If you’re a bit of a foodie, make sure you stop by</a:t>
            </a:r>
            <a:r>
              <a:rPr lang="en-US" b="1" dirty="0"/>
              <a:t> </a:t>
            </a:r>
            <a:r>
              <a:rPr lang="en-US" b="1" dirty="0" err="1"/>
              <a:t>Barrys</a:t>
            </a:r>
            <a:r>
              <a:rPr lang="en-US" b="1" dirty="0"/>
              <a:t> Bay Cheese</a:t>
            </a:r>
            <a:r>
              <a:rPr lang="en-US" dirty="0"/>
              <a:t> on the way to or from Akaroa. Sample handcrafted award-winning New Zealand cheeses, with some </a:t>
            </a:r>
            <a:r>
              <a:rPr lang="en-US" dirty="0" err="1"/>
              <a:t>favourites</a:t>
            </a:r>
            <a:r>
              <a:rPr lang="en-US" dirty="0"/>
              <a:t> being Havarti, </a:t>
            </a:r>
            <a:r>
              <a:rPr lang="en-US" dirty="0" err="1"/>
              <a:t>Maasdam</a:t>
            </a:r>
            <a:r>
              <a:rPr lang="en-US" dirty="0"/>
              <a:t>, Aged Gouda, </a:t>
            </a:r>
            <a:r>
              <a:rPr lang="en-US" dirty="0" err="1"/>
              <a:t>Rinded</a:t>
            </a:r>
            <a:r>
              <a:rPr lang="en-US" dirty="0"/>
              <a:t> Cheddar and Peninsula Blue. Watch the cheesemakers in action (on weekdays) through the viewing window of their factory shop, where you can also pick up local wines, craft beer, preserves and more. </a:t>
            </a:r>
          </a:p>
        </p:txBody>
      </p:sp>
    </p:spTree>
    <p:extLst>
      <p:ext uri="{BB962C8B-B14F-4D97-AF65-F5344CB8AC3E}">
        <p14:creationId xmlns:p14="http://schemas.microsoft.com/office/powerpoint/2010/main" val="2107076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10080625" cy="1309512"/>
          </a:xfrm>
          <a:prstGeom prst="rect">
            <a:avLst/>
          </a:prstGeom>
        </p:spPr>
        <p:txBody>
          <a:bodyPr vert="horz" lIns="91440" tIns="45720" rIns="91440" bIns="45720" rtlCol="0" anchor="ctr">
            <a:normAutofit/>
          </a:bodyPr>
          <a:lstStyle/>
          <a:p>
            <a:pPr algn="ctr" rtl="0" hangingPunct="1">
              <a:lnSpc>
                <a:spcPct val="90000"/>
              </a:lnSpc>
              <a:spcBef>
                <a:spcPct val="0"/>
              </a:spcBef>
            </a:pPr>
            <a:r>
              <a:rPr lang="en-US" b="1" dirty="0"/>
              <a:t>Meniscus Wines</a:t>
            </a:r>
            <a:endParaRPr lang="en-US" sz="4400" b="1" dirty="0">
              <a:solidFill>
                <a:schemeClr val="tx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8FFDB5B2-111A-07DF-81E6-5575667F2D53}"/>
              </a:ext>
            </a:extLst>
          </p:cNvPr>
          <p:cNvSpPr txBox="1"/>
          <p:nvPr/>
        </p:nvSpPr>
        <p:spPr>
          <a:xfrm>
            <a:off x="79022" y="1174044"/>
            <a:ext cx="10001602" cy="4278489"/>
          </a:xfrm>
          <a:prstGeom prst="rect">
            <a:avLst/>
          </a:prstGeom>
        </p:spPr>
        <p:txBody>
          <a:bodyPr vert="horz" lIns="91440" tIns="45720" rIns="91440" bIns="45720" rtlCol="0">
            <a:normAutofit/>
          </a:bodyPr>
          <a:lstStyle/>
          <a:p>
            <a:pPr indent="-228600">
              <a:lnSpc>
                <a:spcPct val="110000"/>
              </a:lnSpc>
              <a:spcAft>
                <a:spcPts val="600"/>
              </a:spcAft>
              <a:buFont typeface="Arial" panose="020B0604020202020204" pitchFamily="34" charset="0"/>
              <a:buChar char="•"/>
            </a:pPr>
            <a:endParaRPr lang="en-US" sz="15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1838516-B930-1875-13C7-D0572B0DA78A}"/>
              </a:ext>
            </a:extLst>
          </p:cNvPr>
          <p:cNvSpPr txBox="1"/>
          <p:nvPr/>
        </p:nvSpPr>
        <p:spPr>
          <a:xfrm>
            <a:off x="2519363" y="1541026"/>
            <a:ext cx="5038724" cy="2585323"/>
          </a:xfrm>
          <a:prstGeom prst="rect">
            <a:avLst/>
          </a:prstGeom>
          <a:noFill/>
        </p:spPr>
        <p:txBody>
          <a:bodyPr wrap="square">
            <a:spAutoFit/>
          </a:bodyPr>
          <a:lstStyle/>
          <a:p>
            <a:r>
              <a:rPr lang="en-US" dirty="0"/>
              <a:t>In the true French spirit of Akaroa, the surrounding area is home to several boutique wineries, including </a:t>
            </a:r>
            <a:r>
              <a:rPr lang="en-US" b="1" dirty="0"/>
              <a:t>Meniscus Wines</a:t>
            </a:r>
            <a:r>
              <a:rPr lang="en-US" dirty="0"/>
              <a:t>, </a:t>
            </a:r>
            <a:r>
              <a:rPr lang="en-US" b="1" dirty="0"/>
              <a:t>The Akaroa Winery</a:t>
            </a:r>
            <a:r>
              <a:rPr lang="en-US" dirty="0"/>
              <a:t> </a:t>
            </a:r>
            <a:r>
              <a:rPr lang="en-US" b="1" dirty="0"/>
              <a:t>at </a:t>
            </a:r>
            <a:r>
              <a:rPr lang="en-US" b="1" dirty="0" err="1"/>
              <a:t>Takamatua</a:t>
            </a:r>
            <a:r>
              <a:rPr lang="en-US" b="1" dirty="0"/>
              <a:t> Valley Organic Vineyards</a:t>
            </a:r>
            <a:r>
              <a:rPr lang="en-US" dirty="0"/>
              <a:t> and </a:t>
            </a:r>
            <a:r>
              <a:rPr lang="en-US" b="1" dirty="0"/>
              <a:t>French Peak Wines</a:t>
            </a:r>
            <a:r>
              <a:rPr lang="en-US" dirty="0"/>
              <a:t>. Either visit the wineries independently (cellar doors typically open between </a:t>
            </a:r>
            <a:r>
              <a:rPr lang="en-US" dirty="0" err="1">
                <a:hlinkClick r:id="rId3"/>
              </a:rPr>
              <a:t>Labour</a:t>
            </a:r>
            <a:r>
              <a:rPr lang="en-US" dirty="0">
                <a:hlinkClick r:id="rId3"/>
              </a:rPr>
              <a:t> Day</a:t>
            </a:r>
            <a:r>
              <a:rPr lang="en-US" dirty="0"/>
              <a:t> and </a:t>
            </a:r>
            <a:r>
              <a:rPr lang="en-US" dirty="0">
                <a:hlinkClick r:id="rId4"/>
              </a:rPr>
              <a:t>April</a:t>
            </a:r>
            <a:r>
              <a:rPr lang="en-US" dirty="0"/>
              <a:t> or will open by appointment for groups) or let someone else worry about being the designated driver on a guided wine tour with </a:t>
            </a:r>
            <a:r>
              <a:rPr lang="en-US" b="1" dirty="0"/>
              <a:t>The Bonjour Wine Tour</a:t>
            </a:r>
            <a:r>
              <a:rPr lang="en-US" dirty="0"/>
              <a:t>. </a:t>
            </a:r>
          </a:p>
        </p:txBody>
      </p:sp>
    </p:spTree>
    <p:extLst>
      <p:ext uri="{BB962C8B-B14F-4D97-AF65-F5344CB8AC3E}">
        <p14:creationId xmlns:p14="http://schemas.microsoft.com/office/powerpoint/2010/main" val="1396089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10080625" cy="1309512"/>
          </a:xfrm>
          <a:prstGeom prst="rect">
            <a:avLst/>
          </a:prstGeom>
        </p:spPr>
        <p:txBody>
          <a:bodyPr vert="horz" lIns="91440" tIns="45720" rIns="91440" bIns="45720" rtlCol="0" anchor="ctr">
            <a:normAutofit/>
          </a:bodyPr>
          <a:lstStyle/>
          <a:p>
            <a:pPr algn="ctr" rtl="0" hangingPunct="1">
              <a:lnSpc>
                <a:spcPct val="90000"/>
              </a:lnSpc>
              <a:spcBef>
                <a:spcPct val="0"/>
              </a:spcBef>
            </a:pPr>
            <a:r>
              <a:rPr lang="en-US" b="1" dirty="0"/>
              <a:t>French Peak Wines</a:t>
            </a:r>
            <a:endParaRPr lang="en-US" sz="4400" b="1" dirty="0">
              <a:solidFill>
                <a:schemeClr val="tx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8FFDB5B2-111A-07DF-81E6-5575667F2D53}"/>
              </a:ext>
            </a:extLst>
          </p:cNvPr>
          <p:cNvSpPr txBox="1"/>
          <p:nvPr/>
        </p:nvSpPr>
        <p:spPr>
          <a:xfrm>
            <a:off x="79022" y="1174044"/>
            <a:ext cx="10001602" cy="4278489"/>
          </a:xfrm>
          <a:prstGeom prst="rect">
            <a:avLst/>
          </a:prstGeom>
        </p:spPr>
        <p:txBody>
          <a:bodyPr vert="horz" lIns="91440" tIns="45720" rIns="91440" bIns="45720" rtlCol="0">
            <a:normAutofit/>
          </a:bodyPr>
          <a:lstStyle/>
          <a:p>
            <a:pPr indent="-228600">
              <a:lnSpc>
                <a:spcPct val="110000"/>
              </a:lnSpc>
              <a:spcAft>
                <a:spcPts val="600"/>
              </a:spcAft>
              <a:buFont typeface="Arial" panose="020B0604020202020204" pitchFamily="34" charset="0"/>
              <a:buChar char="•"/>
            </a:pPr>
            <a:endParaRPr lang="en-US"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7129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10080625" cy="1309512"/>
          </a:xfrm>
          <a:prstGeom prst="rect">
            <a:avLst/>
          </a:prstGeom>
        </p:spPr>
        <p:txBody>
          <a:bodyPr vert="horz" lIns="91440" tIns="45720" rIns="91440" bIns="45720" rtlCol="0" anchor="ctr">
            <a:normAutofit/>
          </a:bodyPr>
          <a:lstStyle/>
          <a:p>
            <a:pPr algn="ctr" rtl="0" hangingPunct="1">
              <a:lnSpc>
                <a:spcPct val="90000"/>
              </a:lnSpc>
              <a:spcBef>
                <a:spcPct val="0"/>
              </a:spcBef>
            </a:pPr>
            <a:r>
              <a:rPr lang="en-US" b="1" dirty="0"/>
              <a:t>Orion Powerhouse Gallery</a:t>
            </a:r>
            <a:endParaRPr lang="en-US" sz="4400" b="1" dirty="0">
              <a:solidFill>
                <a:schemeClr val="tx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8FFDB5B2-111A-07DF-81E6-5575667F2D53}"/>
              </a:ext>
            </a:extLst>
          </p:cNvPr>
          <p:cNvSpPr txBox="1"/>
          <p:nvPr/>
        </p:nvSpPr>
        <p:spPr>
          <a:xfrm>
            <a:off x="79022" y="1174044"/>
            <a:ext cx="10001602" cy="4278489"/>
          </a:xfrm>
          <a:prstGeom prst="rect">
            <a:avLst/>
          </a:prstGeom>
        </p:spPr>
        <p:txBody>
          <a:bodyPr vert="horz" lIns="91440" tIns="45720" rIns="91440" bIns="45720" rtlCol="0">
            <a:normAutofit/>
          </a:bodyPr>
          <a:lstStyle/>
          <a:p>
            <a:pPr indent="-228600">
              <a:lnSpc>
                <a:spcPct val="110000"/>
              </a:lnSpc>
              <a:spcAft>
                <a:spcPts val="600"/>
              </a:spcAft>
              <a:buFont typeface="Arial" panose="020B0604020202020204" pitchFamily="34" charset="0"/>
              <a:buChar char="•"/>
            </a:pPr>
            <a:endParaRPr lang="en-US"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81164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10080625" cy="1309512"/>
          </a:xfrm>
          <a:prstGeom prst="rect">
            <a:avLst/>
          </a:prstGeom>
        </p:spPr>
        <p:txBody>
          <a:bodyPr vert="horz" lIns="91440" tIns="45720" rIns="91440" bIns="45720" rtlCol="0" anchor="ctr">
            <a:normAutofit/>
          </a:bodyPr>
          <a:lstStyle/>
          <a:p>
            <a:r>
              <a:rPr lang="en-US" b="1" dirty="0"/>
              <a:t>The Giants House</a:t>
            </a:r>
          </a:p>
        </p:txBody>
      </p:sp>
      <p:sp>
        <p:nvSpPr>
          <p:cNvPr id="4" name="TextBox 3">
            <a:extLst>
              <a:ext uri="{FF2B5EF4-FFF2-40B4-BE49-F238E27FC236}">
                <a16:creationId xmlns:a16="http://schemas.microsoft.com/office/drawing/2014/main" id="{8FFDB5B2-111A-07DF-81E6-5575667F2D53}"/>
              </a:ext>
            </a:extLst>
          </p:cNvPr>
          <p:cNvSpPr txBox="1"/>
          <p:nvPr/>
        </p:nvSpPr>
        <p:spPr>
          <a:xfrm>
            <a:off x="79022" y="1174044"/>
            <a:ext cx="10001602" cy="4278489"/>
          </a:xfrm>
          <a:prstGeom prst="rect">
            <a:avLst/>
          </a:prstGeom>
        </p:spPr>
        <p:txBody>
          <a:bodyPr vert="horz" lIns="91440" tIns="45720" rIns="91440" bIns="45720" rtlCol="0">
            <a:normAutofit/>
          </a:bodyPr>
          <a:lstStyle/>
          <a:p>
            <a:pPr indent="-228600">
              <a:lnSpc>
                <a:spcPct val="110000"/>
              </a:lnSpc>
              <a:spcAft>
                <a:spcPts val="600"/>
              </a:spcAft>
              <a:buFont typeface="Arial" panose="020B0604020202020204" pitchFamily="34" charset="0"/>
              <a:buChar char="•"/>
            </a:pPr>
            <a:endParaRPr lang="en-US" sz="15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803E1013-C7D1-783A-4C87-F1264E04B5C7}"/>
              </a:ext>
            </a:extLst>
          </p:cNvPr>
          <p:cNvSpPr txBox="1"/>
          <p:nvPr/>
        </p:nvSpPr>
        <p:spPr>
          <a:xfrm>
            <a:off x="2333625" y="1956524"/>
            <a:ext cx="5162550" cy="1754326"/>
          </a:xfrm>
          <a:prstGeom prst="rect">
            <a:avLst/>
          </a:prstGeom>
          <a:noFill/>
        </p:spPr>
        <p:txBody>
          <a:bodyPr wrap="square">
            <a:spAutoFit/>
          </a:bodyPr>
          <a:lstStyle/>
          <a:p>
            <a:r>
              <a:rPr lang="en-US" dirty="0"/>
              <a:t>Step into this garden that looks like something out of a fairy tale. The Giants House is a creation of a local artist where the garden is decorated with mosaic art, water features and more. There’s a cafe on-site and an art gallery. At NZ$20 per person, it’s definitely one of the more affordable things to do in Akaroa.</a:t>
            </a:r>
          </a:p>
        </p:txBody>
      </p:sp>
    </p:spTree>
    <p:extLst>
      <p:ext uri="{BB962C8B-B14F-4D97-AF65-F5344CB8AC3E}">
        <p14:creationId xmlns:p14="http://schemas.microsoft.com/office/powerpoint/2010/main" val="15464245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10080625" cy="1309512"/>
          </a:xfrm>
          <a:prstGeom prst="rect">
            <a:avLst/>
          </a:prstGeom>
        </p:spPr>
        <p:txBody>
          <a:bodyPr vert="horz" lIns="91440" tIns="45720" rIns="91440" bIns="45720" rtlCol="0" anchor="ctr">
            <a:normAutofit/>
          </a:bodyPr>
          <a:lstStyle/>
          <a:p>
            <a:r>
              <a:rPr lang="en-US" b="1" dirty="0" err="1"/>
              <a:t>Hinewai</a:t>
            </a:r>
            <a:r>
              <a:rPr lang="en-US" b="1" dirty="0"/>
              <a:t> Reserve</a:t>
            </a:r>
          </a:p>
        </p:txBody>
      </p:sp>
      <p:sp>
        <p:nvSpPr>
          <p:cNvPr id="4" name="TextBox 3">
            <a:extLst>
              <a:ext uri="{FF2B5EF4-FFF2-40B4-BE49-F238E27FC236}">
                <a16:creationId xmlns:a16="http://schemas.microsoft.com/office/drawing/2014/main" id="{8FFDB5B2-111A-07DF-81E6-5575667F2D53}"/>
              </a:ext>
            </a:extLst>
          </p:cNvPr>
          <p:cNvSpPr txBox="1"/>
          <p:nvPr/>
        </p:nvSpPr>
        <p:spPr>
          <a:xfrm>
            <a:off x="79022" y="1174044"/>
            <a:ext cx="10001602" cy="4278489"/>
          </a:xfrm>
          <a:prstGeom prst="rect">
            <a:avLst/>
          </a:prstGeom>
        </p:spPr>
        <p:txBody>
          <a:bodyPr vert="horz" lIns="91440" tIns="45720" rIns="91440" bIns="45720" rtlCol="0">
            <a:normAutofit/>
          </a:bodyPr>
          <a:lstStyle/>
          <a:p>
            <a:pPr indent="-228600">
              <a:lnSpc>
                <a:spcPct val="110000"/>
              </a:lnSpc>
              <a:spcAft>
                <a:spcPts val="600"/>
              </a:spcAft>
              <a:buFont typeface="Arial" panose="020B0604020202020204" pitchFamily="34" charset="0"/>
              <a:buChar char="•"/>
            </a:pPr>
            <a:endParaRPr lang="en-US" sz="15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41FFA477-5E3D-422D-67D1-EA0BBD9E2A08}"/>
              </a:ext>
            </a:extLst>
          </p:cNvPr>
          <p:cNvSpPr txBox="1"/>
          <p:nvPr/>
        </p:nvSpPr>
        <p:spPr>
          <a:xfrm>
            <a:off x="2333625" y="1679525"/>
            <a:ext cx="5162550" cy="2308324"/>
          </a:xfrm>
          <a:prstGeom prst="rect">
            <a:avLst/>
          </a:prstGeom>
          <a:noFill/>
        </p:spPr>
        <p:txBody>
          <a:bodyPr wrap="square">
            <a:spAutoFit/>
          </a:bodyPr>
          <a:lstStyle/>
          <a:p>
            <a:r>
              <a:rPr lang="en-US" dirty="0"/>
              <a:t>For those of you who love the great outdoors, look no further than the </a:t>
            </a:r>
            <a:r>
              <a:rPr lang="en-US" dirty="0" err="1"/>
              <a:t>Hinewai</a:t>
            </a:r>
            <a:r>
              <a:rPr lang="en-US" dirty="0"/>
              <a:t> Reserve! The reserve holds around 12km of walking tracks, with the main feature being Stony Bay Peak. Sitting 800m high above the Banks Peninsula, it’s a great place to soak in the scenery. Check out the details of this walk and others in Akaroa with our </a:t>
            </a:r>
            <a:r>
              <a:rPr lang="en-US" dirty="0">
                <a:hlinkClick r:id="rId3"/>
              </a:rPr>
              <a:t>Akaroa – Guide for Backpackers</a:t>
            </a:r>
            <a:r>
              <a:rPr lang="en-US" dirty="0"/>
              <a:t>.</a:t>
            </a:r>
          </a:p>
        </p:txBody>
      </p:sp>
    </p:spTree>
    <p:extLst>
      <p:ext uri="{BB962C8B-B14F-4D97-AF65-F5344CB8AC3E}">
        <p14:creationId xmlns:p14="http://schemas.microsoft.com/office/powerpoint/2010/main" val="4172053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10080625" cy="1309512"/>
          </a:xfrm>
          <a:prstGeom prst="rect">
            <a:avLst/>
          </a:prstGeom>
        </p:spPr>
        <p:txBody>
          <a:bodyPr vert="horz" lIns="91440" tIns="45720" rIns="91440" bIns="45720" rtlCol="0" anchor="ctr">
            <a:normAutofit/>
          </a:bodyPr>
          <a:lstStyle/>
          <a:p>
            <a:r>
              <a:rPr lang="en-US" b="1" dirty="0"/>
              <a:t>Akaroa Lighthouse</a:t>
            </a:r>
          </a:p>
        </p:txBody>
      </p:sp>
      <p:sp>
        <p:nvSpPr>
          <p:cNvPr id="4" name="TextBox 3">
            <a:extLst>
              <a:ext uri="{FF2B5EF4-FFF2-40B4-BE49-F238E27FC236}">
                <a16:creationId xmlns:a16="http://schemas.microsoft.com/office/drawing/2014/main" id="{8FFDB5B2-111A-07DF-81E6-5575667F2D53}"/>
              </a:ext>
            </a:extLst>
          </p:cNvPr>
          <p:cNvSpPr txBox="1"/>
          <p:nvPr/>
        </p:nvSpPr>
        <p:spPr>
          <a:xfrm>
            <a:off x="79022" y="1174044"/>
            <a:ext cx="10001602" cy="4278489"/>
          </a:xfrm>
          <a:prstGeom prst="rect">
            <a:avLst/>
          </a:prstGeom>
        </p:spPr>
        <p:txBody>
          <a:bodyPr vert="horz" lIns="91440" tIns="45720" rIns="91440" bIns="45720" rtlCol="0">
            <a:normAutofit/>
          </a:bodyPr>
          <a:lstStyle/>
          <a:p>
            <a:pPr indent="-228600">
              <a:lnSpc>
                <a:spcPct val="110000"/>
              </a:lnSpc>
              <a:spcAft>
                <a:spcPts val="600"/>
              </a:spcAft>
              <a:buFont typeface="Arial" panose="020B0604020202020204" pitchFamily="34" charset="0"/>
              <a:buChar char="•"/>
            </a:pPr>
            <a:endParaRPr lang="en-US" sz="15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42BCEED-A668-5A0B-34E4-1802471B266E}"/>
              </a:ext>
            </a:extLst>
          </p:cNvPr>
          <p:cNvSpPr txBox="1"/>
          <p:nvPr/>
        </p:nvSpPr>
        <p:spPr>
          <a:xfrm>
            <a:off x="2333625" y="1541026"/>
            <a:ext cx="5162550" cy="2585323"/>
          </a:xfrm>
          <a:prstGeom prst="rect">
            <a:avLst/>
          </a:prstGeom>
          <a:noFill/>
        </p:spPr>
        <p:txBody>
          <a:bodyPr wrap="square">
            <a:spAutoFit/>
          </a:bodyPr>
          <a:lstStyle/>
          <a:p>
            <a:r>
              <a:rPr lang="en-US" dirty="0"/>
              <a:t>A great vantage point of Akaroa (that’s also easy to get to) is from the Akaroa Lighthouse. This lighthouse is unusually situated inside the </a:t>
            </a:r>
            <a:r>
              <a:rPr lang="en-US" dirty="0" err="1"/>
              <a:t>harbour</a:t>
            </a:r>
            <a:r>
              <a:rPr lang="en-US" dirty="0"/>
              <a:t> after lighthouse enthusiasts saved the structure from being demolished when it was no longer in use. The Akaroa Lighthouse is a fantastic picture opportunity itself while being situated at a great viewpoint. The lighthouse is easy to spot from the town </a:t>
            </a:r>
            <a:r>
              <a:rPr lang="en-US" dirty="0" err="1"/>
              <a:t>centre</a:t>
            </a:r>
            <a:r>
              <a:rPr lang="en-US" dirty="0"/>
              <a:t> so simply walk toward it!</a:t>
            </a:r>
          </a:p>
        </p:txBody>
      </p:sp>
    </p:spTree>
    <p:extLst>
      <p:ext uri="{BB962C8B-B14F-4D97-AF65-F5344CB8AC3E}">
        <p14:creationId xmlns:p14="http://schemas.microsoft.com/office/powerpoint/2010/main" val="2417865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10080625" cy="1309512"/>
          </a:xfrm>
          <a:prstGeom prst="rect">
            <a:avLst/>
          </a:prstGeom>
        </p:spPr>
        <p:txBody>
          <a:bodyPr vert="horz" lIns="91440" tIns="45720" rIns="91440" bIns="45720" rtlCol="0" anchor="ctr">
            <a:normAutofit/>
          </a:bodyPr>
          <a:lstStyle/>
          <a:p>
            <a:r>
              <a:rPr lang="en-US" b="1" dirty="0"/>
              <a:t>Swim with the World’s Smallest Dolphins</a:t>
            </a:r>
          </a:p>
        </p:txBody>
      </p:sp>
      <p:sp>
        <p:nvSpPr>
          <p:cNvPr id="4" name="TextBox 3">
            <a:extLst>
              <a:ext uri="{FF2B5EF4-FFF2-40B4-BE49-F238E27FC236}">
                <a16:creationId xmlns:a16="http://schemas.microsoft.com/office/drawing/2014/main" id="{8FFDB5B2-111A-07DF-81E6-5575667F2D53}"/>
              </a:ext>
            </a:extLst>
          </p:cNvPr>
          <p:cNvSpPr txBox="1"/>
          <p:nvPr/>
        </p:nvSpPr>
        <p:spPr>
          <a:xfrm>
            <a:off x="79022" y="1174044"/>
            <a:ext cx="10001602" cy="4278489"/>
          </a:xfrm>
          <a:prstGeom prst="rect">
            <a:avLst/>
          </a:prstGeom>
        </p:spPr>
        <p:txBody>
          <a:bodyPr vert="horz" lIns="91440" tIns="45720" rIns="91440" bIns="45720" rtlCol="0">
            <a:normAutofit/>
          </a:bodyPr>
          <a:lstStyle/>
          <a:p>
            <a:pPr indent="-228600">
              <a:lnSpc>
                <a:spcPct val="110000"/>
              </a:lnSpc>
              <a:spcAft>
                <a:spcPts val="600"/>
              </a:spcAft>
              <a:buFont typeface="Arial" panose="020B0604020202020204" pitchFamily="34" charset="0"/>
              <a:buChar char="•"/>
            </a:pPr>
            <a:endParaRPr lang="en-US" sz="15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5943753-F93D-C452-775D-0A389B459BFF}"/>
              </a:ext>
            </a:extLst>
          </p:cNvPr>
          <p:cNvSpPr txBox="1"/>
          <p:nvPr/>
        </p:nvSpPr>
        <p:spPr>
          <a:xfrm>
            <a:off x="552450" y="988615"/>
            <a:ext cx="6905625" cy="3693319"/>
          </a:xfrm>
          <a:prstGeom prst="rect">
            <a:avLst/>
          </a:prstGeom>
          <a:noFill/>
        </p:spPr>
        <p:txBody>
          <a:bodyPr wrap="square">
            <a:spAutoFit/>
          </a:bodyPr>
          <a:lstStyle/>
          <a:p>
            <a:r>
              <a:rPr lang="en-US" dirty="0"/>
              <a:t>As long as the sea conditions aren’t too rough, which they tend not to be in the sheltered waters of the Akaroa </a:t>
            </a:r>
            <a:r>
              <a:rPr lang="en-US" dirty="0" err="1"/>
              <a:t>Harbour</a:t>
            </a:r>
            <a:r>
              <a:rPr lang="en-US" dirty="0"/>
              <a:t>, then there’s no reason not to enjoy a dolphin swimming cruise in the rain. Swim with the world’s smallest species of dolphin, Hector’s dolphins, on one of the fantastic dolphin swimming tours in Akaroa. You have several options to choose from, including</a:t>
            </a:r>
            <a:r>
              <a:rPr lang="en-US" b="1" dirty="0"/>
              <a:t> Black Cat Cruises</a:t>
            </a:r>
            <a:r>
              <a:rPr lang="en-US" dirty="0"/>
              <a:t> </a:t>
            </a:r>
            <a:r>
              <a:rPr lang="en-US" i="1" dirty="0"/>
              <a:t>(check them out of </a:t>
            </a:r>
            <a:r>
              <a:rPr lang="en-US" i="1" dirty="0">
                <a:hlinkClick r:id="rId3"/>
              </a:rPr>
              <a:t>Viator</a:t>
            </a:r>
            <a:r>
              <a:rPr lang="en-US" i="1" dirty="0"/>
              <a:t>, </a:t>
            </a:r>
            <a:r>
              <a:rPr lang="en-US" i="1" dirty="0">
                <a:hlinkClick r:id="rId4"/>
              </a:rPr>
              <a:t>Tripadvisor</a:t>
            </a:r>
            <a:r>
              <a:rPr lang="en-US" i="1" dirty="0"/>
              <a:t> or </a:t>
            </a:r>
            <a:r>
              <a:rPr lang="en-US" i="1" dirty="0" err="1">
                <a:hlinkClick r:id="rId5"/>
              </a:rPr>
              <a:t>Klook</a:t>
            </a:r>
            <a:r>
              <a:rPr lang="en-US" i="1" dirty="0"/>
              <a:t>)</a:t>
            </a:r>
            <a:r>
              <a:rPr lang="en-US" dirty="0"/>
              <a:t>, </a:t>
            </a:r>
            <a:r>
              <a:rPr lang="en-US" b="1" dirty="0" err="1"/>
              <a:t>EcoSEAker</a:t>
            </a:r>
            <a:r>
              <a:rPr lang="en-US" dirty="0"/>
              <a:t> and </a:t>
            </a:r>
            <a:r>
              <a:rPr lang="en-US" b="1" dirty="0" err="1">
                <a:hlinkClick r:id="rId6"/>
              </a:rPr>
              <a:t>Onuku</a:t>
            </a:r>
            <a:r>
              <a:rPr lang="en-US" b="1" dirty="0">
                <a:hlinkClick r:id="rId6"/>
              </a:rPr>
              <a:t> Farm Hostel</a:t>
            </a:r>
            <a:r>
              <a:rPr lang="en-US" dirty="0"/>
              <a:t>. All provide wetsuits and snorkel gear, as well as instructions on how to interact with the dolphins in a safe and ethical way.</a:t>
            </a:r>
          </a:p>
          <a:p>
            <a:r>
              <a:rPr lang="en-US" dirty="0"/>
              <a:t>Location: Black Cat Cruises – Departs from the Main Wharf, Beach Road. </a:t>
            </a:r>
            <a:r>
              <a:rPr lang="en-US" dirty="0" err="1"/>
              <a:t>EcoSEAker</a:t>
            </a:r>
            <a:r>
              <a:rPr lang="en-US" dirty="0"/>
              <a:t> – Departs from Daly’s Wharf, end of Rue </a:t>
            </a:r>
            <a:r>
              <a:rPr lang="en-US" dirty="0" err="1"/>
              <a:t>Balguerie</a:t>
            </a:r>
            <a:r>
              <a:rPr lang="en-US" dirty="0"/>
              <a:t>. </a:t>
            </a:r>
            <a:r>
              <a:rPr lang="en-US" dirty="0" err="1"/>
              <a:t>Onuku</a:t>
            </a:r>
            <a:r>
              <a:rPr lang="en-US" dirty="0"/>
              <a:t> Farm Hostel – 89 </a:t>
            </a:r>
            <a:r>
              <a:rPr lang="en-US" dirty="0" err="1"/>
              <a:t>Hamiltons</a:t>
            </a:r>
            <a:r>
              <a:rPr lang="en-US" dirty="0"/>
              <a:t> Road, </a:t>
            </a:r>
            <a:r>
              <a:rPr lang="en-US" dirty="0" err="1"/>
              <a:t>Onuku</a:t>
            </a:r>
            <a:r>
              <a:rPr lang="en-US" dirty="0"/>
              <a:t>, approximately 6km (4 miles) from Akaroa town </a:t>
            </a:r>
            <a:r>
              <a:rPr lang="en-US" dirty="0" err="1"/>
              <a:t>centre</a:t>
            </a:r>
            <a:r>
              <a:rPr lang="en-US" dirty="0"/>
              <a:t>.</a:t>
            </a:r>
          </a:p>
        </p:txBody>
      </p:sp>
    </p:spTree>
    <p:extLst>
      <p:ext uri="{BB962C8B-B14F-4D97-AF65-F5344CB8AC3E}">
        <p14:creationId xmlns:p14="http://schemas.microsoft.com/office/powerpoint/2010/main" val="24440928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10080625" cy="1309512"/>
          </a:xfrm>
          <a:prstGeom prst="rect">
            <a:avLst/>
          </a:prstGeom>
        </p:spPr>
        <p:txBody>
          <a:bodyPr vert="horz" lIns="91440" tIns="45720" rIns="91440" bIns="45720" rtlCol="0" anchor="ctr">
            <a:normAutofit/>
          </a:bodyPr>
          <a:lstStyle/>
          <a:p>
            <a:r>
              <a:rPr lang="en-US" b="1" dirty="0" err="1"/>
              <a:t>Onuku</a:t>
            </a:r>
            <a:endParaRPr lang="en-US" b="1" dirty="0"/>
          </a:p>
        </p:txBody>
      </p:sp>
      <p:sp>
        <p:nvSpPr>
          <p:cNvPr id="4" name="TextBox 3">
            <a:extLst>
              <a:ext uri="{FF2B5EF4-FFF2-40B4-BE49-F238E27FC236}">
                <a16:creationId xmlns:a16="http://schemas.microsoft.com/office/drawing/2014/main" id="{8FFDB5B2-111A-07DF-81E6-5575667F2D53}"/>
              </a:ext>
            </a:extLst>
          </p:cNvPr>
          <p:cNvSpPr txBox="1"/>
          <p:nvPr/>
        </p:nvSpPr>
        <p:spPr>
          <a:xfrm>
            <a:off x="79022" y="1174044"/>
            <a:ext cx="10001602" cy="4278489"/>
          </a:xfrm>
          <a:prstGeom prst="rect">
            <a:avLst/>
          </a:prstGeom>
        </p:spPr>
        <p:txBody>
          <a:bodyPr vert="horz" lIns="91440" tIns="45720" rIns="91440" bIns="45720" rtlCol="0">
            <a:normAutofit/>
          </a:bodyPr>
          <a:lstStyle/>
          <a:p>
            <a:pPr indent="-228600">
              <a:lnSpc>
                <a:spcPct val="110000"/>
              </a:lnSpc>
              <a:spcAft>
                <a:spcPts val="600"/>
              </a:spcAft>
              <a:buFont typeface="Arial" panose="020B0604020202020204" pitchFamily="34" charset="0"/>
              <a:buChar char="•"/>
            </a:pPr>
            <a:endParaRPr lang="en-US" sz="15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5943753-F93D-C452-775D-0A389B459BFF}"/>
              </a:ext>
            </a:extLst>
          </p:cNvPr>
          <p:cNvSpPr txBox="1"/>
          <p:nvPr/>
        </p:nvSpPr>
        <p:spPr>
          <a:xfrm>
            <a:off x="552450" y="988615"/>
            <a:ext cx="6905625" cy="1477328"/>
          </a:xfrm>
          <a:prstGeom prst="rect">
            <a:avLst/>
          </a:prstGeom>
          <a:noFill/>
        </p:spPr>
        <p:txBody>
          <a:bodyPr wrap="square">
            <a:spAutoFit/>
          </a:bodyPr>
          <a:lstStyle/>
          <a:p>
            <a:r>
              <a:rPr lang="en-US" dirty="0"/>
              <a:t>For a dose of </a:t>
            </a:r>
            <a:r>
              <a:rPr lang="en-US" dirty="0" err="1"/>
              <a:t>Maori</a:t>
            </a:r>
            <a:r>
              <a:rPr lang="en-US" dirty="0"/>
              <a:t> culture, visit the small settlement of </a:t>
            </a:r>
            <a:r>
              <a:rPr lang="en-US" dirty="0" err="1"/>
              <a:t>Onuku</a:t>
            </a:r>
            <a:r>
              <a:rPr lang="en-US" dirty="0"/>
              <a:t>, just 6km south of Akaroa. Either walk, bike or drive through the forested road to </a:t>
            </a:r>
            <a:r>
              <a:rPr lang="en-US" dirty="0" err="1"/>
              <a:t>Onuku</a:t>
            </a:r>
            <a:r>
              <a:rPr lang="en-US" dirty="0"/>
              <a:t> where the settlement boats a large carved </a:t>
            </a:r>
            <a:r>
              <a:rPr lang="en-US" dirty="0">
                <a:hlinkClick r:id="rId3"/>
              </a:rPr>
              <a:t>marae “meeting house”</a:t>
            </a:r>
            <a:r>
              <a:rPr lang="en-US" dirty="0"/>
              <a:t> and small </a:t>
            </a:r>
            <a:r>
              <a:rPr lang="en-US" dirty="0" err="1"/>
              <a:t>Maori</a:t>
            </a:r>
            <a:r>
              <a:rPr lang="en-US" dirty="0"/>
              <a:t> church. The church is accessible to the public and well worth checking out.</a:t>
            </a:r>
          </a:p>
        </p:txBody>
      </p:sp>
    </p:spTree>
    <p:extLst>
      <p:ext uri="{BB962C8B-B14F-4D97-AF65-F5344CB8AC3E}">
        <p14:creationId xmlns:p14="http://schemas.microsoft.com/office/powerpoint/2010/main" val="37397058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1" y="1"/>
            <a:ext cx="10080626" cy="830997"/>
          </a:xfrm>
          <a:prstGeom prst="rect">
            <a:avLst/>
          </a:prstGeom>
          <a:noFill/>
        </p:spPr>
        <p:txBody>
          <a:bodyPr wrap="square">
            <a:spAutoFit/>
          </a:bodyPr>
          <a:lstStyle/>
          <a:p>
            <a:pPr algn="ctr">
              <a:buClrTx/>
              <a:buFontTx/>
              <a:buNone/>
            </a:pPr>
            <a:r>
              <a:rPr lang="en-US" altLang="en-US" sz="4800" b="1" dirty="0">
                <a:latin typeface="Times New Roman" panose="02020603050405020304" pitchFamily="18" charset="0"/>
                <a:cs typeface="Times New Roman" panose="02020603050405020304" pitchFamily="18" charset="0"/>
              </a:rPr>
              <a:t>Restaurants in Akaroa</a:t>
            </a:r>
          </a:p>
        </p:txBody>
      </p:sp>
      <p:sp>
        <p:nvSpPr>
          <p:cNvPr id="5" name="TextBox 4">
            <a:extLst>
              <a:ext uri="{FF2B5EF4-FFF2-40B4-BE49-F238E27FC236}">
                <a16:creationId xmlns:a16="http://schemas.microsoft.com/office/drawing/2014/main" id="{A1623D5B-EABF-0232-D585-C0172154D290}"/>
              </a:ext>
            </a:extLst>
          </p:cNvPr>
          <p:cNvSpPr txBox="1"/>
          <p:nvPr/>
        </p:nvSpPr>
        <p:spPr>
          <a:xfrm>
            <a:off x="171450" y="830998"/>
            <a:ext cx="9919659" cy="2862322"/>
          </a:xfrm>
          <a:prstGeom prst="rect">
            <a:avLst/>
          </a:prstGeom>
          <a:noFill/>
        </p:spPr>
        <p:txBody>
          <a:bodyPr wrap="square">
            <a:spAutoFit/>
          </a:bodyPr>
          <a:lstStyle/>
          <a:p>
            <a:r>
              <a:rPr lang="en-US" b="1" dirty="0"/>
              <a:t>Where to Eat in Akaroa:</a:t>
            </a:r>
          </a:p>
          <a:p>
            <a:pPr>
              <a:buFont typeface="Arial" panose="020B0604020202020204" pitchFamily="34" charset="0"/>
              <a:buChar char="•"/>
            </a:pPr>
            <a:r>
              <a:rPr lang="en-US" b="1" dirty="0"/>
              <a:t>The Little Bistro</a:t>
            </a:r>
            <a:r>
              <a:rPr lang="en-US" dirty="0"/>
              <a:t> (33 Rue </a:t>
            </a:r>
            <a:r>
              <a:rPr lang="en-US" dirty="0" err="1"/>
              <a:t>Lavaud</a:t>
            </a:r>
            <a:r>
              <a:rPr lang="en-US" dirty="0"/>
              <a:t>)</a:t>
            </a:r>
          </a:p>
          <a:p>
            <a:pPr>
              <a:buFont typeface="Arial" panose="020B0604020202020204" pitchFamily="34" charset="0"/>
              <a:buChar char="•"/>
            </a:pPr>
            <a:r>
              <a:rPr lang="en-US" b="1" dirty="0"/>
              <a:t>Sweet As Bakery</a:t>
            </a:r>
            <a:r>
              <a:rPr lang="en-US" dirty="0"/>
              <a:t> (63 Rue </a:t>
            </a:r>
            <a:r>
              <a:rPr lang="en-US" dirty="0" err="1"/>
              <a:t>Lavaud</a:t>
            </a:r>
            <a:r>
              <a:rPr lang="en-US" dirty="0"/>
              <a:t>)</a:t>
            </a:r>
          </a:p>
          <a:p>
            <a:pPr>
              <a:buFont typeface="Arial" panose="020B0604020202020204" pitchFamily="34" charset="0"/>
              <a:buChar char="•"/>
            </a:pPr>
            <a:r>
              <a:rPr lang="en-US" b="1" dirty="0"/>
              <a:t>La Boucherie &amp; Deli</a:t>
            </a:r>
            <a:r>
              <a:rPr lang="en-US" dirty="0"/>
              <a:t> (67 Rue </a:t>
            </a:r>
            <a:r>
              <a:rPr lang="en-US" dirty="0" err="1"/>
              <a:t>Lavaud</a:t>
            </a:r>
            <a:r>
              <a:rPr lang="en-US" dirty="0"/>
              <a:t>)</a:t>
            </a:r>
          </a:p>
          <a:p>
            <a:pPr>
              <a:buFont typeface="Arial" panose="020B0604020202020204" pitchFamily="34" charset="0"/>
              <a:buChar char="•"/>
            </a:pPr>
            <a:r>
              <a:rPr lang="en-US" b="1" dirty="0"/>
              <a:t>Ma Maison</a:t>
            </a:r>
            <a:r>
              <a:rPr lang="en-US" dirty="0"/>
              <a:t> (6 Rue </a:t>
            </a:r>
            <a:r>
              <a:rPr lang="en-US" dirty="0" err="1"/>
              <a:t>Balguerie</a:t>
            </a:r>
            <a:r>
              <a:rPr lang="en-US" dirty="0"/>
              <a:t>)</a:t>
            </a:r>
          </a:p>
          <a:p>
            <a:pPr>
              <a:buFont typeface="Arial" panose="020B0604020202020204" pitchFamily="34" charset="0"/>
              <a:buChar char="•"/>
            </a:pPr>
            <a:r>
              <a:rPr lang="en-US" b="1" dirty="0"/>
              <a:t>The Trading Rooms Restaurant</a:t>
            </a:r>
            <a:r>
              <a:rPr lang="en-US" dirty="0"/>
              <a:t> (71 Beach Road)</a:t>
            </a:r>
          </a:p>
          <a:p>
            <a:pPr>
              <a:buFont typeface="Arial" panose="020B0604020202020204" pitchFamily="34" charset="0"/>
              <a:buChar char="•"/>
            </a:pPr>
            <a:r>
              <a:rPr lang="en-US" b="1" dirty="0"/>
              <a:t>The Wharf</a:t>
            </a:r>
            <a:r>
              <a:rPr lang="en-US" dirty="0"/>
              <a:t> (75 Beach Road)</a:t>
            </a:r>
          </a:p>
          <a:p>
            <a:pPr>
              <a:buFont typeface="Arial" panose="020B0604020202020204" pitchFamily="34" charset="0"/>
              <a:buChar char="•"/>
            </a:pPr>
            <a:r>
              <a:rPr lang="en-US" b="1" dirty="0"/>
              <a:t>Peninsula General Store</a:t>
            </a:r>
            <a:r>
              <a:rPr lang="en-US" dirty="0"/>
              <a:t> (40E Rue </a:t>
            </a:r>
            <a:r>
              <a:rPr lang="en-US" dirty="0" err="1"/>
              <a:t>Lavaud</a:t>
            </a:r>
            <a:r>
              <a:rPr lang="en-US" dirty="0"/>
              <a:t>)</a:t>
            </a:r>
          </a:p>
          <a:p>
            <a:pPr>
              <a:buFont typeface="Arial" panose="020B0604020202020204" pitchFamily="34" charset="0"/>
              <a:buChar char="•"/>
            </a:pPr>
            <a:r>
              <a:rPr lang="en-US" b="1" dirty="0" err="1"/>
              <a:t>HarBar</a:t>
            </a:r>
            <a:r>
              <a:rPr lang="en-US" b="1" dirty="0"/>
              <a:t> Beachfront Cafe</a:t>
            </a:r>
            <a:r>
              <a:rPr lang="en-US" dirty="0"/>
              <a:t> (83 Rue Jolie)</a:t>
            </a:r>
          </a:p>
          <a:p>
            <a:endParaRPr lang="en-US" dirty="0">
              <a:latin typeface="Times New Roman" panose="02020603050405020304" pitchFamily="18" charset="0"/>
              <a:cs typeface="Times New Roman" panose="02020603050405020304" pitchFamily="18" charset="0"/>
            </a:endParaRPr>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783441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16759" y="332140"/>
            <a:ext cx="10080625" cy="757237"/>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My Port Philosophy</a:t>
            </a:r>
          </a:p>
        </p:txBody>
      </p:sp>
      <p:sp>
        <p:nvSpPr>
          <p:cNvPr id="5" name="TextBox 4">
            <a:extLst>
              <a:ext uri="{FF2B5EF4-FFF2-40B4-BE49-F238E27FC236}">
                <a16:creationId xmlns:a16="http://schemas.microsoft.com/office/drawing/2014/main" id="{F5E54D92-8C3C-3B79-29B6-308DFBDB5850}"/>
              </a:ext>
            </a:extLst>
          </p:cNvPr>
          <p:cNvSpPr txBox="1"/>
          <p:nvPr/>
        </p:nvSpPr>
        <p:spPr>
          <a:xfrm>
            <a:off x="440264" y="1089377"/>
            <a:ext cx="9166577" cy="3816366"/>
          </a:xfrm>
          <a:prstGeom prst="rect">
            <a:avLst/>
          </a:prstGeom>
          <a:noFill/>
        </p:spPr>
        <p:txBody>
          <a:bodyPr wrap="square">
            <a:sp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taken over 200 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for that type of port.</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page16">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4294967295"/>
          </p:nvPr>
        </p:nvSpPr>
        <p:spPr>
          <a:xfrm>
            <a:off x="0" y="5219700"/>
            <a:ext cx="2339975" cy="360363"/>
          </a:xfrm>
          <a:prstGeom prst="rect">
            <a:avLst/>
          </a:prstGeom>
        </p:spPr>
        <p:txBody>
          <a:bodyPr/>
          <a:lstStyle/>
          <a:p>
            <a:pPr lvl="0"/>
            <a:fld id="{641B0343-2E76-4D1F-9B73-45E83B39D474}" type="datetimeFigureOut">
              <a:rPr lang="en-US"/>
              <a:t>7/27/2024</a:t>
            </a:fld>
            <a:endParaRPr lang="en-US"/>
          </a:p>
        </p:txBody>
      </p:sp>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4294967295"/>
          </p:nvPr>
        </p:nvSpPr>
        <p:spPr>
          <a:xfrm>
            <a:off x="7740650" y="5219700"/>
            <a:ext cx="2339975" cy="360363"/>
          </a:xfrm>
          <a:prstGeom prst="rect">
            <a:avLst/>
          </a:prstGeom>
        </p:spPr>
        <p:txBody>
          <a:bodyPr/>
          <a:lstStyle/>
          <a:p>
            <a:pPr lvl="0"/>
            <a:fld id="{6B71CB05-FB6A-43F8-9B74-2C507858005B}" type="slidenum">
              <a:rPr/>
              <a:t>30</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1" y="179388"/>
            <a:ext cx="10080625" cy="746301"/>
          </a:xfrm>
          <a:prstGeom prst="rect">
            <a:avLst/>
          </a:prstGeom>
        </p:spPr>
        <p:txBody>
          <a:bodyPr vert="horz"/>
          <a:lstStyle/>
          <a:p>
            <a:pPr lvl="0" algn="ctr" rtl="0"/>
            <a:r>
              <a:rPr lang="en-US" b="1" dirty="0">
                <a:solidFill>
                  <a:srgbClr val="000000"/>
                </a:solidFill>
                <a:cs typeface="Tahoma" pitchFamily="2"/>
              </a:rPr>
              <a:t>Conclusion</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a:xfrm>
            <a:off x="846489" y="1271411"/>
            <a:ext cx="8387644" cy="2105025"/>
          </a:xfrm>
          <a:prstGeom prst="rect">
            <a:avLst/>
          </a:prstGeom>
        </p:spPr>
        <p:txBody>
          <a:bodyPr vert="horz"/>
          <a:lstStyle/>
          <a:p>
            <a:pPr lvl="0" rtl="0"/>
            <a:r>
              <a:rPr lang="en-US" sz="2800" dirty="0">
                <a:solidFill>
                  <a:srgbClr val="000000"/>
                </a:solidFill>
                <a:latin typeface="Times New Roman" panose="02020603050405020304" pitchFamily="18" charset="0"/>
                <a:cs typeface="Times New Roman" panose="02020603050405020304" pitchFamily="18" charset="0"/>
              </a:rPr>
              <a:t>Akaroa is a beautiful City with a rich history and numerous attractions. Regardless of what you're looking for, Akaroa has something for everyone.</a:t>
            </a:r>
          </a:p>
          <a:p>
            <a:pPr lvl="0" rtl="0">
              <a:lnSpc>
                <a:spcPct val="115000"/>
              </a:lnSpc>
              <a:spcBef>
                <a:spcPts val="0"/>
              </a:spcBef>
              <a:spcAft>
                <a:spcPts val="1236"/>
              </a:spcAft>
            </a:pPr>
            <a:r>
              <a:rPr lang="en-US" sz="2800" dirty="0">
                <a:solidFill>
                  <a:srgbClr val="000000"/>
                </a:solidFill>
                <a:latin typeface="Times New Roman" panose="02020603050405020304" pitchFamily="18" charset="0"/>
                <a:cs typeface="Times New Roman" panose="02020603050405020304" pitchFamily="18" charset="0"/>
              </a:rPr>
              <a:t>I hope this presentation will help when we visit Akaroa!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page17">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1" y="503237"/>
            <a:ext cx="10080625" cy="1241425"/>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0" y="1744663"/>
            <a:ext cx="10080624" cy="3590925"/>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b="1" dirty="0">
              <a:latin typeface="Times New Roman" panose="02020603050405020304" pitchFamily="18" charset="0"/>
              <a:cs typeface="Times New Roman" panose="02020603050405020304" pitchFamily="18"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Have a great visit to </a:t>
            </a:r>
            <a:r>
              <a:rPr lang="en-US" sz="2400" b="1" dirty="0">
                <a:solidFill>
                  <a:srgbClr val="000000"/>
                </a:solidFill>
                <a:latin typeface="Times New Roman" panose="02020603050405020304" pitchFamily="18" charset="0"/>
                <a:cs typeface="Times New Roman" panose="02020603050405020304" pitchFamily="18" charset="0"/>
              </a:rPr>
              <a:t>Akaroa</a:t>
            </a:r>
            <a:r>
              <a:rPr lang="en-US" sz="2400" b="1"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p:txBody>
          <a:bodyPr anchor="ctr"/>
          <a:lstStyle/>
          <a:p>
            <a:r>
              <a:rPr lang="en-US" b="1" dirty="0">
                <a:latin typeface="Times New Roman" panose="02020603050405020304" pitchFamily="18" charset="0"/>
                <a:cs typeface="Times New Roman" panose="02020603050405020304" pitchFamily="18" charset="0"/>
              </a:rPr>
              <a:t>Acknowledgement</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940663" y="2391318"/>
            <a:ext cx="8430802" cy="3279133"/>
          </a:xfrm>
        </p:spPr>
        <p:txBody>
          <a:bodyPr>
            <a:normAutofit/>
          </a:bodyPr>
          <a:lstStyle/>
          <a:p>
            <a:r>
              <a:rPr lang="en-US" dirty="0">
                <a:latin typeface="Times New Roman" panose="02020603050405020304" pitchFamily="18" charset="0"/>
                <a:cs typeface="Times New Roman" panose="02020603050405020304" pitchFamily="18" charset="0"/>
              </a:rPr>
              <a:t>My seminars are the result of many years of travel experience combined with many hours of research over the internet.</a:t>
            </a:r>
          </a:p>
          <a:p>
            <a:r>
              <a:rPr lang="en-US" dirty="0">
                <a:latin typeface="Times New Roman" panose="02020603050405020304" pitchFamily="18" charset="0"/>
                <a:cs typeface="Times New Roman" panose="02020603050405020304" pitchFamily="18" charset="0"/>
              </a:rPr>
              <a:t>I would like to acknowledge the many source I have accessed.</a:t>
            </a:r>
          </a:p>
          <a:p>
            <a:r>
              <a:rPr lang="en-US" dirty="0">
                <a:latin typeface="Times New Roman" panose="02020603050405020304" pitchFamily="18" charset="0"/>
                <a:cs typeface="Times New Roman" panose="02020603050405020304" pitchFamily="18" charset="0"/>
              </a:rPr>
              <a:t>These include: </a:t>
            </a:r>
            <a:r>
              <a:rPr lang="en-US" b="0" i="0" dirty="0">
                <a:solidFill>
                  <a:srgbClr val="202122"/>
                </a:solidFill>
                <a:effectLst/>
                <a:latin typeface="Times New Roman" panose="02020603050405020304" pitchFamily="18" charset="0"/>
                <a:cs typeface="Times New Roman" panose="02020603050405020304" pitchFamily="18" charset="0"/>
              </a:rPr>
              <a:t>Wikipedia.com, B</a:t>
            </a:r>
            <a:r>
              <a:rPr lang="en-US" altLang="en-US" sz="1984" dirty="0">
                <a:solidFill>
                  <a:srgbClr val="202124"/>
                </a:solidFill>
                <a:latin typeface="Times New Roman" panose="02020603050405020304" pitchFamily="18" charset="0"/>
                <a:cs typeface="Times New Roman" panose="02020603050405020304" pitchFamily="18" charset="0"/>
              </a:rPr>
              <a:t>ritannica.com, and the </a:t>
            </a:r>
            <a:br>
              <a:rPr lang="en-US" altLang="en-US" sz="1984" dirty="0">
                <a:solidFill>
                  <a:srgbClr val="202124"/>
                </a:solidFill>
                <a:latin typeface="Times New Roman" panose="02020603050405020304" pitchFamily="18" charset="0"/>
                <a:cs typeface="Times New Roman" panose="02020603050405020304" pitchFamily="18" charset="0"/>
              </a:rPr>
            </a:br>
            <a:r>
              <a:rPr lang="en-US" altLang="en-US" sz="1984" dirty="0">
                <a:solidFill>
                  <a:srgbClr val="202124"/>
                </a:solidFill>
                <a:latin typeface="Times New Roman" panose="02020603050405020304" pitchFamily="18" charset="0"/>
                <a:cs typeface="Times New Roman" panose="02020603050405020304" pitchFamily="18" charset="0"/>
              </a:rPr>
              <a:t>various Museum, Park and Government websites.</a:t>
            </a:r>
            <a:br>
              <a:rPr lang="en-US" altLang="en-US" sz="1984" dirty="0">
                <a:solidFill>
                  <a:srgbClr val="202124"/>
                </a:solidFill>
                <a:latin typeface="Roboto" panose="02000000000000000000" pitchFamily="2" charset="0"/>
              </a:rPr>
            </a:br>
            <a:endParaRPr lang="en-US" altLang="en-US" sz="3638" dirty="0">
              <a:solidFill>
                <a:srgbClr val="101518"/>
              </a:solidFill>
              <a:latin typeface="Roboto" panose="02000000000000000000" pitchFamily="2" charset="0"/>
            </a:endParaRP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4914304" y="2709267"/>
            <a:ext cx="252016" cy="2520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5605" tIns="37802" rIns="75605" bIns="37802" numCol="1" anchor="t" anchorCtr="0" compatLnSpc="1">
            <a:prstTxWarp prst="textNoShape">
              <a:avLst/>
            </a:prstTxWarp>
          </a:bodyPr>
          <a:lstStyle/>
          <a:p>
            <a:endParaRPr lang="en-US" sz="1488"/>
          </a:p>
        </p:txBody>
      </p:sp>
      <p:sp>
        <p:nvSpPr>
          <p:cNvPr id="6" name="AutoShape 4">
            <a:hlinkClick r:id="rId2"/>
            <a:extLst>
              <a:ext uri="{FF2B5EF4-FFF2-40B4-BE49-F238E27FC236}">
                <a16:creationId xmlns:a16="http://schemas.microsoft.com/office/drawing/2014/main" id="{E8986A64-7A03-3ADB-D139-8074AC683DE7}"/>
              </a:ext>
            </a:extLst>
          </p:cNvPr>
          <p:cNvSpPr>
            <a:spLocks noChangeAspect="1" noChangeArrowheads="1"/>
          </p:cNvSpPr>
          <p:nvPr/>
        </p:nvSpPr>
        <p:spPr bwMode="auto">
          <a:xfrm>
            <a:off x="84030" y="-226977"/>
            <a:ext cx="246740" cy="2520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5605" tIns="37802" rIns="75605" bIns="37802" numCol="1" anchor="t" anchorCtr="0" compatLnSpc="1">
            <a:prstTxWarp prst="textNoShape">
              <a:avLst/>
            </a:prstTxWarp>
          </a:bodyPr>
          <a:lstStyle/>
          <a:p>
            <a:endParaRPr lang="en-US" sz="1488"/>
          </a:p>
        </p:txBody>
      </p:sp>
    </p:spTree>
    <p:extLst>
      <p:ext uri="{BB962C8B-B14F-4D97-AF65-F5344CB8AC3E}">
        <p14:creationId xmlns:p14="http://schemas.microsoft.com/office/powerpoint/2010/main" val="2201646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Pay attention to the time. - Ship time and local time are often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different.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If a ship-sponsored excursion is late returning to port, the ship will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Have your Passport, Credit Card, and phone numbers for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What to Do If You Miss the Ship</a:t>
            </a:r>
            <a:br>
              <a:rPr lang="en-US" altLang="en-US" sz="1800" b="1"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Most cruise lines have port agents stationed in the port area to assist if your ship has left without you. If your are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The Port Officials can help you with contacting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Don’t Miss the Ship</a:t>
            </a:r>
            <a:endParaRPr lang="en-US" sz="4800" b="1" dirty="0">
              <a:latin typeface="Times New Roman" panose="02020603050405020304" pitchFamily="18" charset="0"/>
              <a:cs typeface="Times New Roman" panose="02020603050405020304" pitchFamily="18" charset="0"/>
            </a:endParaRPr>
          </a:p>
        </p:txBody>
      </p:sp>
      <p:pic>
        <p:nvPicPr>
          <p:cNvPr id="2" name="Picture 1" descr="A cruise ship in the water&#10;&#10;Description automatically generated">
            <a:extLst>
              <a:ext uri="{FF2B5EF4-FFF2-40B4-BE49-F238E27FC236}">
                <a16:creationId xmlns:a16="http://schemas.microsoft.com/office/drawing/2014/main" id="{30905AEC-A2B2-3CC0-51E9-E057735C8786}"/>
              </a:ext>
            </a:extLst>
          </p:cNvPr>
          <p:cNvPicPr>
            <a:picLocks noChangeAspect="1"/>
          </p:cNvPicPr>
          <p:nvPr/>
        </p:nvPicPr>
        <p:blipFill rotWithShape="1">
          <a:blip r:embed="rId2">
            <a:extLst>
              <a:ext uri="{28A0092B-C50C-407E-A947-70E740481C1C}">
                <a14:useLocalDpi xmlns:a14="http://schemas.microsoft.com/office/drawing/2010/main" val="0"/>
              </a:ext>
            </a:extLst>
          </a:blip>
          <a:srcRect l="2057" r="45149" b="14647"/>
          <a:stretch/>
        </p:blipFill>
        <p:spPr>
          <a:xfrm>
            <a:off x="6694311" y="1047022"/>
            <a:ext cx="3386314" cy="2737343"/>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3">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C793CDA-508D-A0D3-986B-3DE5B63351BC}"/>
              </a:ext>
            </a:extLst>
          </p:cNvPr>
          <p:cNvSpPr/>
          <p:nvPr/>
        </p:nvSpPr>
        <p:spPr>
          <a:xfrm>
            <a:off x="0" y="-142560"/>
            <a:ext cx="10080624" cy="133976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000" b="1" i="0" u="none" strike="noStrike" kern="1200" baseline="0" dirty="0">
                <a:ln>
                  <a:noFill/>
                </a:ln>
                <a:solidFill>
                  <a:srgbClr val="000000"/>
                </a:solidFill>
                <a:latin typeface="Times New Roman" pitchFamily="18"/>
                <a:ea typeface="Times New Roman" pitchFamily="18"/>
                <a:cs typeface="Times New Roman" pitchFamily="18"/>
              </a:rPr>
              <a:t>Money</a:t>
            </a:r>
          </a:p>
        </p:txBody>
      </p:sp>
      <p:sp>
        <p:nvSpPr>
          <p:cNvPr id="9" name="Freeform: Shape 8">
            <a:extLst>
              <a:ext uri="{FF2B5EF4-FFF2-40B4-BE49-F238E27FC236}">
                <a16:creationId xmlns:a16="http://schemas.microsoft.com/office/drawing/2014/main" id="{5FBB3892-0118-B36D-C766-6C3095E12345}"/>
              </a:ext>
            </a:extLst>
          </p:cNvPr>
          <p:cNvSpPr/>
          <p:nvPr/>
        </p:nvSpPr>
        <p:spPr>
          <a:xfrm>
            <a:off x="0" y="-142560"/>
            <a:ext cx="986328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4000" b="0" i="0" u="none" strike="noStrike" kern="1200" baseline="0" dirty="0">
              <a:ln>
                <a:noFill/>
              </a:ln>
              <a:solidFill>
                <a:srgbClr val="000000"/>
              </a:solidFill>
              <a:latin typeface="Times New Roman" pitchFamily="18"/>
              <a:ea typeface="Times New Roman" pitchFamily="18"/>
              <a:cs typeface="Times New Roman" pitchFamily="18"/>
            </a:endParaRPr>
          </a:p>
        </p:txBody>
      </p:sp>
      <p:sp>
        <p:nvSpPr>
          <p:cNvPr id="10" name="Freeform: Shape 9">
            <a:extLst>
              <a:ext uri="{FF2B5EF4-FFF2-40B4-BE49-F238E27FC236}">
                <a16:creationId xmlns:a16="http://schemas.microsoft.com/office/drawing/2014/main" id="{9BB0423E-FB46-7E23-4BA8-6D74DFD8A5B5}"/>
              </a:ext>
            </a:extLst>
          </p:cNvPr>
          <p:cNvSpPr/>
          <p:nvPr/>
        </p:nvSpPr>
        <p:spPr>
          <a:xfrm>
            <a:off x="-1" y="909318"/>
            <a:ext cx="10080625"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1" dirty="0">
                <a:latin typeface="Times New Roman" panose="02020603050405020304" pitchFamily="18" charset="0"/>
                <a:cs typeface="Times New Roman" panose="02020603050405020304" pitchFamily="18" charset="0"/>
              </a:rPr>
              <a:t>The currency for Akaroa is the New Zealand Dollar (NZD). </a:t>
            </a:r>
          </a:p>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1" dirty="0">
                <a:latin typeface="Times New Roman" panose="02020603050405020304" pitchFamily="18" charset="0"/>
                <a:cs typeface="Times New Roman" panose="02020603050405020304" pitchFamily="18" charset="0"/>
              </a:rPr>
              <a:t>The conversion at the rate is $ 1.63 (NZD) to $1.00 U.S.</a:t>
            </a:r>
          </a:p>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1" i="0" u="none" strike="noStrike" kern="1200" baseline="0" dirty="0">
                <a:ln>
                  <a:noFill/>
                </a:ln>
                <a:solidFill>
                  <a:srgbClr val="000000"/>
                </a:solidFill>
                <a:latin typeface="Times New Roman" panose="02020603050405020304" pitchFamily="18" charset="0"/>
                <a:ea typeface="Segoe UI" pitchFamily="34"/>
                <a:cs typeface="Times New Roman" panose="02020603050405020304" pitchFamily="18" charset="0"/>
              </a:rPr>
              <a:t>Or $1 </a:t>
            </a:r>
            <a:r>
              <a:rPr lang="en-US" sz="2400" b="1" dirty="0">
                <a:latin typeface="Times New Roman" panose="02020603050405020304" pitchFamily="18" charset="0"/>
                <a:cs typeface="Times New Roman" panose="02020603050405020304" pitchFamily="18" charset="0"/>
              </a:rPr>
              <a:t>(NZD) </a:t>
            </a:r>
            <a:r>
              <a:rPr lang="en-US" sz="2400" b="1" i="0" u="none" strike="noStrike" kern="1200" baseline="0" dirty="0">
                <a:ln>
                  <a:noFill/>
                </a:ln>
                <a:solidFill>
                  <a:srgbClr val="000000"/>
                </a:solidFill>
                <a:latin typeface="Times New Roman" panose="02020603050405020304" pitchFamily="18" charset="0"/>
                <a:ea typeface="Segoe UI" pitchFamily="34"/>
                <a:cs typeface="Times New Roman" panose="02020603050405020304" pitchFamily="18" charset="0"/>
              </a:rPr>
              <a:t>to $. 61 </a:t>
            </a:r>
            <a:r>
              <a:rPr lang="en-US" sz="2400" b="1" dirty="0">
                <a:latin typeface="Times New Roman" panose="02020603050405020304" pitchFamily="18" charset="0"/>
                <a:cs typeface="Times New Roman" panose="02020603050405020304" pitchFamily="18" charset="0"/>
              </a:rPr>
              <a:t>U.S.</a:t>
            </a:r>
            <a:endParaRPr lang="en-US" sz="2400" b="1" i="0" u="none" strike="noStrike" kern="1200" baseline="0" dirty="0">
              <a:ln>
                <a:noFill/>
              </a:ln>
              <a:solidFill>
                <a:srgbClr val="000000"/>
              </a:solidFill>
              <a:latin typeface="Times New Roman" panose="02020603050405020304" pitchFamily="18" charset="0"/>
              <a:ea typeface="Segoe UI" pitchFamily="34"/>
              <a:cs typeface="Times New Roman" panose="02020603050405020304" pitchFamily="18" charset="0"/>
            </a:endParaRPr>
          </a:p>
          <a:p>
            <a:pPr marL="0" marR="0" lvl="0" indent="0" algn="l"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2400" b="0" i="0" u="none" strike="noStrike" kern="1200" baseline="0" dirty="0">
              <a:ln>
                <a:noFill/>
              </a:ln>
              <a:solidFill>
                <a:srgbClr val="000000"/>
              </a:solidFill>
              <a:latin typeface="Times New Roman" pitchFamily="18"/>
              <a:ea typeface="Segoe UI" pitchFamily="34"/>
              <a:cs typeface="Segoe UI" pitchFamily="34"/>
            </a:endParaRPr>
          </a:p>
        </p:txBody>
      </p:sp>
      <p:pic>
        <p:nvPicPr>
          <p:cNvPr id="5" name="Picture 4" descr="A row of different colored paper money&#10;&#10;Description automatically generated">
            <a:extLst>
              <a:ext uri="{FF2B5EF4-FFF2-40B4-BE49-F238E27FC236}">
                <a16:creationId xmlns:a16="http://schemas.microsoft.com/office/drawing/2014/main" id="{2CBD227C-6D37-13BE-B5BA-D912B3367D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4809" y="2356731"/>
            <a:ext cx="7305815" cy="3313819"/>
          </a:xfrm>
          <a:prstGeom prst="rect">
            <a:avLst/>
          </a:prstGeom>
        </p:spPr>
      </p:pic>
      <p:pic>
        <p:nvPicPr>
          <p:cNvPr id="7" name="Picture 6" descr="A group of coins on a table&#10;&#10;Description automatically generated">
            <a:extLst>
              <a:ext uri="{FF2B5EF4-FFF2-40B4-BE49-F238E27FC236}">
                <a16:creationId xmlns:a16="http://schemas.microsoft.com/office/drawing/2014/main" id="{280EBF20-343B-C1E0-2BB6-5D5011B04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72846"/>
            <a:ext cx="2800249" cy="166052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16950"/>
            <a:ext cx="10080625" cy="1021275"/>
          </a:xfrm>
          <a:prstGeom prst="rect">
            <a:avLst/>
          </a:prstGeom>
        </p:spPr>
        <p:txBody>
          <a:bodyPr vert="horz" lIns="91440" tIns="45720" rIns="91440" bIns="45720" rtlCol="0" anchor="ctr">
            <a:normAutofit/>
          </a:bodyPr>
          <a:lstStyle/>
          <a:p>
            <a:pPr lvl="0" algn="ctr"/>
            <a:r>
              <a:rPr lang="en-US" sz="4000" b="1" dirty="0">
                <a:latin typeface="Times New Roman" panose="02020603050405020304" pitchFamily="18" charset="0"/>
                <a:cs typeface="Times New Roman" panose="02020603050405020304" pitchFamily="18" charset="0"/>
              </a:rPr>
              <a:t>About Akaroa</a:t>
            </a: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66675" y="1038225"/>
            <a:ext cx="10013950" cy="463231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Autofit/>
          </a:bodyPr>
          <a:lstStyle/>
          <a:p>
            <a:pPr marL="34290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Akaroa</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is a tender port, and the ships tenders will dope you at the long shallow water pier close to downtown. </a:t>
            </a:r>
          </a:p>
          <a:p>
            <a:pPr marL="34290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Akaroa</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is the oldest town in the Canterbury region and has an intriguing history as a French settlement. The town still wears with pride that heritage with its French street and shop names and fine cuisine. </a:t>
            </a:r>
          </a:p>
        </p:txBody>
      </p:sp>
      <p:pic>
        <p:nvPicPr>
          <p:cNvPr id="7" name="Picture 6" descr="A cruise ship in the water&#10;&#10;Description automatically generated">
            <a:extLst>
              <a:ext uri="{FF2B5EF4-FFF2-40B4-BE49-F238E27FC236}">
                <a16:creationId xmlns:a16="http://schemas.microsoft.com/office/drawing/2014/main" id="{680A8685-5E75-4980-17F3-56F3601D7E78}"/>
              </a:ext>
            </a:extLst>
          </p:cNvPr>
          <p:cNvPicPr>
            <a:picLocks noChangeAspect="1"/>
          </p:cNvPicPr>
          <p:nvPr/>
        </p:nvPicPr>
        <p:blipFill rotWithShape="1">
          <a:blip r:embed="rId3">
            <a:extLst>
              <a:ext uri="{28A0092B-C50C-407E-A947-70E740481C1C}">
                <a14:useLocalDpi xmlns:a14="http://schemas.microsoft.com/office/drawing/2010/main" val="0"/>
              </a:ext>
            </a:extLst>
          </a:blip>
          <a:srcRect l="7173"/>
          <a:stretch/>
        </p:blipFill>
        <p:spPr>
          <a:xfrm>
            <a:off x="66675" y="2634175"/>
            <a:ext cx="4191000" cy="2628900"/>
          </a:xfrm>
          <a:prstGeom prst="rect">
            <a:avLst/>
          </a:prstGeom>
        </p:spPr>
      </p:pic>
      <p:sp>
        <p:nvSpPr>
          <p:cNvPr id="9" name="TextBox 8">
            <a:extLst>
              <a:ext uri="{FF2B5EF4-FFF2-40B4-BE49-F238E27FC236}">
                <a16:creationId xmlns:a16="http://schemas.microsoft.com/office/drawing/2014/main" id="{332AAE66-F1D4-0F1D-0B0E-F4F941ED004E}"/>
              </a:ext>
            </a:extLst>
          </p:cNvPr>
          <p:cNvSpPr txBox="1"/>
          <p:nvPr/>
        </p:nvSpPr>
        <p:spPr>
          <a:xfrm>
            <a:off x="4257675" y="2628769"/>
            <a:ext cx="5821361" cy="2662267"/>
          </a:xfrm>
          <a:prstGeom prst="rect">
            <a:avLst/>
          </a:prstGeom>
          <a:noFill/>
        </p:spPr>
        <p:txBody>
          <a:bodyPr wrap="square">
            <a:spAutoFit/>
          </a:bodyPr>
          <a:lstStyle/>
          <a:p>
            <a:pPr marL="34290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But the charming heritage buildings and French flair are only part of the story of Akaroa. Those of us that get to visit will find the contrasting colors of the turquoise harbor waters next to the rolling green hills and reserves absolutely beautiful. </a:t>
            </a:r>
          </a:p>
          <a:p>
            <a:pPr marL="34290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Within its waters, dolphins, seals and little blue penguins put on a show for those who embark on sailing tours, kayaking excursions and catamaran cruises.</a:t>
            </a:r>
          </a:p>
        </p:txBody>
      </p:sp>
    </p:spTree>
    <p:extLst>
      <p:ext uri="{BB962C8B-B14F-4D97-AF65-F5344CB8AC3E}">
        <p14:creationId xmlns:p14="http://schemas.microsoft.com/office/powerpoint/2010/main" val="506285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16950"/>
            <a:ext cx="10080625" cy="1021275"/>
          </a:xfrm>
          <a:prstGeom prst="rect">
            <a:avLst/>
          </a:prstGeom>
        </p:spPr>
        <p:txBody>
          <a:bodyPr vert="horz" lIns="91440" tIns="45720" rIns="91440" bIns="45720" rtlCol="0" anchor="ctr">
            <a:normAutofit/>
          </a:bodyPr>
          <a:lstStyle/>
          <a:p>
            <a:pPr lvl="0" algn="ctr"/>
            <a:r>
              <a:rPr lang="en-US" sz="4000" b="1" dirty="0">
                <a:latin typeface="Times New Roman" panose="02020603050405020304" pitchFamily="18" charset="0"/>
                <a:cs typeface="Times New Roman" panose="02020603050405020304" pitchFamily="18" charset="0"/>
              </a:rPr>
              <a:t>About Akaroa</a:t>
            </a: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66675" y="1038225"/>
            <a:ext cx="10013950" cy="463231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Autofit/>
          </a:bodyPr>
          <a:lstStyle/>
          <a:p>
            <a:pPr marL="34290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Small in scale, Akaroa is nestled at the edge of the </a:t>
            </a:r>
            <a:r>
              <a:rPr lang="en-US" sz="2000" dirty="0" err="1">
                <a:latin typeface="Times New Roman" panose="02020603050405020304" pitchFamily="18" charset="0"/>
                <a:cs typeface="Times New Roman" panose="02020603050405020304" pitchFamily="18" charset="0"/>
              </a:rPr>
              <a:t>harbour</a:t>
            </a:r>
            <a:r>
              <a:rPr lang="en-US" sz="2000" dirty="0">
                <a:latin typeface="Times New Roman" panose="02020603050405020304" pitchFamily="18" charset="0"/>
                <a:cs typeface="Times New Roman" panose="02020603050405020304" pitchFamily="18" charset="0"/>
              </a:rPr>
              <a:t>, protected by steep hills, the remnants of a volcanic crater. The distinctive character of Akaroa village is enhanced by the large number of well-preserved colonial buildings, in the town </a:t>
            </a:r>
            <a:r>
              <a:rPr lang="en-US" sz="2000" dirty="0" err="1">
                <a:latin typeface="Times New Roman" panose="02020603050405020304" pitchFamily="18" charset="0"/>
                <a:cs typeface="Times New Roman" panose="02020603050405020304" pitchFamily="18" charset="0"/>
              </a:rPr>
              <a:t>centre</a:t>
            </a:r>
            <a:r>
              <a:rPr lang="en-US" sz="2000" dirty="0">
                <a:latin typeface="Times New Roman" panose="02020603050405020304" pitchFamily="18" charset="0"/>
                <a:cs typeface="Times New Roman" panose="02020603050405020304" pitchFamily="18" charset="0"/>
              </a:rPr>
              <a:t>, the historic French cemetery</a:t>
            </a:r>
          </a:p>
        </p:txBody>
      </p:sp>
      <p:sp>
        <p:nvSpPr>
          <p:cNvPr id="9" name="TextBox 8">
            <a:extLst>
              <a:ext uri="{FF2B5EF4-FFF2-40B4-BE49-F238E27FC236}">
                <a16:creationId xmlns:a16="http://schemas.microsoft.com/office/drawing/2014/main" id="{332AAE66-F1D4-0F1D-0B0E-F4F941ED004E}"/>
              </a:ext>
            </a:extLst>
          </p:cNvPr>
          <p:cNvSpPr txBox="1"/>
          <p:nvPr/>
        </p:nvSpPr>
        <p:spPr>
          <a:xfrm>
            <a:off x="4257675" y="2628769"/>
            <a:ext cx="5821361" cy="2662267"/>
          </a:xfrm>
          <a:prstGeom prst="rect">
            <a:avLst/>
          </a:prstGeom>
          <a:noFill/>
        </p:spPr>
        <p:txBody>
          <a:bodyPr wrap="square">
            <a:spAutoFit/>
          </a:bodyPr>
          <a:lstStyle/>
          <a:p>
            <a:pPr marL="34290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But the charming heritage buildings and French flair are only part of the story of Akaroa. Those of us that get to visit will find the contrasting colors of the turquoise harbor waters next to the rolling green hills and reserves absolutely beautiful. </a:t>
            </a:r>
          </a:p>
          <a:p>
            <a:pPr marL="34290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Within its waters, dolphins, seals and little blue penguins put on a show for those who embark on sailing tours, kayaking excursions and catamaran cruises.</a:t>
            </a:r>
          </a:p>
        </p:txBody>
      </p:sp>
    </p:spTree>
    <p:extLst>
      <p:ext uri="{BB962C8B-B14F-4D97-AF65-F5344CB8AC3E}">
        <p14:creationId xmlns:p14="http://schemas.microsoft.com/office/powerpoint/2010/main" val="3421395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88900"/>
            <a:ext cx="10080625"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Brief History of Akaroa</a:t>
            </a:r>
          </a:p>
        </p:txBody>
      </p:sp>
      <p:sp>
        <p:nvSpPr>
          <p:cNvPr id="4" name="TextBox 3">
            <a:extLst>
              <a:ext uri="{FF2B5EF4-FFF2-40B4-BE49-F238E27FC236}">
                <a16:creationId xmlns:a16="http://schemas.microsoft.com/office/drawing/2014/main" id="{2A7AEE58-ED41-3B7C-A456-4C57AE90507C}"/>
              </a:ext>
            </a:extLst>
          </p:cNvPr>
          <p:cNvSpPr txBox="1"/>
          <p:nvPr/>
        </p:nvSpPr>
        <p:spPr>
          <a:xfrm>
            <a:off x="152399" y="1155560"/>
            <a:ext cx="9782175" cy="3754874"/>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Akaroa and the Banks Peninsula have formed through volcanic activity some 6 to 11 million years ago. The Akaroa Harbor is a crater of a volcano that flooded when the sea level rose around 6,000 years ago.</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Mäori settled in the area around 800 years ago, The first Europeans to settle in Akaroa were the French in 1838, involved in the whaling industry.</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It was a French whaler, Jean Langlois, whose stories of the potential of Banks Peninsula for settlement inspired the Nanto-Bordelais Company to bring French settlers to Akaroa.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They were joined by six German families and left from France in March 1840 on the Comte de Paris, arriving in Akaroa in August.</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It has been suggested that it was the settlement here that speedup Britain’s decision to annex New Zealand with the signing of the Treaty of Waitangi on February 6 1840.</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6100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page5">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4" name="Picture 3" descr="A map of the ocean&#10;&#10;Description automatically generated">
            <a:extLst>
              <a:ext uri="{FF2B5EF4-FFF2-40B4-BE49-F238E27FC236}">
                <a16:creationId xmlns:a16="http://schemas.microsoft.com/office/drawing/2014/main" id="{4C987CDC-CE33-A4BF-E59D-A9E5011919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76" y="-24581"/>
            <a:ext cx="10170949" cy="5695131"/>
          </a:xfrm>
          <a:prstGeom prst="rect">
            <a:avLst/>
          </a:prstGeom>
        </p:spPr>
      </p:pic>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1" y="482599"/>
            <a:ext cx="10080625" cy="898525"/>
          </a:xfrm>
          <a:prstGeom prst="rect">
            <a:avLst/>
          </a:prstGeom>
        </p:spPr>
        <p:txBody>
          <a:bodyPr vert="horz"/>
          <a:lstStyle/>
          <a:p>
            <a:pPr lvl="0" algn="ctr" rtl="0"/>
            <a:r>
              <a:rPr lang="en-US" sz="4800" b="1" dirty="0">
                <a:solidFill>
                  <a:schemeClr val="bg1"/>
                </a:solidFill>
                <a:latin typeface="Times New Roman" panose="02020603050405020304" pitchFamily="18" charset="0"/>
                <a:cs typeface="Times New Roman" panose="02020603050405020304" pitchFamily="18" charset="0"/>
              </a:rPr>
              <a:t>New Zealand Area Map </a:t>
            </a:r>
          </a:p>
        </p:txBody>
      </p:sp>
    </p:spTree>
  </p:cSld>
  <p:clrMapOvr>
    <a:masterClrMapping/>
  </p:clrMapOvr>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1320</TotalTime>
  <Words>2423</Words>
  <Application>Microsoft Office PowerPoint</Application>
  <PresentationFormat>Custom</PresentationFormat>
  <Paragraphs>149</Paragraphs>
  <Slides>32</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Alef</vt:lpstr>
      <vt:lpstr>Arial</vt:lpstr>
      <vt:lpstr>Calibri</vt:lpstr>
      <vt:lpstr>Liberation Sans</vt:lpstr>
      <vt:lpstr>Roboto</vt:lpstr>
      <vt:lpstr>Tahoma</vt:lpstr>
      <vt:lpstr>Times New Roman</vt:lpstr>
      <vt:lpstr>Wingdings</vt:lpstr>
      <vt:lpstr>Default</vt:lpstr>
      <vt:lpstr>Akaroa New Zealand Presented by Marc Silver</vt:lpstr>
      <vt:lpstr>What I Will Cover</vt:lpstr>
      <vt:lpstr>My Port Philosophy</vt:lpstr>
      <vt:lpstr>PowerPoint Presentation</vt:lpstr>
      <vt:lpstr>PowerPoint Presentation</vt:lpstr>
      <vt:lpstr>About Akaroa</vt:lpstr>
      <vt:lpstr>About Akaroa</vt:lpstr>
      <vt:lpstr>Brief History of Akaroa</vt:lpstr>
      <vt:lpstr>New Zealand Area Map </vt:lpstr>
      <vt:lpstr>Map of Akaroa</vt:lpstr>
      <vt:lpstr>Akaroa Transit System</vt:lpstr>
      <vt:lpstr>Akaroa Taxis</vt:lpstr>
      <vt:lpstr>Akaroa Walking Tour </vt:lpstr>
      <vt:lpstr>PowerPoint Presentation</vt:lpstr>
      <vt:lpstr>Penguin Safari</vt:lpstr>
      <vt:lpstr>Akaroa Art Gallery</vt:lpstr>
      <vt:lpstr>Akaroa Museum</vt:lpstr>
      <vt:lpstr>Okains Bay Museum</vt:lpstr>
      <vt:lpstr>Picturesque Churches</vt:lpstr>
      <vt:lpstr>Barrys Bay Cheese</vt:lpstr>
      <vt:lpstr>Meniscus Wines</vt:lpstr>
      <vt:lpstr>French Peak Wines</vt:lpstr>
      <vt:lpstr>Orion Powerhouse Gallery</vt:lpstr>
      <vt:lpstr>The Giants House</vt:lpstr>
      <vt:lpstr>Hinewai Reserve</vt:lpstr>
      <vt:lpstr>Akaroa Lighthouse</vt:lpstr>
      <vt:lpstr>Swim with the World’s Smallest Dolphins</vt:lpstr>
      <vt:lpstr>Onuku</vt:lpstr>
      <vt:lpstr>PowerPoint Presentation</vt:lpstr>
      <vt:lpstr>Conclusion</vt:lpstr>
      <vt:lpstr>Thanks For Coming</vt:lpstr>
      <vt:lpstr>Acknowledgement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160</cp:revision>
  <dcterms:created xsi:type="dcterms:W3CDTF">2023-03-25T21:24:27Z</dcterms:created>
  <dcterms:modified xsi:type="dcterms:W3CDTF">2024-07-28T02:09:59Z</dcterms:modified>
</cp:coreProperties>
</file>