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56" r:id="rId2"/>
    <p:sldId id="282" r:id="rId3"/>
    <p:sldId id="257" r:id="rId4"/>
    <p:sldId id="274" r:id="rId5"/>
    <p:sldId id="258" r:id="rId6"/>
    <p:sldId id="279" r:id="rId7"/>
    <p:sldId id="283" r:id="rId8"/>
    <p:sldId id="301" r:id="rId9"/>
    <p:sldId id="284" r:id="rId10"/>
    <p:sldId id="276" r:id="rId11"/>
    <p:sldId id="293" r:id="rId12"/>
    <p:sldId id="260" r:id="rId13"/>
    <p:sldId id="261" r:id="rId14"/>
    <p:sldId id="296" r:id="rId15"/>
    <p:sldId id="291" r:id="rId16"/>
    <p:sldId id="297" r:id="rId17"/>
    <p:sldId id="300" r:id="rId18"/>
    <p:sldId id="275" r:id="rId19"/>
    <p:sldId id="299" r:id="rId20"/>
    <p:sldId id="285" r:id="rId21"/>
    <p:sldId id="302" r:id="rId22"/>
    <p:sldId id="303" r:id="rId23"/>
    <p:sldId id="304" r:id="rId24"/>
    <p:sldId id="305" r:id="rId25"/>
    <p:sldId id="306" r:id="rId26"/>
    <p:sldId id="307" r:id="rId27"/>
    <p:sldId id="271" r:id="rId28"/>
    <p:sldId id="292" r:id="rId29"/>
    <p:sldId id="272" r:id="rId30"/>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86" autoAdjust="0"/>
    <p:restoredTop sz="94815" autoAdjust="0"/>
  </p:normalViewPr>
  <p:slideViewPr>
    <p:cSldViewPr snapToGrid="0">
      <p:cViewPr varScale="1">
        <p:scale>
          <a:sx n="99" d="100"/>
          <a:sy n="99"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10-26T15:48:57.492" idx="1">
    <p:pos x="4473" y="-237"/>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ED4D2-9E04-1E72-DC30-6E59DA4BF5F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96DECA4-1494-67A6-FDAD-60BDBE45E4F1}"/>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AC7BFC45-F77E-9A16-98ED-806B470AC05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AFB58E9-802B-C475-90DE-38C60BFF5F24}"/>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70189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83FA2-6C6C-8906-34A8-AA3680E3071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0CA9AA9-0E59-9F70-5EF1-0C43AB53376F}"/>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C5A35A17-1CA7-A556-1E90-A36B8ACEA39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9085DFE-855E-A989-5E33-359949D7FE2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01797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1AEB5-89C1-BD46-BBE9-CF44068B91E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215646-09D1-55BF-27C2-B9D795E253E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5F102846-0482-926F-AB87-7079C84DA1E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8E015E2-73D0-5C20-D375-63611DBF5542}"/>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3438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ED19-87E1-B350-143B-2B567509F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0D32A-3623-6F78-4A24-7D92427FD3A1}"/>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AC25FD2B-1008-82DB-E773-1636668C4148}"/>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AF7868CC-8FB9-27EA-E233-DA36F38BCEC3}"/>
              </a:ext>
            </a:extLst>
          </p:cNvPr>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1942419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3967978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4906-94FE-8273-2CD9-C020B783F5E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61EEC40-912C-B9AA-8F7F-F098432C15F6}"/>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28</a:t>
            </a:fld>
            <a:endParaRPr lang="en-US"/>
          </a:p>
        </p:txBody>
      </p:sp>
      <p:sp>
        <p:nvSpPr>
          <p:cNvPr id="2" name="Slide Image Placeholder 1">
            <a:extLst>
              <a:ext uri="{FF2B5EF4-FFF2-40B4-BE49-F238E27FC236}">
                <a16:creationId xmlns:a16="http://schemas.microsoft.com/office/drawing/2014/main" id="{C81A5C4D-0B2C-311E-E651-D9F9414C547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8F612FF-8A06-85C6-626D-B00CCB6FDC9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16230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6</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87575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237171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D5745-780F-8520-6640-8AB409587ED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7197E7-F3C9-CA61-6B39-F381E3C8EB45}"/>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14</a:t>
            </a:fld>
            <a:endParaRPr lang="en-US"/>
          </a:p>
        </p:txBody>
      </p:sp>
      <p:sp>
        <p:nvSpPr>
          <p:cNvPr id="2" name="Slide Image Placeholder 1">
            <a:extLst>
              <a:ext uri="{FF2B5EF4-FFF2-40B4-BE49-F238E27FC236}">
                <a16:creationId xmlns:a16="http://schemas.microsoft.com/office/drawing/2014/main" id="{5D8F97D7-193F-32B1-1704-44ABABEA0ED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621AEB1-D094-DA1E-A805-3D9B1D573F57}"/>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59094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web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webp"/></Relationships>
</file>

<file path=ppt/slides/_rels/slide19.xml.rels><?xml version="1.0" encoding="UTF-8" standalone="yes"?>
<Relationships xmlns="http://schemas.openxmlformats.org/package/2006/relationships"><Relationship Id="rId3" Type="http://schemas.openxmlformats.org/officeDocument/2006/relationships/image" Target="../media/image17.webp"/><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web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web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ebp"/><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915841"/>
            <a:ext cx="5924145" cy="1754326"/>
          </a:xfrm>
        </p:spPr>
        <p:txBody>
          <a:bodyPr vert="horz" wrap="square">
            <a:spAutoFit/>
          </a:bodyPr>
          <a:lstStyle/>
          <a:p>
            <a:pPr algn="ctr"/>
            <a:r>
              <a:rPr lang="en-US" sz="4400" b="1" dirty="0">
                <a:latin typeface="Times New Roman" panose="02020603050405020304" pitchFamily="18" charset="0"/>
                <a:cs typeface="Times New Roman" panose="02020603050405020304" pitchFamily="18" charset="0"/>
              </a:rPr>
              <a:t>Agadir, Morocco </a:t>
            </a:r>
            <a:b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3200" b="1" dirty="0">
                <a:solidFill>
                  <a:srgbClr val="000000"/>
                </a:solidFill>
                <a:latin typeface="Times New Roman" panose="02020603050405020304" pitchFamily="18" charset="0"/>
                <a:cs typeface="Times New Roman" panose="02020603050405020304" pitchFamily="18" charset="0"/>
              </a:rPr>
              <a:t>Presented by</a:t>
            </a:r>
            <a:br>
              <a:rPr lang="en-US" sz="4000" b="1" dirty="0">
                <a:solidFill>
                  <a:srgbClr val="000000"/>
                </a:solidFill>
                <a:latin typeface="Times New Roman" panose="02020603050405020304" pitchFamily="18" charset="0"/>
                <a:cs typeface="Times New Roman" panose="02020603050405020304" pitchFamily="18" charset="0"/>
              </a:rPr>
            </a:br>
            <a:r>
              <a:rPr lang="en-US" sz="4000" b="1" dirty="0">
                <a:solidFill>
                  <a:srgbClr val="000000"/>
                </a:solidFill>
                <a:latin typeface="Times New Roman" panose="02020603050405020304" pitchFamily="18" charset="0"/>
                <a:cs typeface="Times New Roman" panose="02020603050405020304" pitchFamily="18" charset="0"/>
              </a:rPr>
              <a:t>Marc Silver</a:t>
            </a:r>
            <a:endParaRPr lang="en-US" sz="4400" b="1" dirty="0">
              <a:solidFill>
                <a:srgbClr val="0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1C0D64F-5F26-2F2B-BED6-95CFD1C3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713" y="1260909"/>
            <a:ext cx="4893912" cy="27528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10</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03987" y="874713"/>
            <a:ext cx="9667786" cy="4611687"/>
          </a:xfrm>
        </p:spPr>
        <p:txBody>
          <a:bodyPr vert="horz">
            <a:noAutofit/>
          </a:bodyPr>
          <a:lstStyle/>
          <a:p>
            <a:r>
              <a:rPr lang="en-US" sz="2400" dirty="0">
                <a:latin typeface="Times New Roman" panose="02020603050405020304" pitchFamily="18" charset="0"/>
                <a:cs typeface="Times New Roman" panose="02020603050405020304" pitchFamily="18" charset="0"/>
              </a:rPr>
              <a:t>Agadir’s history stretches back to the early 16th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century, when Portuguese traders established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small fortress and trading post on its Atlantic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shore. By the mid-1500s, it came under Moroccan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rule and grew into a key port for exporting sugar,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spices, and gold from sub-Saharan caravans.</a:t>
            </a:r>
          </a:p>
          <a:p>
            <a:r>
              <a:rPr lang="en-US" sz="2400" dirty="0">
                <a:latin typeface="Times New Roman" panose="02020603050405020304" pitchFamily="18" charset="0"/>
                <a:cs typeface="Times New Roman" panose="02020603050405020304" pitchFamily="18" charset="0"/>
              </a:rPr>
              <a:t>In 1911, the city drew international attention during the </a:t>
            </a:r>
            <a:r>
              <a:rPr lang="en-US" sz="2400" b="1" dirty="0">
                <a:latin typeface="Times New Roman" panose="02020603050405020304" pitchFamily="18" charset="0"/>
                <a:cs typeface="Times New Roman" panose="02020603050405020304" pitchFamily="18" charset="0"/>
              </a:rPr>
              <a:t>Agadir Crisis</a:t>
            </a:r>
            <a:r>
              <a:rPr lang="en-US" sz="2400" dirty="0">
                <a:latin typeface="Times New Roman" panose="02020603050405020304" pitchFamily="18" charset="0"/>
                <a:cs typeface="Times New Roman" panose="02020603050405020304" pitchFamily="18" charset="0"/>
              </a:rPr>
              <a:t>, when Germany sent a gunboat to challenge French influence in Morocco—a confrontation that hastened France’s formal colonization of the country.</a:t>
            </a:r>
          </a:p>
          <a:p>
            <a:r>
              <a:rPr lang="en-US" sz="2400" dirty="0">
                <a:latin typeface="Times New Roman" panose="02020603050405020304" pitchFamily="18" charset="0"/>
                <a:cs typeface="Times New Roman" panose="02020603050405020304" pitchFamily="18" charset="0"/>
              </a:rPr>
              <a:t>On </a:t>
            </a:r>
            <a:r>
              <a:rPr lang="en-US" sz="2400" b="1" dirty="0">
                <a:latin typeface="Times New Roman" panose="02020603050405020304" pitchFamily="18" charset="0"/>
                <a:cs typeface="Times New Roman" panose="02020603050405020304" pitchFamily="18" charset="0"/>
              </a:rPr>
              <a:t>February 29, 1960</a:t>
            </a:r>
            <a:r>
              <a:rPr lang="en-US" sz="2400" dirty="0">
                <a:latin typeface="Times New Roman" panose="02020603050405020304" pitchFamily="18" charset="0"/>
                <a:cs typeface="Times New Roman" panose="02020603050405020304" pitchFamily="18" charset="0"/>
              </a:rPr>
              <a:t>, a powerful earthquake destroyed nearly all of Agadir, killing thousands. The city was completely rebuilt a few miles south, with modern architecture and a European-style layout, transforming it into today’s clean, contemporary resort hub.</a:t>
            </a:r>
          </a:p>
        </p:txBody>
      </p:sp>
      <p:pic>
        <p:nvPicPr>
          <p:cNvPr id="5" name="Picture 4">
            <a:extLst>
              <a:ext uri="{FF2B5EF4-FFF2-40B4-BE49-F238E27FC236}">
                <a16:creationId xmlns:a16="http://schemas.microsoft.com/office/drawing/2014/main" id="{514F3C84-C102-5AA1-B461-1E720C98B918}"/>
              </a:ext>
            </a:extLst>
          </p:cNvPr>
          <p:cNvPicPr>
            <a:picLocks noChangeAspect="1"/>
          </p:cNvPicPr>
          <p:nvPr/>
        </p:nvPicPr>
        <p:blipFill>
          <a:blip r:embed="rId3">
            <a:extLst>
              <a:ext uri="{28A0092B-C50C-407E-A947-70E740481C1C}">
                <a14:useLocalDpi xmlns:a14="http://schemas.microsoft.com/office/drawing/2010/main" val="0"/>
              </a:ext>
            </a:extLst>
          </a:blip>
          <a:srcRect b="37599"/>
          <a:stretch>
            <a:fillRect/>
          </a:stretch>
        </p:blipFill>
        <p:spPr>
          <a:xfrm>
            <a:off x="6727824" y="961155"/>
            <a:ext cx="3352800" cy="1874119"/>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4E300B-1F60-EBBF-C46B-BCD19DD9063F}"/>
              </a:ext>
            </a:extLst>
          </p:cNvPr>
          <p:cNvPicPr>
            <a:picLocks noChangeAspect="1"/>
          </p:cNvPicPr>
          <p:nvPr/>
        </p:nvPicPr>
        <p:blipFill>
          <a:blip r:embed="rId3">
            <a:extLst>
              <a:ext uri="{28A0092B-C50C-407E-A947-70E740481C1C}">
                <a14:useLocalDpi xmlns:a14="http://schemas.microsoft.com/office/drawing/2010/main" val="0"/>
              </a:ext>
            </a:extLst>
          </a:blip>
          <a:srcRect l="11627" r="5477"/>
          <a:stretch>
            <a:fillRect/>
          </a:stretch>
        </p:blipFill>
        <p:spPr>
          <a:xfrm>
            <a:off x="-1" y="0"/>
            <a:ext cx="10080625" cy="5670550"/>
          </a:xfrm>
          <a:prstGeom prst="rect">
            <a:avLst/>
          </a:prstGeom>
        </p:spPr>
      </p:pic>
      <p:sp>
        <p:nvSpPr>
          <p:cNvPr id="9" name="TextBox 8">
            <a:extLst>
              <a:ext uri="{FF2B5EF4-FFF2-40B4-BE49-F238E27FC236}">
                <a16:creationId xmlns:a16="http://schemas.microsoft.com/office/drawing/2014/main" id="{DE88BFF7-BA4B-D231-3BBC-C8814F7C85CA}"/>
              </a:ext>
            </a:extLst>
          </p:cNvPr>
          <p:cNvSpPr txBox="1"/>
          <p:nvPr/>
        </p:nvSpPr>
        <p:spPr>
          <a:xfrm>
            <a:off x="789272" y="4273617"/>
            <a:ext cx="2810577"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Agadir</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Morocco</a:t>
            </a:r>
          </a:p>
        </p:txBody>
      </p:sp>
      <p:sp>
        <p:nvSpPr>
          <p:cNvPr id="10" name="TextBox 9">
            <a:extLst>
              <a:ext uri="{FF2B5EF4-FFF2-40B4-BE49-F238E27FC236}">
                <a16:creationId xmlns:a16="http://schemas.microsoft.com/office/drawing/2014/main" id="{033F7A48-B98E-6A3C-2820-524C7DC0F96C}"/>
              </a:ext>
            </a:extLst>
          </p:cNvPr>
          <p:cNvSpPr txBox="1"/>
          <p:nvPr/>
        </p:nvSpPr>
        <p:spPr>
          <a:xfrm rot="3377205">
            <a:off x="435541" y="2633261"/>
            <a:ext cx="1807143"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Cruise ship port</a:t>
            </a:r>
          </a:p>
        </p:txBody>
      </p:sp>
    </p:spTree>
    <p:extLst>
      <p:ext uri="{BB962C8B-B14F-4D97-AF65-F5344CB8AC3E}">
        <p14:creationId xmlns:p14="http://schemas.microsoft.com/office/powerpoint/2010/main" val="251075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1E05D3-5A77-9EEA-ACC8-0229C30583E9}"/>
              </a:ext>
            </a:extLst>
          </p:cNvPr>
          <p:cNvPicPr>
            <a:picLocks noChangeAspect="1"/>
          </p:cNvPicPr>
          <p:nvPr/>
        </p:nvPicPr>
        <p:blipFill>
          <a:blip r:embed="rId3">
            <a:extLst>
              <a:ext uri="{28A0092B-C50C-407E-A947-70E740481C1C}">
                <a14:useLocalDpi xmlns:a14="http://schemas.microsoft.com/office/drawing/2010/main" val="0"/>
              </a:ext>
            </a:extLst>
          </a:blip>
          <a:srcRect l="14050" t="286" r="3728" b="5825"/>
          <a:stretch>
            <a:fillRect/>
          </a:stretch>
        </p:blipFill>
        <p:spPr>
          <a:xfrm>
            <a:off x="-1" y="0"/>
            <a:ext cx="10080626" cy="567055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12</a:t>
            </a:fld>
            <a:endParaRPr lang="en-US"/>
          </a:p>
        </p:txBody>
      </p:sp>
      <p:sp>
        <p:nvSpPr>
          <p:cNvPr id="3" name="TextBox 2">
            <a:extLst>
              <a:ext uri="{FF2B5EF4-FFF2-40B4-BE49-F238E27FC236}">
                <a16:creationId xmlns:a16="http://schemas.microsoft.com/office/drawing/2014/main" id="{45BD5EB0-2B25-0E02-7A1E-8D4D7DA8C3C3}"/>
              </a:ext>
            </a:extLst>
          </p:cNvPr>
          <p:cNvSpPr txBox="1"/>
          <p:nvPr/>
        </p:nvSpPr>
        <p:spPr>
          <a:xfrm>
            <a:off x="1116531" y="2465943"/>
            <a:ext cx="1934677"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Agadir</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Morocco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13</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638497" cy="193899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Getting Around</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cruise terminal</a:t>
            </a:r>
            <a:r>
              <a:rPr lang="en-US" sz="2400" dirty="0">
                <a:latin typeface="Times New Roman" panose="02020603050405020304" pitchFamily="18" charset="0"/>
                <a:cs typeface="Times New Roman" panose="02020603050405020304" pitchFamily="18" charset="0"/>
              </a:rPr>
              <a:t> is conveniently located about 10 minutes from downtown.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Taxis are affordable and easy to find, just confirm the fare before departure. </a:t>
            </a:r>
          </a:p>
        </p:txBody>
      </p:sp>
      <p:pic>
        <p:nvPicPr>
          <p:cNvPr id="6" name="Picture 5">
            <a:extLst>
              <a:ext uri="{FF2B5EF4-FFF2-40B4-BE49-F238E27FC236}">
                <a16:creationId xmlns:a16="http://schemas.microsoft.com/office/drawing/2014/main" id="{8F77BFCF-10C6-5AD5-714E-3ECD9A1E9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85849"/>
            <a:ext cx="4040206" cy="2784701"/>
          </a:xfrm>
          <a:prstGeom prst="rect">
            <a:avLst/>
          </a:prstGeom>
        </p:spPr>
      </p:pic>
      <p:sp>
        <p:nvSpPr>
          <p:cNvPr id="10" name="TextBox 9">
            <a:extLst>
              <a:ext uri="{FF2B5EF4-FFF2-40B4-BE49-F238E27FC236}">
                <a16:creationId xmlns:a16="http://schemas.microsoft.com/office/drawing/2014/main" id="{F76EF6AA-4B8C-325C-4C4D-5B2EF2F8E51D}"/>
              </a:ext>
            </a:extLst>
          </p:cNvPr>
          <p:cNvSpPr txBox="1"/>
          <p:nvPr/>
        </p:nvSpPr>
        <p:spPr>
          <a:xfrm>
            <a:off x="4040205" y="2885848"/>
            <a:ext cx="5854566"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Marina</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Corniche promenade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Souk El Had</a:t>
            </a:r>
            <a:r>
              <a:rPr lang="en-US" sz="2400" dirty="0">
                <a:latin typeface="Times New Roman" panose="02020603050405020304" pitchFamily="18" charset="0"/>
                <a:cs typeface="Times New Roman" panose="02020603050405020304" pitchFamily="18" charset="0"/>
              </a:rPr>
              <a:t> are all within easy reach, making Agadir one of Morocco’s most walkable port stops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C74F0BA1-D614-458C-C0B4-87F348D76019}"/>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D4085542-B9D1-4454-A66A-0492505E22E6}"/>
              </a:ext>
            </a:extLst>
          </p:cNvPr>
          <p:cNvSpPr>
            <a:spLocks noGrp="1"/>
          </p:cNvSpPr>
          <p:nvPr>
            <p:ph type="sldNum" sz="quarter" idx="12"/>
          </p:nvPr>
        </p:nvSpPr>
        <p:spPr/>
        <p:txBody>
          <a:bodyPr/>
          <a:lstStyle/>
          <a:p>
            <a:pPr lvl="0"/>
            <a:fld id="{06F87E9A-0C7A-408B-83BF-C200F674FBCC}" type="slidenum">
              <a:rPr/>
              <a:t>14</a:t>
            </a:fld>
            <a:endParaRPr lang="en-US"/>
          </a:p>
        </p:txBody>
      </p:sp>
      <p:sp>
        <p:nvSpPr>
          <p:cNvPr id="2" name="Title 1">
            <a:extLst>
              <a:ext uri="{FF2B5EF4-FFF2-40B4-BE49-F238E27FC236}">
                <a16:creationId xmlns:a16="http://schemas.microsoft.com/office/drawing/2014/main" id="{C4D9682D-DDC0-F8BE-85C8-EB08E576B98B}"/>
              </a:ext>
            </a:extLst>
          </p:cNvPr>
          <p:cNvSpPr txBox="1">
            <a:spLocks noGrp="1"/>
          </p:cNvSpPr>
          <p:nvPr>
            <p:ph type="title" idx="4294967295"/>
          </p:nvPr>
        </p:nvSpPr>
        <p:spPr>
          <a:xfrm>
            <a:off x="-1" y="0"/>
            <a:ext cx="10080625" cy="1034980"/>
          </a:xfrm>
        </p:spPr>
        <p:txBody>
          <a:bodyPr vert="horz">
            <a:normAutofit/>
          </a:bodyPr>
          <a:lstStyle/>
          <a:p>
            <a:pPr algn="ctr"/>
            <a:r>
              <a:rPr lang="en-US" sz="4400" b="1" dirty="0">
                <a:latin typeface="Times New Roman" panose="02020603050405020304" pitchFamily="18" charset="0"/>
                <a:cs typeface="Times New Roman" panose="02020603050405020304" pitchFamily="18" charset="0"/>
              </a:rPr>
              <a:t>Culture and Traditions</a:t>
            </a:r>
            <a:endParaRPr lang="en-US" sz="4400" b="1"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4EB0BD7-D4FC-47B4-2B1A-71F1C7B8B42E}"/>
              </a:ext>
            </a:extLst>
          </p:cNvPr>
          <p:cNvSpPr txBox="1"/>
          <p:nvPr/>
        </p:nvSpPr>
        <p:spPr>
          <a:xfrm>
            <a:off x="86627" y="1034979"/>
            <a:ext cx="9731141" cy="415498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Agadir wears its Berber (Amazigh) heritage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with pride. You’ll notice it in the street signs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written in the Tifinagh script, in the geometric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designs on local rugs, and in the silver jewelry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crafted by hand.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Many of the argan oil products sold here come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straight from women’s cooperatives in nearby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villages, a tradition that blends skill with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community spirit.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you’re lucky, you might stumble upon a Berber music or dance performance, where the steady beat of drums and the twang of the lute fill the air, capturing the rhythm and soul of southern Morocco.</a:t>
            </a:r>
          </a:p>
        </p:txBody>
      </p:sp>
      <p:pic>
        <p:nvPicPr>
          <p:cNvPr id="7" name="Picture 6">
            <a:extLst>
              <a:ext uri="{FF2B5EF4-FFF2-40B4-BE49-F238E27FC236}">
                <a16:creationId xmlns:a16="http://schemas.microsoft.com/office/drawing/2014/main" id="{924ADF92-2B29-EBE1-8DAA-D552D6314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532" y="1034979"/>
            <a:ext cx="4315091" cy="3034894"/>
          </a:xfrm>
          <a:prstGeom prst="rect">
            <a:avLst/>
          </a:prstGeom>
        </p:spPr>
      </p:pic>
    </p:spTree>
    <p:extLst>
      <p:ext uri="{BB962C8B-B14F-4D97-AF65-F5344CB8AC3E}">
        <p14:creationId xmlns:p14="http://schemas.microsoft.com/office/powerpoint/2010/main" val="153138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2EDA549-A4B8-7F98-E0DD-E0DF1533FF1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6FD46A7-AE99-C71C-295B-48BFA8D4C4C0}"/>
              </a:ext>
            </a:extLst>
          </p:cNvPr>
          <p:cNvPicPr>
            <a:picLocks noChangeAspect="1"/>
          </p:cNvPicPr>
          <p:nvPr/>
        </p:nvPicPr>
        <p:blipFill>
          <a:blip r:embed="rId3">
            <a:extLst>
              <a:ext uri="{28A0092B-C50C-407E-A947-70E740481C1C}">
                <a14:useLocalDpi xmlns:a14="http://schemas.microsoft.com/office/drawing/2010/main" val="0"/>
              </a:ext>
            </a:extLst>
          </a:blip>
          <a:srcRect l="6862"/>
          <a:stretch>
            <a:fillRect/>
          </a:stretch>
        </p:blipFill>
        <p:spPr>
          <a:xfrm>
            <a:off x="5611528" y="2483318"/>
            <a:ext cx="4441689" cy="3187232"/>
          </a:xfrm>
          <a:prstGeom prst="rect">
            <a:avLst/>
          </a:prstGeom>
        </p:spPr>
      </p:pic>
      <p:sp>
        <p:nvSpPr>
          <p:cNvPr id="6" name="Slide Number Placeholder 3">
            <a:extLst>
              <a:ext uri="{FF2B5EF4-FFF2-40B4-BE49-F238E27FC236}">
                <a16:creationId xmlns:a16="http://schemas.microsoft.com/office/drawing/2014/main" id="{C83DF617-A739-E7F1-AD0F-D4FB4ED809F7}"/>
              </a:ext>
            </a:extLst>
          </p:cNvPr>
          <p:cNvSpPr>
            <a:spLocks noGrp="1"/>
          </p:cNvSpPr>
          <p:nvPr>
            <p:ph type="sldNum" sz="quarter" idx="12"/>
          </p:nvPr>
        </p:nvSpPr>
        <p:spPr/>
        <p:txBody>
          <a:bodyPr/>
          <a:lstStyle/>
          <a:p>
            <a:pPr lvl="0"/>
            <a:fld id="{06F87E9A-0C7A-408B-83BF-C200F674FBCC}" type="slidenum">
              <a:rPr/>
              <a:t>15</a:t>
            </a:fld>
            <a:endParaRPr lang="en-US"/>
          </a:p>
        </p:txBody>
      </p:sp>
      <p:sp>
        <p:nvSpPr>
          <p:cNvPr id="2" name="Title 1">
            <a:extLst>
              <a:ext uri="{FF2B5EF4-FFF2-40B4-BE49-F238E27FC236}">
                <a16:creationId xmlns:a16="http://schemas.microsoft.com/office/drawing/2014/main" id="{0666A0E5-A8F5-F919-4ACE-12862A02ADE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What to See and Do</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5693969B-2DE2-2476-CA9A-1D734C6C8B38}"/>
              </a:ext>
            </a:extLst>
          </p:cNvPr>
          <p:cNvSpPr txBox="1"/>
          <p:nvPr/>
        </p:nvSpPr>
        <p:spPr>
          <a:xfrm>
            <a:off x="346509" y="927974"/>
            <a:ext cx="9360199"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Start with a visit to the </a:t>
            </a:r>
            <a:r>
              <a:rPr lang="en-US" sz="2400" b="1" dirty="0">
                <a:latin typeface="Times New Roman" panose="02020603050405020304" pitchFamily="18" charset="0"/>
                <a:cs typeface="Times New Roman" panose="02020603050405020304" pitchFamily="18" charset="0"/>
              </a:rPr>
              <a:t>Kasbah Hill</a:t>
            </a:r>
            <a:r>
              <a:rPr lang="en-US" sz="2400" dirty="0">
                <a:latin typeface="Times New Roman" panose="02020603050405020304" pitchFamily="18" charset="0"/>
                <a:cs typeface="Times New Roman" panose="02020603050405020304" pitchFamily="18" charset="0"/>
              </a:rPr>
              <a:t>, where the old fortress once stood. From the top, you’ll enjoy panoramic views of the entire bay, especially stunning in the morning light. Back in the city, explore the </a:t>
            </a:r>
            <a:r>
              <a:rPr lang="en-US" sz="2400" b="1" dirty="0">
                <a:latin typeface="Times New Roman" panose="02020603050405020304" pitchFamily="18" charset="0"/>
                <a:cs typeface="Times New Roman" panose="02020603050405020304" pitchFamily="18" charset="0"/>
              </a:rPr>
              <a:t>Souk El Had</a:t>
            </a:r>
            <a:r>
              <a:rPr lang="en-US" sz="2400" dirty="0">
                <a:latin typeface="Times New Roman" panose="02020603050405020304" pitchFamily="18" charset="0"/>
                <a:cs typeface="Times New Roman" panose="02020603050405020304" pitchFamily="18" charset="0"/>
              </a:rPr>
              <a:t>, one of Morocco’s largest covered markets with over 3,000 stalls selling everything from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spices and carpets to argan oil.</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Stroll along the </a:t>
            </a:r>
            <a:r>
              <a:rPr lang="en-US" sz="2400" b="1" dirty="0">
                <a:latin typeface="Times New Roman" panose="02020603050405020304" pitchFamily="18" charset="0"/>
                <a:cs typeface="Times New Roman" panose="02020603050405020304" pitchFamily="18" charset="0"/>
              </a:rPr>
              <a:t>Corniche promenade</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lined with palm trees, cafés, and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seaside restaurants. Stop at the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Marina </a:t>
            </a:r>
            <a:r>
              <a:rPr lang="en-US" sz="2400" b="1" dirty="0" err="1">
                <a:latin typeface="Times New Roman" panose="02020603050405020304" pitchFamily="18" charset="0"/>
                <a:cs typeface="Times New Roman" panose="02020603050405020304" pitchFamily="18" charset="0"/>
              </a:rPr>
              <a:t>d’Agadir</a:t>
            </a:r>
            <a:r>
              <a:rPr lang="en-US" sz="2400" dirty="0">
                <a:latin typeface="Times New Roman" panose="02020603050405020304" pitchFamily="18" charset="0"/>
                <a:cs typeface="Times New Roman" panose="02020603050405020304" pitchFamily="18" charset="0"/>
              </a:rPr>
              <a:t> for lunch or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coffee overlooking the yachts.</a:t>
            </a:r>
          </a:p>
        </p:txBody>
      </p:sp>
    </p:spTree>
    <p:extLst>
      <p:ext uri="{BB962C8B-B14F-4D97-AF65-F5344CB8AC3E}">
        <p14:creationId xmlns:p14="http://schemas.microsoft.com/office/powerpoint/2010/main" val="334388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C3F31F5-C2D9-5137-219C-8B6E239D4B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88E413-6C72-0CDA-FFC6-CBDF00EF2EBF}"/>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5B7B60B3-5A27-926C-2EE2-3DF02619400C}"/>
              </a:ext>
            </a:extLst>
          </p:cNvPr>
          <p:cNvSpPr txBox="1"/>
          <p:nvPr/>
        </p:nvSpPr>
        <p:spPr>
          <a:xfrm>
            <a:off x="331595" y="1034979"/>
            <a:ext cx="9375113" cy="4154984"/>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Agadir Beach &amp; Promenade</a:t>
            </a:r>
            <a:r>
              <a:rPr lang="en-US" sz="2000" dirty="0">
                <a:latin typeface="Times New Roman" panose="02020603050405020304" pitchFamily="18" charset="0"/>
                <a:cs typeface="Times New Roman" panose="02020603050405020304" pitchFamily="18" charset="0"/>
              </a:rPr>
              <a:t> – A long stretch of golden sand lined with cafés, restaurants, and hotels, perfect for swimming, sunbathing, or a seaside stroll.</a:t>
            </a:r>
          </a:p>
          <a:p>
            <a:r>
              <a:rPr lang="en-US" sz="2000" b="1" dirty="0">
                <a:latin typeface="Times New Roman" panose="02020603050405020304" pitchFamily="18" charset="0"/>
                <a:cs typeface="Times New Roman" panose="02020603050405020304" pitchFamily="18" charset="0"/>
              </a:rPr>
              <a:t>Kasbah of Agadir </a:t>
            </a:r>
            <a:r>
              <a:rPr lang="en-US" sz="2000" b="1" dirty="0" err="1">
                <a:latin typeface="Times New Roman" panose="02020603050405020304" pitchFamily="18" charset="0"/>
                <a:cs typeface="Times New Roman" panose="02020603050405020304" pitchFamily="18" charset="0"/>
              </a:rPr>
              <a:t>Oufella</a:t>
            </a:r>
            <a:r>
              <a:rPr lang="en-US" sz="2000" dirty="0">
                <a:latin typeface="Times New Roman" panose="02020603050405020304" pitchFamily="18" charset="0"/>
                <a:cs typeface="Times New Roman" panose="02020603050405020304" pitchFamily="18" charset="0"/>
              </a:rPr>
              <a:t> – The remains of the old 16th-century fortress overlooking the city, offering panoramic views of the coastline and port.</a:t>
            </a:r>
          </a:p>
          <a:p>
            <a:r>
              <a:rPr lang="en-US" sz="2000" b="1" dirty="0">
                <a:latin typeface="Times New Roman" panose="02020603050405020304" pitchFamily="18" charset="0"/>
                <a:cs typeface="Times New Roman" panose="02020603050405020304" pitchFamily="18" charset="0"/>
              </a:rPr>
              <a:t>Souk El Had </a:t>
            </a:r>
            <a:r>
              <a:rPr lang="en-US" sz="2000" b="1" dirty="0" err="1">
                <a:latin typeface="Times New Roman" panose="02020603050405020304" pitchFamily="18" charset="0"/>
                <a:cs typeface="Times New Roman" panose="02020603050405020304" pitchFamily="18" charset="0"/>
              </a:rPr>
              <a:t>d’Agadir</a:t>
            </a:r>
            <a:r>
              <a:rPr lang="en-US" sz="2000" dirty="0">
                <a:latin typeface="Times New Roman" panose="02020603050405020304" pitchFamily="18" charset="0"/>
                <a:cs typeface="Times New Roman" panose="02020603050405020304" pitchFamily="18" charset="0"/>
              </a:rPr>
              <a:t> – A bustling marketplace with hundreds of stalls selling spices, handicrafts, argan oil, and local produce.</a:t>
            </a:r>
          </a:p>
          <a:p>
            <a:r>
              <a:rPr lang="en-US" sz="2000" b="1" dirty="0">
                <a:latin typeface="Times New Roman" panose="02020603050405020304" pitchFamily="18" charset="0"/>
                <a:cs typeface="Times New Roman" panose="02020603050405020304" pitchFamily="18" charset="0"/>
              </a:rPr>
              <a:t>Marina </a:t>
            </a:r>
            <a:r>
              <a:rPr lang="en-US" sz="2000" b="1" dirty="0" err="1">
                <a:latin typeface="Times New Roman" panose="02020603050405020304" pitchFamily="18" charset="0"/>
                <a:cs typeface="Times New Roman" panose="02020603050405020304" pitchFamily="18" charset="0"/>
              </a:rPr>
              <a:t>d’Agadir</a:t>
            </a:r>
            <a:r>
              <a:rPr lang="en-US" sz="2000" dirty="0">
                <a:latin typeface="Times New Roman" panose="02020603050405020304" pitchFamily="18" charset="0"/>
                <a:cs typeface="Times New Roman" panose="02020603050405020304" pitchFamily="18" charset="0"/>
              </a:rPr>
              <a:t> – A modern harbor area with stylish shops, restaurants, and yacht moorings.</a:t>
            </a:r>
          </a:p>
          <a:p>
            <a:r>
              <a:rPr lang="en-US" sz="2000" b="1" dirty="0" err="1">
                <a:latin typeface="Times New Roman" panose="02020603050405020304" pitchFamily="18" charset="0"/>
                <a:cs typeface="Times New Roman" panose="02020603050405020304" pitchFamily="18" charset="0"/>
              </a:rPr>
              <a:t>Crocoparc</a:t>
            </a:r>
            <a:r>
              <a:rPr lang="en-US" sz="2000" dirty="0">
                <a:latin typeface="Times New Roman" panose="02020603050405020304" pitchFamily="18" charset="0"/>
                <a:cs typeface="Times New Roman" panose="02020603050405020304" pitchFamily="18" charset="0"/>
              </a:rPr>
              <a:t> – A family-friendly park home to Nile crocodiles and lush tropical gardens.</a:t>
            </a:r>
          </a:p>
          <a:p>
            <a:r>
              <a:rPr lang="en-US" sz="2000" b="1" dirty="0">
                <a:latin typeface="Times New Roman" panose="02020603050405020304" pitchFamily="18" charset="0"/>
                <a:cs typeface="Times New Roman" panose="02020603050405020304" pitchFamily="18" charset="0"/>
              </a:rPr>
              <a:t>Bird Valley (Vallée des </a:t>
            </a:r>
            <a:r>
              <a:rPr lang="en-US" sz="2000" b="1" dirty="0" err="1">
                <a:latin typeface="Times New Roman" panose="02020603050405020304" pitchFamily="18" charset="0"/>
                <a:cs typeface="Times New Roman" panose="02020603050405020304" pitchFamily="18" charset="0"/>
              </a:rPr>
              <a:t>Oiseaux</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 A small zoo and garden in the city center featuring exotic birds and animals.</a:t>
            </a:r>
          </a:p>
          <a:p>
            <a:r>
              <a:rPr lang="en-US" sz="2000" b="1" dirty="0">
                <a:latin typeface="Times New Roman" panose="02020603050405020304" pitchFamily="18" charset="0"/>
                <a:cs typeface="Times New Roman" panose="02020603050405020304" pitchFamily="18" charset="0"/>
              </a:rPr>
              <a:t>Agadir Memorial Museum</a:t>
            </a:r>
            <a:r>
              <a:rPr lang="en-US" sz="2000" dirty="0">
                <a:latin typeface="Times New Roman" panose="02020603050405020304" pitchFamily="18" charset="0"/>
                <a:cs typeface="Times New Roman" panose="02020603050405020304" pitchFamily="18" charset="0"/>
              </a:rPr>
              <a:t> – A quiet spot that documents the 1960 earthquake and the city’s remarkable rebuilding.</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53765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87F21D29-678F-B25E-AC82-D8F569989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D6AB1-BB9F-E88A-38AB-81A7FB927E16}"/>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Day Trips from Agadir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99DAEB7D-F3D7-B7FF-B95D-BF4D754E7352}"/>
              </a:ext>
            </a:extLst>
          </p:cNvPr>
          <p:cNvSpPr txBox="1"/>
          <p:nvPr/>
        </p:nvSpPr>
        <p:spPr>
          <a:xfrm>
            <a:off x="331595" y="1034978"/>
            <a:ext cx="5549441"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If you have time, there are great day trips from Agadir:</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Taroudant:</a:t>
            </a:r>
            <a:r>
              <a:rPr lang="en-US" sz="2400" dirty="0">
                <a:latin typeface="Times New Roman" panose="02020603050405020304" pitchFamily="18" charset="0"/>
                <a:cs typeface="Times New Roman" panose="02020603050405020304" pitchFamily="18" charset="0"/>
              </a:rPr>
              <a:t> Often called “Little Marrakech,” this walled town offers traditional souks and quiet charm without the crowds.</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Paradise Valley:</a:t>
            </a:r>
            <a:r>
              <a:rPr lang="en-US" sz="2400" dirty="0">
                <a:latin typeface="Times New Roman" panose="02020603050405020304" pitchFamily="18" charset="0"/>
                <a:cs typeface="Times New Roman" panose="02020603050405020304" pitchFamily="18" charset="0"/>
              </a:rPr>
              <a:t> A scenic canyon lined with palm trees, waterfalls, and natural pools, perfect for nature lovers.</a:t>
            </a:r>
          </a:p>
        </p:txBody>
      </p:sp>
      <p:pic>
        <p:nvPicPr>
          <p:cNvPr id="5" name="Picture 4">
            <a:extLst>
              <a:ext uri="{FF2B5EF4-FFF2-40B4-BE49-F238E27FC236}">
                <a16:creationId xmlns:a16="http://schemas.microsoft.com/office/drawing/2014/main" id="{865486F3-21F3-E0CD-FB13-A71606344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156" y="1034978"/>
            <a:ext cx="4382469" cy="2810724"/>
          </a:xfrm>
          <a:prstGeom prst="rect">
            <a:avLst/>
          </a:prstGeom>
        </p:spPr>
      </p:pic>
      <p:sp>
        <p:nvSpPr>
          <p:cNvPr id="7" name="TextBox 6">
            <a:extLst>
              <a:ext uri="{FF2B5EF4-FFF2-40B4-BE49-F238E27FC236}">
                <a16:creationId xmlns:a16="http://schemas.microsoft.com/office/drawing/2014/main" id="{4C7082CD-C1AD-5B61-EACB-F132562A03CA}"/>
              </a:ext>
            </a:extLst>
          </p:cNvPr>
          <p:cNvSpPr txBox="1"/>
          <p:nvPr/>
        </p:nvSpPr>
        <p:spPr>
          <a:xfrm>
            <a:off x="331595" y="4348223"/>
            <a:ext cx="9322544" cy="830997"/>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Essaouira:</a:t>
            </a:r>
            <a:r>
              <a:rPr lang="en-US" sz="2400" dirty="0">
                <a:latin typeface="Times New Roman" panose="02020603050405020304" pitchFamily="18" charset="0"/>
                <a:cs typeface="Times New Roman" panose="02020603050405020304" pitchFamily="18" charset="0"/>
              </a:rPr>
              <a:t> A coastal UNESCO city known for its blue fishing boats, ramparts, and artistic vibe (about 3 hours away).</a:t>
            </a:r>
          </a:p>
        </p:txBody>
      </p:sp>
    </p:spTree>
    <p:extLst>
      <p:ext uri="{BB962C8B-B14F-4D97-AF65-F5344CB8AC3E}">
        <p14:creationId xmlns:p14="http://schemas.microsoft.com/office/powerpoint/2010/main" val="177613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55857B-408F-4275-D10B-C5A36AE16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939" y="3272588"/>
            <a:ext cx="2899686" cy="1981663"/>
          </a:xfrm>
          <a:prstGeom prst="rect">
            <a:avLst/>
          </a:prstGeom>
        </p:spPr>
      </p:pic>
      <p:pic>
        <p:nvPicPr>
          <p:cNvPr id="5" name="Picture 4">
            <a:extLst>
              <a:ext uri="{FF2B5EF4-FFF2-40B4-BE49-F238E27FC236}">
                <a16:creationId xmlns:a16="http://schemas.microsoft.com/office/drawing/2014/main" id="{985A5709-626E-58BB-04A1-E1F12BADDB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939" y="1105133"/>
            <a:ext cx="2899686" cy="1984576"/>
          </a:xfrm>
          <a:prstGeom prst="rect">
            <a:avLst/>
          </a:prstGeom>
        </p:spPr>
      </p:pic>
      <p:sp>
        <p:nvSpPr>
          <p:cNvPr id="3" name="TextBox 2">
            <a:extLst>
              <a:ext uri="{FF2B5EF4-FFF2-40B4-BE49-F238E27FC236}">
                <a16:creationId xmlns:a16="http://schemas.microsoft.com/office/drawing/2014/main" id="{E220B7AF-108B-234A-3C3B-EB5DFC1BFAD6}"/>
              </a:ext>
            </a:extLst>
          </p:cNvPr>
          <p:cNvSpPr txBox="1"/>
          <p:nvPr/>
        </p:nvSpPr>
        <p:spPr>
          <a:xfrm>
            <a:off x="0" y="136525"/>
            <a:ext cx="10080625" cy="808619"/>
          </a:xfrm>
          <a:prstGeom prst="rect">
            <a:avLst/>
          </a:prstGeom>
          <a:noFill/>
        </p:spPr>
        <p:txBody>
          <a:bodyPr wrap="square">
            <a:spAutoFit/>
          </a:bodyPr>
          <a:lstStyle/>
          <a:p>
            <a:pPr algn="ctr">
              <a:lnSpc>
                <a:spcPct val="115000"/>
              </a:lnSpc>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a:t>
            </a:r>
            <a:r>
              <a:rPr lang="en-US" sz="4400" b="1" kern="100" dirty="0">
                <a:latin typeface="Times New Roman" panose="02020603050405020304" pitchFamily="18" charset="0"/>
                <a:ea typeface="Aptos" panose="020B0004020202020204" pitchFamily="34" charset="0"/>
                <a:cs typeface="Times New Roman" panose="02020603050405020304" pitchFamily="18" charset="0"/>
              </a:rPr>
              <a:t>Must-try Dishes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3" y="1079452"/>
            <a:ext cx="6718715"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Food in Morocco is an experience.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Try a </a:t>
            </a:r>
            <a:r>
              <a:rPr lang="en-US" sz="2400" b="1" dirty="0">
                <a:latin typeface="Times New Roman" panose="02020603050405020304" pitchFamily="18" charset="0"/>
                <a:cs typeface="Times New Roman" panose="02020603050405020304" pitchFamily="18" charset="0"/>
              </a:rPr>
              <a:t>tagine</a:t>
            </a:r>
            <a:r>
              <a:rPr lang="en-US" sz="2400" dirty="0">
                <a:latin typeface="Times New Roman" panose="02020603050405020304" pitchFamily="18" charset="0"/>
                <a:cs typeface="Times New Roman" panose="02020603050405020304" pitchFamily="18" charset="0"/>
              </a:rPr>
              <a:t>, a slow-cooked stew of chicken, lamb, or fish with vegetables and spices, or </a:t>
            </a:r>
            <a:r>
              <a:rPr lang="en-US" sz="2400" b="1" dirty="0">
                <a:latin typeface="Times New Roman" panose="02020603050405020304" pitchFamily="18" charset="0"/>
                <a:cs typeface="Times New Roman" panose="02020603050405020304" pitchFamily="18" charset="0"/>
              </a:rPr>
              <a:t>couscous</a:t>
            </a:r>
            <a:r>
              <a:rPr lang="en-US" sz="2400" dirty="0">
                <a:latin typeface="Times New Roman" panose="02020603050405020304" pitchFamily="18" charset="0"/>
                <a:cs typeface="Times New Roman" panose="02020603050405020304" pitchFamily="18" charset="0"/>
              </a:rPr>
              <a:t> topped with tender meat and vegetables.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Sample </a:t>
            </a:r>
            <a:r>
              <a:rPr lang="en-US" sz="2400" b="1" dirty="0">
                <a:latin typeface="Times New Roman" panose="02020603050405020304" pitchFamily="18" charset="0"/>
                <a:cs typeface="Times New Roman" panose="02020603050405020304" pitchFamily="18" charset="0"/>
              </a:rPr>
              <a:t>pastilla</a:t>
            </a:r>
            <a:r>
              <a:rPr lang="en-US" sz="2400" dirty="0">
                <a:latin typeface="Times New Roman" panose="02020603050405020304" pitchFamily="18" charset="0"/>
                <a:cs typeface="Times New Roman" panose="02020603050405020304" pitchFamily="18" charset="0"/>
              </a:rPr>
              <a:t>, a savory-sweet pie filled with chicken and almonds.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And no visit is complete without </a:t>
            </a:r>
            <a:r>
              <a:rPr lang="en-US" sz="2400" b="1" dirty="0">
                <a:latin typeface="Times New Roman" panose="02020603050405020304" pitchFamily="18" charset="0"/>
                <a:cs typeface="Times New Roman" panose="02020603050405020304" pitchFamily="18" charset="0"/>
              </a:rPr>
              <a:t>Moroccan mint tea</a:t>
            </a:r>
            <a:r>
              <a:rPr lang="en-US" sz="2400" dirty="0">
                <a:latin typeface="Times New Roman" panose="02020603050405020304" pitchFamily="18" charset="0"/>
                <a:cs typeface="Times New Roman" panose="02020603050405020304" pitchFamily="18" charset="0"/>
              </a:rPr>
              <a:t>, poured high from the pot into delicate glasses.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Along the promenade, many restaurants serve fresh Atlantic seafood, grilled sardines, calamari, and sea bass, paired with stunning ocean views.</a:t>
            </a:r>
          </a:p>
        </p:txBody>
      </p:sp>
      <p:sp>
        <p:nvSpPr>
          <p:cNvPr id="9" name="TextBox 8">
            <a:extLst>
              <a:ext uri="{FF2B5EF4-FFF2-40B4-BE49-F238E27FC236}">
                <a16:creationId xmlns:a16="http://schemas.microsoft.com/office/drawing/2014/main" id="{82AC763B-6ABD-D092-9DE9-B3AEEFA7EECA}"/>
              </a:ext>
            </a:extLst>
          </p:cNvPr>
          <p:cNvSpPr txBox="1"/>
          <p:nvPr/>
        </p:nvSpPr>
        <p:spPr>
          <a:xfrm>
            <a:off x="7398960" y="4733659"/>
            <a:ext cx="1070042" cy="369332"/>
          </a:xfrm>
          <a:prstGeom prst="rect">
            <a:avLst/>
          </a:prstGeom>
          <a:noFill/>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Pastilla</a:t>
            </a:r>
            <a:endParaRPr lang="en-US" dirty="0">
              <a:solidFill>
                <a:schemeClr val="bg1"/>
              </a:solidFill>
            </a:endParaRPr>
          </a:p>
        </p:txBody>
      </p:sp>
      <p:sp>
        <p:nvSpPr>
          <p:cNvPr id="14" name="TextBox 13">
            <a:extLst>
              <a:ext uri="{FF2B5EF4-FFF2-40B4-BE49-F238E27FC236}">
                <a16:creationId xmlns:a16="http://schemas.microsoft.com/office/drawing/2014/main" id="{618B314A-A7D3-4046-1424-1DEDBB90E602}"/>
              </a:ext>
            </a:extLst>
          </p:cNvPr>
          <p:cNvSpPr txBox="1"/>
          <p:nvPr/>
        </p:nvSpPr>
        <p:spPr>
          <a:xfrm>
            <a:off x="7180940" y="1151412"/>
            <a:ext cx="2899686" cy="369332"/>
          </a:xfrm>
          <a:prstGeom prst="rect">
            <a:avLst/>
          </a:prstGeom>
          <a:noFill/>
        </p:spPr>
        <p:txBody>
          <a:bodyPr wrap="square">
            <a:spAutoFit/>
          </a:bodyPr>
          <a:lstStyle/>
          <a:p>
            <a:r>
              <a:rPr lang="en-US" b="1" dirty="0">
                <a:solidFill>
                  <a:schemeClr val="bg1"/>
                </a:solidFill>
                <a:latin typeface="Times New Roman" panose="02020603050405020304" pitchFamily="18" charset="0"/>
                <a:cs typeface="Times New Roman" panose="02020603050405020304" pitchFamily="18" charset="0"/>
              </a:rPr>
              <a:t>Tagine</a:t>
            </a:r>
            <a:endParaRPr lang="en-US" dirty="0">
              <a:solidFill>
                <a:schemeClr val="bg1"/>
              </a:solidFill>
            </a:endParaRPr>
          </a:p>
        </p:txBody>
      </p:sp>
    </p:spTree>
    <p:extLst>
      <p:ext uri="{BB962C8B-B14F-4D97-AF65-F5344CB8AC3E}">
        <p14:creationId xmlns:p14="http://schemas.microsoft.com/office/powerpoint/2010/main" val="2783441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E09D5FFD-E70A-C453-C38D-6774C0C811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7D98581-6562-96EF-6084-32DFD365AD93}"/>
              </a:ext>
            </a:extLst>
          </p:cNvPr>
          <p:cNvSpPr txBox="1"/>
          <p:nvPr/>
        </p:nvSpPr>
        <p:spPr>
          <a:xfrm>
            <a:off x="0" y="136525"/>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Tips for Dining &amp; Local Experience</a:t>
            </a:r>
          </a:p>
        </p:txBody>
      </p:sp>
      <p:sp>
        <p:nvSpPr>
          <p:cNvPr id="11" name="AutoShape 6">
            <a:extLst>
              <a:ext uri="{FF2B5EF4-FFF2-40B4-BE49-F238E27FC236}">
                <a16:creationId xmlns:a16="http://schemas.microsoft.com/office/drawing/2014/main" id="{0F1FDE94-FD13-5CD5-62A2-F598B6D5143D}"/>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2611F480-F54C-1B81-1D4C-8B928176EB58}"/>
              </a:ext>
            </a:extLst>
          </p:cNvPr>
          <p:cNvSpPr txBox="1"/>
          <p:nvPr/>
        </p:nvSpPr>
        <p:spPr>
          <a:xfrm>
            <a:off x="462224" y="1079452"/>
            <a:ext cx="9548050" cy="4154984"/>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Dining in Agadir is all about fresh seafood, relaxed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beachfront meals, and Morocco’s southern flavors.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Head to the </a:t>
            </a:r>
            <a:r>
              <a:rPr lang="en-US" sz="2200" b="1" dirty="0">
                <a:latin typeface="Times New Roman" panose="02020603050405020304" pitchFamily="18" charset="0"/>
                <a:cs typeface="Times New Roman" panose="02020603050405020304" pitchFamily="18" charset="0"/>
              </a:rPr>
              <a:t>Marina</a:t>
            </a:r>
            <a:r>
              <a:rPr lang="en-US" sz="2200" dirty="0">
                <a:latin typeface="Times New Roman" panose="02020603050405020304" pitchFamily="18" charset="0"/>
                <a:cs typeface="Times New Roman" panose="02020603050405020304" pitchFamily="18" charset="0"/>
              </a:rPr>
              <a:t> or the </a:t>
            </a:r>
            <a:r>
              <a:rPr lang="en-US" sz="2200" b="1" dirty="0">
                <a:latin typeface="Times New Roman" panose="02020603050405020304" pitchFamily="18" charset="0"/>
                <a:cs typeface="Times New Roman" panose="02020603050405020304" pitchFamily="18" charset="0"/>
              </a:rPr>
              <a:t>seafront promenade</a:t>
            </a:r>
            <a:r>
              <a:rPr lang="en-US" sz="2200" dirty="0">
                <a:latin typeface="Times New Roman" panose="02020603050405020304" pitchFamily="18" charset="0"/>
                <a:cs typeface="Times New Roman" panose="02020603050405020304" pitchFamily="18" charset="0"/>
              </a:rPr>
              <a:t> for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grilled fish, tagines, and couscous, with ocean views.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Don’t miss the local specialty, </a:t>
            </a:r>
            <a:r>
              <a:rPr lang="en-US" sz="2200" b="1" dirty="0">
                <a:latin typeface="Times New Roman" panose="02020603050405020304" pitchFamily="18" charset="0"/>
                <a:cs typeface="Times New Roman" panose="02020603050405020304" pitchFamily="18" charset="0"/>
              </a:rPr>
              <a:t>chermoula-marinated </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sea bream</a:t>
            </a:r>
            <a:r>
              <a:rPr lang="en-US" sz="2200" dirty="0">
                <a:latin typeface="Times New Roman" panose="02020603050405020304" pitchFamily="18" charset="0"/>
                <a:cs typeface="Times New Roman" panose="02020603050405020304" pitchFamily="18" charset="0"/>
              </a:rPr>
              <a:t>, or a steaming bowl of </a:t>
            </a:r>
            <a:r>
              <a:rPr lang="en-US" sz="2200" b="1" dirty="0">
                <a:latin typeface="Times New Roman" panose="02020603050405020304" pitchFamily="18" charset="0"/>
                <a:cs typeface="Times New Roman" panose="02020603050405020304" pitchFamily="18" charset="0"/>
              </a:rPr>
              <a:t>harira</a:t>
            </a:r>
            <a:r>
              <a:rPr lang="en-US" sz="2200" dirty="0">
                <a:latin typeface="Times New Roman" panose="02020603050405020304" pitchFamily="18" charset="0"/>
                <a:cs typeface="Times New Roman" panose="02020603050405020304" pitchFamily="18" charset="0"/>
              </a:rPr>
              <a:t>, a hearty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Moroccan soup.</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a more authentic experience, venture into the </a:t>
            </a:r>
            <a:r>
              <a:rPr lang="en-US" sz="2200" b="1" dirty="0">
                <a:latin typeface="Times New Roman" panose="02020603050405020304" pitchFamily="18" charset="0"/>
                <a:cs typeface="Times New Roman" panose="02020603050405020304" pitchFamily="18" charset="0"/>
              </a:rPr>
              <a:t>Souk El Had</a:t>
            </a:r>
            <a:r>
              <a:rPr lang="en-US" sz="2200" dirty="0">
                <a:latin typeface="Times New Roman" panose="02020603050405020304" pitchFamily="18" charset="0"/>
                <a:cs typeface="Times New Roman" panose="02020603050405020304" pitchFamily="18" charset="0"/>
              </a:rPr>
              <a:t> or smaller cafés away from the tourist zones, where locals gather over mint tea and </a:t>
            </a:r>
            <a:r>
              <a:rPr lang="en-US" sz="2200" dirty="0" err="1">
                <a:latin typeface="Times New Roman" panose="02020603050405020304" pitchFamily="18" charset="0"/>
                <a:cs typeface="Times New Roman" panose="02020603050405020304" pitchFamily="18" charset="0"/>
              </a:rPr>
              <a:t>msemen</a:t>
            </a:r>
            <a:r>
              <a:rPr lang="en-US" sz="2200" dirty="0">
                <a:latin typeface="Times New Roman" panose="02020603050405020304" pitchFamily="18" charset="0"/>
                <a:cs typeface="Times New Roman" panose="02020603050405020304" pitchFamily="18" charset="0"/>
              </a:rPr>
              <a:t> (flaky flatbread).</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Tipping is appreciated—about 10% is standard—and remember, alcohol is served mainly in hotel restaurants and licensed bars.</a:t>
            </a:r>
          </a:p>
        </p:txBody>
      </p:sp>
      <p:pic>
        <p:nvPicPr>
          <p:cNvPr id="6" name="Picture 5">
            <a:extLst>
              <a:ext uri="{FF2B5EF4-FFF2-40B4-BE49-F238E27FC236}">
                <a16:creationId xmlns:a16="http://schemas.microsoft.com/office/drawing/2014/main" id="{AC84A478-AFE7-DB91-B81A-0A830E071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002" y="1175704"/>
            <a:ext cx="3062623" cy="2048759"/>
          </a:xfrm>
          <a:prstGeom prst="rect">
            <a:avLst/>
          </a:prstGeom>
        </p:spPr>
      </p:pic>
    </p:spTree>
    <p:extLst>
      <p:ext uri="{BB962C8B-B14F-4D97-AF65-F5344CB8AC3E}">
        <p14:creationId xmlns:p14="http://schemas.microsoft.com/office/powerpoint/2010/main" val="96728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497628" y="1151012"/>
            <a:ext cx="8368266" cy="4290647"/>
          </a:xfrm>
        </p:spPr>
        <p:txBody>
          <a:bodyPr>
            <a:normAutofit fontScale="92500" lnSpcReduction="20000"/>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About </a:t>
            </a:r>
            <a:r>
              <a:rPr lang="en-US" sz="2000" b="1" dirty="0">
                <a:latin typeface="Times New Roman" panose="02020603050405020304" pitchFamily="18" charset="0"/>
                <a:cs typeface="Times New Roman" panose="02020603050405020304" pitchFamily="18" charset="0"/>
              </a:rPr>
              <a:t>Agadir, Morocco </a:t>
            </a:r>
            <a:endParaRPr lang="en-US" sz="2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Culture and Traditions</a:t>
            </a:r>
            <a:endParaRPr lang="en-US" sz="20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Self-Guided Walking Tour</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Final Reflection</a:t>
            </a:r>
            <a:endParaRPr lang="en-US" dirty="0"/>
          </a:p>
        </p:txBody>
      </p:sp>
    </p:spTree>
    <p:extLst>
      <p:ext uri="{BB962C8B-B14F-4D97-AF65-F5344CB8AC3E}">
        <p14:creationId xmlns:p14="http://schemas.microsoft.com/office/powerpoint/2010/main" val="204199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F0AA1D-DCF4-F5C7-7AEE-4A47A36BD1C2}"/>
              </a:ext>
            </a:extLst>
          </p:cNvPr>
          <p:cNvSpPr txBox="1"/>
          <p:nvPr/>
        </p:nvSpPr>
        <p:spPr>
          <a:xfrm>
            <a:off x="436824" y="913290"/>
            <a:ext cx="9465012" cy="4893647"/>
          </a:xfrm>
          <a:prstGeom prst="rect">
            <a:avLst/>
          </a:prstGeom>
          <a:noFill/>
        </p:spPr>
        <p:txBody>
          <a:bodyPr wrap="square">
            <a:spAutoFit/>
          </a:bodyPr>
          <a:lstStyle/>
          <a:p>
            <a:r>
              <a:rPr lang="en-US" sz="2400" i="1" dirty="0">
                <a:latin typeface="Times New Roman" panose="02020603050405020304" pitchFamily="18" charset="0"/>
                <a:cs typeface="Times New Roman" panose="02020603050405020304" pitchFamily="18" charset="0"/>
              </a:rPr>
              <a:t>Approx. Time: 2 hours | Total Distance: 1.4 miles (2.2 km) | Start &amp; End: Agadir Cruise Terminal</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Agadir Cruise Terminal and Marina (Start)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10 minutes from the ship</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Highlight:</a:t>
            </a:r>
            <a:r>
              <a:rPr lang="en-US" sz="2400" dirty="0">
                <a:latin typeface="Times New Roman" panose="02020603050405020304" pitchFamily="18" charset="0"/>
                <a:cs typeface="Times New Roman" panose="02020603050405020304" pitchFamily="18" charset="0"/>
              </a:rPr>
              <a:t> Begin your walk at the </a:t>
            </a:r>
            <a:r>
              <a:rPr lang="en-US" sz="2400" b="1" dirty="0">
                <a:latin typeface="Times New Roman" panose="02020603050405020304" pitchFamily="18" charset="0"/>
                <a:cs typeface="Times New Roman" panose="02020603050405020304" pitchFamily="18" charset="0"/>
              </a:rPr>
              <a:t>Agadir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Marina</a:t>
            </a:r>
            <a:r>
              <a:rPr lang="en-US" sz="2400" dirty="0">
                <a:latin typeface="Times New Roman" panose="02020603050405020304" pitchFamily="18" charset="0"/>
                <a:cs typeface="Times New Roman" panose="02020603050405020304" pitchFamily="18" charset="0"/>
              </a:rPr>
              <a:t>, a modern hub lined with cafés,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boutiques, and luxury yachts. It’s the best place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to start soaking in the relaxed seaside atmosphere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before heading into town.</a:t>
            </a:r>
          </a:p>
          <a:p>
            <a:r>
              <a:rPr lang="en-US" sz="2400" b="1" dirty="0">
                <a:latin typeface="Times New Roman" panose="02020603050405020304" pitchFamily="18" charset="0"/>
                <a:cs typeface="Times New Roman" panose="02020603050405020304" pitchFamily="18" charset="0"/>
              </a:rPr>
              <a:t>Tip:</a:t>
            </a:r>
            <a:r>
              <a:rPr lang="en-US" sz="2400" dirty="0">
                <a:latin typeface="Times New Roman" panose="02020603050405020304" pitchFamily="18" charset="0"/>
                <a:cs typeface="Times New Roman" panose="02020603050405020304" pitchFamily="18" charset="0"/>
              </a:rPr>
              <a:t> Stop at </a:t>
            </a:r>
            <a:r>
              <a:rPr lang="en-US" sz="2400" b="1" dirty="0">
                <a:latin typeface="Times New Roman" panose="02020603050405020304" pitchFamily="18" charset="0"/>
                <a:cs typeface="Times New Roman" panose="02020603050405020304" pitchFamily="18" charset="0"/>
              </a:rPr>
              <a:t>Café Jour et Nuit</a:t>
            </a:r>
            <a:r>
              <a:rPr lang="en-US" sz="2400" dirty="0">
                <a:latin typeface="Times New Roman" panose="02020603050405020304" pitchFamily="18" charset="0"/>
                <a:cs typeface="Times New Roman" panose="02020603050405020304" pitchFamily="18" charset="0"/>
              </a:rPr>
              <a:t> or </a:t>
            </a:r>
            <a:r>
              <a:rPr lang="en-US" sz="2400" b="1" dirty="0">
                <a:latin typeface="Times New Roman" panose="02020603050405020304" pitchFamily="18" charset="0"/>
                <a:cs typeface="Times New Roman" panose="02020603050405020304" pitchFamily="18" charset="0"/>
              </a:rPr>
              <a:t>La Terrasse</a:t>
            </a:r>
            <a:r>
              <a:rPr lang="en-US" sz="2400" dirty="0">
                <a:latin typeface="Times New Roman" panose="02020603050405020304" pitchFamily="18" charset="0"/>
                <a:cs typeface="Times New Roman" panose="02020603050405020304" pitchFamily="18" charset="0"/>
              </a:rPr>
              <a:t> for Moroccan mint tea and views of the harbor.</a:t>
            </a: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5F6C4C2-E27B-A0EA-29F4-4FCAACD21C6D}"/>
              </a:ext>
            </a:extLst>
          </p:cNvPr>
          <p:cNvSpPr txBox="1"/>
          <p:nvPr/>
        </p:nvSpPr>
        <p:spPr>
          <a:xfrm>
            <a:off x="0" y="168965"/>
            <a:ext cx="10080625"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Self-Guided Walking Tour: Agadir, Morocco</a:t>
            </a:r>
            <a:endParaRPr lang="en-US" sz="3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8C2B7AB-D641-7F53-228F-9009A8FA1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305" y="1546225"/>
            <a:ext cx="3487320" cy="2371257"/>
          </a:xfrm>
          <a:prstGeom prst="rect">
            <a:avLst/>
          </a:prstGeom>
        </p:spPr>
      </p:pic>
    </p:spTree>
    <p:extLst>
      <p:ext uri="{BB962C8B-B14F-4D97-AF65-F5344CB8AC3E}">
        <p14:creationId xmlns:p14="http://schemas.microsoft.com/office/powerpoint/2010/main" val="1837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D4D896BF-38EC-67C6-93C0-92F96949043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E280C15-68B0-1F76-9D4F-A94C076F67A9}"/>
              </a:ext>
            </a:extLst>
          </p:cNvPr>
          <p:cNvSpPr txBox="1"/>
          <p:nvPr/>
        </p:nvSpPr>
        <p:spPr>
          <a:xfrm>
            <a:off x="436824" y="913290"/>
            <a:ext cx="9465012"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2. Agadir Beach Promenade (Corniche)</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5-minute stroll south from the marina</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What to See:</a:t>
            </a:r>
            <a:r>
              <a:rPr lang="en-US" sz="24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Corniche</a:t>
            </a:r>
            <a:r>
              <a:rPr lang="en-US" sz="2400" dirty="0">
                <a:latin typeface="Times New Roman" panose="02020603050405020304" pitchFamily="18" charset="0"/>
                <a:cs typeface="Times New Roman" panose="02020603050405020304" pitchFamily="18" charset="0"/>
              </a:rPr>
              <a:t> stretches for miles along the Atlantic. Palm-lined and lively, it’s perfect for people-watching, photography, and enjoying Agadir’s sunny climate. Locals jog, families gather, and vendors sell roasted nuts and fresh orange juice.</a:t>
            </a:r>
          </a:p>
          <a:p>
            <a:r>
              <a:rPr lang="en-US" sz="2400" b="1" dirty="0">
                <a:latin typeface="Times New Roman" panose="02020603050405020304" pitchFamily="18" charset="0"/>
                <a:cs typeface="Times New Roman" panose="02020603050405020304" pitchFamily="18" charset="0"/>
              </a:rPr>
              <a:t>Photo Stop:</a:t>
            </a:r>
            <a:r>
              <a:rPr lang="en-US" sz="24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I ♥ Agadir</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sign near the main promenade is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 ideal place for pictures.</a:t>
            </a:r>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623D375-B0D2-48DA-330C-F131FE76D6DA}"/>
              </a:ext>
            </a:extLst>
          </p:cNvPr>
          <p:cNvSpPr txBox="1"/>
          <p:nvPr/>
        </p:nvSpPr>
        <p:spPr>
          <a:xfrm>
            <a:off x="0" y="168965"/>
            <a:ext cx="10080625"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Self-Guided Walking Tour: Agadir, Morocco</a:t>
            </a: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8676C5A-EEE0-4716-88A0-5E0374DF8839}"/>
              </a:ext>
            </a:extLst>
          </p:cNvPr>
          <p:cNvPicPr>
            <a:picLocks noChangeAspect="1"/>
          </p:cNvPicPr>
          <p:nvPr/>
        </p:nvPicPr>
        <p:blipFill>
          <a:blip r:embed="rId2">
            <a:extLst>
              <a:ext uri="{28A0092B-C50C-407E-A947-70E740481C1C}">
                <a14:useLocalDpi xmlns:a14="http://schemas.microsoft.com/office/drawing/2010/main" val="0"/>
              </a:ext>
            </a:extLst>
          </a:blip>
          <a:srcRect b="37553"/>
          <a:stretch>
            <a:fillRect/>
          </a:stretch>
        </p:blipFill>
        <p:spPr>
          <a:xfrm>
            <a:off x="4687503" y="3144658"/>
            <a:ext cx="5393122" cy="2525892"/>
          </a:xfrm>
          <a:prstGeom prst="rect">
            <a:avLst/>
          </a:prstGeom>
        </p:spPr>
      </p:pic>
    </p:spTree>
    <p:extLst>
      <p:ext uri="{BB962C8B-B14F-4D97-AF65-F5344CB8AC3E}">
        <p14:creationId xmlns:p14="http://schemas.microsoft.com/office/powerpoint/2010/main" val="229341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525181DD-0125-7743-9A94-EC709026F68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E337CF1-0C86-B7DE-54C2-DBACA19541B3}"/>
              </a:ext>
            </a:extLst>
          </p:cNvPr>
          <p:cNvSpPr txBox="1"/>
          <p:nvPr/>
        </p:nvSpPr>
        <p:spPr>
          <a:xfrm>
            <a:off x="436824" y="913290"/>
            <a:ext cx="5463462" cy="5816977"/>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3. Agadir Birds Valley (Vallée des </a:t>
            </a:r>
            <a:r>
              <a:rPr lang="en-US" sz="2400" b="1" dirty="0" err="1">
                <a:latin typeface="Times New Roman" panose="02020603050405020304" pitchFamily="18" charset="0"/>
                <a:cs typeface="Times New Roman" panose="02020603050405020304" pitchFamily="18" charset="0"/>
              </a:rPr>
              <a:t>Oiseaux</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10-minute walk inland along Boulevard du 20 </a:t>
            </a:r>
            <a:r>
              <a:rPr lang="en-US" sz="2400" dirty="0" err="1">
                <a:latin typeface="Times New Roman" panose="02020603050405020304" pitchFamily="18" charset="0"/>
                <a:cs typeface="Times New Roman" panose="02020603050405020304" pitchFamily="18" charset="0"/>
              </a:rPr>
              <a:t>Août</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Highlight:</a:t>
            </a:r>
            <a:r>
              <a:rPr lang="en-US" sz="2400" dirty="0">
                <a:latin typeface="Times New Roman" panose="02020603050405020304" pitchFamily="18" charset="0"/>
                <a:cs typeface="Times New Roman" panose="02020603050405020304" pitchFamily="18" charset="0"/>
              </a:rPr>
              <a:t> A small but lovely </a:t>
            </a:r>
            <a:r>
              <a:rPr lang="en-US" sz="2400" b="1" dirty="0">
                <a:latin typeface="Times New Roman" panose="02020603050405020304" pitchFamily="18" charset="0"/>
                <a:cs typeface="Times New Roman" panose="02020603050405020304" pitchFamily="18" charset="0"/>
              </a:rPr>
              <a:t>zoological garden</a:t>
            </a:r>
            <a:r>
              <a:rPr lang="en-US" sz="2400" dirty="0">
                <a:latin typeface="Times New Roman" panose="02020603050405020304" pitchFamily="18" charset="0"/>
                <a:cs typeface="Times New Roman" panose="02020603050405020304" pitchFamily="18" charset="0"/>
              </a:rPr>
              <a:t> running through the city center, free to enter and shaded with palm trees. Parrots, flamingos, and peacocks share space with landscaped gardens and local art.</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Tip:</a:t>
            </a:r>
            <a:r>
              <a:rPr lang="en-US" sz="2400" dirty="0">
                <a:latin typeface="Times New Roman" panose="02020603050405020304" pitchFamily="18" charset="0"/>
                <a:cs typeface="Times New Roman" panose="02020603050405020304" pitchFamily="18" charset="0"/>
              </a:rPr>
              <a:t> It’s a quiet break from the sun and a favorite stop for nature lovers.</a:t>
            </a:r>
          </a:p>
          <a:p>
            <a:br>
              <a:rPr lang="en-US" dirty="0"/>
            </a:br>
            <a:endParaRPr lang="en-US" dirty="0"/>
          </a:p>
          <a:p>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5BA9FD-C818-3FAD-DD32-C9F35D15BE5F}"/>
              </a:ext>
            </a:extLst>
          </p:cNvPr>
          <p:cNvSpPr txBox="1"/>
          <p:nvPr/>
        </p:nvSpPr>
        <p:spPr>
          <a:xfrm>
            <a:off x="0" y="168965"/>
            <a:ext cx="10080625"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Self-Guided Walking Tour: Agadir, Morocco</a:t>
            </a: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E738655-CB33-C3BF-945A-605EC59C1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346" y="1490142"/>
            <a:ext cx="4296279" cy="2918227"/>
          </a:xfrm>
          <a:prstGeom prst="rect">
            <a:avLst/>
          </a:prstGeom>
        </p:spPr>
      </p:pic>
    </p:spTree>
    <p:extLst>
      <p:ext uri="{BB962C8B-B14F-4D97-AF65-F5344CB8AC3E}">
        <p14:creationId xmlns:p14="http://schemas.microsoft.com/office/powerpoint/2010/main" val="3387014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3DE60808-9F29-DBC1-EA05-BB5D17F4E20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86B6DAF-5D51-0486-A31B-136EC541EACE}"/>
              </a:ext>
            </a:extLst>
          </p:cNvPr>
          <p:cNvSpPr txBox="1"/>
          <p:nvPr/>
        </p:nvSpPr>
        <p:spPr>
          <a:xfrm>
            <a:off x="436824" y="913290"/>
            <a:ext cx="9465012"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4. Souk El Had (The Grand Market)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15-minute taxi ride or 30-minute walk inland</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What to See:</a:t>
            </a:r>
            <a:r>
              <a:rPr lang="en-US" sz="2400" dirty="0">
                <a:latin typeface="Times New Roman" panose="02020603050405020304" pitchFamily="18" charset="0"/>
                <a:cs typeface="Times New Roman" panose="02020603050405020304" pitchFamily="18" charset="0"/>
              </a:rPr>
              <a:t> The </a:t>
            </a:r>
            <a:r>
              <a:rPr lang="en-US" sz="2400" b="1" dirty="0">
                <a:latin typeface="Times New Roman" panose="02020603050405020304" pitchFamily="18" charset="0"/>
                <a:cs typeface="Times New Roman" panose="02020603050405020304" pitchFamily="18" charset="0"/>
              </a:rPr>
              <a:t>Souk El Had</a:t>
            </a:r>
            <a:r>
              <a:rPr lang="en-US" sz="2400" dirty="0">
                <a:latin typeface="Times New Roman" panose="02020603050405020304" pitchFamily="18" charset="0"/>
                <a:cs typeface="Times New Roman" panose="02020603050405020304" pitchFamily="18" charset="0"/>
              </a:rPr>
              <a:t> is one of Morocco’s largest enclosed markets, with over 3,000 stalls selling spices, textiles, leather, ceramics, and argan oil. The name means “Sunday Market,” but it’s open daily except Monday.</a:t>
            </a:r>
          </a:p>
        </p:txBody>
      </p:sp>
      <p:sp>
        <p:nvSpPr>
          <p:cNvPr id="3" name="TextBox 2">
            <a:extLst>
              <a:ext uri="{FF2B5EF4-FFF2-40B4-BE49-F238E27FC236}">
                <a16:creationId xmlns:a16="http://schemas.microsoft.com/office/drawing/2014/main" id="{D8F5DAED-5340-3204-7D3B-CCF8CE13FEA2}"/>
              </a:ext>
            </a:extLst>
          </p:cNvPr>
          <p:cNvSpPr txBox="1"/>
          <p:nvPr/>
        </p:nvSpPr>
        <p:spPr>
          <a:xfrm>
            <a:off x="0" y="168965"/>
            <a:ext cx="10080625"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Self-Guided Walking Tour: Agadir, Morocco</a:t>
            </a: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D60D0D4-4941-B9A7-01A0-2FB61F228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550"/>
            <a:ext cx="3784600" cy="2286000"/>
          </a:xfrm>
          <a:prstGeom prst="rect">
            <a:avLst/>
          </a:prstGeom>
        </p:spPr>
      </p:pic>
      <p:sp>
        <p:nvSpPr>
          <p:cNvPr id="7" name="TextBox 6">
            <a:extLst>
              <a:ext uri="{FF2B5EF4-FFF2-40B4-BE49-F238E27FC236}">
                <a16:creationId xmlns:a16="http://schemas.microsoft.com/office/drawing/2014/main" id="{14C6773F-E5B2-BEF1-90D7-720686271BE7}"/>
              </a:ext>
            </a:extLst>
          </p:cNvPr>
          <p:cNvSpPr txBox="1"/>
          <p:nvPr/>
        </p:nvSpPr>
        <p:spPr>
          <a:xfrm>
            <a:off x="3955983" y="3319608"/>
            <a:ext cx="5945853" cy="1754326"/>
          </a:xfrm>
          <a:prstGeom prst="rect">
            <a:avLst/>
          </a:prstGeom>
          <a:noFill/>
        </p:spPr>
        <p:txBody>
          <a:bodyPr wrap="square">
            <a:spAutoFit/>
          </a:bodyPr>
          <a:lstStyle/>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Tip:</a:t>
            </a:r>
            <a:r>
              <a:rPr lang="en-US" sz="2400" dirty="0">
                <a:latin typeface="Times New Roman" panose="02020603050405020304" pitchFamily="18" charset="0"/>
                <a:cs typeface="Times New Roman" panose="02020603050405020304" pitchFamily="18" charset="0"/>
              </a:rPr>
              <a:t> Practice friendly bargaining, start around half the asking price.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 small bills ready for easy purchases.</a:t>
            </a:r>
          </a:p>
          <a:p>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66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D134488D-6E07-95AC-EA9D-D7F809CE3D0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316CCF-18E2-5212-CF80-BD7CB428149B}"/>
              </a:ext>
            </a:extLst>
          </p:cNvPr>
          <p:cNvSpPr txBox="1"/>
          <p:nvPr/>
        </p:nvSpPr>
        <p:spPr>
          <a:xfrm>
            <a:off x="436824" y="1002649"/>
            <a:ext cx="6531867" cy="3046988"/>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5. Mohamed V Mosque</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10-minute walk east of the Souk</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Highlight:</a:t>
            </a:r>
            <a:r>
              <a:rPr lang="en-US" sz="2400" dirty="0">
                <a:latin typeface="Times New Roman" panose="02020603050405020304" pitchFamily="18" charset="0"/>
                <a:cs typeface="Times New Roman" panose="02020603050405020304" pitchFamily="18" charset="0"/>
              </a:rPr>
              <a:t> Built after the 1960 earthquake, this mosque showcases beautiful Moroccan craftsmanship — geometric tilework, carved plaster, and a distinctive square minaret.</a:t>
            </a:r>
          </a:p>
          <a:p>
            <a:r>
              <a:rPr lang="en-US" sz="2400" b="1" dirty="0">
                <a:latin typeface="Times New Roman" panose="02020603050405020304" pitchFamily="18" charset="0"/>
                <a:cs typeface="Times New Roman" panose="02020603050405020304" pitchFamily="18" charset="0"/>
              </a:rPr>
              <a:t>Note:</a:t>
            </a:r>
            <a:r>
              <a:rPr lang="en-US" sz="2400" dirty="0">
                <a:latin typeface="Times New Roman" panose="02020603050405020304" pitchFamily="18" charset="0"/>
                <a:cs typeface="Times New Roman" panose="02020603050405020304" pitchFamily="18" charset="0"/>
              </a:rPr>
              <a:t> Non-Muslims cannot enter but can admire the exterior and take photographs respectfully.</a:t>
            </a:r>
          </a:p>
        </p:txBody>
      </p:sp>
      <p:sp>
        <p:nvSpPr>
          <p:cNvPr id="3" name="TextBox 2">
            <a:extLst>
              <a:ext uri="{FF2B5EF4-FFF2-40B4-BE49-F238E27FC236}">
                <a16:creationId xmlns:a16="http://schemas.microsoft.com/office/drawing/2014/main" id="{7EC35403-11B0-E00D-73EC-444B7DB42972}"/>
              </a:ext>
            </a:extLst>
          </p:cNvPr>
          <p:cNvSpPr txBox="1"/>
          <p:nvPr/>
        </p:nvSpPr>
        <p:spPr>
          <a:xfrm>
            <a:off x="0" y="168965"/>
            <a:ext cx="10080625"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Self-Guided Walking Tour: Agadir, Morocco</a:t>
            </a: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11163EA-7B2E-6B11-AE14-F263E3FD3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691" y="1002649"/>
            <a:ext cx="3111934" cy="4667901"/>
          </a:xfrm>
          <a:prstGeom prst="rect">
            <a:avLst/>
          </a:prstGeom>
        </p:spPr>
      </p:pic>
    </p:spTree>
    <p:extLst>
      <p:ext uri="{BB962C8B-B14F-4D97-AF65-F5344CB8AC3E}">
        <p14:creationId xmlns:p14="http://schemas.microsoft.com/office/powerpoint/2010/main" val="1340367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DD6958ED-FB22-9078-7830-A86CF09CB29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A733558-C7AF-82F7-A1AD-4D21A90D078E}"/>
              </a:ext>
            </a:extLst>
          </p:cNvPr>
          <p:cNvSpPr txBox="1"/>
          <p:nvPr/>
        </p:nvSpPr>
        <p:spPr>
          <a:xfrm>
            <a:off x="436824" y="913290"/>
            <a:ext cx="9465012" cy="230832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6. Jardin de </a:t>
            </a:r>
            <a:r>
              <a:rPr lang="en-US" sz="2400" b="1" dirty="0" err="1">
                <a:latin typeface="Times New Roman" panose="02020603050405020304" pitchFamily="18" charset="0"/>
                <a:cs typeface="Times New Roman" panose="02020603050405020304" pitchFamily="18" charset="0"/>
              </a:rPr>
              <a:t>Olhão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Olhao</a:t>
            </a:r>
            <a:r>
              <a:rPr lang="en-US" sz="2400" b="1" dirty="0">
                <a:latin typeface="Times New Roman" panose="02020603050405020304" pitchFamily="18" charset="0"/>
                <a:cs typeface="Times New Roman" panose="02020603050405020304" pitchFamily="18" charset="0"/>
              </a:rPr>
              <a:t> Garden)</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10 minutes south toward Avenue Hassan II</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What to See:</a:t>
            </a:r>
            <a:r>
              <a:rPr lang="en-US" sz="2400" dirty="0">
                <a:latin typeface="Times New Roman" panose="02020603050405020304" pitchFamily="18" charset="0"/>
                <a:cs typeface="Times New Roman" panose="02020603050405020304" pitchFamily="18" charset="0"/>
              </a:rPr>
              <a:t> A tranquil garden honoring Agadir’s partnership with the Portuguese city of </a:t>
            </a:r>
            <a:r>
              <a:rPr lang="en-US" sz="2400" dirty="0" err="1">
                <a:latin typeface="Times New Roman" panose="02020603050405020304" pitchFamily="18" charset="0"/>
                <a:cs typeface="Times New Roman" panose="02020603050405020304" pitchFamily="18" charset="0"/>
              </a:rPr>
              <a:t>Olhão</a:t>
            </a:r>
            <a:r>
              <a:rPr lang="en-US" sz="2400" dirty="0">
                <a:latin typeface="Times New Roman" panose="02020603050405020304" pitchFamily="18" charset="0"/>
                <a:cs typeface="Times New Roman" panose="02020603050405020304" pitchFamily="18" charset="0"/>
              </a:rPr>
              <a:t>. Pathways, fountains, and shaded seating areas offer a peaceful retreat.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F9D4331-FEC7-1059-4411-A30CA89541D7}"/>
              </a:ext>
            </a:extLst>
          </p:cNvPr>
          <p:cNvSpPr txBox="1"/>
          <p:nvPr/>
        </p:nvSpPr>
        <p:spPr>
          <a:xfrm>
            <a:off x="0" y="168965"/>
            <a:ext cx="10080625"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Self-Guided Walking Tour: Agadir, Morocco</a:t>
            </a: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70A6594-345D-364F-CFEC-2B910A736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06462"/>
            <a:ext cx="5486401" cy="2864088"/>
          </a:xfrm>
          <a:prstGeom prst="rect">
            <a:avLst/>
          </a:prstGeom>
        </p:spPr>
      </p:pic>
      <p:sp>
        <p:nvSpPr>
          <p:cNvPr id="7" name="TextBox 6">
            <a:extLst>
              <a:ext uri="{FF2B5EF4-FFF2-40B4-BE49-F238E27FC236}">
                <a16:creationId xmlns:a16="http://schemas.microsoft.com/office/drawing/2014/main" id="{2057175D-C4C7-3935-8EA5-011FB80C39BC}"/>
              </a:ext>
            </a:extLst>
          </p:cNvPr>
          <p:cNvSpPr txBox="1"/>
          <p:nvPr/>
        </p:nvSpPr>
        <p:spPr>
          <a:xfrm>
            <a:off x="5486400" y="2835276"/>
            <a:ext cx="4312118" cy="1846659"/>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err="1">
                <a:latin typeface="Times New Roman" panose="02020603050405020304" pitchFamily="18" charset="0"/>
                <a:cs typeface="Times New Roman" panose="02020603050405020304" pitchFamily="18" charset="0"/>
              </a:rPr>
              <a:t>Olhão</a:t>
            </a:r>
            <a:r>
              <a:rPr lang="en-US" sz="2400" b="1" dirty="0">
                <a:latin typeface="Times New Roman" panose="02020603050405020304" pitchFamily="18" charset="0"/>
                <a:cs typeface="Times New Roman" panose="02020603050405020304" pitchFamily="18" charset="0"/>
              </a:rPr>
              <a:t> Museum</a:t>
            </a:r>
            <a:r>
              <a:rPr lang="en-US" sz="2400" dirty="0">
                <a:latin typeface="Times New Roman" panose="02020603050405020304" pitchFamily="18" charset="0"/>
                <a:cs typeface="Times New Roman" panose="02020603050405020304" pitchFamily="18" charset="0"/>
              </a:rPr>
              <a:t> inside the park displays photos and stories of the 1960 earthquake that reshaped the city.</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391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F270AEC5-F0A4-09C8-38D8-D2B69BEF0B1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9F28C96-C36C-B67E-8767-39D651D4C4DF}"/>
              </a:ext>
            </a:extLst>
          </p:cNvPr>
          <p:cNvSpPr txBox="1"/>
          <p:nvPr/>
        </p:nvSpPr>
        <p:spPr>
          <a:xfrm>
            <a:off x="436824" y="913290"/>
            <a:ext cx="9465012" cy="3785652"/>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7. Return Walk via Avenue Mohammed V</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Time:</a:t>
            </a:r>
            <a:r>
              <a:rPr lang="en-US" sz="2400" dirty="0">
                <a:latin typeface="Times New Roman" panose="02020603050405020304" pitchFamily="18" charset="0"/>
                <a:cs typeface="Times New Roman" panose="02020603050405020304" pitchFamily="18" charset="0"/>
              </a:rPr>
              <a:t> 20-minute walk or short taxi ride back to the cruise terminal</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Highlight:</a:t>
            </a:r>
            <a:r>
              <a:rPr lang="en-US" sz="2400" dirty="0">
                <a:latin typeface="Times New Roman" panose="02020603050405020304" pitchFamily="18" charset="0"/>
                <a:cs typeface="Times New Roman" panose="02020603050405020304" pitchFamily="18" charset="0"/>
              </a:rPr>
              <a:t> Avenue Mohammed V connects downtown with the beachfront. The route is filled with shops, cafés, and small art galleries. </a:t>
            </a:r>
          </a:p>
          <a:p>
            <a:r>
              <a:rPr lang="en-US" sz="2400" dirty="0">
                <a:latin typeface="Times New Roman" panose="02020603050405020304" pitchFamily="18" charset="0"/>
                <a:cs typeface="Times New Roman" panose="02020603050405020304" pitchFamily="18" charset="0"/>
              </a:rPr>
              <a:t>You’ll rejoin the promenade near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marina where you began.</a:t>
            </a:r>
          </a:p>
          <a:p>
            <a:r>
              <a:rPr lang="en-US" sz="2400" b="1" dirty="0">
                <a:latin typeface="Times New Roman" panose="02020603050405020304" pitchFamily="18" charset="0"/>
                <a:cs typeface="Times New Roman" panose="02020603050405020304" pitchFamily="18" charset="0"/>
              </a:rPr>
              <a:t>Optional:</a:t>
            </a:r>
            <a:r>
              <a:rPr lang="en-US" sz="2400" dirty="0">
                <a:latin typeface="Times New Roman" panose="02020603050405020304" pitchFamily="18" charset="0"/>
                <a:cs typeface="Times New Roman" panose="02020603050405020304" pitchFamily="18" charset="0"/>
              </a:rPr>
              <a:t> Take the short taxi or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funicular up to </a:t>
            </a:r>
            <a:r>
              <a:rPr lang="en-US" sz="2400" b="1" dirty="0">
                <a:latin typeface="Times New Roman" panose="02020603050405020304" pitchFamily="18" charset="0"/>
                <a:cs typeface="Times New Roman" panose="02020603050405020304" pitchFamily="18" charset="0"/>
              </a:rPr>
              <a:t>Agadir </a:t>
            </a:r>
            <a:r>
              <a:rPr lang="en-US" sz="2400" b="1" dirty="0" err="1">
                <a:latin typeface="Times New Roman" panose="02020603050405020304" pitchFamily="18" charset="0"/>
                <a:cs typeface="Times New Roman" panose="02020603050405020304" pitchFamily="18" charset="0"/>
              </a:rPr>
              <a:t>Oufella</a:t>
            </a:r>
            <a:r>
              <a:rPr lang="en-US" sz="2400" b="1" dirty="0">
                <a:latin typeface="Times New Roman" panose="02020603050405020304" pitchFamily="18" charset="0"/>
                <a:cs typeface="Times New Roman" panose="02020603050405020304" pitchFamily="18" charset="0"/>
              </a:rPr>
              <a:t>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(Kasbah Hill)</a:t>
            </a:r>
            <a:r>
              <a:rPr lang="en-US" sz="2400" dirty="0">
                <a:latin typeface="Times New Roman" panose="02020603050405020304" pitchFamily="18" charset="0"/>
                <a:cs typeface="Times New Roman" panose="02020603050405020304" pitchFamily="18" charset="0"/>
              </a:rPr>
              <a:t> for panoramic views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over the city and bay — best at sunset.</a:t>
            </a:r>
          </a:p>
        </p:txBody>
      </p:sp>
      <p:sp>
        <p:nvSpPr>
          <p:cNvPr id="3" name="TextBox 2">
            <a:extLst>
              <a:ext uri="{FF2B5EF4-FFF2-40B4-BE49-F238E27FC236}">
                <a16:creationId xmlns:a16="http://schemas.microsoft.com/office/drawing/2014/main" id="{9003EC99-DFF3-17D6-4083-D27B7292D25C}"/>
              </a:ext>
            </a:extLst>
          </p:cNvPr>
          <p:cNvSpPr txBox="1"/>
          <p:nvPr/>
        </p:nvSpPr>
        <p:spPr>
          <a:xfrm>
            <a:off x="0" y="168965"/>
            <a:ext cx="10080625"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Self-Guided Walking Tour: Agadir, Morocco</a:t>
            </a: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69BC630-F7FA-D157-8680-310529E21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269" y="2459988"/>
            <a:ext cx="4796356" cy="3210561"/>
          </a:xfrm>
          <a:prstGeom prst="rect">
            <a:avLst/>
          </a:prstGeom>
        </p:spPr>
      </p:pic>
    </p:spTree>
    <p:extLst>
      <p:ext uri="{BB962C8B-B14F-4D97-AF65-F5344CB8AC3E}">
        <p14:creationId xmlns:p14="http://schemas.microsoft.com/office/powerpoint/2010/main" val="3648360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10/27/2025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3807004"/>
          </a:xfrm>
          <a:prstGeom prst="rect">
            <a:avLst/>
          </a:prstGeom>
          <a:noFill/>
        </p:spPr>
        <p:txBody>
          <a:bodyPr wrap="square">
            <a:spAutoFit/>
          </a:bodyPr>
          <a:lstStyle/>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Currency:</a:t>
            </a:r>
            <a:r>
              <a:rPr lang="en-US" sz="2400" dirty="0">
                <a:latin typeface="Times New Roman" panose="02020603050405020304" pitchFamily="18" charset="0"/>
                <a:cs typeface="Times New Roman" panose="02020603050405020304" pitchFamily="18" charset="0"/>
              </a:rPr>
              <a:t> Moroccan Dirham (MAD). Credit cards are accepted in most shops, but small cash is useful for taxis and markets.</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Language:</a:t>
            </a:r>
            <a:r>
              <a:rPr lang="en-US" sz="2400" dirty="0">
                <a:latin typeface="Times New Roman" panose="02020603050405020304" pitchFamily="18" charset="0"/>
                <a:cs typeface="Times New Roman" panose="02020603050405020304" pitchFamily="18" charset="0"/>
              </a:rPr>
              <a:t> Arabic and French are widely spoken; English is common in tourist areas.</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Dress Code:</a:t>
            </a:r>
            <a:r>
              <a:rPr lang="en-US" sz="2400" dirty="0">
                <a:latin typeface="Times New Roman" panose="02020603050405020304" pitchFamily="18" charset="0"/>
                <a:cs typeface="Times New Roman" panose="02020603050405020304" pitchFamily="18" charset="0"/>
              </a:rPr>
              <a:t> Casual and modest. Shorts and t-shirts are fine at the beach; cover shoulders and knees when visiting markets or mosques.</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Tipping:</a:t>
            </a:r>
            <a:r>
              <a:rPr lang="en-US" sz="2400" dirty="0">
                <a:latin typeface="Times New Roman" panose="02020603050405020304" pitchFamily="18" charset="0"/>
                <a:cs typeface="Times New Roman" panose="02020603050405020304" pitchFamily="18" charset="0"/>
              </a:rPr>
              <a:t> 10% is standard for good service.</a:t>
            </a:r>
          </a:p>
          <a:p>
            <a:pPr marL="342900" lvl="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Safety:</a:t>
            </a:r>
            <a:r>
              <a:rPr lang="en-US" sz="2400" dirty="0">
                <a:latin typeface="Times New Roman" panose="02020603050405020304" pitchFamily="18" charset="0"/>
                <a:cs typeface="Times New Roman" panose="02020603050405020304" pitchFamily="18" charset="0"/>
              </a:rPr>
              <a:t> Agadir is one of Morocco’s safest cities. Use the same street sense you would anywhere, avoid isolated areas at night.</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7D99882-090C-62E3-6320-35244C54F308}"/>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6E95011-B798-ED70-29F3-CA3248631578}"/>
              </a:ext>
            </a:extLst>
          </p:cNvPr>
          <p:cNvSpPr>
            <a:spLocks noGrp="1"/>
          </p:cNvSpPr>
          <p:nvPr>
            <p:ph type="sldNum" sz="quarter" idx="12"/>
          </p:nvPr>
        </p:nvSpPr>
        <p:spPr/>
        <p:txBody>
          <a:bodyPr/>
          <a:lstStyle/>
          <a:p>
            <a:pPr lvl="0"/>
            <a:fld id="{6B71CB05-FB6A-43F8-9B74-2C507858005B}" type="slidenum">
              <a:rPr/>
              <a:t>28</a:t>
            </a:fld>
            <a:endParaRPr lang="en-US"/>
          </a:p>
        </p:txBody>
      </p:sp>
      <p:sp>
        <p:nvSpPr>
          <p:cNvPr id="2" name="Title 1">
            <a:extLst>
              <a:ext uri="{FF2B5EF4-FFF2-40B4-BE49-F238E27FC236}">
                <a16:creationId xmlns:a16="http://schemas.microsoft.com/office/drawing/2014/main" id="{00C199BA-5DEE-756C-FEF5-118FF13A1F80}"/>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400" b="1" dirty="0">
                <a:latin typeface="Times New Roman" panose="02020603050405020304" pitchFamily="18" charset="0"/>
                <a:cs typeface="Times New Roman" panose="02020603050405020304" pitchFamily="18" charset="0"/>
              </a:rPr>
              <a:t>Final Reflection</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F434D32-9386-B0A6-B8BE-BA1772BF1420}"/>
              </a:ext>
            </a:extLst>
          </p:cNvPr>
          <p:cNvSpPr txBox="1"/>
          <p:nvPr/>
        </p:nvSpPr>
        <p:spPr>
          <a:xfrm>
            <a:off x="291401" y="1014884"/>
            <a:ext cx="9285735" cy="343767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Agadir isn’t about ancient ruins or grand monuments, it’s about energy, warmth, and the simple joy of life by the sea.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Whether you’re browsing the souk, sipping mint tea on the Corniche, or watching the sun dip into the Atlantic, this is Morocco at its most relaxed and welcoming.</a:t>
            </a:r>
          </a:p>
          <a:p>
            <a:pPr marL="285750" indent="-28575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Keep exploring, and who knows, your next favorite port might be waiting along Morocco’s golden coast.</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44191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3200" b="1" dirty="0">
                <a:latin typeface="Times New Roman" panose="02020603050405020304" pitchFamily="18" charset="0"/>
                <a:cs typeface="Times New Roman" panose="02020603050405020304" pitchFamily="18" charset="0"/>
              </a:rPr>
              <a:t>Have a great visit in Agadir!</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406885"/>
            <a:ext cx="10080625" cy="757237"/>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experience.</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on my own - I will do it on my own.</a:t>
            </a:r>
          </a:p>
          <a:p>
            <a:pPr marL="449263" indent="-342900">
              <a:lnSpc>
                <a:spcPct val="113000"/>
              </a:lnSpc>
              <a:buClr>
                <a:schemeClr val="tx1"/>
              </a:buClr>
              <a:buSzPct val="80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0"/>
            <a:ext cx="10083060" cy="116577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2434" y="1165779"/>
            <a:ext cx="10083060" cy="22177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algn="ctr"/>
            <a:r>
              <a:rPr lang="en-US" sz="2400" b="1" dirty="0">
                <a:latin typeface="Times New Roman" panose="02020603050405020304" pitchFamily="18" charset="0"/>
                <a:cs typeface="Times New Roman" panose="02020603050405020304" pitchFamily="18" charset="0"/>
              </a:rPr>
              <a:t>Morocco uses the Moroccan Dirham (MAD)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as its official currency.</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Exchange rates fluctuate, but as of late 2024:</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 USD ≈ 10.1 MAD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10 MAD ≈ 1 USD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1 MAD ≈ 0.09 EUR</a:t>
            </a:r>
            <a:endParaRPr lang="en-US" sz="22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E501A7F-D899-6CFC-8D81-2B96CAA54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222" y="3364317"/>
            <a:ext cx="3418179" cy="22869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0"/>
            <a:ext cx="10080624" cy="11972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Exchanging 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7" y="1197203"/>
            <a:ext cx="9975117" cy="365510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exchanging money in Agadir, avoid the kiosks near the port, as they often charge high fees and offer poor exchange rates.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You’ll usually get a better rate by withdrawing </a:t>
            </a:r>
            <a:r>
              <a:rPr lang="en-US" sz="2400" b="1" dirty="0">
                <a:latin typeface="Times New Roman" panose="02020603050405020304" pitchFamily="18" charset="0"/>
                <a:cs typeface="Times New Roman" panose="02020603050405020304" pitchFamily="18" charset="0"/>
              </a:rPr>
              <a:t>dirhams (MAD)</a:t>
            </a:r>
            <a:r>
              <a:rPr lang="en-US" sz="2400" dirty="0">
                <a:latin typeface="Times New Roman" panose="02020603050405020304" pitchFamily="18" charset="0"/>
                <a:cs typeface="Times New Roman" panose="02020603050405020304" pitchFamily="18" charset="0"/>
              </a:rPr>
              <a:t> directly from bank ATMs, which are easy to find throughout the city.</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Major credit and debit cards are accepted at most hotels, restaurants, and shops in tourist areas, but smaller cafés, taxis, and souks often prefer cash—so keeping some local currency on hand is a good idea.</a:t>
            </a:r>
            <a:br>
              <a:rPr lang="en-US" sz="2800" dirty="0"/>
            </a:br>
            <a:endParaRPr lang="en-US" sz="2400" b="0"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p:txBody>
      </p:sp>
    </p:spTree>
    <p:extLst>
      <p:ext uri="{BB962C8B-B14F-4D97-AF65-F5344CB8AC3E}">
        <p14:creationId xmlns:p14="http://schemas.microsoft.com/office/powerpoint/2010/main" val="304666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8F92EE-67E8-823B-3CD9-AEC935EC8CDB}"/>
              </a:ext>
            </a:extLst>
          </p:cNvPr>
          <p:cNvSpPr txBox="1"/>
          <p:nvPr/>
        </p:nvSpPr>
        <p:spPr>
          <a:xfrm>
            <a:off x="433137" y="1222409"/>
            <a:ext cx="9461634" cy="4367671"/>
          </a:xfrm>
          <a:prstGeom prst="rect">
            <a:avLst/>
          </a:prstGeom>
          <a:noFill/>
        </p:spPr>
        <p:txBody>
          <a:bodyPr wrap="square">
            <a:spAutoFit/>
          </a:bodyPr>
          <a:lstStyle/>
          <a:p>
            <a:pPr marL="342900" marR="0" indent="-342900">
              <a:lnSpc>
                <a:spcPct val="115000"/>
              </a:lnSpc>
              <a:spcAft>
                <a:spcPts val="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Agadir, is Morocco’s premier Atlantic resort city, that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blends modern charm with coastal beauty. </a:t>
            </a:r>
          </a:p>
          <a:p>
            <a:pPr marL="342900" marR="0" indent="-342900">
              <a:lnSpc>
                <a:spcPct val="115000"/>
              </a:lnSpc>
              <a:spcAft>
                <a:spcPts val="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Rebuilt after the 1960 earthquake, it features wide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boulevards, beachfront cafés, and a sweeping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promenade along its golden bay. </a:t>
            </a:r>
          </a:p>
          <a:p>
            <a:pPr marL="342900" marR="0" indent="-342900">
              <a:lnSpc>
                <a:spcPct val="115000"/>
              </a:lnSpc>
              <a:spcAft>
                <a:spcPts val="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Kasbah of Agadir </a:t>
            </a:r>
            <a:r>
              <a:rPr lang="en-US" sz="2000" dirty="0" err="1">
                <a:latin typeface="Times New Roman" panose="02020603050405020304" pitchFamily="18" charset="0"/>
                <a:cs typeface="Times New Roman" panose="02020603050405020304" pitchFamily="18" charset="0"/>
              </a:rPr>
              <a:t>Oufella</a:t>
            </a:r>
            <a:r>
              <a:rPr lang="en-US" sz="2000" dirty="0">
                <a:latin typeface="Times New Roman" panose="02020603050405020304" pitchFamily="18" charset="0"/>
                <a:cs typeface="Times New Roman" panose="02020603050405020304" pitchFamily="18" charset="0"/>
              </a:rPr>
              <a:t> overlooks the city, offering views of the harbor and surrounding hills. </a:t>
            </a:r>
          </a:p>
          <a:p>
            <a:pPr marL="342900" marR="0" indent="-342900">
              <a:lnSpc>
                <a:spcPct val="115000"/>
              </a:lnSpc>
              <a:spcAft>
                <a:spcPts val="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Known for its mild climate and relaxed atmosphere, Agadir is a favorite stop for cruise visitors and a gateway to Morocco’s south, including Taroudant and the Sahara. </a:t>
            </a:r>
          </a:p>
          <a:p>
            <a:pPr marL="342900" marR="0" indent="-342900">
              <a:lnSpc>
                <a:spcPct val="115000"/>
              </a:lnSpc>
              <a:spcAft>
                <a:spcPts val="8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With fresh seafood, friendly locals, and year-round sunshine, it’s an easygoing introduction to Moroccan culture and coastal life.</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ED72669-C9FD-CD90-3A62-4B8B77B64BED}"/>
              </a:ext>
            </a:extLst>
          </p:cNvPr>
          <p:cNvSpPr txBox="1"/>
          <p:nvPr/>
        </p:nvSpPr>
        <p:spPr>
          <a:xfrm>
            <a:off x="-1387" y="255584"/>
            <a:ext cx="10080625" cy="808619"/>
          </a:xfrm>
          <a:prstGeom prst="rect">
            <a:avLst/>
          </a:prstGeom>
          <a:noFill/>
        </p:spPr>
        <p:txBody>
          <a:bodyPr wrap="square" anchor="ctr">
            <a:spAutoFit/>
          </a:bodyPr>
          <a:lstStyle/>
          <a:p>
            <a:pPr marL="511810" marR="0" indent="-283210" algn="ctr">
              <a:lnSpc>
                <a:spcPct val="115000"/>
              </a:lnSpc>
              <a:spcAft>
                <a:spcPts val="800"/>
              </a:spcAft>
              <a:buNone/>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Welcome to </a:t>
            </a:r>
            <a:r>
              <a:rPr lang="en-US" sz="4400" b="1" dirty="0">
                <a:latin typeface="Times New Roman" panose="02020603050405020304" pitchFamily="18" charset="0"/>
                <a:cs typeface="Times New Roman" panose="02020603050405020304" pitchFamily="18" charset="0"/>
              </a:rPr>
              <a:t>Agadir, Morocco</a:t>
            </a:r>
            <a:endParaRPr lang="en-US" sz="4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F6A57F2-A73E-8454-0F54-DA6B58CA0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052" y="1222409"/>
            <a:ext cx="3582185" cy="2040555"/>
          </a:xfrm>
          <a:prstGeom prst="rect">
            <a:avLst/>
          </a:prstGeom>
        </p:spPr>
      </p:pic>
    </p:spTree>
    <p:extLst>
      <p:ext uri="{BB962C8B-B14F-4D97-AF65-F5344CB8AC3E}">
        <p14:creationId xmlns:p14="http://schemas.microsoft.com/office/powerpoint/2010/main" val="6549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54AF9BE8-6566-DF14-0A8E-A44E1DE993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2028B86-08FF-5EDF-C4DB-27088DC2C97C}"/>
              </a:ext>
            </a:extLst>
          </p:cNvPr>
          <p:cNvSpPr txBox="1"/>
          <p:nvPr/>
        </p:nvSpPr>
        <p:spPr>
          <a:xfrm>
            <a:off x="5406887" y="1152835"/>
            <a:ext cx="4487884" cy="341632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Agadir has become Morocco’s most important seaside resort, drawing visitors from Europe and beyond.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city’s modern infrastructure, wide boulevards, and beachfront hotels make it an attractive stop for cruise lines exploring North Africa and the Canary Islands.</a:t>
            </a:r>
          </a:p>
        </p:txBody>
      </p:sp>
      <p:sp>
        <p:nvSpPr>
          <p:cNvPr id="7" name="TextBox 6">
            <a:extLst>
              <a:ext uri="{FF2B5EF4-FFF2-40B4-BE49-F238E27FC236}">
                <a16:creationId xmlns:a16="http://schemas.microsoft.com/office/drawing/2014/main" id="{08956FD6-B0AF-DEA8-DD7D-50EFC0883DE4}"/>
              </a:ext>
            </a:extLst>
          </p:cNvPr>
          <p:cNvSpPr txBox="1"/>
          <p:nvPr/>
        </p:nvSpPr>
        <p:spPr>
          <a:xfrm>
            <a:off x="-1387" y="165844"/>
            <a:ext cx="10080625" cy="769441"/>
          </a:xfrm>
          <a:prstGeom prst="rect">
            <a:avLst/>
          </a:prstGeom>
          <a:noFill/>
        </p:spPr>
        <p:txBody>
          <a:bodyPr wrap="square" anchor="ctr">
            <a:spAutoFit/>
          </a:bodyPr>
          <a:lstStyle/>
          <a:p>
            <a:pPr algn="ctr"/>
            <a:r>
              <a:rPr lang="en-US" sz="4400" b="1" dirty="0">
                <a:latin typeface="Times New Roman" panose="02020603050405020304" pitchFamily="18" charset="0"/>
                <a:cs typeface="Times New Roman" panose="02020603050405020304" pitchFamily="18" charset="0"/>
              </a:rPr>
              <a:t>Modern Agadir and Tourism Growth</a:t>
            </a:r>
            <a:endParaRPr lang="en-US" sz="4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2955CA5-1605-975D-047D-F8F679AE8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835"/>
            <a:ext cx="5406887" cy="3582063"/>
          </a:xfrm>
          <a:prstGeom prst="rect">
            <a:avLst/>
          </a:prstGeom>
        </p:spPr>
      </p:pic>
      <p:sp>
        <p:nvSpPr>
          <p:cNvPr id="8" name="TextBox 7">
            <a:extLst>
              <a:ext uri="{FF2B5EF4-FFF2-40B4-BE49-F238E27FC236}">
                <a16:creationId xmlns:a16="http://schemas.microsoft.com/office/drawing/2014/main" id="{C407E60C-3A87-D7B3-73BC-CF129F451313}"/>
              </a:ext>
            </a:extLst>
          </p:cNvPr>
          <p:cNvSpPr txBox="1"/>
          <p:nvPr/>
        </p:nvSpPr>
        <p:spPr>
          <a:xfrm>
            <a:off x="183873" y="4734898"/>
            <a:ext cx="9616109" cy="83099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New investments in tourism and renewable energy are turning Agadir into a model of Morocco’s forward-looking development.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07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E0C5EF7B-DE1C-215C-D348-E4FC2AE4C8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737968-1170-57F9-3748-05665BF26B7A}"/>
              </a:ext>
            </a:extLst>
          </p:cNvPr>
          <p:cNvSpPr txBox="1"/>
          <p:nvPr/>
        </p:nvSpPr>
        <p:spPr>
          <a:xfrm>
            <a:off x="0" y="148566"/>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A City Reborn</a:t>
            </a:r>
            <a:endParaRPr lang="en-US" sz="4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1F15436-5394-E89F-D0AD-0D8FFD20FA9C}"/>
              </a:ext>
            </a:extLst>
          </p:cNvPr>
          <p:cNvSpPr txBox="1"/>
          <p:nvPr/>
        </p:nvSpPr>
        <p:spPr>
          <a:xfrm>
            <a:off x="505838" y="1012536"/>
            <a:ext cx="9251005"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Agadir’s story is one of resilience. In 1960, a massive earthquake leveled most of the city. Rather than rebuild the past, Morocco built a new Agadir, modern, clean, and spacious. Today it’s a thriving resort city known for hospitality, safety, and vibrant coastal life.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ruins of the </a:t>
            </a:r>
            <a:r>
              <a:rPr lang="en-US" sz="2400" b="1" dirty="0">
                <a:latin typeface="Times New Roman" panose="02020603050405020304" pitchFamily="18" charset="0"/>
                <a:cs typeface="Times New Roman" panose="02020603050405020304" pitchFamily="18" charset="0"/>
              </a:rPr>
              <a:t>old Kasbah</a:t>
            </a:r>
            <a:r>
              <a:rPr lang="en-US" sz="2400" dirty="0">
                <a:latin typeface="Times New Roman" panose="02020603050405020304" pitchFamily="18" charset="0"/>
                <a:cs typeface="Times New Roman" panose="02020603050405020304" pitchFamily="18" charset="0"/>
              </a:rPr>
              <a:t>, perched high above the city, remain a reminder of Agadir’s origins and a symbol of its strength.</a:t>
            </a:r>
          </a:p>
        </p:txBody>
      </p:sp>
      <p:pic>
        <p:nvPicPr>
          <p:cNvPr id="5" name="Picture 4">
            <a:extLst>
              <a:ext uri="{FF2B5EF4-FFF2-40B4-BE49-F238E27FC236}">
                <a16:creationId xmlns:a16="http://schemas.microsoft.com/office/drawing/2014/main" id="{118531FA-EA5A-2A48-C267-B9558E549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829" y="3501899"/>
            <a:ext cx="3304439" cy="2210489"/>
          </a:xfrm>
          <a:prstGeom prst="rect">
            <a:avLst/>
          </a:prstGeom>
        </p:spPr>
      </p:pic>
      <p:pic>
        <p:nvPicPr>
          <p:cNvPr id="8" name="Picture 7">
            <a:extLst>
              <a:ext uri="{FF2B5EF4-FFF2-40B4-BE49-F238E27FC236}">
                <a16:creationId xmlns:a16="http://schemas.microsoft.com/office/drawing/2014/main" id="{CEF63D0E-C449-B397-83FA-6043BA631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85" y="3503852"/>
            <a:ext cx="3166712" cy="2166698"/>
          </a:xfrm>
          <a:prstGeom prst="rect">
            <a:avLst/>
          </a:prstGeom>
        </p:spPr>
      </p:pic>
      <p:sp>
        <p:nvSpPr>
          <p:cNvPr id="10" name="TextBox 9">
            <a:extLst>
              <a:ext uri="{FF2B5EF4-FFF2-40B4-BE49-F238E27FC236}">
                <a16:creationId xmlns:a16="http://schemas.microsoft.com/office/drawing/2014/main" id="{6A988706-6584-58EA-9346-C32B9EEDA21F}"/>
              </a:ext>
            </a:extLst>
          </p:cNvPr>
          <p:cNvSpPr txBox="1"/>
          <p:nvPr/>
        </p:nvSpPr>
        <p:spPr>
          <a:xfrm>
            <a:off x="785029" y="4302493"/>
            <a:ext cx="8971814" cy="369332"/>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Before																After</a:t>
            </a:r>
            <a:endParaRPr lang="en-US" dirty="0"/>
          </a:p>
        </p:txBody>
      </p:sp>
    </p:spTree>
    <p:extLst>
      <p:ext uri="{BB962C8B-B14F-4D97-AF65-F5344CB8AC3E}">
        <p14:creationId xmlns:p14="http://schemas.microsoft.com/office/powerpoint/2010/main" val="280864449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1318</TotalTime>
  <Words>2544</Words>
  <Application>Microsoft Office PowerPoint</Application>
  <PresentationFormat>Custom</PresentationFormat>
  <Paragraphs>178</Paragraphs>
  <Slides>29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Alef</vt:lpstr>
      <vt:lpstr>Arial</vt:lpstr>
      <vt:lpstr>Calibri</vt:lpstr>
      <vt:lpstr>Calibri Light</vt:lpstr>
      <vt:lpstr>Liberation Sans</vt:lpstr>
      <vt:lpstr>Times New Roman</vt:lpstr>
      <vt:lpstr>Wingdings</vt:lpstr>
      <vt:lpstr>Office 2013 - 2022 Theme</vt:lpstr>
      <vt:lpstr>Agadir, Morocco  Presented by Marc Silver</vt:lpstr>
      <vt:lpstr>What I Will Cover</vt:lpstr>
      <vt:lpstr>My Port Philosophy</vt:lpstr>
      <vt:lpstr>PowerPoint Presentation</vt:lpstr>
      <vt:lpstr>PowerPoint Presentation</vt:lpstr>
      <vt:lpstr>PowerPoint Presentation</vt:lpstr>
      <vt:lpstr>PowerPoint Presentation</vt:lpstr>
      <vt:lpstr>PowerPoint Presentation</vt:lpstr>
      <vt:lpstr>PowerPoint Presentation</vt:lpstr>
      <vt:lpstr>A Brief History</vt:lpstr>
      <vt:lpstr>PowerPoint Presentation</vt:lpstr>
      <vt:lpstr>PowerPoint Presentation</vt:lpstr>
      <vt:lpstr>Transportation </vt:lpstr>
      <vt:lpstr>Culture and Traditions</vt:lpstr>
      <vt:lpstr> What to See and Do </vt:lpstr>
      <vt:lpstr> Top Attractions &amp; Points of Interest </vt:lpstr>
      <vt:lpstr> Day Trips from Agadir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Tips &amp; Practical Advice</vt:lpstr>
      <vt:lpstr>Final Reflection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151</cp:revision>
  <dcterms:created xsi:type="dcterms:W3CDTF">2023-03-25T21:24:27Z</dcterms:created>
  <dcterms:modified xsi:type="dcterms:W3CDTF">2025-10-28T00:44:49Z</dcterms:modified>
</cp:coreProperties>
</file>