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handoutMasterIdLst>
    <p:handoutMasterId r:id="rId32"/>
  </p:handoutMasterIdLst>
  <p:sldIdLst>
    <p:sldId id="256" r:id="rId2"/>
    <p:sldId id="273" r:id="rId3"/>
    <p:sldId id="257" r:id="rId4"/>
    <p:sldId id="274" r:id="rId5"/>
    <p:sldId id="258" r:id="rId6"/>
    <p:sldId id="276" r:id="rId7"/>
    <p:sldId id="280" r:id="rId8"/>
    <p:sldId id="292" r:id="rId9"/>
    <p:sldId id="279" r:id="rId10"/>
    <p:sldId id="260" r:id="rId11"/>
    <p:sldId id="277" r:id="rId12"/>
    <p:sldId id="293" r:id="rId13"/>
    <p:sldId id="261" r:id="rId14"/>
    <p:sldId id="264" r:id="rId15"/>
    <p:sldId id="265" r:id="rId16"/>
    <p:sldId id="278" r:id="rId17"/>
    <p:sldId id="298" r:id="rId18"/>
    <p:sldId id="290" r:id="rId19"/>
    <p:sldId id="296" r:id="rId20"/>
    <p:sldId id="268" r:id="rId21"/>
    <p:sldId id="283" r:id="rId22"/>
    <p:sldId id="284" r:id="rId23"/>
    <p:sldId id="286" r:id="rId24"/>
    <p:sldId id="294" r:id="rId25"/>
    <p:sldId id="297" r:id="rId26"/>
    <p:sldId id="275" r:id="rId27"/>
    <p:sldId id="271" r:id="rId28"/>
    <p:sldId id="272" r:id="rId29"/>
    <p:sldId id="291" r:id="rId30"/>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 id="2" name="Marc Silver" initials="MS [2]" lastIdx="1" clrIdx="1">
    <p:extLst>
      <p:ext uri="{19B8F6BF-5375-455C-9EA6-DF929625EA0E}">
        <p15:presenceInfo xmlns:p15="http://schemas.microsoft.com/office/powerpoint/2012/main" userId="5483e828a1166d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57" autoAdjust="0"/>
    <p:restoredTop sz="94660"/>
  </p:normalViewPr>
  <p:slideViewPr>
    <p:cSldViewPr snapToGrid="0">
      <p:cViewPr varScale="1">
        <p:scale>
          <a:sx n="100" d="100"/>
          <a:sy n="100" d="100"/>
        </p:scale>
        <p:origin x="3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4-07-07T12:08:27.652" idx="1">
    <p:pos x="10" y="10"/>
    <p:text>Admission $4</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12</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4064277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13</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14</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15</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17</a:t>
            </a:fld>
            <a:endParaRPr lang="en-US"/>
          </a:p>
        </p:txBody>
      </p:sp>
    </p:spTree>
    <p:extLst>
      <p:ext uri="{BB962C8B-B14F-4D97-AF65-F5344CB8AC3E}">
        <p14:creationId xmlns:p14="http://schemas.microsoft.com/office/powerpoint/2010/main" val="1246427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18</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94165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19</a:t>
            </a:fld>
            <a:endParaRPr lang="en-US"/>
          </a:p>
        </p:txBody>
      </p:sp>
    </p:spTree>
    <p:extLst>
      <p:ext uri="{BB962C8B-B14F-4D97-AF65-F5344CB8AC3E}">
        <p14:creationId xmlns:p14="http://schemas.microsoft.com/office/powerpoint/2010/main" val="2432474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20</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21</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82683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22</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191524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23</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862127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24</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408599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26</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27</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28</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579149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880345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9</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611551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11</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441450"/>
            <a:ext cx="5472888" cy="2474524"/>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Adelaide</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Australia</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4" name="Picture 3" descr="A flag with a red white and blue design&#10;&#10;Description automatically generated">
            <a:extLst>
              <a:ext uri="{FF2B5EF4-FFF2-40B4-BE49-F238E27FC236}">
                <a16:creationId xmlns:a16="http://schemas.microsoft.com/office/drawing/2014/main" id="{B0CDA21C-77A4-9A48-FF31-18A6AFC42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737" y="947560"/>
            <a:ext cx="5472888" cy="30712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73025"/>
            <a:ext cx="10080625" cy="692150"/>
          </a:xfrm>
          <a:prstGeom prst="rect">
            <a:avLst/>
          </a:prstGeom>
        </p:spPr>
        <p:txBody>
          <a:bodyPr vert="horz"/>
          <a:lstStyle/>
          <a:p>
            <a:pPr lvl="0" algn="ctr" rtl="0"/>
            <a:r>
              <a:rPr lang="en-US" sz="4800" b="1" dirty="0">
                <a:solidFill>
                  <a:srgbClr val="000000"/>
                </a:solidFill>
                <a:latin typeface="Times New Roman" panose="02020603050405020304" pitchFamily="18" charset="0"/>
                <a:cs typeface="Times New Roman" panose="02020603050405020304" pitchFamily="18" charset="0"/>
              </a:rPr>
              <a:t>Adelaide Area Map </a:t>
            </a:r>
          </a:p>
        </p:txBody>
      </p:sp>
      <p:pic>
        <p:nvPicPr>
          <p:cNvPr id="7" name="Picture 6" descr="A map of australia with a blue arrow pointing to the ocean&#10;&#10;Description automatically generated">
            <a:extLst>
              <a:ext uri="{FF2B5EF4-FFF2-40B4-BE49-F238E27FC236}">
                <a16:creationId xmlns:a16="http://schemas.microsoft.com/office/drawing/2014/main" id="{52636C8F-2E87-9016-9D91-D46F8B796763}"/>
              </a:ext>
            </a:extLst>
          </p:cNvPr>
          <p:cNvPicPr>
            <a:picLocks noChangeAspect="1"/>
          </p:cNvPicPr>
          <p:nvPr/>
        </p:nvPicPr>
        <p:blipFill rotWithShape="1">
          <a:blip r:embed="rId3">
            <a:extLst>
              <a:ext uri="{28A0092B-C50C-407E-A947-70E740481C1C}">
                <a14:useLocalDpi xmlns:a14="http://schemas.microsoft.com/office/drawing/2010/main" val="0"/>
              </a:ext>
            </a:extLst>
          </a:blip>
          <a:srcRect t="34808"/>
          <a:stretch/>
        </p:blipFill>
        <p:spPr>
          <a:xfrm>
            <a:off x="1" y="948267"/>
            <a:ext cx="10080624" cy="56705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0"/>
            <a:ext cx="4143023" cy="5670550"/>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400" b="1" kern="1200" dirty="0">
                <a:solidFill>
                  <a:schemeClr val="tx1"/>
                </a:solidFill>
                <a:latin typeface="Times New Roman" panose="02020603050405020304" pitchFamily="18" charset="0"/>
                <a:ea typeface="+mj-ea"/>
                <a:cs typeface="Times New Roman" panose="02020603050405020304" pitchFamily="18" charset="0"/>
              </a:rPr>
              <a:t>Map of Adelaide</a:t>
            </a: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lvl="0" hangingPunct="1">
              <a:spcAft>
                <a:spcPts val="600"/>
              </a:spcAft>
            </a:pPr>
            <a:fld id="{2A6BFD85-4870-4D28-95E8-EB6D313F6BEA}" type="slidenum">
              <a:rPr lang="en-US" sz="800">
                <a:solidFill>
                  <a:schemeClr val="tx1">
                    <a:tint val="75000"/>
                  </a:schemeClr>
                </a:solidFill>
                <a:latin typeface="+mn-lt"/>
                <a:ea typeface="+mn-ea"/>
                <a:cs typeface="+mn-cs"/>
              </a:rPr>
              <a:pPr lvl="0" hangingPunct="1">
                <a:spcAft>
                  <a:spcPts val="600"/>
                </a:spcAft>
              </a:pPr>
              <a:t>11</a:t>
            </a:fld>
            <a:endParaRPr lang="en-US" sz="800">
              <a:solidFill>
                <a:schemeClr val="tx1">
                  <a:tint val="75000"/>
                </a:schemeClr>
              </a:solidFill>
              <a:latin typeface="+mn-lt"/>
              <a:ea typeface="+mn-ea"/>
              <a:cs typeface="+mn-cs"/>
            </a:endParaRPr>
          </a:p>
        </p:txBody>
      </p:sp>
      <p:pic>
        <p:nvPicPr>
          <p:cNvPr id="4" name="Picture 3" descr="A map of a city&#10;&#10;Description automatically generated">
            <a:extLst>
              <a:ext uri="{FF2B5EF4-FFF2-40B4-BE49-F238E27FC236}">
                <a16:creationId xmlns:a16="http://schemas.microsoft.com/office/drawing/2014/main" id="{0FA0D49D-792A-67A3-C4B9-59C46B1A84D3}"/>
              </a:ext>
            </a:extLst>
          </p:cNvPr>
          <p:cNvPicPr>
            <a:picLocks noChangeAspect="1"/>
          </p:cNvPicPr>
          <p:nvPr/>
        </p:nvPicPr>
        <p:blipFill rotWithShape="1">
          <a:blip r:embed="rId3">
            <a:extLst>
              <a:ext uri="{28A0092B-C50C-407E-A947-70E740481C1C}">
                <a14:useLocalDpi xmlns:a14="http://schemas.microsoft.com/office/drawing/2010/main" val="0"/>
              </a:ext>
            </a:extLst>
          </a:blip>
          <a:srcRect b="35489"/>
          <a:stretch/>
        </p:blipFill>
        <p:spPr>
          <a:xfrm>
            <a:off x="4143022" y="0"/>
            <a:ext cx="5937603" cy="5670550"/>
          </a:xfrm>
          <a:prstGeom prst="rect">
            <a:avLst/>
          </a:prstGeom>
        </p:spPr>
      </p:pic>
    </p:spTree>
    <p:extLst>
      <p:ext uri="{BB962C8B-B14F-4D97-AF65-F5344CB8AC3E}">
        <p14:creationId xmlns:p14="http://schemas.microsoft.com/office/powerpoint/2010/main" val="3746580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5" name="Picture 4" descr="A map of a city&#10;&#10;Description automatically generated">
            <a:extLst>
              <a:ext uri="{FF2B5EF4-FFF2-40B4-BE49-F238E27FC236}">
                <a16:creationId xmlns:a16="http://schemas.microsoft.com/office/drawing/2014/main" id="{BC20236C-5CD3-7E59-68AD-141C9E79389A}"/>
              </a:ext>
            </a:extLst>
          </p:cNvPr>
          <p:cNvPicPr>
            <a:picLocks noChangeAspect="1"/>
          </p:cNvPicPr>
          <p:nvPr/>
        </p:nvPicPr>
        <p:blipFill rotWithShape="1">
          <a:blip r:embed="rId3">
            <a:extLst>
              <a:ext uri="{28A0092B-C50C-407E-A947-70E740481C1C}">
                <a14:useLocalDpi xmlns:a14="http://schemas.microsoft.com/office/drawing/2010/main" val="0"/>
              </a:ext>
            </a:extLst>
          </a:blip>
          <a:srcRect l="14551" t="5583" b="3748"/>
          <a:stretch/>
        </p:blipFill>
        <p:spPr>
          <a:xfrm>
            <a:off x="0" y="-95250"/>
            <a:ext cx="10080625" cy="5852583"/>
          </a:xfrm>
          <a:prstGeom prst="rect">
            <a:avLst/>
          </a:prstGeom>
        </p:spPr>
      </p:pic>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0"/>
            <a:ext cx="10080626" cy="1047750"/>
          </a:xfrm>
          <a:prstGeom prst="rect">
            <a:avLst/>
          </a:prstGeom>
        </p:spPr>
        <p:txBody>
          <a:bodyPr vert="horz" lIns="91440" tIns="45720" rIns="91440" bIns="45720" rtlCol="0" anchor="ctr">
            <a:normAutofit/>
          </a:bodyPr>
          <a:lstStyle/>
          <a:p>
            <a:pPr lvl="0" algn="ctr" rtl="0" hangingPunct="1">
              <a:lnSpc>
                <a:spcPct val="90000"/>
              </a:lnSpc>
              <a:spcBef>
                <a:spcPct val="0"/>
              </a:spcBef>
            </a:pPr>
            <a:r>
              <a:rPr lang="en-US" sz="4400" b="1" kern="1200" dirty="0">
                <a:solidFill>
                  <a:schemeClr val="bg1"/>
                </a:solidFill>
                <a:latin typeface="Times New Roman" panose="02020603050405020304" pitchFamily="18" charset="0"/>
                <a:ea typeface="+mj-ea"/>
                <a:cs typeface="Times New Roman" panose="02020603050405020304" pitchFamily="18" charset="0"/>
              </a:rPr>
              <a:t>Outer Harbor Dock</a:t>
            </a:r>
          </a:p>
        </p:txBody>
      </p:sp>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lvl="0" hangingPunct="1">
              <a:spcAft>
                <a:spcPts val="600"/>
              </a:spcAft>
            </a:pPr>
            <a:fld id="{2A6BFD85-4870-4D28-95E8-EB6D313F6BEA}" type="slidenum">
              <a:rPr lang="en-US" sz="800">
                <a:solidFill>
                  <a:schemeClr val="tx1">
                    <a:tint val="75000"/>
                  </a:schemeClr>
                </a:solidFill>
                <a:latin typeface="+mn-lt"/>
                <a:ea typeface="+mn-ea"/>
                <a:cs typeface="+mn-cs"/>
              </a:rPr>
              <a:pPr lvl="0" hangingPunct="1">
                <a:spcAft>
                  <a:spcPts val="600"/>
                </a:spcAft>
              </a:pPr>
              <a:t>12</a:t>
            </a:fld>
            <a:endParaRPr lang="en-US" sz="8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542903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154868"/>
            <a:ext cx="7104185" cy="1200150"/>
          </a:xfrm>
          <a:prstGeom prst="rect">
            <a:avLst/>
          </a:prstGeom>
        </p:spPr>
        <p:txBody>
          <a:bodyPr vert="horz" lIns="91440" tIns="45720" rIns="91440" bIns="45720" rtlCol="0" anchor="ctr">
            <a:noAutofit/>
          </a:bodyPr>
          <a:lstStyle/>
          <a:p>
            <a:pPr algn="ctr"/>
            <a:r>
              <a:rPr lang="en-US" b="1" dirty="0">
                <a:latin typeface="Times New Roman" panose="02020603050405020304" pitchFamily="18" charset="0"/>
                <a:cs typeface="Times New Roman" panose="02020603050405020304" pitchFamily="18" charset="0"/>
              </a:rPr>
              <a:t>Get around Adelaide by bus, train and tram</a:t>
            </a:r>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66E7A9FB-6E43-417A-BC0C-ECC01730E3CF}" type="slidenum">
              <a:rPr lang="en-US" sz="1200">
                <a:latin typeface="Calibri" panose="020F0502020204030204"/>
                <a:ea typeface="+mn-ea"/>
                <a:cs typeface="+mn-cs"/>
              </a:rPr>
              <a:pPr hangingPunct="1">
                <a:spcAft>
                  <a:spcPts val="600"/>
                </a:spcAft>
                <a:defRPr/>
              </a:pPr>
              <a:t>13</a:t>
            </a:fld>
            <a:endParaRPr lang="en-US" sz="1200">
              <a:latin typeface="Calibri" panose="020F0502020204030204"/>
              <a:ea typeface="+mn-ea"/>
              <a:cs typeface="+mn-cs"/>
            </a:endParaRPr>
          </a:p>
        </p:txBody>
      </p:sp>
      <p:sp>
        <p:nvSpPr>
          <p:cNvPr id="5" name="TextBox 4">
            <a:extLst>
              <a:ext uri="{FF2B5EF4-FFF2-40B4-BE49-F238E27FC236}">
                <a16:creationId xmlns:a16="http://schemas.microsoft.com/office/drawing/2014/main" id="{BCAB9381-DB64-8C62-6EF9-F597D778464B}"/>
              </a:ext>
            </a:extLst>
          </p:cNvPr>
          <p:cNvSpPr txBox="1"/>
          <p:nvPr/>
        </p:nvSpPr>
        <p:spPr>
          <a:xfrm>
            <a:off x="168223" y="1577591"/>
            <a:ext cx="4268909" cy="3980247"/>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Adelaide has one of the most comprehensive and user-friendly public transport system. </a:t>
            </a:r>
          </a:p>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You can get downtown using the Outer Harbor line. The station is located across the street from the Outer Harbor Dock.</a:t>
            </a:r>
          </a:p>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Metro Card can get you everywhere.</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endParaRPr lang="en-US" sz="2200" dirty="0"/>
          </a:p>
        </p:txBody>
      </p:sp>
      <p:pic>
        <p:nvPicPr>
          <p:cNvPr id="4" name="Graphic 3">
            <a:extLst>
              <a:ext uri="{FF2B5EF4-FFF2-40B4-BE49-F238E27FC236}">
                <a16:creationId xmlns:a16="http://schemas.microsoft.com/office/drawing/2014/main" id="{23D967D8-623B-C2F0-19C7-2C4D796F9F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25569" y="754943"/>
            <a:ext cx="1933575" cy="1143000"/>
          </a:xfrm>
          <a:prstGeom prst="rect">
            <a:avLst/>
          </a:prstGeom>
        </p:spPr>
      </p:pic>
      <p:pic>
        <p:nvPicPr>
          <p:cNvPr id="9" name="Picture 8" descr="A train on the tracks&#10;&#10;Description automatically generated">
            <a:extLst>
              <a:ext uri="{FF2B5EF4-FFF2-40B4-BE49-F238E27FC236}">
                <a16:creationId xmlns:a16="http://schemas.microsoft.com/office/drawing/2014/main" id="{D137E964-7F20-D05E-136F-1151DC5DAA04}"/>
              </a:ext>
            </a:extLst>
          </p:cNvPr>
          <p:cNvPicPr>
            <a:picLocks noChangeAspect="1"/>
          </p:cNvPicPr>
          <p:nvPr/>
        </p:nvPicPr>
        <p:blipFill rotWithShape="1">
          <a:blip r:embed="rId5">
            <a:extLst>
              <a:ext uri="{28A0092B-C50C-407E-A947-70E740481C1C}">
                <a14:useLocalDpi xmlns:a14="http://schemas.microsoft.com/office/drawing/2010/main" val="0"/>
              </a:ext>
            </a:extLst>
          </a:blip>
          <a:srcRect l="16756" t="10739" b="13002"/>
          <a:stretch/>
        </p:blipFill>
        <p:spPr>
          <a:xfrm>
            <a:off x="4437132" y="2223910"/>
            <a:ext cx="5643493" cy="3446629"/>
          </a:xfrm>
          <a:prstGeom prst="rect">
            <a:avLst/>
          </a:prstGeom>
        </p:spPr>
      </p:pic>
      <p:graphicFrame>
        <p:nvGraphicFramePr>
          <p:cNvPr id="10" name="Table 9">
            <a:extLst>
              <a:ext uri="{FF2B5EF4-FFF2-40B4-BE49-F238E27FC236}">
                <a16:creationId xmlns:a16="http://schemas.microsoft.com/office/drawing/2014/main" id="{E020F3FB-4D44-76FE-C50A-13CD41CAFEA2}"/>
              </a:ext>
            </a:extLst>
          </p:cNvPr>
          <p:cNvGraphicFramePr>
            <a:graphicFrameLocks noGrp="1"/>
          </p:cNvGraphicFramePr>
          <p:nvPr>
            <p:extLst>
              <p:ext uri="{D42A27DB-BD31-4B8C-83A1-F6EECF244321}">
                <p14:modId xmlns:p14="http://schemas.microsoft.com/office/powerpoint/2010/main" val="3996421535"/>
              </p:ext>
            </p:extLst>
          </p:nvPr>
        </p:nvGraphicFramePr>
        <p:xfrm>
          <a:off x="1995748" y="4614063"/>
          <a:ext cx="3182764" cy="914400"/>
        </p:xfrm>
        <a:graphic>
          <a:graphicData uri="http://schemas.openxmlformats.org/drawingml/2006/table">
            <a:tbl>
              <a:tblPr/>
              <a:tblGrid>
                <a:gridCol w="1591382">
                  <a:extLst>
                    <a:ext uri="{9D8B030D-6E8A-4147-A177-3AD203B41FA5}">
                      <a16:colId xmlns:a16="http://schemas.microsoft.com/office/drawing/2014/main" val="704403011"/>
                    </a:ext>
                  </a:extLst>
                </a:gridCol>
                <a:gridCol w="1591382">
                  <a:extLst>
                    <a:ext uri="{9D8B030D-6E8A-4147-A177-3AD203B41FA5}">
                      <a16:colId xmlns:a16="http://schemas.microsoft.com/office/drawing/2014/main" val="2349432960"/>
                    </a:ext>
                  </a:extLst>
                </a:gridCol>
              </a:tblGrid>
              <a:tr h="0">
                <a:tc>
                  <a:txBody>
                    <a:bodyPr/>
                    <a:lstStyle/>
                    <a:p>
                      <a:r>
                        <a:rPr lang="en-US" dirty="0"/>
                        <a:t>Tap and Pay</a:t>
                      </a:r>
                    </a:p>
                    <a:p>
                      <a:r>
                        <a:rPr lang="en-US" dirty="0"/>
                        <a:t>Cruise Ship Metro Card</a:t>
                      </a:r>
                    </a:p>
                  </a:txBody>
                  <a:tcPr anchor="ctr">
                    <a:lnL>
                      <a:noFill/>
                    </a:lnL>
                    <a:lnR>
                      <a:noFill/>
                    </a:lnR>
                    <a:lnT>
                      <a:noFill/>
                    </a:lnT>
                    <a:lnB>
                      <a:noFill/>
                    </a:lnB>
                    <a:noFill/>
                  </a:tcPr>
                </a:tc>
                <a:tc>
                  <a:txBody>
                    <a:bodyPr/>
                    <a:lstStyle/>
                    <a:p>
                      <a:r>
                        <a:rPr lang="en-US" dirty="0"/>
                        <a:t>$4.40</a:t>
                      </a:r>
                    </a:p>
                    <a:p>
                      <a:r>
                        <a:rPr lang="en-US" dirty="0"/>
                        <a:t>$10.00</a:t>
                      </a:r>
                    </a:p>
                    <a:p>
                      <a:endParaRPr lang="en-US" dirty="0"/>
                    </a:p>
                  </a:txBody>
                  <a:tcPr anchor="ctr">
                    <a:lnL>
                      <a:noFill/>
                    </a:lnL>
                    <a:lnR>
                      <a:noFill/>
                    </a:lnR>
                    <a:lnT>
                      <a:noFill/>
                    </a:lnT>
                    <a:lnB>
                      <a:noFill/>
                    </a:lnB>
                    <a:noFill/>
                  </a:tcPr>
                </a:tc>
                <a:extLst>
                  <a:ext uri="{0D108BD9-81ED-4DB2-BD59-A6C34878D82A}">
                    <a16:rowId xmlns:a16="http://schemas.microsoft.com/office/drawing/2014/main" val="960296149"/>
                  </a:ext>
                </a:extLst>
              </a:tr>
            </a:tbl>
          </a:graphicData>
        </a:graphic>
      </p:graphicFrame>
      <p:pic>
        <p:nvPicPr>
          <p:cNvPr id="1025" name="Picture 1" descr="A fake bank card with generic card details that are not useable">
            <a:extLst>
              <a:ext uri="{FF2B5EF4-FFF2-40B4-BE49-F238E27FC236}">
                <a16:creationId xmlns:a16="http://schemas.microsoft.com/office/drawing/2014/main" id="{3BACA4B3-A1AA-A11C-0E7F-EC7F3DE8E5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548" y="4614063"/>
            <a:ext cx="1666875" cy="1000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9">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1" y="174625"/>
            <a:ext cx="10080625" cy="1087701"/>
          </a:xfrm>
          <a:prstGeom prst="rect">
            <a:avLst/>
          </a:prstGeom>
        </p:spPr>
        <p:txBody>
          <a:bodyPr vert="horz" anchor="ctr"/>
          <a:lstStyle/>
          <a:p>
            <a:pPr algn="ctr" rtl="0"/>
            <a:r>
              <a:rPr lang="en-US" b="1" dirty="0">
                <a:solidFill>
                  <a:schemeClr val="tx1"/>
                </a:solidFill>
                <a:latin typeface="Times New Roman" panose="02020603050405020304" pitchFamily="18" charset="0"/>
                <a:cs typeface="Times New Roman" panose="02020603050405020304" pitchFamily="18" charset="0"/>
              </a:rPr>
              <a:t>Adelaide Taxis</a:t>
            </a:r>
            <a:endParaRPr lang="en-US"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8" name="Rectangle 2">
            <a:extLst>
              <a:ext uri="{FF2B5EF4-FFF2-40B4-BE49-F238E27FC236}">
                <a16:creationId xmlns:a16="http://schemas.microsoft.com/office/drawing/2014/main" id="{C1D08D37-5197-C72C-70C8-936D36C4D65C}"/>
              </a:ext>
            </a:extLst>
          </p:cNvPr>
          <p:cNvSpPr>
            <a:spLocks noChangeArrowheads="1"/>
          </p:cNvSpPr>
          <p:nvPr/>
        </p:nvSpPr>
        <p:spPr bwMode="auto">
          <a:xfrm>
            <a:off x="5157483" y="1369483"/>
            <a:ext cx="4753459"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Standard taxis provide a safe and reliable way to explore the city or for transport between the cruise port and various attractions.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Like taxis in most locations the cost is significantly more expensive than other modes of transport.</a:t>
            </a:r>
          </a:p>
        </p:txBody>
      </p:sp>
      <p:pic>
        <p:nvPicPr>
          <p:cNvPr id="5" name="Picture 4" descr="A white taxi car with a yellow sign on top&#10;&#10;Description automatically generated">
            <a:extLst>
              <a:ext uri="{FF2B5EF4-FFF2-40B4-BE49-F238E27FC236}">
                <a16:creationId xmlns:a16="http://schemas.microsoft.com/office/drawing/2014/main" id="{A6FAFABA-197A-EE59-49D5-4D9804BA387C}"/>
              </a:ext>
            </a:extLst>
          </p:cNvPr>
          <p:cNvPicPr>
            <a:picLocks noChangeAspect="1"/>
          </p:cNvPicPr>
          <p:nvPr/>
        </p:nvPicPr>
        <p:blipFill rotWithShape="1">
          <a:blip r:embed="rId3">
            <a:extLst>
              <a:ext uri="{28A0092B-C50C-407E-A947-70E740481C1C}">
                <a14:useLocalDpi xmlns:a14="http://schemas.microsoft.com/office/drawing/2010/main" val="0"/>
              </a:ext>
            </a:extLst>
          </a:blip>
          <a:srcRect l="8227" r="8304"/>
          <a:stretch/>
        </p:blipFill>
        <p:spPr>
          <a:xfrm>
            <a:off x="70584" y="1369483"/>
            <a:ext cx="4969727" cy="296439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0">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0" y="266142"/>
            <a:ext cx="10080625" cy="1013130"/>
          </a:xfrm>
          <a:prstGeom prst="rect">
            <a:avLst/>
          </a:prstGeom>
        </p:spPr>
        <p:txBody>
          <a:bodyPr vert="horz"/>
          <a:lstStyle/>
          <a:p>
            <a:pPr algn="ctr"/>
            <a:r>
              <a:rPr lang="en-US" b="1" dirty="0">
                <a:latin typeface="Times New Roman" panose="02020603050405020304" pitchFamily="18" charset="0"/>
                <a:cs typeface="Times New Roman" panose="02020603050405020304" pitchFamily="18" charset="0"/>
              </a:rPr>
              <a:t>South Australian Museum</a:t>
            </a: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pic>
        <p:nvPicPr>
          <p:cNvPr id="4" name="Picture 3" descr="A building with a tall tower and a palm tree&#10;&#10;Description automatically generated">
            <a:extLst>
              <a:ext uri="{FF2B5EF4-FFF2-40B4-BE49-F238E27FC236}">
                <a16:creationId xmlns:a16="http://schemas.microsoft.com/office/drawing/2014/main" id="{198FBF31-37A3-C628-B3FB-9ABC597B4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4950" y="2989611"/>
            <a:ext cx="4765675" cy="2678147"/>
          </a:xfrm>
          <a:prstGeom prst="rect">
            <a:avLst/>
          </a:prstGeom>
        </p:spPr>
      </p:pic>
      <p:sp>
        <p:nvSpPr>
          <p:cNvPr id="6" name="TextBox 5">
            <a:extLst>
              <a:ext uri="{FF2B5EF4-FFF2-40B4-BE49-F238E27FC236}">
                <a16:creationId xmlns:a16="http://schemas.microsoft.com/office/drawing/2014/main" id="{10D736C0-8E76-916E-1007-530E2B465D01}"/>
              </a:ext>
            </a:extLst>
          </p:cNvPr>
          <p:cNvSpPr txBox="1"/>
          <p:nvPr/>
        </p:nvSpPr>
        <p:spPr>
          <a:xfrm>
            <a:off x="123826" y="1279272"/>
            <a:ext cx="9820274" cy="4154984"/>
          </a:xfrm>
          <a:prstGeom prst="rect">
            <a:avLst/>
          </a:prstGeom>
          <a:noFill/>
        </p:spPr>
        <p:txBody>
          <a:bodyPr wrap="square">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South Australian Museum has five floors and endless wonders to discover. From the first signs of early complex life to the most comprehensive collection of Australian Aboriginal cultural material in the world, there is something for everyone at the Museum. </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Museum is open Monday to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Sunday 10am-5pm. </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General admission is free,</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although costs apply for some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exhibitions and events. </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 $5 donation helps to deliver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world-class exhibitions.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301905"/>
            <a:ext cx="9990667" cy="567340"/>
          </a:xfrm>
          <a:prstGeom prst="rect">
            <a:avLst/>
          </a:prstGeom>
        </p:spPr>
        <p:txBody>
          <a:bodyPr vert="horz" lIns="91440" tIns="45720" rIns="91440" bIns="45720" rtlCol="0" anchor="ctr">
            <a:normAutofit fontScale="25000" lnSpcReduction="20000"/>
          </a:bodyPr>
          <a:lstStyle/>
          <a:p>
            <a:endParaRPr lang="en-US" sz="4400" dirty="0">
              <a:effectLst/>
            </a:endParaRPr>
          </a:p>
          <a:p>
            <a:pPr algn="ctr"/>
            <a:r>
              <a:rPr lang="en-US" sz="17600" b="1" dirty="0">
                <a:latin typeface="Times New Roman" panose="02020603050405020304" pitchFamily="18" charset="0"/>
                <a:cs typeface="Times New Roman" panose="02020603050405020304" pitchFamily="18" charset="0"/>
              </a:rPr>
              <a:t>National Railway Museum</a:t>
            </a:r>
          </a:p>
        </p:txBody>
      </p:sp>
      <p:sp>
        <p:nvSpPr>
          <p:cNvPr id="5" name="TextBox 4">
            <a:extLst>
              <a:ext uri="{FF2B5EF4-FFF2-40B4-BE49-F238E27FC236}">
                <a16:creationId xmlns:a16="http://schemas.microsoft.com/office/drawing/2014/main" id="{1AF5FB54-0725-AC46-7FCB-E9CDB56C3059}"/>
              </a:ext>
            </a:extLst>
          </p:cNvPr>
          <p:cNvSpPr txBox="1"/>
          <p:nvPr/>
        </p:nvSpPr>
        <p:spPr>
          <a:xfrm>
            <a:off x="117987" y="1171575"/>
            <a:ext cx="9872680" cy="4498974"/>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objectives of the National Railway Museum is to operate a railway museum located at the former site of the Port Dock Station at Port Adelaide. The National Railway Museum is located within the heritage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precinct of Lipson Street in Port Adelaide. </a:t>
            </a: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Museum features locomotives, railway carriages,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 train ride, exhibits and displays housed within two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large fully enclosed pavilions and around the extensive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Museum grounds. </a:t>
            </a:r>
          </a:p>
        </p:txBody>
      </p:sp>
      <p:graphicFrame>
        <p:nvGraphicFramePr>
          <p:cNvPr id="6" name="Table 5">
            <a:extLst>
              <a:ext uri="{FF2B5EF4-FFF2-40B4-BE49-F238E27FC236}">
                <a16:creationId xmlns:a16="http://schemas.microsoft.com/office/drawing/2014/main" id="{8E8A4081-D501-3157-0D97-FDB6537FEF08}"/>
              </a:ext>
            </a:extLst>
          </p:cNvPr>
          <p:cNvGraphicFramePr>
            <a:graphicFrameLocks noGrp="1"/>
          </p:cNvGraphicFramePr>
          <p:nvPr>
            <p:extLst>
              <p:ext uri="{D42A27DB-BD31-4B8C-83A1-F6EECF244321}">
                <p14:modId xmlns:p14="http://schemas.microsoft.com/office/powerpoint/2010/main" val="996101062"/>
              </p:ext>
            </p:extLst>
          </p:nvPr>
        </p:nvGraphicFramePr>
        <p:xfrm>
          <a:off x="6918324" y="3355975"/>
          <a:ext cx="4867276" cy="2286000"/>
        </p:xfrm>
        <a:graphic>
          <a:graphicData uri="http://schemas.openxmlformats.org/drawingml/2006/table">
            <a:tbl>
              <a:tblPr/>
              <a:tblGrid>
                <a:gridCol w="2433638">
                  <a:extLst>
                    <a:ext uri="{9D8B030D-6E8A-4147-A177-3AD203B41FA5}">
                      <a16:colId xmlns:a16="http://schemas.microsoft.com/office/drawing/2014/main" val="3446316932"/>
                    </a:ext>
                  </a:extLst>
                </a:gridCol>
                <a:gridCol w="2433638">
                  <a:extLst>
                    <a:ext uri="{9D8B030D-6E8A-4147-A177-3AD203B41FA5}">
                      <a16:colId xmlns:a16="http://schemas.microsoft.com/office/drawing/2014/main" val="1501021792"/>
                    </a:ext>
                  </a:extLst>
                </a:gridCol>
              </a:tblGrid>
              <a:tr h="268894">
                <a:tc>
                  <a:txBody>
                    <a:bodyPr/>
                    <a:lstStyle/>
                    <a:p>
                      <a:r>
                        <a:rPr lang="en-US"/>
                        <a:t>Adult</a:t>
                      </a:r>
                    </a:p>
                  </a:txBody>
                  <a:tcPr anchor="ctr">
                    <a:lnL>
                      <a:noFill/>
                    </a:lnL>
                    <a:lnR>
                      <a:noFill/>
                    </a:lnR>
                    <a:lnT>
                      <a:noFill/>
                    </a:lnT>
                    <a:lnB>
                      <a:noFill/>
                    </a:lnB>
                    <a:noFill/>
                  </a:tcPr>
                </a:tc>
                <a:tc>
                  <a:txBody>
                    <a:bodyPr/>
                    <a:lstStyle/>
                    <a:p>
                      <a:r>
                        <a:rPr lang="en-US"/>
                        <a:t>$17</a:t>
                      </a:r>
                    </a:p>
                  </a:txBody>
                  <a:tcPr anchor="ctr">
                    <a:lnL>
                      <a:noFill/>
                    </a:lnL>
                    <a:lnR>
                      <a:noFill/>
                    </a:lnR>
                    <a:lnT>
                      <a:noFill/>
                    </a:lnT>
                    <a:lnB>
                      <a:noFill/>
                    </a:lnB>
                    <a:noFill/>
                  </a:tcPr>
                </a:tc>
                <a:extLst>
                  <a:ext uri="{0D108BD9-81ED-4DB2-BD59-A6C34878D82A}">
                    <a16:rowId xmlns:a16="http://schemas.microsoft.com/office/drawing/2014/main" val="3944686988"/>
                  </a:ext>
                </a:extLst>
              </a:tr>
              <a:tr h="268894">
                <a:tc>
                  <a:txBody>
                    <a:bodyPr/>
                    <a:lstStyle/>
                    <a:p>
                      <a:r>
                        <a:rPr lang="en-US" dirty="0"/>
                        <a:t>Concession</a:t>
                      </a:r>
                    </a:p>
                  </a:txBody>
                  <a:tcPr anchor="ctr">
                    <a:lnL>
                      <a:noFill/>
                    </a:lnL>
                    <a:lnR>
                      <a:noFill/>
                    </a:lnR>
                    <a:lnT>
                      <a:noFill/>
                    </a:lnT>
                    <a:lnB>
                      <a:noFill/>
                    </a:lnB>
                    <a:noFill/>
                  </a:tcPr>
                </a:tc>
                <a:tc>
                  <a:txBody>
                    <a:bodyPr/>
                    <a:lstStyle/>
                    <a:p>
                      <a:r>
                        <a:rPr lang="en-US"/>
                        <a:t>$10</a:t>
                      </a:r>
                    </a:p>
                  </a:txBody>
                  <a:tcPr anchor="ctr">
                    <a:lnL>
                      <a:noFill/>
                    </a:lnL>
                    <a:lnR>
                      <a:noFill/>
                    </a:lnR>
                    <a:lnT>
                      <a:noFill/>
                    </a:lnT>
                    <a:lnB>
                      <a:noFill/>
                    </a:lnB>
                    <a:noFill/>
                  </a:tcPr>
                </a:tc>
                <a:extLst>
                  <a:ext uri="{0D108BD9-81ED-4DB2-BD59-A6C34878D82A}">
                    <a16:rowId xmlns:a16="http://schemas.microsoft.com/office/drawing/2014/main" val="3033761472"/>
                  </a:ext>
                </a:extLst>
              </a:tr>
              <a:tr h="470564">
                <a:tc>
                  <a:txBody>
                    <a:bodyPr/>
                    <a:lstStyle/>
                    <a:p>
                      <a:r>
                        <a:rPr lang="en-US"/>
                        <a:t>Child</a:t>
                      </a:r>
                      <a:br>
                        <a:rPr lang="en-US"/>
                      </a:br>
                      <a:r>
                        <a:rPr lang="en-US" i="1"/>
                        <a:t>5-15 yrs &amp; with an adult</a:t>
                      </a:r>
                      <a:endParaRPr lang="en-US"/>
                    </a:p>
                  </a:txBody>
                  <a:tcPr anchor="ctr">
                    <a:lnL>
                      <a:noFill/>
                    </a:lnL>
                    <a:lnR>
                      <a:noFill/>
                    </a:lnR>
                    <a:lnT>
                      <a:noFill/>
                    </a:lnT>
                    <a:lnB>
                      <a:noFill/>
                    </a:lnB>
                    <a:noFill/>
                  </a:tcPr>
                </a:tc>
                <a:tc>
                  <a:txBody>
                    <a:bodyPr/>
                    <a:lstStyle/>
                    <a:p>
                      <a:r>
                        <a:rPr lang="en-US"/>
                        <a:t>$7</a:t>
                      </a:r>
                    </a:p>
                  </a:txBody>
                  <a:tcPr anchor="ctr">
                    <a:lnL>
                      <a:noFill/>
                    </a:lnL>
                    <a:lnR>
                      <a:noFill/>
                    </a:lnR>
                    <a:lnT>
                      <a:noFill/>
                    </a:lnT>
                    <a:lnB>
                      <a:noFill/>
                    </a:lnB>
                    <a:noFill/>
                  </a:tcPr>
                </a:tc>
                <a:extLst>
                  <a:ext uri="{0D108BD9-81ED-4DB2-BD59-A6C34878D82A}">
                    <a16:rowId xmlns:a16="http://schemas.microsoft.com/office/drawing/2014/main" val="4053261726"/>
                  </a:ext>
                </a:extLst>
              </a:tr>
              <a:tr h="470564">
                <a:tc>
                  <a:txBody>
                    <a:bodyPr/>
                    <a:lstStyle/>
                    <a:p>
                      <a:r>
                        <a:rPr lang="en-US"/>
                        <a:t>Family</a:t>
                      </a:r>
                      <a:br>
                        <a:rPr lang="en-US"/>
                      </a:br>
                      <a:r>
                        <a:rPr lang="en-US" i="1"/>
                        <a:t>2 adults &amp; up to 3 children</a:t>
                      </a:r>
                      <a:endParaRPr lang="en-US"/>
                    </a:p>
                  </a:txBody>
                  <a:tcPr anchor="ctr">
                    <a:lnL>
                      <a:noFill/>
                    </a:lnL>
                    <a:lnR>
                      <a:noFill/>
                    </a:lnR>
                    <a:lnT>
                      <a:noFill/>
                    </a:lnT>
                    <a:lnB>
                      <a:noFill/>
                    </a:lnB>
                    <a:noFill/>
                  </a:tcPr>
                </a:tc>
                <a:tc>
                  <a:txBody>
                    <a:bodyPr/>
                    <a:lstStyle/>
                    <a:p>
                      <a:r>
                        <a:rPr lang="en-US" dirty="0"/>
                        <a:t>$40</a:t>
                      </a:r>
                    </a:p>
                  </a:txBody>
                  <a:tcPr anchor="ctr">
                    <a:lnL>
                      <a:noFill/>
                    </a:lnL>
                    <a:lnR>
                      <a:noFill/>
                    </a:lnR>
                    <a:lnT>
                      <a:noFill/>
                    </a:lnT>
                    <a:lnB>
                      <a:noFill/>
                    </a:lnB>
                    <a:noFill/>
                  </a:tcPr>
                </a:tc>
                <a:extLst>
                  <a:ext uri="{0D108BD9-81ED-4DB2-BD59-A6C34878D82A}">
                    <a16:rowId xmlns:a16="http://schemas.microsoft.com/office/drawing/2014/main" val="3413963742"/>
                  </a:ext>
                </a:extLst>
              </a:tr>
            </a:tbl>
          </a:graphicData>
        </a:graphic>
      </p:graphicFrame>
      <p:pic>
        <p:nvPicPr>
          <p:cNvPr id="8" name="Picture 7" descr="A green and yellow sign with white text&#10;&#10;Description automatically generated">
            <a:extLst>
              <a:ext uri="{FF2B5EF4-FFF2-40B4-BE49-F238E27FC236}">
                <a16:creationId xmlns:a16="http://schemas.microsoft.com/office/drawing/2014/main" id="{CEFFA55B-A353-F085-A10A-FCFF0B12C7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998" y="2090385"/>
            <a:ext cx="1666875" cy="1114425"/>
          </a:xfrm>
          <a:prstGeom prst="rect">
            <a:avLst/>
          </a:prstGeom>
        </p:spPr>
      </p:pic>
      <p:pic>
        <p:nvPicPr>
          <p:cNvPr id="10" name="Picture 9" descr="A train with a face on it&#10;&#10;Description automatically generated">
            <a:extLst>
              <a:ext uri="{FF2B5EF4-FFF2-40B4-BE49-F238E27FC236}">
                <a16:creationId xmlns:a16="http://schemas.microsoft.com/office/drawing/2014/main" id="{4EEE0DC7-DCF0-5CAA-47E2-9973A1AB9366}"/>
              </a:ext>
            </a:extLst>
          </p:cNvPr>
          <p:cNvPicPr>
            <a:picLocks noChangeAspect="1"/>
          </p:cNvPicPr>
          <p:nvPr/>
        </p:nvPicPr>
        <p:blipFill rotWithShape="1">
          <a:blip r:embed="rId3">
            <a:extLst>
              <a:ext uri="{28A0092B-C50C-407E-A947-70E740481C1C}">
                <a14:useLocalDpi xmlns:a14="http://schemas.microsoft.com/office/drawing/2010/main" val="0"/>
              </a:ext>
            </a:extLst>
          </a:blip>
          <a:srcRect l="2605" t="17472" r="22774" b="13151"/>
          <a:stretch/>
        </p:blipFill>
        <p:spPr>
          <a:xfrm>
            <a:off x="0" y="3932534"/>
            <a:ext cx="1838632" cy="1709441"/>
          </a:xfrm>
          <a:prstGeom prst="rect">
            <a:avLst/>
          </a:prstGeom>
        </p:spPr>
      </p:pic>
      <p:pic>
        <p:nvPicPr>
          <p:cNvPr id="12" name="Picture 11" descr="A train in a building&#10;&#10;Description automatically generated">
            <a:extLst>
              <a:ext uri="{FF2B5EF4-FFF2-40B4-BE49-F238E27FC236}">
                <a16:creationId xmlns:a16="http://schemas.microsoft.com/office/drawing/2014/main" id="{74F09B87-1C38-D62E-B5F0-E418C0B67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8632" y="3917959"/>
            <a:ext cx="2340078" cy="1752590"/>
          </a:xfrm>
          <a:prstGeom prst="rect">
            <a:avLst/>
          </a:prstGeom>
        </p:spPr>
      </p:pic>
      <p:pic>
        <p:nvPicPr>
          <p:cNvPr id="14" name="Picture 13" descr="A train in a building&#10;&#10;Description automatically generated">
            <a:extLst>
              <a:ext uri="{FF2B5EF4-FFF2-40B4-BE49-F238E27FC236}">
                <a16:creationId xmlns:a16="http://schemas.microsoft.com/office/drawing/2014/main" id="{311FC6FB-8169-6031-838B-B3475BDFB8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9572" y="3913117"/>
            <a:ext cx="2644518" cy="1757433"/>
          </a:xfrm>
          <a:prstGeom prst="rect">
            <a:avLst/>
          </a:prstGeom>
        </p:spPr>
      </p:pic>
    </p:spTree>
    <p:extLst>
      <p:ext uri="{BB962C8B-B14F-4D97-AF65-F5344CB8AC3E}">
        <p14:creationId xmlns:p14="http://schemas.microsoft.com/office/powerpoint/2010/main" val="2196885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301905"/>
            <a:ext cx="10080625" cy="567340"/>
          </a:xfrm>
          <a:prstGeom prst="rect">
            <a:avLst/>
          </a:prstGeom>
        </p:spPr>
        <p:txBody>
          <a:bodyPr vert="horz" lIns="91440" tIns="45720" rIns="91440" bIns="45720" rtlCol="0" anchor="ctr">
            <a:normAutofit fontScale="25000" lnSpcReduction="20000"/>
          </a:bodyPr>
          <a:lstStyle/>
          <a:p>
            <a:endParaRPr lang="en-US" sz="4400" dirty="0">
              <a:effectLst/>
            </a:endParaRPr>
          </a:p>
          <a:p>
            <a:pPr algn="ctr"/>
            <a:r>
              <a:rPr lang="en-US" sz="17600" b="1" dirty="0">
                <a:effectLst/>
                <a:latin typeface="Times New Roman" panose="02020603050405020304" pitchFamily="18" charset="0"/>
                <a:cs typeface="Times New Roman" panose="02020603050405020304" pitchFamily="18" charset="0"/>
              </a:rPr>
              <a:t>Adelaide Botanic Garden</a:t>
            </a:r>
          </a:p>
        </p:txBody>
      </p:sp>
      <p:sp>
        <p:nvSpPr>
          <p:cNvPr id="5" name="TextBox 4">
            <a:extLst>
              <a:ext uri="{FF2B5EF4-FFF2-40B4-BE49-F238E27FC236}">
                <a16:creationId xmlns:a16="http://schemas.microsoft.com/office/drawing/2014/main" id="{1AF5FB54-0725-AC46-7FCB-E9CDB56C3059}"/>
              </a:ext>
            </a:extLst>
          </p:cNvPr>
          <p:cNvSpPr txBox="1"/>
          <p:nvPr/>
        </p:nvSpPr>
        <p:spPr>
          <a:xfrm>
            <a:off x="44978" y="1133474"/>
            <a:ext cx="9990668" cy="5114925"/>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Take time out to explore the beauty and diversity of plants from across Australia and around the world. Spend an hour or spend the day among the 123 acres of magnificently maintained gardens and stunning architecture. </a:t>
            </a: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Relax in the shade or enjoy a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coffee among some of Australia’s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finest plant collections.</a:t>
            </a: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Botanic Gardens and State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Herbarium of South Australia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comprises three beautiful public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gardens: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Adelaide Botanic Garden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Botanic Park downtown and</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Mount Lofty Botanic Garden</a:t>
            </a:r>
            <a:endParaRPr lang="en-US" sz="2000" dirty="0"/>
          </a:p>
        </p:txBody>
      </p:sp>
      <p:pic>
        <p:nvPicPr>
          <p:cNvPr id="4" name="Picture 3" descr="A greenhouse with a garden behind it&#10;&#10;Description automatically generated with medium confidence">
            <a:extLst>
              <a:ext uri="{FF2B5EF4-FFF2-40B4-BE49-F238E27FC236}">
                <a16:creationId xmlns:a16="http://schemas.microsoft.com/office/drawing/2014/main" id="{F9BCE849-60C1-3A4A-E54F-834C03271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0075" y="2264277"/>
            <a:ext cx="5670550" cy="3390397"/>
          </a:xfrm>
          <a:prstGeom prst="rect">
            <a:avLst/>
          </a:prstGeom>
        </p:spPr>
      </p:pic>
    </p:spTree>
    <p:extLst>
      <p:ext uri="{BB962C8B-B14F-4D97-AF65-F5344CB8AC3E}">
        <p14:creationId xmlns:p14="http://schemas.microsoft.com/office/powerpoint/2010/main" val="1165829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
            <a:ext cx="10080625" cy="1460707"/>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Amazon Waterlily Pavilion</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18</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0" y="1580521"/>
            <a:ext cx="9843247" cy="1042277"/>
          </a:xfrm>
          <a:prstGeom prst="rect">
            <a:avLst/>
          </a:prstGeom>
        </p:spPr>
        <p:txBody>
          <a:bodyPr vert="horz" lIns="91440" tIns="45720" rIns="91440" bIns="45720" rtlCol="0" anchor="t">
            <a:noAutofit/>
          </a:bodyPr>
          <a:lstStyle/>
          <a:p>
            <a:pPr marL="400050" indent="-3429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pavilion is part of the </a:t>
            </a:r>
            <a:r>
              <a:rPr lang="en-US" sz="2400" dirty="0">
                <a:effectLst/>
                <a:latin typeface="Times New Roman" panose="02020603050405020304" pitchFamily="18" charset="0"/>
                <a:cs typeface="Times New Roman" panose="02020603050405020304" pitchFamily="18" charset="0"/>
              </a:rPr>
              <a:t>Adelaide Botanic Garden and </a:t>
            </a:r>
            <a:r>
              <a:rPr lang="en-US" sz="2400" dirty="0">
                <a:latin typeface="Times New Roman" panose="02020603050405020304" pitchFamily="18" charset="0"/>
                <a:cs typeface="Times New Roman" panose="02020603050405020304" pitchFamily="18" charset="0"/>
              </a:rPr>
              <a:t>was built in 2007 to replace the Amazon Waterlily's original purpose-built residence, the Victoria House. </a:t>
            </a:r>
          </a:p>
        </p:txBody>
      </p:sp>
      <p:sp>
        <p:nvSpPr>
          <p:cNvPr id="5" name="TextBox 4">
            <a:extLst>
              <a:ext uri="{FF2B5EF4-FFF2-40B4-BE49-F238E27FC236}">
                <a16:creationId xmlns:a16="http://schemas.microsoft.com/office/drawing/2014/main" id="{FE0DF98E-207B-BE4E-B4AA-031D7A23FC2F}"/>
              </a:ext>
            </a:extLst>
          </p:cNvPr>
          <p:cNvSpPr txBox="1"/>
          <p:nvPr/>
        </p:nvSpPr>
        <p:spPr>
          <a:xfrm>
            <a:off x="6671199" y="5125244"/>
            <a:ext cx="3290382"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Admission: </a:t>
            </a:r>
            <a:r>
              <a:rPr lang="en-US" dirty="0">
                <a:latin typeface="Times New Roman" panose="02020603050405020304" pitchFamily="18" charset="0"/>
                <a:cs typeface="Times New Roman" panose="02020603050405020304" pitchFamily="18" charset="0"/>
              </a:rPr>
              <a:t>Free entry</a:t>
            </a:r>
          </a:p>
        </p:txBody>
      </p:sp>
      <p:pic>
        <p:nvPicPr>
          <p:cNvPr id="8" name="Picture 7" descr="A glass building with a glass roof&#10;&#10;Description automatically generated with medium confidence">
            <a:extLst>
              <a:ext uri="{FF2B5EF4-FFF2-40B4-BE49-F238E27FC236}">
                <a16:creationId xmlns:a16="http://schemas.microsoft.com/office/drawing/2014/main" id="{FE41AA6E-6AB4-7523-D4BC-58FEFFD08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622798"/>
            <a:ext cx="5876386" cy="3000181"/>
          </a:xfrm>
          <a:prstGeom prst="rect">
            <a:avLst/>
          </a:prstGeom>
        </p:spPr>
      </p:pic>
      <p:sp>
        <p:nvSpPr>
          <p:cNvPr id="10" name="TextBox 9">
            <a:extLst>
              <a:ext uri="{FF2B5EF4-FFF2-40B4-BE49-F238E27FC236}">
                <a16:creationId xmlns:a16="http://schemas.microsoft.com/office/drawing/2014/main" id="{BB50EDE2-FEF9-A2BF-E62F-68A7B6556EC9}"/>
              </a:ext>
            </a:extLst>
          </p:cNvPr>
          <p:cNvSpPr txBox="1"/>
          <p:nvPr/>
        </p:nvSpPr>
        <p:spPr>
          <a:xfrm>
            <a:off x="5876387" y="2447588"/>
            <a:ext cx="4085194" cy="2677656"/>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design of the energy-efficient glasshouse was inspired by the lily's giant leaves, and the original pond from the Victoria House remains as the centerpiece of the new pavilion.</a:t>
            </a:r>
            <a:endParaRPr lang="en-US" sz="2400" dirty="0"/>
          </a:p>
        </p:txBody>
      </p:sp>
    </p:spTree>
    <p:extLst>
      <p:ext uri="{BB962C8B-B14F-4D97-AF65-F5344CB8AC3E}">
        <p14:creationId xmlns:p14="http://schemas.microsoft.com/office/powerpoint/2010/main" val="2198237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C37306B-320D-8EFA-FCD0-4DD3922C827C}"/>
              </a:ext>
            </a:extLst>
          </p:cNvPr>
          <p:cNvSpPr txBox="1"/>
          <p:nvPr/>
        </p:nvSpPr>
        <p:spPr>
          <a:xfrm>
            <a:off x="5020804" y="87087"/>
            <a:ext cx="5057299" cy="1447800"/>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latin typeface="Times New Roman" panose="02020603050405020304" pitchFamily="18" charset="0"/>
                <a:ea typeface="+mj-ea"/>
                <a:cs typeface="Times New Roman" panose="02020603050405020304" pitchFamily="18" charset="0"/>
              </a:rPr>
              <a:t>Bay Discovery Centre</a:t>
            </a:r>
          </a:p>
        </p:txBody>
      </p:sp>
      <p:pic>
        <p:nvPicPr>
          <p:cNvPr id="4" name="Picture 3" descr="A building with a large door&#10;&#10;Description automatically generated with medium confidence">
            <a:extLst>
              <a:ext uri="{FF2B5EF4-FFF2-40B4-BE49-F238E27FC236}">
                <a16:creationId xmlns:a16="http://schemas.microsoft.com/office/drawing/2014/main" id="{B4B220C6-B61B-6E48-F05B-5C3ED6D753F6}"/>
              </a:ext>
            </a:extLst>
          </p:cNvPr>
          <p:cNvPicPr>
            <a:picLocks noChangeAspect="1"/>
          </p:cNvPicPr>
          <p:nvPr/>
        </p:nvPicPr>
        <p:blipFill rotWithShape="1">
          <a:blip r:embed="rId3">
            <a:extLst>
              <a:ext uri="{28A0092B-C50C-407E-A947-70E740481C1C}">
                <a14:useLocalDpi xmlns:a14="http://schemas.microsoft.com/office/drawing/2010/main" val="0"/>
              </a:ext>
            </a:extLst>
          </a:blip>
          <a:srcRect l="23447" r="9664"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TextBox 4">
            <a:extLst>
              <a:ext uri="{FF2B5EF4-FFF2-40B4-BE49-F238E27FC236}">
                <a16:creationId xmlns:a16="http://schemas.microsoft.com/office/drawing/2014/main" id="{1AF5FB54-0725-AC46-7FCB-E9CDB56C3059}"/>
              </a:ext>
            </a:extLst>
          </p:cNvPr>
          <p:cNvSpPr txBox="1"/>
          <p:nvPr/>
        </p:nvSpPr>
        <p:spPr>
          <a:xfrm>
            <a:off x="5057319" y="1534887"/>
            <a:ext cx="4915356" cy="4048575"/>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Bay Discovery Centre is a social history museum in the heart of Glenelg, celebrating the cultural heritage of South Australia. </a:t>
            </a: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Wander through the many galleries to discover the stories of the Kaurna People of the Adelaide Plains, South Australia's Proclamation and settlement, the evolution of beach culture, and some of our State's most loved identities.</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Admission is by Donation - $1.00 minimum</a:t>
            </a:r>
          </a:p>
        </p:txBody>
      </p:sp>
      <p:sp>
        <p:nvSpPr>
          <p:cNvPr id="7" name="TextBox 6">
            <a:extLst>
              <a:ext uri="{FF2B5EF4-FFF2-40B4-BE49-F238E27FC236}">
                <a16:creationId xmlns:a16="http://schemas.microsoft.com/office/drawing/2014/main" id="{55EFF5C9-E59B-79FB-D35C-B8D502460B02}"/>
              </a:ext>
            </a:extLst>
          </p:cNvPr>
          <p:cNvSpPr txBox="1"/>
          <p:nvPr/>
        </p:nvSpPr>
        <p:spPr>
          <a:xfrm>
            <a:off x="-1" y="5241830"/>
            <a:ext cx="5020805" cy="341632"/>
          </a:xfrm>
          <a:prstGeom prst="rect">
            <a:avLst/>
          </a:prstGeom>
          <a:noFill/>
        </p:spPr>
        <p:txBody>
          <a:bodyPr wrap="square">
            <a:spAutoFit/>
          </a:bodyPr>
          <a:lstStyle/>
          <a:p>
            <a:pPr algn="ctr">
              <a:lnSpc>
                <a:spcPct val="90000"/>
              </a:lnSpc>
              <a:spcBef>
                <a:spcPct val="0"/>
              </a:spcBef>
              <a:spcAft>
                <a:spcPts val="600"/>
              </a:spcAft>
            </a:pPr>
            <a:r>
              <a:rPr lang="en-US" sz="1800" b="1" dirty="0">
                <a:latin typeface="Times New Roman" panose="02020603050405020304" pitchFamily="18" charset="0"/>
                <a:ea typeface="+mj-ea"/>
                <a:cs typeface="Times New Roman" panose="02020603050405020304" pitchFamily="18" charset="0"/>
              </a:rPr>
              <a:t>Bay Discovery Centre</a:t>
            </a:r>
          </a:p>
        </p:txBody>
      </p:sp>
    </p:spTree>
    <p:extLst>
      <p:ext uri="{BB962C8B-B14F-4D97-AF65-F5344CB8AC3E}">
        <p14:creationId xmlns:p14="http://schemas.microsoft.com/office/powerpoint/2010/main" val="1826635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4991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86327" y="991618"/>
            <a:ext cx="9589192" cy="4540392"/>
          </a:xfrm>
        </p:spPr>
        <p:txBody>
          <a:bodyPr/>
          <a:lstStyle/>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My Port Philosophy</a:t>
            </a:r>
            <a:endParaRPr lang="en-US" altLang="en-US"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About Adelaide</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Area Map of Adelaide</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Map of Adelaide</a:t>
            </a:r>
          </a:p>
          <a:p>
            <a:pPr algn="l">
              <a:buFont typeface="Wingdings" panose="05000000000000000000" pitchFamily="2" charset="2"/>
              <a:buChar char=""/>
            </a:pPr>
            <a:r>
              <a:rPr lang="en-US" b="1" dirty="0">
                <a:solidFill>
                  <a:schemeClr val="tx1"/>
                </a:solidFill>
                <a:latin typeface="Times New Roman" panose="02020603050405020304" pitchFamily="18" charset="0"/>
                <a:cs typeface="Times New Roman" panose="02020603050405020304" pitchFamily="18" charset="0"/>
              </a:rPr>
              <a:t>Adelaide Transportation </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Conclusion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0"/>
            <a:ext cx="10080625" cy="1174044"/>
          </a:xfrm>
          <a:prstGeom prst="rect">
            <a:avLst/>
          </a:prstGeom>
        </p:spPr>
        <p:txBody>
          <a:bodyPr vert="horz" lIns="91440" tIns="45720" rIns="91440" bIns="45720" rtlCol="0" anchor="ctr">
            <a:normAutofit/>
          </a:bodyPr>
          <a:lstStyle/>
          <a:p>
            <a:pPr algn="ctr"/>
            <a:r>
              <a:rPr lang="en-US" sz="4900" b="1" dirty="0">
                <a:effectLst/>
                <a:latin typeface="Times New Roman" panose="02020603050405020304" pitchFamily="18" charset="0"/>
                <a:cs typeface="Times New Roman" panose="02020603050405020304" pitchFamily="18" charset="0"/>
              </a:rPr>
              <a:t>Adelaide Zoo</a:t>
            </a:r>
          </a:p>
        </p:txBody>
      </p:sp>
      <p:sp>
        <p:nvSpPr>
          <p:cNvPr id="4" name="TextBox 3">
            <a:extLst>
              <a:ext uri="{FF2B5EF4-FFF2-40B4-BE49-F238E27FC236}">
                <a16:creationId xmlns:a16="http://schemas.microsoft.com/office/drawing/2014/main" id="{8FFDB5B2-111A-07DF-81E6-5575667F2D53}"/>
              </a:ext>
            </a:extLst>
          </p:cNvPr>
          <p:cNvSpPr txBox="1"/>
          <p:nvPr/>
        </p:nvSpPr>
        <p:spPr>
          <a:xfrm>
            <a:off x="4450743" y="4017587"/>
            <a:ext cx="5515581" cy="1652963"/>
          </a:xfrm>
          <a:prstGeom prst="rect">
            <a:avLst/>
          </a:prstGeom>
        </p:spPr>
        <p:txBody>
          <a:bodyPr vert="horz" lIns="91440" tIns="45720" rIns="91440" bIns="45720" rtlCol="0">
            <a:normAutofit/>
          </a:bodyPr>
          <a:lstStyle/>
          <a:p>
            <a:pPr marR="0" lvl="0" algn="ctr" fontAlgn="base">
              <a:spcBef>
                <a:spcPct val="0"/>
              </a:spcBef>
              <a:spcAft>
                <a:spcPts val="600"/>
              </a:spcAft>
              <a:buClrTx/>
              <a:buSzTx/>
              <a:tabLst/>
            </a:pPr>
            <a:r>
              <a:rPr kumimoji="0" lang="en-US" altLang="en-US" b="1" i="0" u="none" strike="noStrike" cap="none" normalizeH="0" baseline="0" dirty="0">
                <a:ln>
                  <a:noFill/>
                </a:ln>
                <a:effectLst/>
                <a:latin typeface="Times New Roman" panose="02020603050405020304" pitchFamily="18" charset="0"/>
                <a:cs typeface="Times New Roman" panose="02020603050405020304" pitchFamily="18" charset="0"/>
              </a:rPr>
              <a:t>Admission Prices</a:t>
            </a:r>
          </a:p>
          <a:p>
            <a:pPr marR="0" lvl="0" algn="ctr" fontAlgn="base">
              <a:spcBef>
                <a:spcPct val="0"/>
              </a:spcBef>
              <a:spcAft>
                <a:spcPts val="600"/>
              </a:spcAft>
              <a:buClrTx/>
              <a:buSzTx/>
              <a:tabLst/>
            </a:pPr>
            <a:r>
              <a:rPr kumimoji="0" lang="en-US" altLang="en-US" b="1" i="0" u="none" strike="noStrike" cap="none" normalizeH="0" baseline="0" dirty="0">
                <a:ln>
                  <a:noFill/>
                </a:ln>
                <a:effectLst/>
                <a:latin typeface="Times New Roman" panose="02020603050405020304" pitchFamily="18" charset="0"/>
                <a:cs typeface="Times New Roman" panose="02020603050405020304" pitchFamily="18" charset="0"/>
              </a:rPr>
              <a:t>Adults: $46 / Seniors: $33.50</a:t>
            </a:r>
            <a:endParaRPr kumimoji="0" lang="en-US" altLang="en-US" b="0" i="0" u="none" strike="noStrike" cap="none" normalizeH="0" baseline="0" dirty="0">
              <a:ln>
                <a:noFill/>
              </a:ln>
              <a:effectLst/>
              <a:latin typeface="Times New Roman" panose="02020603050405020304" pitchFamily="18" charset="0"/>
              <a:cs typeface="Times New Roman" panose="02020603050405020304" pitchFamily="18" charset="0"/>
            </a:endParaRPr>
          </a:p>
          <a:p>
            <a:pPr marR="0" lvl="0" algn="ctr" fontAlgn="base">
              <a:spcBef>
                <a:spcPct val="0"/>
              </a:spcBef>
              <a:spcAft>
                <a:spcPts val="600"/>
              </a:spcAft>
              <a:buClrTx/>
              <a:buSzTx/>
              <a:tabLst/>
            </a:pPr>
            <a:r>
              <a:rPr kumimoji="0" lang="en-US" altLang="en-US" b="1" i="0" u="none" strike="noStrike" cap="none" normalizeH="0" baseline="0" dirty="0">
                <a:ln>
                  <a:noFill/>
                </a:ln>
                <a:effectLst/>
                <a:latin typeface="Times New Roman" panose="02020603050405020304" pitchFamily="18" charset="0"/>
                <a:cs typeface="Times New Roman" panose="02020603050405020304" pitchFamily="18" charset="0"/>
              </a:rPr>
              <a:t>Children: 4 -14 $24.50</a:t>
            </a:r>
            <a:endParaRPr kumimoji="0" lang="en-US" altLang="en-US" b="0" i="0" u="none" strike="noStrike" cap="none" normalizeH="0" baseline="0" dirty="0">
              <a:ln>
                <a:noFill/>
              </a:ln>
              <a:effectLst/>
              <a:latin typeface="Times New Roman" panose="02020603050405020304" pitchFamily="18" charset="0"/>
              <a:cs typeface="Times New Roman" panose="02020603050405020304" pitchFamily="18" charset="0"/>
            </a:endParaRPr>
          </a:p>
          <a:p>
            <a:pPr marR="0" lvl="0" algn="ctr" fontAlgn="base">
              <a:spcBef>
                <a:spcPct val="0"/>
              </a:spcBef>
              <a:spcAft>
                <a:spcPts val="600"/>
              </a:spcAft>
              <a:buClrTx/>
              <a:buSzTx/>
              <a:tabLst/>
            </a:pPr>
            <a:r>
              <a:rPr kumimoji="0" lang="en-US" altLang="en-US" b="1" i="0" u="none" strike="noStrike" cap="none" normalizeH="0" baseline="0" dirty="0">
                <a:ln>
                  <a:noFill/>
                </a:ln>
                <a:effectLst/>
                <a:latin typeface="Times New Roman" panose="02020603050405020304" pitchFamily="18" charset="0"/>
                <a:cs typeface="Times New Roman" panose="02020603050405020304" pitchFamily="18" charset="0"/>
              </a:rPr>
              <a:t>Children; Under 4 - FREE</a:t>
            </a:r>
            <a:r>
              <a:rPr kumimoji="0" lang="en-US" altLang="en-US" b="0" i="0" u="none" strike="noStrike" cap="none" normalizeH="0" baseline="0" dirty="0">
                <a:ln>
                  <a:noFill/>
                </a:ln>
                <a:effectLst/>
                <a:latin typeface="Times New Roman" panose="02020603050405020304" pitchFamily="18" charset="0"/>
                <a:cs typeface="Times New Roman" panose="02020603050405020304" pitchFamily="18" charset="0"/>
              </a:rPr>
              <a:t> </a:t>
            </a:r>
          </a:p>
          <a:p>
            <a:pPr indent="-228600">
              <a:spcAft>
                <a:spcPts val="600"/>
              </a:spcAft>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indent="-228600">
              <a:spcAft>
                <a:spcPts val="600"/>
              </a:spcAf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pic>
        <p:nvPicPr>
          <p:cNvPr id="7" name="Picture 6" descr="A map of a zoo&#10;&#10;Description automatically generated">
            <a:extLst>
              <a:ext uri="{FF2B5EF4-FFF2-40B4-BE49-F238E27FC236}">
                <a16:creationId xmlns:a16="http://schemas.microsoft.com/office/drawing/2014/main" id="{1ED6248E-8212-A35F-EB1F-BA66175FF6C1}"/>
              </a:ext>
            </a:extLst>
          </p:cNvPr>
          <p:cNvPicPr>
            <a:picLocks noChangeAspect="1"/>
          </p:cNvPicPr>
          <p:nvPr/>
        </p:nvPicPr>
        <p:blipFill rotWithShape="1">
          <a:blip r:embed="rId3">
            <a:extLst>
              <a:ext uri="{28A0092B-C50C-407E-A947-70E740481C1C}">
                <a14:useLocalDpi xmlns:a14="http://schemas.microsoft.com/office/drawing/2010/main" val="0"/>
              </a:ext>
            </a:extLst>
          </a:blip>
          <a:srcRect l="2632" t="4607"/>
          <a:stretch/>
        </p:blipFill>
        <p:spPr>
          <a:xfrm>
            <a:off x="1" y="2665036"/>
            <a:ext cx="4339288" cy="3005514"/>
          </a:xfrm>
          <a:prstGeom prst="rect">
            <a:avLst/>
          </a:prstGeom>
        </p:spPr>
      </p:pic>
      <p:sp>
        <p:nvSpPr>
          <p:cNvPr id="9" name="TextBox 8">
            <a:extLst>
              <a:ext uri="{FF2B5EF4-FFF2-40B4-BE49-F238E27FC236}">
                <a16:creationId xmlns:a16="http://schemas.microsoft.com/office/drawing/2014/main" id="{D51EE082-154F-6C30-DCA4-6EB787B25E4B}"/>
              </a:ext>
            </a:extLst>
          </p:cNvPr>
          <p:cNvSpPr txBox="1"/>
          <p:nvPr/>
        </p:nvSpPr>
        <p:spPr>
          <a:xfrm>
            <a:off x="114300" y="1095376"/>
            <a:ext cx="9801225" cy="156966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Adelaide Zoo, one of Adelaide’s most iconic attractions, is home to more than 2,500 animals and 250 species of exotic and native mammals, birds, reptiles and fish exhibited over 19 Acres of magnificent botanic surroundings</a:t>
            </a:r>
          </a:p>
        </p:txBody>
      </p:sp>
      <p:sp>
        <p:nvSpPr>
          <p:cNvPr id="11" name="TextBox 10">
            <a:extLst>
              <a:ext uri="{FF2B5EF4-FFF2-40B4-BE49-F238E27FC236}">
                <a16:creationId xmlns:a16="http://schemas.microsoft.com/office/drawing/2014/main" id="{48123ADB-2892-6A56-5A88-538FA5225A4E}"/>
              </a:ext>
            </a:extLst>
          </p:cNvPr>
          <p:cNvSpPr txBox="1"/>
          <p:nvPr/>
        </p:nvSpPr>
        <p:spPr>
          <a:xfrm>
            <a:off x="4450743" y="2526595"/>
            <a:ext cx="5515581" cy="156966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the second oldest zoo in the nation and represents a significant part of South Australia’s heritage and social history. The Adelaide Zoo opened in 1883.</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89AE703-9EC1-473D-8723-8E991E885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museum with a boat and display case&#10;&#10;Description automatically generated with medium confidence">
            <a:extLst>
              <a:ext uri="{FF2B5EF4-FFF2-40B4-BE49-F238E27FC236}">
                <a16:creationId xmlns:a16="http://schemas.microsoft.com/office/drawing/2014/main" id="{183624D6-444A-EA74-BDCA-43D7DF352EBC}"/>
              </a:ext>
            </a:extLst>
          </p:cNvPr>
          <p:cNvPicPr>
            <a:picLocks noChangeAspect="1"/>
          </p:cNvPicPr>
          <p:nvPr/>
        </p:nvPicPr>
        <p:blipFill rotWithShape="1">
          <a:blip r:embed="rId3">
            <a:extLst>
              <a:ext uri="{28A0092B-C50C-407E-A947-70E740481C1C}">
                <a14:useLocalDpi xmlns:a14="http://schemas.microsoft.com/office/drawing/2010/main" val="0"/>
              </a:ext>
            </a:extLst>
          </a:blip>
          <a:srcRect l="22289" r="16188"/>
          <a:stretch/>
        </p:blipFill>
        <p:spPr>
          <a:xfrm>
            <a:off x="20" y="10"/>
            <a:ext cx="6229806" cy="5670540"/>
          </a:xfrm>
          <a:custGeom>
            <a:avLst/>
            <a:gdLst/>
            <a:ahLst/>
            <a:cxnLst/>
            <a:rect l="l" t="t" r="r" b="b"/>
            <a:pathLst>
              <a:path w="7534656" h="6858000">
                <a:moveTo>
                  <a:pt x="4678390" y="3089451"/>
                </a:moveTo>
                <a:cubicBezTo>
                  <a:pt x="4704756" y="3107456"/>
                  <a:pt x="4731118" y="3125461"/>
                  <a:pt x="4757484" y="3143466"/>
                </a:cubicBezTo>
                <a:cubicBezTo>
                  <a:pt x="4742694" y="3138965"/>
                  <a:pt x="4726618" y="3134464"/>
                  <a:pt x="4711185" y="3129962"/>
                </a:cubicBezTo>
                <a:cubicBezTo>
                  <a:pt x="4698324" y="3119029"/>
                  <a:pt x="4684820" y="3108743"/>
                  <a:pt x="4671961" y="3097166"/>
                </a:cubicBezTo>
                <a:cubicBezTo>
                  <a:pt x="4673888" y="3094594"/>
                  <a:pt x="4676460" y="3092024"/>
                  <a:pt x="4678390" y="3089451"/>
                </a:cubicBezTo>
                <a:close/>
                <a:moveTo>
                  <a:pt x="5151664" y="2187270"/>
                </a:moveTo>
                <a:cubicBezTo>
                  <a:pt x="5309853" y="2295300"/>
                  <a:pt x="5468040" y="2403973"/>
                  <a:pt x="5626227" y="2512004"/>
                </a:cubicBezTo>
                <a:cubicBezTo>
                  <a:pt x="5623653" y="2514576"/>
                  <a:pt x="5621726" y="2517148"/>
                  <a:pt x="5619152" y="2519721"/>
                </a:cubicBezTo>
                <a:cubicBezTo>
                  <a:pt x="5445533" y="2428409"/>
                  <a:pt x="5281559" y="2326810"/>
                  <a:pt x="5151664" y="2187270"/>
                </a:cubicBezTo>
                <a:close/>
                <a:moveTo>
                  <a:pt x="0" y="0"/>
                </a:moveTo>
                <a:lnTo>
                  <a:pt x="7534656" y="0"/>
                </a:lnTo>
                <a:lnTo>
                  <a:pt x="7534656" y="2520617"/>
                </a:lnTo>
                <a:lnTo>
                  <a:pt x="7532186" y="2520363"/>
                </a:lnTo>
                <a:cubicBezTo>
                  <a:pt x="7340561" y="2495285"/>
                  <a:pt x="6360574" y="2283083"/>
                  <a:pt x="6073136" y="2103675"/>
                </a:cubicBezTo>
                <a:cubicBezTo>
                  <a:pt x="5779268" y="1919767"/>
                  <a:pt x="5502120" y="1716567"/>
                  <a:pt x="5226257" y="1512725"/>
                </a:cubicBezTo>
                <a:cubicBezTo>
                  <a:pt x="5106652" y="1424628"/>
                  <a:pt x="4979331" y="1344249"/>
                  <a:pt x="4871300" y="1243293"/>
                </a:cubicBezTo>
                <a:cubicBezTo>
                  <a:pt x="4763272" y="1141694"/>
                  <a:pt x="4660386" y="1036235"/>
                  <a:pt x="4543354" y="942352"/>
                </a:cubicBezTo>
                <a:cubicBezTo>
                  <a:pt x="4509916" y="915344"/>
                  <a:pt x="4476478" y="886408"/>
                  <a:pt x="4427606" y="881906"/>
                </a:cubicBezTo>
                <a:cubicBezTo>
                  <a:pt x="4416676" y="880620"/>
                  <a:pt x="4405100" y="881263"/>
                  <a:pt x="4394168" y="882548"/>
                </a:cubicBezTo>
                <a:cubicBezTo>
                  <a:pt x="4381952" y="883835"/>
                  <a:pt x="4372305" y="890265"/>
                  <a:pt x="4367803" y="901197"/>
                </a:cubicBezTo>
                <a:cubicBezTo>
                  <a:pt x="4363304" y="913416"/>
                  <a:pt x="4371019" y="920488"/>
                  <a:pt x="4380021" y="926918"/>
                </a:cubicBezTo>
                <a:cubicBezTo>
                  <a:pt x="4386451" y="931420"/>
                  <a:pt x="4392881" y="938494"/>
                  <a:pt x="4401241" y="939779"/>
                </a:cubicBezTo>
                <a:cubicBezTo>
                  <a:pt x="4454614" y="947496"/>
                  <a:pt x="4474548" y="986721"/>
                  <a:pt x="4499626" y="1021444"/>
                </a:cubicBezTo>
                <a:cubicBezTo>
                  <a:pt x="4510559" y="1036235"/>
                  <a:pt x="4522132" y="1047810"/>
                  <a:pt x="4502199" y="1069029"/>
                </a:cubicBezTo>
                <a:cubicBezTo>
                  <a:pt x="4484838" y="1087677"/>
                  <a:pt x="4502841" y="1097324"/>
                  <a:pt x="4520845" y="1102469"/>
                </a:cubicBezTo>
                <a:cubicBezTo>
                  <a:pt x="4545924" y="1109541"/>
                  <a:pt x="4575503" y="1108256"/>
                  <a:pt x="4603797" y="1131405"/>
                </a:cubicBezTo>
                <a:cubicBezTo>
                  <a:pt x="4497696" y="1133334"/>
                  <a:pt x="4452684" y="1072246"/>
                  <a:pt x="4404457" y="1015657"/>
                </a:cubicBezTo>
                <a:cubicBezTo>
                  <a:pt x="4386451" y="995081"/>
                  <a:pt x="4374235" y="970645"/>
                  <a:pt x="4358802" y="947496"/>
                </a:cubicBezTo>
                <a:cubicBezTo>
                  <a:pt x="4339510" y="919203"/>
                  <a:pt x="4317003" y="917916"/>
                  <a:pt x="4288710" y="942994"/>
                </a:cubicBezTo>
                <a:cubicBezTo>
                  <a:pt x="4263632" y="965500"/>
                  <a:pt x="4251416" y="963572"/>
                  <a:pt x="4243055" y="932705"/>
                </a:cubicBezTo>
                <a:cubicBezTo>
                  <a:pt x="4230195" y="884478"/>
                  <a:pt x="4200613" y="850398"/>
                  <a:pt x="4150456" y="833036"/>
                </a:cubicBezTo>
                <a:cubicBezTo>
                  <a:pt x="4144991" y="831106"/>
                  <a:pt x="4138882" y="828052"/>
                  <a:pt x="4132854" y="827007"/>
                </a:cubicBezTo>
                <a:cubicBezTo>
                  <a:pt x="4126826" y="825962"/>
                  <a:pt x="4120878" y="826927"/>
                  <a:pt x="4115733" y="833036"/>
                </a:cubicBezTo>
                <a:cubicBezTo>
                  <a:pt x="4106731" y="843323"/>
                  <a:pt x="4114446" y="855542"/>
                  <a:pt x="4120878" y="864544"/>
                </a:cubicBezTo>
                <a:cubicBezTo>
                  <a:pt x="4132452" y="880620"/>
                  <a:pt x="4142741" y="896052"/>
                  <a:pt x="4147242" y="915344"/>
                </a:cubicBezTo>
                <a:cubicBezTo>
                  <a:pt x="4150456" y="928205"/>
                  <a:pt x="4153673" y="942352"/>
                  <a:pt x="4144669" y="951996"/>
                </a:cubicBezTo>
                <a:cubicBezTo>
                  <a:pt x="4107374" y="993151"/>
                  <a:pt x="4134382" y="1012442"/>
                  <a:pt x="4166533" y="1034306"/>
                </a:cubicBezTo>
                <a:cubicBezTo>
                  <a:pt x="4210902" y="1063886"/>
                  <a:pt x="4228266" y="1107611"/>
                  <a:pt x="4217977" y="1159698"/>
                </a:cubicBezTo>
                <a:cubicBezTo>
                  <a:pt x="4214117" y="1180919"/>
                  <a:pt x="4216690" y="1193778"/>
                  <a:pt x="4243055" y="1193136"/>
                </a:cubicBezTo>
                <a:cubicBezTo>
                  <a:pt x="4253342" y="1193136"/>
                  <a:pt x="4255915" y="1200210"/>
                  <a:pt x="4259774" y="1207925"/>
                </a:cubicBezTo>
                <a:cubicBezTo>
                  <a:pt x="4342082" y="1389905"/>
                  <a:pt x="4461044" y="1549378"/>
                  <a:pt x="4600583" y="1695991"/>
                </a:cubicBezTo>
                <a:cubicBezTo>
                  <a:pt x="4713758" y="1814953"/>
                  <a:pt x="4838507" y="1922339"/>
                  <a:pt x="4967756" y="2026512"/>
                </a:cubicBezTo>
                <a:cubicBezTo>
                  <a:pt x="4971614" y="2029727"/>
                  <a:pt x="4975473" y="2033584"/>
                  <a:pt x="4977403" y="2040014"/>
                </a:cubicBezTo>
                <a:cubicBezTo>
                  <a:pt x="4916314" y="2027155"/>
                  <a:pt x="4863586" y="2000789"/>
                  <a:pt x="4812784" y="1971210"/>
                </a:cubicBezTo>
                <a:cubicBezTo>
                  <a:pt x="4677748" y="1892760"/>
                  <a:pt x="4563930" y="1791160"/>
                  <a:pt x="4448827" y="1691489"/>
                </a:cubicBezTo>
                <a:cubicBezTo>
                  <a:pt x="4378737" y="1630400"/>
                  <a:pt x="4306715" y="1571241"/>
                  <a:pt x="4229552" y="1517227"/>
                </a:cubicBezTo>
                <a:cubicBezTo>
                  <a:pt x="4216690" y="1508223"/>
                  <a:pt x="4207687" y="1496649"/>
                  <a:pt x="4198686" y="1485074"/>
                </a:cubicBezTo>
                <a:cubicBezTo>
                  <a:pt x="4193541" y="1478645"/>
                  <a:pt x="4187111" y="1472857"/>
                  <a:pt x="4176822" y="1475430"/>
                </a:cubicBezTo>
                <a:cubicBezTo>
                  <a:pt x="4163961" y="1478645"/>
                  <a:pt x="4162675" y="1488289"/>
                  <a:pt x="4161388" y="1497936"/>
                </a:cubicBezTo>
                <a:cubicBezTo>
                  <a:pt x="4157531" y="1528801"/>
                  <a:pt x="4165890" y="1556452"/>
                  <a:pt x="4181966" y="1582816"/>
                </a:cubicBezTo>
                <a:cubicBezTo>
                  <a:pt x="4223765" y="1650334"/>
                  <a:pt x="4285495" y="1702421"/>
                  <a:pt x="4349155" y="1751935"/>
                </a:cubicBezTo>
                <a:cubicBezTo>
                  <a:pt x="4431464" y="1815596"/>
                  <a:pt x="4511200" y="1881828"/>
                  <a:pt x="4583864" y="1954492"/>
                </a:cubicBezTo>
                <a:cubicBezTo>
                  <a:pt x="4589008" y="1959636"/>
                  <a:pt x="4598653" y="1962851"/>
                  <a:pt x="4595438" y="1977640"/>
                </a:cubicBezTo>
                <a:cubicBezTo>
                  <a:pt x="4549783" y="1943560"/>
                  <a:pt x="4506699" y="1910122"/>
                  <a:pt x="4462973" y="1877969"/>
                </a:cubicBezTo>
                <a:cubicBezTo>
                  <a:pt x="4419889" y="1845818"/>
                  <a:pt x="4376162" y="1813666"/>
                  <a:pt x="4333080" y="1782158"/>
                </a:cubicBezTo>
                <a:cubicBezTo>
                  <a:pt x="4322790" y="1774441"/>
                  <a:pt x="4311858" y="1763509"/>
                  <a:pt x="4297070" y="1773155"/>
                </a:cubicBezTo>
                <a:cubicBezTo>
                  <a:pt x="4281639" y="1782800"/>
                  <a:pt x="4283566" y="1798877"/>
                  <a:pt x="4287426" y="1811736"/>
                </a:cubicBezTo>
                <a:cubicBezTo>
                  <a:pt x="4299642" y="1849676"/>
                  <a:pt x="4320864" y="1883114"/>
                  <a:pt x="4349155" y="1912694"/>
                </a:cubicBezTo>
                <a:cubicBezTo>
                  <a:pt x="4445611" y="2010436"/>
                  <a:pt x="4556856" y="2094673"/>
                  <a:pt x="4660386" y="2185984"/>
                </a:cubicBezTo>
                <a:cubicBezTo>
                  <a:pt x="4716330" y="2235499"/>
                  <a:pt x="4767772" y="2288228"/>
                  <a:pt x="4816643" y="2342884"/>
                </a:cubicBezTo>
                <a:cubicBezTo>
                  <a:pt x="4827576" y="2355104"/>
                  <a:pt x="4826931" y="2366678"/>
                  <a:pt x="4823716" y="2380824"/>
                </a:cubicBezTo>
                <a:cubicBezTo>
                  <a:pt x="4810857" y="2438056"/>
                  <a:pt x="4830791" y="2457346"/>
                  <a:pt x="4895093" y="2446415"/>
                </a:cubicBezTo>
                <a:cubicBezTo>
                  <a:pt x="4915027" y="2443198"/>
                  <a:pt x="4928532" y="2446415"/>
                  <a:pt x="4940748" y="2459917"/>
                </a:cubicBezTo>
                <a:cubicBezTo>
                  <a:pt x="5088648" y="2627107"/>
                  <a:pt x="5263553" y="2767932"/>
                  <a:pt x="5454535" y="2893324"/>
                </a:cubicBezTo>
                <a:cubicBezTo>
                  <a:pt x="5532343" y="2944123"/>
                  <a:pt x="5612723" y="2992353"/>
                  <a:pt x="5694388" y="3037365"/>
                </a:cubicBezTo>
                <a:cubicBezTo>
                  <a:pt x="5694388" y="3040580"/>
                  <a:pt x="5694388" y="3044439"/>
                  <a:pt x="5694388" y="3047654"/>
                </a:cubicBezTo>
                <a:cubicBezTo>
                  <a:pt x="5693745" y="3052154"/>
                  <a:pt x="5693102" y="3054726"/>
                  <a:pt x="5692459" y="3058585"/>
                </a:cubicBezTo>
                <a:cubicBezTo>
                  <a:pt x="5577355" y="2989137"/>
                  <a:pt x="5463536" y="2917760"/>
                  <a:pt x="5352292" y="2842525"/>
                </a:cubicBezTo>
                <a:cubicBezTo>
                  <a:pt x="5050709" y="2638683"/>
                  <a:pt x="4762627" y="2420050"/>
                  <a:pt x="4470046" y="2206561"/>
                </a:cubicBezTo>
                <a:cubicBezTo>
                  <a:pt x="4371661" y="2134541"/>
                  <a:pt x="4293855" y="2042587"/>
                  <a:pt x="4205115" y="1961564"/>
                </a:cubicBezTo>
                <a:cubicBezTo>
                  <a:pt x="4145956" y="1907550"/>
                  <a:pt x="4089368" y="1850963"/>
                  <a:pt x="4020564" y="1806593"/>
                </a:cubicBezTo>
                <a:cubicBezTo>
                  <a:pt x="3992271" y="1788587"/>
                  <a:pt x="3962691" y="1772511"/>
                  <a:pt x="3924751" y="1777013"/>
                </a:cubicBezTo>
                <a:cubicBezTo>
                  <a:pt x="3909962" y="1778943"/>
                  <a:pt x="3893242" y="1782800"/>
                  <a:pt x="3888098" y="1799519"/>
                </a:cubicBezTo>
                <a:cubicBezTo>
                  <a:pt x="3883596" y="1816238"/>
                  <a:pt x="3897100" y="1823955"/>
                  <a:pt x="3909319" y="1831028"/>
                </a:cubicBezTo>
                <a:cubicBezTo>
                  <a:pt x="3912534" y="1832957"/>
                  <a:pt x="3915749" y="1835530"/>
                  <a:pt x="3918964" y="1835530"/>
                </a:cubicBezTo>
                <a:cubicBezTo>
                  <a:pt x="3980052" y="1839387"/>
                  <a:pt x="3994199" y="1888258"/>
                  <a:pt x="4023137" y="1923626"/>
                </a:cubicBezTo>
                <a:cubicBezTo>
                  <a:pt x="4032139" y="1934558"/>
                  <a:pt x="4032781" y="1945489"/>
                  <a:pt x="4023137" y="1958349"/>
                </a:cubicBezTo>
                <a:cubicBezTo>
                  <a:pt x="4005773" y="1981498"/>
                  <a:pt x="4017992" y="1991787"/>
                  <a:pt x="4041141" y="1998217"/>
                </a:cubicBezTo>
                <a:cubicBezTo>
                  <a:pt x="4064289" y="2004648"/>
                  <a:pt x="4089368" y="2006576"/>
                  <a:pt x="4114446" y="2021367"/>
                </a:cubicBezTo>
                <a:cubicBezTo>
                  <a:pt x="4074579" y="2033584"/>
                  <a:pt x="4046928" y="2020725"/>
                  <a:pt x="4021207" y="2004648"/>
                </a:cubicBezTo>
                <a:cubicBezTo>
                  <a:pt x="3963333" y="1969281"/>
                  <a:pt x="3926038" y="1917194"/>
                  <a:pt x="3890670" y="1863823"/>
                </a:cubicBezTo>
                <a:cubicBezTo>
                  <a:pt x="3883596" y="1853534"/>
                  <a:pt x="3877809" y="1841959"/>
                  <a:pt x="3868164" y="1833600"/>
                </a:cubicBezTo>
                <a:cubicBezTo>
                  <a:pt x="3850158" y="1816881"/>
                  <a:pt x="3830867" y="1814953"/>
                  <a:pt x="3809005" y="1835530"/>
                </a:cubicBezTo>
                <a:cubicBezTo>
                  <a:pt x="3780067" y="1862537"/>
                  <a:pt x="3769780" y="1860608"/>
                  <a:pt x="3760134" y="1825885"/>
                </a:cubicBezTo>
                <a:cubicBezTo>
                  <a:pt x="3747272" y="1778943"/>
                  <a:pt x="3718336" y="1746147"/>
                  <a:pt x="3668822" y="1728786"/>
                </a:cubicBezTo>
                <a:cubicBezTo>
                  <a:pt x="3658535" y="1724927"/>
                  <a:pt x="3647603" y="1719782"/>
                  <a:pt x="3636671" y="1728142"/>
                </a:cubicBezTo>
                <a:cubicBezTo>
                  <a:pt x="3625097" y="1737788"/>
                  <a:pt x="3632812" y="1747433"/>
                  <a:pt x="3637314" y="1756437"/>
                </a:cubicBezTo>
                <a:cubicBezTo>
                  <a:pt x="3643744" y="1770583"/>
                  <a:pt x="3651461" y="1784730"/>
                  <a:pt x="3657248" y="1799519"/>
                </a:cubicBezTo>
                <a:cubicBezTo>
                  <a:pt x="3667537" y="1823312"/>
                  <a:pt x="3669467" y="1848391"/>
                  <a:pt x="3650175" y="1871539"/>
                </a:cubicBezTo>
                <a:cubicBezTo>
                  <a:pt x="3636027" y="1888258"/>
                  <a:pt x="3637314" y="1899190"/>
                  <a:pt x="3655963" y="1910765"/>
                </a:cubicBezTo>
                <a:cubicBezTo>
                  <a:pt x="3715764" y="1946775"/>
                  <a:pt x="3753704" y="1993716"/>
                  <a:pt x="3733126" y="2067022"/>
                </a:cubicBezTo>
                <a:cubicBezTo>
                  <a:pt x="3729911" y="2077311"/>
                  <a:pt x="3733770" y="2087600"/>
                  <a:pt x="3745987" y="2086956"/>
                </a:cubicBezTo>
                <a:cubicBezTo>
                  <a:pt x="3772995" y="2085028"/>
                  <a:pt x="3777495" y="2101747"/>
                  <a:pt x="3785212" y="2119109"/>
                </a:cubicBezTo>
                <a:cubicBezTo>
                  <a:pt x="3860447" y="2285655"/>
                  <a:pt x="3969120" y="2430981"/>
                  <a:pt x="4094512" y="2567305"/>
                </a:cubicBezTo>
                <a:cubicBezTo>
                  <a:pt x="4218619" y="2702344"/>
                  <a:pt x="4358159" y="2823234"/>
                  <a:pt x="4506699" y="2938980"/>
                </a:cubicBezTo>
                <a:cubicBezTo>
                  <a:pt x="4464901" y="2935122"/>
                  <a:pt x="4410886" y="2911330"/>
                  <a:pt x="4358802" y="2883679"/>
                </a:cubicBezTo>
                <a:cubicBezTo>
                  <a:pt x="4221193" y="2809730"/>
                  <a:pt x="4108016" y="2709416"/>
                  <a:pt x="3992913" y="2611032"/>
                </a:cubicBezTo>
                <a:cubicBezTo>
                  <a:pt x="3912534" y="2542227"/>
                  <a:pt x="3834084" y="2471493"/>
                  <a:pt x="3744057" y="2412332"/>
                </a:cubicBezTo>
                <a:cubicBezTo>
                  <a:pt x="3733770" y="2405903"/>
                  <a:pt x="3726696" y="2397543"/>
                  <a:pt x="3720909" y="2387254"/>
                </a:cubicBezTo>
                <a:cubicBezTo>
                  <a:pt x="3715764" y="2378252"/>
                  <a:pt x="3708047" y="2369893"/>
                  <a:pt x="3694545" y="2373750"/>
                </a:cubicBezTo>
                <a:cubicBezTo>
                  <a:pt x="3681041" y="2378252"/>
                  <a:pt x="3679754" y="2389827"/>
                  <a:pt x="3679754" y="2400116"/>
                </a:cubicBezTo>
                <a:cubicBezTo>
                  <a:pt x="3681684" y="2438698"/>
                  <a:pt x="3692615" y="2473421"/>
                  <a:pt x="3716407" y="2504287"/>
                </a:cubicBezTo>
                <a:cubicBezTo>
                  <a:pt x="3762706" y="2566020"/>
                  <a:pt x="3824437" y="2614247"/>
                  <a:pt x="3886168" y="2662474"/>
                </a:cubicBezTo>
                <a:cubicBezTo>
                  <a:pt x="3971693" y="2728707"/>
                  <a:pt x="4050787" y="2800727"/>
                  <a:pt x="4122163" y="2881107"/>
                </a:cubicBezTo>
                <a:cubicBezTo>
                  <a:pt x="4070721" y="2841882"/>
                  <a:pt x="4019277" y="2802013"/>
                  <a:pt x="3967191" y="2762788"/>
                </a:cubicBezTo>
                <a:cubicBezTo>
                  <a:pt x="3927966" y="2733209"/>
                  <a:pt x="3887455" y="2704914"/>
                  <a:pt x="3847588" y="2675978"/>
                </a:cubicBezTo>
                <a:cubicBezTo>
                  <a:pt x="3837941" y="2668905"/>
                  <a:pt x="3827652" y="2661189"/>
                  <a:pt x="3814150" y="2670833"/>
                </a:cubicBezTo>
                <a:cubicBezTo>
                  <a:pt x="3801931" y="2679193"/>
                  <a:pt x="3803861" y="2691412"/>
                  <a:pt x="3806433" y="2702986"/>
                </a:cubicBezTo>
                <a:cubicBezTo>
                  <a:pt x="3816078" y="2748641"/>
                  <a:pt x="3843086" y="2785294"/>
                  <a:pt x="3876524" y="2818089"/>
                </a:cubicBezTo>
                <a:cubicBezTo>
                  <a:pt x="3917034" y="2857314"/>
                  <a:pt x="3959476" y="2894611"/>
                  <a:pt x="4003201" y="2931907"/>
                </a:cubicBezTo>
                <a:cubicBezTo>
                  <a:pt x="3956261" y="2921618"/>
                  <a:pt x="3909319" y="2911330"/>
                  <a:pt x="3862377" y="2902971"/>
                </a:cubicBezTo>
                <a:cubicBezTo>
                  <a:pt x="3883596" y="2977562"/>
                  <a:pt x="3933110" y="2992353"/>
                  <a:pt x="3977480" y="3003927"/>
                </a:cubicBezTo>
                <a:cubicBezTo>
                  <a:pt x="4037283" y="3018716"/>
                  <a:pt x="4094512" y="3037365"/>
                  <a:pt x="4151101" y="3058585"/>
                </a:cubicBezTo>
                <a:cubicBezTo>
                  <a:pt x="4174892" y="3079805"/>
                  <a:pt x="4198686" y="3100383"/>
                  <a:pt x="4221834" y="3122245"/>
                </a:cubicBezTo>
                <a:cubicBezTo>
                  <a:pt x="4245627" y="3144753"/>
                  <a:pt x="4268133" y="3167259"/>
                  <a:pt x="4290640" y="3191050"/>
                </a:cubicBezTo>
                <a:cubicBezTo>
                  <a:pt x="4306715" y="3208411"/>
                  <a:pt x="4326007" y="3223203"/>
                  <a:pt x="4307359" y="3252781"/>
                </a:cubicBezTo>
                <a:cubicBezTo>
                  <a:pt x="4298999" y="3266285"/>
                  <a:pt x="4353655" y="3339593"/>
                  <a:pt x="4371019" y="3344093"/>
                </a:cubicBezTo>
                <a:cubicBezTo>
                  <a:pt x="4373591" y="3344735"/>
                  <a:pt x="4376162" y="3345380"/>
                  <a:pt x="4378091" y="3345380"/>
                </a:cubicBezTo>
                <a:cubicBezTo>
                  <a:pt x="4415390" y="3342808"/>
                  <a:pt x="4423749" y="3364671"/>
                  <a:pt x="4424390" y="3392322"/>
                </a:cubicBezTo>
                <a:cubicBezTo>
                  <a:pt x="4425034" y="3419328"/>
                  <a:pt x="4418604" y="3452766"/>
                  <a:pt x="4469403" y="3439262"/>
                </a:cubicBezTo>
                <a:cubicBezTo>
                  <a:pt x="4475190" y="3437977"/>
                  <a:pt x="4476478" y="3441834"/>
                  <a:pt x="4479048" y="3446336"/>
                </a:cubicBezTo>
                <a:cubicBezTo>
                  <a:pt x="4534350" y="3561439"/>
                  <a:pt x="4627590" y="3650178"/>
                  <a:pt x="4719544" y="3738917"/>
                </a:cubicBezTo>
                <a:cubicBezTo>
                  <a:pt x="4724691" y="3743419"/>
                  <a:pt x="4729833" y="3747920"/>
                  <a:pt x="4734977" y="3752421"/>
                </a:cubicBezTo>
                <a:cubicBezTo>
                  <a:pt x="4638523" y="3729915"/>
                  <a:pt x="4320218" y="3700977"/>
                  <a:pt x="4226978" y="3710624"/>
                </a:cubicBezTo>
                <a:cubicBezTo>
                  <a:pt x="4144027" y="3718984"/>
                  <a:pt x="3675254" y="3578802"/>
                  <a:pt x="3578155" y="3495850"/>
                </a:cubicBezTo>
                <a:cubicBezTo>
                  <a:pt x="3564651" y="3560796"/>
                  <a:pt x="3593587" y="3586517"/>
                  <a:pt x="3616738" y="3616098"/>
                </a:cubicBezTo>
                <a:cubicBezTo>
                  <a:pt x="3649531" y="3657895"/>
                  <a:pt x="3654676" y="3687475"/>
                  <a:pt x="3592944" y="3720913"/>
                </a:cubicBezTo>
                <a:cubicBezTo>
                  <a:pt x="3416109" y="3816082"/>
                  <a:pt x="3418038" y="3819297"/>
                  <a:pt x="3583942" y="3948546"/>
                </a:cubicBezTo>
                <a:cubicBezTo>
                  <a:pt x="3591659" y="3954335"/>
                  <a:pt x="3587800" y="3972982"/>
                  <a:pt x="3589730" y="3985844"/>
                </a:cubicBezTo>
                <a:cubicBezTo>
                  <a:pt x="3546645" y="4005135"/>
                  <a:pt x="3495846" y="3954978"/>
                  <a:pt x="3444404" y="4008992"/>
                </a:cubicBezTo>
                <a:cubicBezTo>
                  <a:pt x="3666250" y="4246272"/>
                  <a:pt x="4003845" y="4471979"/>
                  <a:pt x="4309931" y="4650101"/>
                </a:cubicBezTo>
                <a:cubicBezTo>
                  <a:pt x="4062362" y="4708617"/>
                  <a:pt x="3913819" y="4502845"/>
                  <a:pt x="3731840" y="4529209"/>
                </a:cubicBezTo>
                <a:cubicBezTo>
                  <a:pt x="3641172" y="4593512"/>
                  <a:pt x="3911247" y="4697685"/>
                  <a:pt x="3653390" y="4727908"/>
                </a:cubicBezTo>
                <a:cubicBezTo>
                  <a:pt x="3765278" y="4784495"/>
                  <a:pt x="3848230" y="4839796"/>
                  <a:pt x="3925393" y="4904742"/>
                </a:cubicBezTo>
                <a:cubicBezTo>
                  <a:pt x="4062362" y="5021132"/>
                  <a:pt x="4089368" y="5098297"/>
                  <a:pt x="4026352" y="5254555"/>
                </a:cubicBezTo>
                <a:cubicBezTo>
                  <a:pt x="3984554" y="5357440"/>
                  <a:pt x="3924108" y="5451967"/>
                  <a:pt x="3977480" y="5574787"/>
                </a:cubicBezTo>
                <a:cubicBezTo>
                  <a:pt x="4014133" y="5659024"/>
                  <a:pt x="3999986" y="5714325"/>
                  <a:pt x="3861090" y="5676385"/>
                </a:cubicBezTo>
                <a:cubicBezTo>
                  <a:pt x="3711264" y="5635875"/>
                  <a:pt x="3654676" y="5711753"/>
                  <a:pt x="3692615" y="5859008"/>
                </a:cubicBezTo>
                <a:cubicBezTo>
                  <a:pt x="3717051" y="5953535"/>
                  <a:pt x="3691328" y="5983115"/>
                  <a:pt x="3588443" y="5972183"/>
                </a:cubicBezTo>
                <a:cubicBezTo>
                  <a:pt x="3474625" y="5959965"/>
                  <a:pt x="3366596" y="5898233"/>
                  <a:pt x="3225771" y="5927814"/>
                </a:cubicBezTo>
                <a:cubicBezTo>
                  <a:pt x="3338301" y="6100148"/>
                  <a:pt x="3578798" y="6051276"/>
                  <a:pt x="3709977" y="6215251"/>
                </a:cubicBezTo>
                <a:cubicBezTo>
                  <a:pt x="3553719" y="6215893"/>
                  <a:pt x="3434115" y="6215251"/>
                  <a:pt x="3318367" y="6179240"/>
                </a:cubicBezTo>
                <a:cubicBezTo>
                  <a:pt x="3270140" y="6164451"/>
                  <a:pt x="3217411" y="6149662"/>
                  <a:pt x="3190403" y="6199174"/>
                </a:cubicBezTo>
                <a:cubicBezTo>
                  <a:pt x="3158252" y="6258978"/>
                  <a:pt x="3223841" y="6281484"/>
                  <a:pt x="3263066" y="6292415"/>
                </a:cubicBezTo>
                <a:cubicBezTo>
                  <a:pt x="3373669" y="6322638"/>
                  <a:pt x="3458550" y="6394014"/>
                  <a:pt x="3550504" y="6449958"/>
                </a:cubicBezTo>
                <a:cubicBezTo>
                  <a:pt x="3726616" y="6557427"/>
                  <a:pt x="3917990" y="6649139"/>
                  <a:pt x="4077239" y="6805655"/>
                </a:cubicBezTo>
                <a:lnTo>
                  <a:pt x="4125813" y="6858000"/>
                </a:lnTo>
                <a:lnTo>
                  <a:pt x="4084568" y="6858000"/>
                </a:lnTo>
                <a:lnTo>
                  <a:pt x="3991456" y="6828025"/>
                </a:lnTo>
                <a:cubicBezTo>
                  <a:pt x="3846743" y="6771357"/>
                  <a:pt x="3719301" y="6699136"/>
                  <a:pt x="3569795" y="6680810"/>
                </a:cubicBezTo>
                <a:cubicBezTo>
                  <a:pt x="3613040" y="6726948"/>
                  <a:pt x="3659338" y="6769067"/>
                  <a:pt x="3707747" y="6808392"/>
                </a:cubicBezTo>
                <a:lnTo>
                  <a:pt x="3775165" y="6858000"/>
                </a:lnTo>
                <a:lnTo>
                  <a:pt x="0" y="6858000"/>
                </a:lnTo>
                <a:close/>
              </a:path>
            </a:pathLst>
          </a:custGeom>
        </p:spPr>
      </p:pic>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3752521" y="2170458"/>
            <a:ext cx="6325584" cy="910158"/>
          </a:xfrm>
          <a:prstGeom prst="rect">
            <a:avLst/>
          </a:prstGeom>
        </p:spPr>
        <p:txBody>
          <a:bodyPr vert="horz" lIns="91440" tIns="45720" rIns="91440" bIns="45720" rtlCol="0" anchor="t">
            <a:normAutofit/>
          </a:bodyPr>
          <a:lstStyle/>
          <a:p>
            <a:pPr algn="ctr"/>
            <a:r>
              <a:rPr lang="en-US" sz="4000" b="1" kern="1200" dirty="0">
                <a:solidFill>
                  <a:schemeClr val="tx1"/>
                </a:solidFill>
                <a:latin typeface="Times New Roman" panose="02020603050405020304" pitchFamily="18" charset="0"/>
                <a:cs typeface="Times New Roman" panose="02020603050405020304" pitchFamily="18" charset="0"/>
              </a:rPr>
              <a:t>South Australian Museum</a:t>
            </a:r>
          </a:p>
        </p:txBody>
      </p:sp>
      <p:pic>
        <p:nvPicPr>
          <p:cNvPr id="5" name="Picture 4" descr="A building with a sign on it&#10;&#10;Description automatically generated">
            <a:extLst>
              <a:ext uri="{FF2B5EF4-FFF2-40B4-BE49-F238E27FC236}">
                <a16:creationId xmlns:a16="http://schemas.microsoft.com/office/drawing/2014/main" id="{956E08EC-54D2-72B4-FF32-45AD32B546EF}"/>
              </a:ext>
            </a:extLst>
          </p:cNvPr>
          <p:cNvPicPr>
            <a:picLocks noChangeAspect="1"/>
          </p:cNvPicPr>
          <p:nvPr/>
        </p:nvPicPr>
        <p:blipFill rotWithShape="1">
          <a:blip r:embed="rId4">
            <a:extLst>
              <a:ext uri="{28A0092B-C50C-407E-A947-70E740481C1C}">
                <a14:useLocalDpi xmlns:a14="http://schemas.microsoft.com/office/drawing/2010/main" val="0"/>
              </a:ext>
            </a:extLst>
          </a:blip>
          <a:srcRect t="12758" r="-3" b="10120"/>
          <a:stretch/>
        </p:blipFill>
        <p:spPr>
          <a:xfrm>
            <a:off x="6328105" y="10"/>
            <a:ext cx="3752520" cy="2170447"/>
          </a:xfrm>
          <a:custGeom>
            <a:avLst/>
            <a:gdLst/>
            <a:ahLst/>
            <a:cxnLst/>
            <a:rect l="l" t="t" r="r" b="b"/>
            <a:pathLst>
              <a:path w="4538480" h="2624966">
                <a:moveTo>
                  <a:pt x="0" y="0"/>
                </a:moveTo>
                <a:lnTo>
                  <a:pt x="4538480" y="0"/>
                </a:lnTo>
                <a:lnTo>
                  <a:pt x="4538480" y="2278570"/>
                </a:lnTo>
                <a:lnTo>
                  <a:pt x="4520384" y="2284270"/>
                </a:lnTo>
                <a:cubicBezTo>
                  <a:pt x="3945063" y="2457853"/>
                  <a:pt x="2850619" y="2701056"/>
                  <a:pt x="1497830" y="2602030"/>
                </a:cubicBezTo>
                <a:cubicBezTo>
                  <a:pt x="1428382" y="2596885"/>
                  <a:pt x="1362793" y="2593669"/>
                  <a:pt x="1295917" y="2591098"/>
                </a:cubicBezTo>
                <a:cubicBezTo>
                  <a:pt x="852222" y="2571324"/>
                  <a:pt x="414677" y="2559146"/>
                  <a:pt x="120277" y="2541000"/>
                </a:cubicBezTo>
                <a:lnTo>
                  <a:pt x="0" y="2532395"/>
                </a:lnTo>
                <a:close/>
              </a:path>
            </a:pathLst>
          </a:custGeom>
        </p:spPr>
      </p:pic>
      <p:sp>
        <p:nvSpPr>
          <p:cNvPr id="4" name="TextBox 3">
            <a:extLst>
              <a:ext uri="{FF2B5EF4-FFF2-40B4-BE49-F238E27FC236}">
                <a16:creationId xmlns:a16="http://schemas.microsoft.com/office/drawing/2014/main" id="{9FECAC60-4F09-72CB-C543-038866BAADFF}"/>
              </a:ext>
            </a:extLst>
          </p:cNvPr>
          <p:cNvSpPr txBox="1"/>
          <p:nvPr/>
        </p:nvSpPr>
        <p:spPr>
          <a:xfrm>
            <a:off x="3977196" y="2835275"/>
            <a:ext cx="6005131" cy="2835265"/>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South Australian Museum has been committed to making Australia’s natural and cultural heritage accessible, engaging and fun for over 165 years. </a:t>
            </a:r>
          </a:p>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It is a place where families can learn and grow together. Today the Museum is one of the most visited museums in Australia and holds collections of national and international significance. </a:t>
            </a:r>
          </a:p>
        </p:txBody>
      </p:sp>
    </p:spTree>
    <p:extLst>
      <p:ext uri="{BB962C8B-B14F-4D97-AF65-F5344CB8AC3E}">
        <p14:creationId xmlns:p14="http://schemas.microsoft.com/office/powerpoint/2010/main" val="3527894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1"/>
            <a:ext cx="6316142" cy="1215482"/>
          </a:xfrm>
          <a:prstGeom prst="rect">
            <a:avLst/>
          </a:prstGeom>
        </p:spPr>
        <p:txBody>
          <a:bodyPr vert="horz" lIns="91440" tIns="45720" rIns="91440" bIns="45720" rtlCol="0" anchor="ctr">
            <a:noAutofit/>
          </a:bodyPr>
          <a:lstStyle/>
          <a:p>
            <a:pPr algn="ctr"/>
            <a:r>
              <a:rPr lang="en-US" b="1" dirty="0">
                <a:latin typeface="Times New Roman" panose="02020603050405020304" pitchFamily="18" charset="0"/>
                <a:cs typeface="Times New Roman" panose="02020603050405020304" pitchFamily="18" charset="0"/>
              </a:rPr>
              <a:t>Beehive Corner</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434263" y="5256213"/>
            <a:ext cx="2646362"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latin typeface="Calibri" panose="020F0502020204030204"/>
                <a:ea typeface="+mn-ea"/>
                <a:cs typeface="+mn-cs"/>
              </a:rPr>
              <a:pPr hangingPunct="1">
                <a:spcAft>
                  <a:spcPts val="600"/>
                </a:spcAft>
                <a:defRPr/>
              </a:pPr>
              <a:t>22</a:t>
            </a:fld>
            <a:endParaRPr lang="en-US" sz="1200">
              <a:latin typeface="Calibri" panose="020F0502020204030204"/>
              <a:ea typeface="+mn-ea"/>
              <a:cs typeface="+mn-cs"/>
            </a:endParaRPr>
          </a:p>
        </p:txBody>
      </p:sp>
      <p:sp>
        <p:nvSpPr>
          <p:cNvPr id="6" name="TextBox 5">
            <a:extLst>
              <a:ext uri="{FF2B5EF4-FFF2-40B4-BE49-F238E27FC236}">
                <a16:creationId xmlns:a16="http://schemas.microsoft.com/office/drawing/2014/main" id="{7FBAD773-77E8-D955-9211-F538C7F67BBE}"/>
              </a:ext>
            </a:extLst>
          </p:cNvPr>
          <p:cNvSpPr txBox="1"/>
          <p:nvPr/>
        </p:nvSpPr>
        <p:spPr>
          <a:xfrm>
            <a:off x="0" y="1046813"/>
            <a:ext cx="6316141" cy="4360212"/>
          </a:xfrm>
          <a:prstGeom prst="rect">
            <a:avLst/>
          </a:prstGeom>
        </p:spPr>
        <p:txBody>
          <a:bodyPr vert="horz" lIns="91440" tIns="45720" rIns="91440" bIns="45720" rtlCol="0" anchor="t">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Where Rundle Mall, King William Street and Hindley Street meet sits Beehive Corner — one of the most well-recognized buildings in Adelaide and a popular meeting spot for many.</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building was designed by Adelaide architect George Soward, who drew from the Gothic revival style with an incredible amount of intricacy for a building of its time. Construction commenced in 1895, featuring a distinctive corner turret in the shape of a beehive, with a lone gilded bee sitting on top.</a:t>
            </a:r>
          </a:p>
        </p:txBody>
      </p:sp>
      <p:pic>
        <p:nvPicPr>
          <p:cNvPr id="4" name="Picture 3" descr="A close-up of a building&#10;&#10;Description automatically generated">
            <a:extLst>
              <a:ext uri="{FF2B5EF4-FFF2-40B4-BE49-F238E27FC236}">
                <a16:creationId xmlns:a16="http://schemas.microsoft.com/office/drawing/2014/main" id="{43ED359D-ABE9-4733-BAE9-6FC0DBBCE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6142" y="-1"/>
            <a:ext cx="3764483" cy="5670550"/>
          </a:xfrm>
          <a:prstGeom prst="rect">
            <a:avLst/>
          </a:prstGeom>
        </p:spPr>
      </p:pic>
    </p:spTree>
    <p:extLst>
      <p:ext uri="{BB962C8B-B14F-4D97-AF65-F5344CB8AC3E}">
        <p14:creationId xmlns:p14="http://schemas.microsoft.com/office/powerpoint/2010/main" val="1397595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5059840" y="0"/>
            <a:ext cx="5020785" cy="1494373"/>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Adelaide Himeji Garden</a:t>
            </a:r>
          </a:p>
        </p:txBody>
      </p:sp>
      <p:pic>
        <p:nvPicPr>
          <p:cNvPr id="8" name="Picture 7" descr="Aerial view of a garden&#10;&#10;Description automatically generated">
            <a:extLst>
              <a:ext uri="{FF2B5EF4-FFF2-40B4-BE49-F238E27FC236}">
                <a16:creationId xmlns:a16="http://schemas.microsoft.com/office/drawing/2014/main" id="{3433FA53-BBA0-CEB3-1494-79A61C408499}"/>
              </a:ext>
            </a:extLst>
          </p:cNvPr>
          <p:cNvPicPr>
            <a:picLocks noChangeAspect="1"/>
          </p:cNvPicPr>
          <p:nvPr/>
        </p:nvPicPr>
        <p:blipFill rotWithShape="1">
          <a:blip r:embed="rId3">
            <a:extLst>
              <a:ext uri="{28A0092B-C50C-407E-A947-70E740481C1C}">
                <a14:useLocalDpi xmlns:a14="http://schemas.microsoft.com/office/drawing/2010/main" val="0"/>
              </a:ext>
            </a:extLst>
          </a:blip>
          <a:srcRect l="13998" r="19114" b="1"/>
          <a:stretch/>
        </p:blipFill>
        <p:spPr>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TextBox 5">
            <a:extLst>
              <a:ext uri="{FF2B5EF4-FFF2-40B4-BE49-F238E27FC236}">
                <a16:creationId xmlns:a16="http://schemas.microsoft.com/office/drawing/2014/main" id="{0F539378-BC21-9694-A290-E3F3D0B496C6}"/>
              </a:ext>
            </a:extLst>
          </p:cNvPr>
          <p:cNvSpPr txBox="1"/>
          <p:nvPr/>
        </p:nvSpPr>
        <p:spPr>
          <a:xfrm>
            <a:off x="4887686" y="1402672"/>
            <a:ext cx="5190417" cy="3704761"/>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Himeji Garden celebrates the Sister City relationship between Adelaide and the ancient Japanese city of Himeji. </a:t>
            </a:r>
          </a:p>
          <a:p>
            <a:pPr marL="34290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Opened in 1985, the Garden is designed on Japanese Garden principles, but with adaptation to the Adelaide climate and plant availability.</a:t>
            </a:r>
          </a:p>
          <a:p>
            <a:pPr marL="34290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Two classic Japanese garden styles are combined here - the ‘</a:t>
            </a:r>
            <a:r>
              <a:rPr lang="en-US" sz="2400" dirty="0" err="1">
                <a:latin typeface="Times New Roman" panose="02020603050405020304" pitchFamily="18" charset="0"/>
                <a:cs typeface="Times New Roman" panose="02020603050405020304" pitchFamily="18" charset="0"/>
              </a:rPr>
              <a:t>senzui</a:t>
            </a:r>
            <a:r>
              <a:rPr lang="en-US" sz="2400" dirty="0">
                <a:latin typeface="Times New Roman" panose="02020603050405020304" pitchFamily="18" charset="0"/>
                <a:cs typeface="Times New Roman" panose="02020603050405020304" pitchFamily="18" charset="0"/>
              </a:rPr>
              <a:t>’ and the ‘</a:t>
            </a:r>
            <a:r>
              <a:rPr lang="en-US" sz="2400" dirty="0" err="1">
                <a:latin typeface="Times New Roman" panose="02020603050405020304" pitchFamily="18" charset="0"/>
                <a:cs typeface="Times New Roman" panose="02020603050405020304" pitchFamily="18" charset="0"/>
              </a:rPr>
              <a:t>kare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senzui</a:t>
            </a:r>
            <a:r>
              <a:rPr lang="en-US" sz="2400"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CB70BA57-F369-4F62-0584-FF46792CE84A}"/>
              </a:ext>
            </a:extLst>
          </p:cNvPr>
          <p:cNvSpPr txBox="1"/>
          <p:nvPr/>
        </p:nvSpPr>
        <p:spPr>
          <a:xfrm>
            <a:off x="71530" y="4507182"/>
            <a:ext cx="3210764" cy="430887"/>
          </a:xfrm>
          <a:prstGeom prst="rect">
            <a:avLst/>
          </a:prstGeom>
          <a:noFill/>
        </p:spPr>
        <p:txBody>
          <a:bodyPr wrap="square">
            <a:spAutoFit/>
          </a:bodyPr>
          <a:lstStyle/>
          <a:p>
            <a:pPr algn="ctr"/>
            <a:r>
              <a:rPr lang="en-US" sz="2200" dirty="0">
                <a:solidFill>
                  <a:schemeClr val="bg1"/>
                </a:solidFill>
                <a:latin typeface="Times New Roman" panose="02020603050405020304" pitchFamily="18" charset="0"/>
                <a:cs typeface="Times New Roman" panose="02020603050405020304" pitchFamily="18" charset="0"/>
              </a:rPr>
              <a:t>Entry to the garden is free</a:t>
            </a:r>
            <a:r>
              <a:rPr lang="en-US" dirty="0"/>
              <a:t>.</a:t>
            </a:r>
          </a:p>
        </p:txBody>
      </p:sp>
    </p:spTree>
    <p:extLst>
      <p:ext uri="{BB962C8B-B14F-4D97-AF65-F5344CB8AC3E}">
        <p14:creationId xmlns:p14="http://schemas.microsoft.com/office/powerpoint/2010/main" val="393187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96850"/>
            <a:ext cx="10080625" cy="922338"/>
          </a:xfrm>
          <a:prstGeom prst="rect">
            <a:avLst/>
          </a:prstGeom>
        </p:spPr>
        <p:txBody>
          <a:bodyPr vert="horz" lIns="91440" tIns="45720" rIns="91440" bIns="45720" rtlCol="0" anchor="ctr">
            <a:normAutofit/>
          </a:bodyPr>
          <a:lstStyle/>
          <a:p>
            <a:pPr algn="ctr"/>
            <a:r>
              <a:rPr lang="en-US" b="1" dirty="0">
                <a:latin typeface="Times New Roman" panose="02020603050405020304" pitchFamily="18" charset="0"/>
                <a:cs typeface="Times New Roman" panose="02020603050405020304" pitchFamily="18" charset="0"/>
              </a:rPr>
              <a:t>Cleland Wildlife Park</a:t>
            </a: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24</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80C47448-BE6B-1F6D-223D-AECD8FE5F04B}"/>
              </a:ext>
            </a:extLst>
          </p:cNvPr>
          <p:cNvSpPr txBox="1"/>
          <p:nvPr/>
        </p:nvSpPr>
        <p:spPr>
          <a:xfrm>
            <a:off x="0" y="1119189"/>
            <a:ext cx="10080625" cy="1131607"/>
          </a:xfrm>
          <a:prstGeom prst="rect">
            <a:avLst/>
          </a:prstGeom>
        </p:spPr>
        <p:txBody>
          <a:bodyPr vert="horz" lIns="91440" tIns="45720" rIns="91440" bIns="45720" rtlCol="0" anchor="t">
            <a:noAutofit/>
          </a:bodyPr>
          <a:lstStyle/>
          <a:p>
            <a:pPr marL="400050" indent="-3429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Visit Cleland Wildlife Park and feed kangaroos as they laze, wander wetlands, and surround yourself with over 130 species of Australian wildlife, all just 20 minutes from Adelaide.</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endParaRPr lang="en-US" sz="2200" dirty="0">
              <a:latin typeface="Times New Roman" panose="02020603050405020304" pitchFamily="18" charset="0"/>
              <a:cs typeface="Times New Roman" panose="02020603050405020304" pitchFamily="18" charset="0"/>
            </a:endParaRPr>
          </a:p>
        </p:txBody>
      </p:sp>
      <p:pic>
        <p:nvPicPr>
          <p:cNvPr id="5" name="Picture 4" descr="A map of a zoo&#10;&#10;Description automatically generated">
            <a:extLst>
              <a:ext uri="{FF2B5EF4-FFF2-40B4-BE49-F238E27FC236}">
                <a16:creationId xmlns:a16="http://schemas.microsoft.com/office/drawing/2014/main" id="{8CBB9ADD-7066-6521-8281-FDADEA3968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165" y="2250796"/>
            <a:ext cx="5375460" cy="3426856"/>
          </a:xfrm>
          <a:prstGeom prst="rect">
            <a:avLst/>
          </a:prstGeom>
        </p:spPr>
      </p:pic>
      <p:sp>
        <p:nvSpPr>
          <p:cNvPr id="8" name="TextBox 7">
            <a:extLst>
              <a:ext uri="{FF2B5EF4-FFF2-40B4-BE49-F238E27FC236}">
                <a16:creationId xmlns:a16="http://schemas.microsoft.com/office/drawing/2014/main" id="{BF8B572C-D2F2-EB3B-9503-A7D1F04F0C52}"/>
              </a:ext>
            </a:extLst>
          </p:cNvPr>
          <p:cNvSpPr txBox="1"/>
          <p:nvPr/>
        </p:nvSpPr>
        <p:spPr>
          <a:xfrm>
            <a:off x="0" y="4886881"/>
            <a:ext cx="4705165" cy="646331"/>
          </a:xfrm>
          <a:prstGeom prst="rect">
            <a:avLst/>
          </a:prstGeom>
          <a:noFill/>
        </p:spPr>
        <p:txBody>
          <a:bodyPr wrap="square">
            <a:spAutoFit/>
          </a:bodyPr>
          <a:lstStyle/>
          <a:p>
            <a:pPr algn="ctr"/>
            <a:r>
              <a:rPr lang="en-US" dirty="0"/>
              <a:t>Adult Admission: $33.50</a:t>
            </a:r>
          </a:p>
          <a:p>
            <a:pPr algn="ctr"/>
            <a:r>
              <a:rPr lang="en-US" dirty="0"/>
              <a:t>Child (aged 4 - 15): $17.50</a:t>
            </a:r>
          </a:p>
        </p:txBody>
      </p:sp>
      <p:sp>
        <p:nvSpPr>
          <p:cNvPr id="10" name="TextBox 9">
            <a:extLst>
              <a:ext uri="{FF2B5EF4-FFF2-40B4-BE49-F238E27FC236}">
                <a16:creationId xmlns:a16="http://schemas.microsoft.com/office/drawing/2014/main" id="{4ED7F3DD-8B00-9854-9B4D-209936592B45}"/>
              </a:ext>
            </a:extLst>
          </p:cNvPr>
          <p:cNvSpPr txBox="1"/>
          <p:nvPr/>
        </p:nvSpPr>
        <p:spPr>
          <a:xfrm>
            <a:off x="38018" y="2138927"/>
            <a:ext cx="4738167" cy="2677656"/>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Cleland Wildlife Park is one of only a few places in the world where visitors can hold a koala.</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Cleland Wildlife Park is a  86 acre natural bush setting that provides a unique open space environment with very few enclosures. </a:t>
            </a:r>
          </a:p>
        </p:txBody>
      </p:sp>
    </p:spTree>
    <p:extLst>
      <p:ext uri="{BB962C8B-B14F-4D97-AF65-F5344CB8AC3E}">
        <p14:creationId xmlns:p14="http://schemas.microsoft.com/office/powerpoint/2010/main" val="355472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1" y="0"/>
            <a:ext cx="10080624" cy="1428750"/>
          </a:xfrm>
          <a:prstGeom prst="rect">
            <a:avLst/>
          </a:prstGeom>
        </p:spPr>
        <p:txBody>
          <a:bodyPr vert="horz" lIns="91440" tIns="45720" rIns="91440" bIns="45720" rtlCol="0" anchor="ctr">
            <a:normAutofit/>
          </a:bodyPr>
          <a:lstStyle/>
          <a:p>
            <a:pPr algn="ctr"/>
            <a:r>
              <a:rPr lang="en-US" sz="5200" b="1" dirty="0">
                <a:latin typeface="Times New Roman" panose="02020603050405020304" pitchFamily="18" charset="0"/>
                <a:cs typeface="Times New Roman" panose="02020603050405020304" pitchFamily="18" charset="0"/>
              </a:rPr>
              <a:t>West Beach Adventure</a:t>
            </a:r>
          </a:p>
        </p:txBody>
      </p:sp>
      <p:sp>
        <p:nvSpPr>
          <p:cNvPr id="5" name="TextBox 4">
            <a:extLst>
              <a:ext uri="{FF2B5EF4-FFF2-40B4-BE49-F238E27FC236}">
                <a16:creationId xmlns:a16="http://schemas.microsoft.com/office/drawing/2014/main" id="{1AF5FB54-0725-AC46-7FCB-E9CDB56C3059}"/>
              </a:ext>
            </a:extLst>
          </p:cNvPr>
          <p:cNvSpPr txBox="1"/>
          <p:nvPr/>
        </p:nvSpPr>
        <p:spPr>
          <a:xfrm>
            <a:off x="83078" y="1323975"/>
            <a:ext cx="5482697" cy="4070349"/>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West Beach Adventure is an absolute must do when visiting South Australia.</a:t>
            </a: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Featuring a combination of adrenaline oriented outdoor activities to challenge the whole family. </a:t>
            </a: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Get a workout on the Mega Climb, the largest aerial adventure course in Australia, experience a leap of faith on a 20m vertical drop. Scare yourself senseless on the Giant Swing. </a:t>
            </a: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the less adventurous, enjoy the view from the Sky Walk. </a:t>
            </a:r>
          </a:p>
        </p:txBody>
      </p:sp>
      <p:pic>
        <p:nvPicPr>
          <p:cNvPr id="4" name="Picture 3" descr="A structure with many stairs and many people on it&#10;&#10;Description automatically generated with medium confidence">
            <a:extLst>
              <a:ext uri="{FF2B5EF4-FFF2-40B4-BE49-F238E27FC236}">
                <a16:creationId xmlns:a16="http://schemas.microsoft.com/office/drawing/2014/main" id="{EBD9B3AC-91EF-9A1F-AC90-CC66AB046D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774" y="1474898"/>
            <a:ext cx="4514850" cy="2533650"/>
          </a:xfrm>
          <a:prstGeom prst="rect">
            <a:avLst/>
          </a:prstGeom>
        </p:spPr>
      </p:pic>
      <p:sp>
        <p:nvSpPr>
          <p:cNvPr id="7" name="TextBox 6">
            <a:extLst>
              <a:ext uri="{FF2B5EF4-FFF2-40B4-BE49-F238E27FC236}">
                <a16:creationId xmlns:a16="http://schemas.microsoft.com/office/drawing/2014/main" id="{6900D4FD-DE89-483C-A491-073A04DFE847}"/>
              </a:ext>
            </a:extLst>
          </p:cNvPr>
          <p:cNvSpPr txBox="1"/>
          <p:nvPr/>
        </p:nvSpPr>
        <p:spPr>
          <a:xfrm>
            <a:off x="6257460" y="4308119"/>
            <a:ext cx="3152775" cy="646331"/>
          </a:xfrm>
          <a:prstGeom prst="rect">
            <a:avLst/>
          </a:prstGeom>
          <a:noFill/>
        </p:spPr>
        <p:txBody>
          <a:bodyPr wrap="square">
            <a:spAutoFit/>
          </a:bodyPr>
          <a:lstStyle/>
          <a:p>
            <a:pPr algn="ctr"/>
            <a:r>
              <a:rPr lang="en-US" sz="1800" dirty="0">
                <a:latin typeface="Times New Roman" panose="02020603050405020304" pitchFamily="18" charset="0"/>
                <a:cs typeface="Times New Roman" panose="02020603050405020304" pitchFamily="18" charset="0"/>
              </a:rPr>
              <a:t>Mega Climb Admission $54</a:t>
            </a:r>
          </a:p>
          <a:p>
            <a:pPr algn="ctr"/>
            <a:r>
              <a:rPr lang="en-US" sz="1800" dirty="0">
                <a:latin typeface="Times New Roman" panose="02020603050405020304" pitchFamily="18" charset="0"/>
                <a:cs typeface="Times New Roman" panose="02020603050405020304" pitchFamily="18" charset="0"/>
              </a:rPr>
              <a:t>Mega Climb + Giant Swing $74</a:t>
            </a:r>
            <a:endParaRPr lang="en-US" dirty="0"/>
          </a:p>
        </p:txBody>
      </p:sp>
    </p:spTree>
    <p:extLst>
      <p:ext uri="{BB962C8B-B14F-4D97-AF65-F5344CB8AC3E}">
        <p14:creationId xmlns:p14="http://schemas.microsoft.com/office/powerpoint/2010/main" val="4217344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1" y="132085"/>
            <a:ext cx="10080625" cy="769441"/>
          </a:xfrm>
          <a:prstGeom prst="rect">
            <a:avLst/>
          </a:prstGeom>
          <a:noFill/>
        </p:spPr>
        <p:txBody>
          <a:bodyPr wrap="square">
            <a:spAutoFit/>
          </a:bodyPr>
          <a:lstStyle/>
          <a:p>
            <a:pPr algn="ctr">
              <a:buClrTx/>
              <a:buFontTx/>
              <a:buNone/>
            </a:pPr>
            <a:r>
              <a:rPr lang="en-US" altLang="en-US" sz="4400" b="1" dirty="0">
                <a:latin typeface="Times New Roman" panose="02020603050405020304" pitchFamily="18" charset="0"/>
                <a:cs typeface="Times New Roman" panose="02020603050405020304" pitchFamily="18" charset="0"/>
              </a:rPr>
              <a:t>Restaurants in Adelaide</a:t>
            </a:r>
          </a:p>
        </p:txBody>
      </p:sp>
      <p:sp>
        <p:nvSpPr>
          <p:cNvPr id="5" name="TextBox 4">
            <a:extLst>
              <a:ext uri="{FF2B5EF4-FFF2-40B4-BE49-F238E27FC236}">
                <a16:creationId xmlns:a16="http://schemas.microsoft.com/office/drawing/2014/main" id="{A1623D5B-EABF-0232-D585-C0172154D290}"/>
              </a:ext>
            </a:extLst>
          </p:cNvPr>
          <p:cNvSpPr txBox="1"/>
          <p:nvPr/>
        </p:nvSpPr>
        <p:spPr>
          <a:xfrm>
            <a:off x="237066" y="1061912"/>
            <a:ext cx="9854043" cy="3877985"/>
          </a:xfrm>
          <a:prstGeom prst="rect">
            <a:avLst/>
          </a:prstGeom>
          <a:noFill/>
        </p:spPr>
        <p:txBody>
          <a:bodyPr wrap="square">
            <a:spAutoFit/>
          </a:bodyPr>
          <a:lstStyle/>
          <a:p>
            <a:pPr>
              <a:buClrTx/>
              <a:buFontTx/>
              <a:buNone/>
            </a:pPr>
            <a:r>
              <a:rPr lang="en-US" altLang="en-US" sz="2200" dirty="0">
                <a:latin typeface="Times New Roman" panose="02020603050405020304" pitchFamily="18" charset="0"/>
                <a:cs typeface="Times New Roman" panose="02020603050405020304" pitchFamily="18" charset="0"/>
              </a:rPr>
              <a:t>There are a lot of excellent restaurants in Hokkaido. Especially for seafood. </a:t>
            </a:r>
          </a:p>
          <a:p>
            <a:pPr>
              <a:buClrTx/>
              <a:buFontTx/>
              <a:buNone/>
            </a:pPr>
            <a:r>
              <a:rPr lang="en-US" altLang="en-US" sz="2200" dirty="0">
                <a:latin typeface="Times New Roman" panose="02020603050405020304" pitchFamily="18" charset="0"/>
                <a:cs typeface="Times New Roman" panose="02020603050405020304" pitchFamily="18" charset="0"/>
              </a:rPr>
              <a:t>Here are some recommendations: </a:t>
            </a:r>
            <a:br>
              <a:rPr lang="en-US" altLang="en-US" sz="2200" dirty="0">
                <a:latin typeface="Times New Roman" panose="02020603050405020304" pitchFamily="18" charset="0"/>
                <a:cs typeface="Times New Roman" panose="02020603050405020304" pitchFamily="18" charset="0"/>
              </a:rPr>
            </a:br>
            <a:r>
              <a:rPr lang="en-US" altLang="en-US" sz="2200" dirty="0">
                <a:latin typeface="Times New Roman" panose="02020603050405020304" pitchFamily="18" charset="0"/>
                <a:cs typeface="Times New Roman" panose="02020603050405020304" pitchFamily="18" charset="0"/>
              </a:rPr>
              <a:t>Restaurants in Adelaide:</a:t>
            </a:r>
          </a:p>
          <a:p>
            <a:r>
              <a:rPr lang="en-US" sz="2200" dirty="0">
                <a:latin typeface="Times New Roman" panose="02020603050405020304" pitchFamily="18" charset="0"/>
                <a:cs typeface="Times New Roman" panose="02020603050405020304" pitchFamily="18" charset="0"/>
              </a:rPr>
              <a:t>Cafe Michael 2 $$ - $$$, Thai, Vegetarian Friendly, Vegan</a:t>
            </a:r>
          </a:p>
          <a:p>
            <a:r>
              <a:rPr lang="en-US" sz="2200" dirty="0">
                <a:latin typeface="Times New Roman" panose="02020603050405020304" pitchFamily="18" charset="0"/>
                <a:cs typeface="Times New Roman" panose="02020603050405020304" pitchFamily="18" charset="0"/>
              </a:rPr>
              <a:t>The Pantry On Egmont $$ - $$$, Cafe, Australian, Vegetarian</a:t>
            </a:r>
            <a:endParaRPr lang="en-US" alt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Mai Kitchen $$ - $$$, Asian, Vietnamese, Vegetarian</a:t>
            </a:r>
          </a:p>
          <a:p>
            <a:r>
              <a:rPr lang="en-US" sz="2200" dirty="0">
                <a:latin typeface="Times New Roman" panose="02020603050405020304" pitchFamily="18" charset="0"/>
                <a:cs typeface="Times New Roman" panose="02020603050405020304" pitchFamily="18" charset="0"/>
              </a:rPr>
              <a:t>Soi 38 $$ - $$$, Asian, Thai, Vegetarian</a:t>
            </a:r>
          </a:p>
          <a:p>
            <a:r>
              <a:rPr lang="en-US" sz="2200" dirty="0">
                <a:latin typeface="Times New Roman" panose="02020603050405020304" pitchFamily="18" charset="0"/>
                <a:cs typeface="Times New Roman" panose="02020603050405020304" pitchFamily="18" charset="0"/>
              </a:rPr>
              <a:t>Georges $$$$, Mediterranean, European, Healthy</a:t>
            </a:r>
          </a:p>
          <a:p>
            <a:r>
              <a:rPr lang="en-US" sz="2200" dirty="0" err="1">
                <a:latin typeface="Times New Roman" panose="02020603050405020304" pitchFamily="18" charset="0"/>
                <a:cs typeface="Times New Roman" panose="02020603050405020304" pitchFamily="18" charset="0"/>
              </a:rPr>
              <a:t>B'Churrasco</a:t>
            </a:r>
            <a:r>
              <a:rPr lang="en-US" sz="2200" dirty="0">
                <a:latin typeface="Times New Roman" panose="02020603050405020304" pitchFamily="18" charset="0"/>
                <a:cs typeface="Times New Roman" panose="02020603050405020304" pitchFamily="18" charset="0"/>
              </a:rPr>
              <a:t> Adelaide $$ - $$$, Brazilian, Barbecue, Gluten Free</a:t>
            </a:r>
          </a:p>
          <a:p>
            <a:r>
              <a:rPr lang="en-US" sz="2200" dirty="0">
                <a:latin typeface="Times New Roman" panose="02020603050405020304" pitchFamily="18" charset="0"/>
                <a:cs typeface="Times New Roman" panose="02020603050405020304" pitchFamily="18" charset="0"/>
              </a:rPr>
              <a:t>Peel Street $$ - $$$, Vegetarian Friendly, Vegan Options, Gluten Free</a:t>
            </a:r>
          </a:p>
          <a:p>
            <a:r>
              <a:rPr lang="en-US" sz="2200" dirty="0">
                <a:latin typeface="Times New Roman" panose="02020603050405020304" pitchFamily="18" charset="0"/>
                <a:cs typeface="Times New Roman" panose="02020603050405020304" pitchFamily="18" charset="0"/>
              </a:rPr>
              <a:t>Marrakech Restaurant $$ - $$$, Moroccan, Vegetarian Friendly, Vegan</a:t>
            </a:r>
            <a:endParaRPr lang="en-US" altLang="en-US" sz="2200" dirty="0">
              <a:latin typeface="Times New Roman" panose="02020603050405020304" pitchFamily="18" charset="0"/>
              <a:cs typeface="Times New Roman" panose="02020603050405020304" pitchFamily="18"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plate of food on a table&#10;&#10;Description automatically generated">
            <a:extLst>
              <a:ext uri="{FF2B5EF4-FFF2-40B4-BE49-F238E27FC236}">
                <a16:creationId xmlns:a16="http://schemas.microsoft.com/office/drawing/2014/main" id="{1D667BAE-0CB7-8CF9-AC3B-19F9FC233CF6}"/>
              </a:ext>
            </a:extLst>
          </p:cNvPr>
          <p:cNvPicPr>
            <a:picLocks noChangeAspect="1"/>
          </p:cNvPicPr>
          <p:nvPr/>
        </p:nvPicPr>
        <p:blipFill rotWithShape="1">
          <a:blip r:embed="rId3">
            <a:extLst>
              <a:ext uri="{28A0092B-C50C-407E-A947-70E740481C1C}">
                <a14:useLocalDpi xmlns:a14="http://schemas.microsoft.com/office/drawing/2010/main" val="0"/>
              </a:ext>
            </a:extLst>
          </a:blip>
          <a:srcRect l="5420" r="15257"/>
          <a:stretch/>
        </p:blipFill>
        <p:spPr>
          <a:xfrm>
            <a:off x="7290174" y="1624615"/>
            <a:ext cx="2800935" cy="1986218"/>
          </a:xfrm>
          <a:prstGeom prst="rect">
            <a:avLst/>
          </a:prstGeom>
        </p:spPr>
      </p:pic>
      <p:sp>
        <p:nvSpPr>
          <p:cNvPr id="7" name="TextBox 6">
            <a:extLst>
              <a:ext uri="{FF2B5EF4-FFF2-40B4-BE49-F238E27FC236}">
                <a16:creationId xmlns:a16="http://schemas.microsoft.com/office/drawing/2014/main" id="{2BFC26DB-E0E7-26F0-9501-9411593DDE12}"/>
              </a:ext>
            </a:extLst>
          </p:cNvPr>
          <p:cNvSpPr txBox="1"/>
          <p:nvPr/>
        </p:nvSpPr>
        <p:spPr>
          <a:xfrm>
            <a:off x="-1" y="4852725"/>
            <a:ext cx="10080623" cy="707886"/>
          </a:xfrm>
          <a:prstGeom prst="rect">
            <a:avLst/>
          </a:prstGeom>
          <a:noFill/>
        </p:spPr>
        <p:txBody>
          <a:bodyPr wrap="square">
            <a:spAutoFit/>
          </a:bodyPr>
          <a:lstStyle/>
          <a:p>
            <a:pPr algn="ctr">
              <a:buClrTx/>
              <a:buFontTx/>
              <a:buNone/>
            </a:pPr>
            <a:r>
              <a:rPr lang="en-US" altLang="en-US" sz="2000" dirty="0">
                <a:latin typeface="Times New Roman" panose="02020603050405020304" pitchFamily="18" charset="0"/>
                <a:cs typeface="Times New Roman" panose="02020603050405020304" pitchFamily="18" charset="0"/>
              </a:rPr>
              <a:t>For those of you that just like good food, you can’t go wrong just about anywhere you go.</a:t>
            </a:r>
          </a:p>
          <a:p>
            <a:pPr algn="ctr">
              <a:buClrTx/>
              <a:buFontTx/>
              <a:buNone/>
            </a:pPr>
            <a:r>
              <a:rPr lang="en-US" altLang="en-US" sz="2000" b="1" dirty="0">
                <a:latin typeface="Times New Roman" panose="02020603050405020304" pitchFamily="18" charset="0"/>
                <a:cs typeface="Times New Roman" panose="02020603050405020304" pitchFamily="18" charset="0"/>
              </a:rPr>
              <a:t>GOOD EATING</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3441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7/17/2024</a:t>
            </a:fld>
            <a:endParaRPr lang="en-US" dirty="0"/>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746301"/>
          </a:xfrm>
          <a:prstGeom prst="rect">
            <a:avLst/>
          </a:prstGeom>
        </p:spPr>
        <p:txBody>
          <a:bodyPr vert="horz"/>
          <a:lstStyle/>
          <a:p>
            <a:pPr lvl="0" algn="ctr" rtl="0"/>
            <a:r>
              <a:rPr lang="en-US" b="1"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1075089" y="1233311"/>
            <a:ext cx="8387644" cy="2105025"/>
          </a:xfrm>
          <a:prstGeom prst="rect">
            <a:avLst/>
          </a:prstGeo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Adelaide is a beautiful City with a rich history and numerous attractions. Regardless of what you're looking for, Adelaide 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Adelaide!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7"/>
            <a:ext cx="10080625" cy="1241425"/>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4"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to </a:t>
            </a:r>
            <a:r>
              <a:rPr lang="en-US" sz="2400" b="1" dirty="0">
                <a:solidFill>
                  <a:srgbClr val="000000"/>
                </a:solidFill>
                <a:latin typeface="Times New Roman" panose="02020603050405020304" pitchFamily="18" charset="0"/>
                <a:cs typeface="Times New Roman" panose="02020603050405020304" pitchFamily="18" charset="0"/>
              </a:rPr>
              <a:t>Adelaide</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p:txBody>
          <a:bodyPr anchor="ctr"/>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940663" y="2391318"/>
            <a:ext cx="8430802" cy="3279133"/>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sz="1984" dirty="0">
                <a:solidFill>
                  <a:srgbClr val="202124"/>
                </a:solidFill>
                <a:latin typeface="Times New Roman" panose="02020603050405020304" pitchFamily="18" charset="0"/>
                <a:cs typeface="Times New Roman" panose="02020603050405020304" pitchFamily="18" charset="0"/>
              </a:rPr>
              <a:t>ritannica.com, and the </a:t>
            </a:r>
            <a:br>
              <a:rPr lang="en-US" altLang="en-US" sz="1984" dirty="0">
                <a:solidFill>
                  <a:srgbClr val="202124"/>
                </a:solidFill>
                <a:latin typeface="Times New Roman" panose="02020603050405020304" pitchFamily="18" charset="0"/>
                <a:cs typeface="Times New Roman" panose="02020603050405020304" pitchFamily="18" charset="0"/>
              </a:rPr>
            </a:br>
            <a:r>
              <a:rPr lang="en-US" altLang="en-US" sz="1984" dirty="0">
                <a:solidFill>
                  <a:srgbClr val="202124"/>
                </a:solidFill>
                <a:latin typeface="Times New Roman" panose="02020603050405020304" pitchFamily="18" charset="0"/>
                <a:cs typeface="Times New Roman" panose="02020603050405020304" pitchFamily="18" charset="0"/>
              </a:rPr>
              <a:t>various Museum, Park and Government websites.</a:t>
            </a:r>
            <a:br>
              <a:rPr lang="en-US" altLang="en-US" sz="1984" dirty="0">
                <a:solidFill>
                  <a:srgbClr val="202124"/>
                </a:solidFill>
                <a:latin typeface="Roboto" panose="02000000000000000000" pitchFamily="2" charset="0"/>
              </a:rPr>
            </a:br>
            <a:endParaRPr lang="en-US" altLang="en-US" sz="3638" dirty="0">
              <a:solidFill>
                <a:srgbClr val="101518"/>
              </a:solidFill>
              <a:latin typeface="Roboto" panose="02000000000000000000" pitchFamily="2"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4914304" y="2709267"/>
            <a:ext cx="252016"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84030" y="-226977"/>
            <a:ext cx="246740" cy="2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5605" tIns="37802" rIns="75605" bIns="37802" numCol="1" anchor="t" anchorCtr="0" compatLnSpc="1">
            <a:prstTxWarp prst="textNoShape">
              <a:avLst/>
            </a:prstTxWarp>
          </a:bodyPr>
          <a:lstStyle/>
          <a:p>
            <a:endParaRPr lang="en-US" sz="1488"/>
          </a:p>
        </p:txBody>
      </p:sp>
    </p:spTree>
    <p:extLst>
      <p:ext uri="{BB962C8B-B14F-4D97-AF65-F5344CB8AC3E}">
        <p14:creationId xmlns:p14="http://schemas.microsoft.com/office/powerpoint/2010/main" val="2201646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6759" y="332140"/>
            <a:ext cx="10080625" cy="757237"/>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My Port Philosophy</a:t>
            </a:r>
          </a:p>
        </p:txBody>
      </p:sp>
      <p:sp>
        <p:nvSpPr>
          <p:cNvPr id="5" name="TextBox 4">
            <a:extLst>
              <a:ext uri="{FF2B5EF4-FFF2-40B4-BE49-F238E27FC236}">
                <a16:creationId xmlns:a16="http://schemas.microsoft.com/office/drawing/2014/main" id="{F5E54D92-8C3C-3B79-29B6-308DFBDB5850}"/>
              </a:ext>
            </a:extLst>
          </p:cNvPr>
          <p:cNvSpPr txBox="1"/>
          <p:nvPr/>
        </p:nvSpPr>
        <p:spPr>
          <a:xfrm>
            <a:off x="440264" y="1089377"/>
            <a:ext cx="9166577" cy="3816366"/>
          </a:xfrm>
          <a:prstGeom prst="rect">
            <a:avLst/>
          </a:prstGeom>
          <a:noFill/>
        </p:spPr>
        <p:txBody>
          <a:bodyPr wrap="square">
            <a:sp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200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10080624"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909318"/>
            <a:ext cx="10080625" cy="145155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currency for Adelaide is the Australian Dollar. </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dirty="0">
                <a:latin typeface="Times New Roman" panose="02020603050405020304" pitchFamily="18" charset="0"/>
                <a:cs typeface="Times New Roman" panose="02020603050405020304" pitchFamily="18" charset="0"/>
              </a:rPr>
              <a:t>The conversion at the rate is $1.48 AUD to $1.00 U.S.</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rPr>
              <a:t>Or $1 AUD $.67 </a:t>
            </a:r>
            <a:r>
              <a:rPr lang="en-US" sz="2400" b="1" dirty="0">
                <a:latin typeface="Times New Roman" panose="02020603050405020304" pitchFamily="18" charset="0"/>
                <a:cs typeface="Times New Roman" panose="02020603050405020304" pitchFamily="18" charset="0"/>
              </a:rPr>
              <a:t>U.S.</a:t>
            </a:r>
            <a:endParaRPr lang="en-US" sz="2400" b="1" i="0" u="none" strike="noStrike" kern="1200" baseline="0" dirty="0">
              <a:ln>
                <a:noFill/>
              </a:ln>
              <a:solidFill>
                <a:srgbClr val="000000"/>
              </a:solidFill>
              <a:latin typeface="Times New Roman" panose="02020603050405020304" pitchFamily="18" charset="0"/>
              <a:ea typeface="Segoe UI" pitchFamily="34"/>
              <a:cs typeface="Times New Roman" panose="02020603050405020304" pitchFamily="18" charset="0"/>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5" name="Picture 4" descr="Close-up of several different currency notes and coins&#10;&#10;Description automatically generated">
            <a:extLst>
              <a:ext uri="{FF2B5EF4-FFF2-40B4-BE49-F238E27FC236}">
                <a16:creationId xmlns:a16="http://schemas.microsoft.com/office/drawing/2014/main" id="{E6D6BEBB-A886-C1BA-24D1-72C86F192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767" y="2071158"/>
            <a:ext cx="5399088" cy="359939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210766"/>
            <a:ext cx="10080626" cy="757130"/>
          </a:xfrm>
          <a:prstGeom prst="rect">
            <a:avLst/>
          </a:prstGeom>
        </p:spPr>
        <p:txBody>
          <a:bodyPr vert="horz" wrap="square" anchor="ctr">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Aboriginal Adelaide</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76200" y="1089765"/>
            <a:ext cx="10004423"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history of Adelaide dates from the first human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activity about </a:t>
            </a:r>
            <a:r>
              <a:rPr lang="en-US" sz="2400" dirty="0">
                <a:effectLst/>
                <a:latin typeface="Times New Roman" panose="02020603050405020304" pitchFamily="18" charset="0"/>
                <a:ea typeface="Times New Roman" panose="02020603050405020304" pitchFamily="18" charset="0"/>
              </a:rPr>
              <a:t>20,000 BC</a:t>
            </a:r>
            <a:r>
              <a:rPr lang="en-US" sz="2400" dirty="0">
                <a:latin typeface="Times New Roman" panose="02020603050405020304" pitchFamily="18" charset="0"/>
                <a:cs typeface="Times New Roman" panose="02020603050405020304" pitchFamily="18" charset="0"/>
              </a:rPr>
              <a:t>. The Adelaide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plains were initially inhabited by the Kaurna people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before the colonization of South Australia.</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Kaurna lived in family groups called </a:t>
            </a:r>
            <a:r>
              <a:rPr lang="en-US" sz="2400" i="1" dirty="0" err="1">
                <a:latin typeface="Times New Roman" panose="02020603050405020304" pitchFamily="18" charset="0"/>
                <a:cs typeface="Times New Roman" panose="02020603050405020304" pitchFamily="18" charset="0"/>
              </a:rPr>
              <a:t>yerta</a:t>
            </a:r>
            <a:r>
              <a:rPr lang="en-US" sz="2400" dirty="0">
                <a:latin typeface="Times New Roman" panose="02020603050405020304" pitchFamily="18" charset="0"/>
                <a:cs typeface="Times New Roman" panose="02020603050405020304" pitchFamily="18" charset="0"/>
              </a:rPr>
              <a:t>, a word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which also referred to the area of land which supported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family group.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Kaurna led a nomadic existence within the </a:t>
            </a:r>
            <a:r>
              <a:rPr lang="en-US" sz="2400" dirty="0" err="1">
                <a:latin typeface="Times New Roman" panose="02020603050405020304" pitchFamily="18" charset="0"/>
                <a:cs typeface="Times New Roman" panose="02020603050405020304" pitchFamily="18" charset="0"/>
              </a:rPr>
              <a:t>Yerta</a:t>
            </a:r>
            <a:r>
              <a:rPr lang="en-US" sz="2400" dirty="0">
                <a:latin typeface="Times New Roman" panose="02020603050405020304" pitchFamily="18" charset="0"/>
                <a:cs typeface="Times New Roman" panose="02020603050405020304" pitchFamily="18" charset="0"/>
              </a:rPr>
              <a:t> confines in large family groups of around 30.</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European settlers arrived in 1836, estimates of the Kaurna population ranged from 300 to 500 people.</a:t>
            </a:r>
            <a:endPar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 name="Picture 3" descr="A person wearing a fur coat&#10;&#10;Description automatically generated">
            <a:extLst>
              <a:ext uri="{FF2B5EF4-FFF2-40B4-BE49-F238E27FC236}">
                <a16:creationId xmlns:a16="http://schemas.microsoft.com/office/drawing/2014/main" id="{0CADAE4F-2181-1AA4-F60B-2628CEFF4FDA}"/>
              </a:ext>
            </a:extLst>
          </p:cNvPr>
          <p:cNvPicPr>
            <a:picLocks noChangeAspect="1"/>
          </p:cNvPicPr>
          <p:nvPr/>
        </p:nvPicPr>
        <p:blipFill rotWithShape="1">
          <a:blip r:embed="rId3">
            <a:extLst>
              <a:ext uri="{28A0092B-C50C-407E-A947-70E740481C1C}">
                <a14:useLocalDpi xmlns:a14="http://schemas.microsoft.com/office/drawing/2010/main" val="0"/>
              </a:ext>
            </a:extLst>
          </a:blip>
          <a:srcRect b="8537"/>
          <a:stretch/>
        </p:blipFill>
        <p:spPr>
          <a:xfrm>
            <a:off x="7305367" y="1089766"/>
            <a:ext cx="2775255" cy="2538338"/>
          </a:xfrm>
          <a:prstGeom prst="rect">
            <a:avLst/>
          </a:prstGeom>
        </p:spPr>
      </p:pic>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222250"/>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Adelaide </a:t>
            </a:r>
            <a:r>
              <a:rPr lang="en-US" sz="2800" b="1" dirty="0">
                <a:solidFill>
                  <a:srgbClr val="000000"/>
                </a:solidFill>
                <a:latin typeface="Times New Roman" panose="02020603050405020304" pitchFamily="18" charset="0"/>
                <a:cs typeface="Times New Roman" panose="02020603050405020304" pitchFamily="18" charset="0"/>
              </a:rPr>
              <a:t>Cont.</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2506133" y="1135293"/>
            <a:ext cx="7574491"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area where the Adelaide city center now stands was called "Tarndanya", which translates as "male red kangaroo rock“.</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1834 the South Australian Association, with the aid of the Duke of Wellington persuaded British Parliament to pass the South Australian Colonization act.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Act gave free passage to suitable laborers, generally men and women under 30 years of age who were healthy and of good character. They were expected to carry out a promise of working for wages until they had saved enough to buy land of their own and employ others, a process taking at least 3 or 4 years. </a:t>
            </a:r>
          </a:p>
        </p:txBody>
      </p:sp>
      <p:pic>
        <p:nvPicPr>
          <p:cNvPr id="4" name="Picture 3" descr="A close-up of a paper&#10;&#10;Description automatically generated">
            <a:extLst>
              <a:ext uri="{FF2B5EF4-FFF2-40B4-BE49-F238E27FC236}">
                <a16:creationId xmlns:a16="http://schemas.microsoft.com/office/drawing/2014/main" id="{138870B9-C957-1486-0528-AF263C92FCC4}"/>
              </a:ext>
            </a:extLst>
          </p:cNvPr>
          <p:cNvPicPr>
            <a:picLocks noChangeAspect="1"/>
          </p:cNvPicPr>
          <p:nvPr/>
        </p:nvPicPr>
        <p:blipFill rotWithShape="1">
          <a:blip r:embed="rId3">
            <a:extLst>
              <a:ext uri="{28A0092B-C50C-407E-A947-70E740481C1C}">
                <a14:useLocalDpi xmlns:a14="http://schemas.microsoft.com/office/drawing/2010/main" val="0"/>
              </a:ext>
            </a:extLst>
          </a:blip>
          <a:srcRect l="10904" t="3920" r="6388" b="3920"/>
          <a:stretch/>
        </p:blipFill>
        <p:spPr>
          <a:xfrm>
            <a:off x="0" y="1146234"/>
            <a:ext cx="2506133" cy="4524315"/>
          </a:xfrm>
          <a:prstGeom prst="rect">
            <a:avLst/>
          </a:prstGeom>
        </p:spPr>
      </p:pic>
    </p:spTree>
    <p:extLst>
      <p:ext uri="{BB962C8B-B14F-4D97-AF65-F5344CB8AC3E}">
        <p14:creationId xmlns:p14="http://schemas.microsoft.com/office/powerpoint/2010/main" val="506285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740650" y="5219700"/>
            <a:ext cx="2339975" cy="360363"/>
          </a:xfrm>
          <a:prstGeom prst="rect">
            <a:avLst/>
          </a:prstGeom>
        </p:spPr>
        <p:txBody>
          <a:bodyPr/>
          <a:lstStyle/>
          <a:p>
            <a:pPr lvl="0"/>
            <a:fld id="{76B031AB-4808-4E5A-B41A-FC677859455F}" type="slidenum">
              <a:rPr/>
              <a:t>8</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222250"/>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Adelaide </a:t>
            </a:r>
            <a:r>
              <a:rPr lang="en-US" sz="2800" b="1" dirty="0">
                <a:solidFill>
                  <a:srgbClr val="000000"/>
                </a:solidFill>
                <a:latin typeface="Times New Roman" panose="02020603050405020304" pitchFamily="18" charset="0"/>
                <a:cs typeface="Times New Roman" panose="02020603050405020304" pitchFamily="18" charset="0"/>
              </a:rPr>
              <a:t>Cont.</a:t>
            </a: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94627" y="1135293"/>
            <a:ext cx="969136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Founded in 1836, Adelaide was one of the first planned cities and the capital of South Australia.</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Colonists who had already purchased land before departing England were given first choice on 23 March 1837, and the remaining areas were auctioned for between 2 and 14 guineas. Within a few weeks many of the same areas were selling for between 80 and 100 pounds which was seen as a healthy sign.</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1838 the first sheep and other livestock in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South Australia were brought in from Tasmania.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wool industry formed the basis of South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Australia's economy for the first few years.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4" name="Picture 3" descr="A blue line on a map&#10;&#10;Description automatically generated">
            <a:extLst>
              <a:ext uri="{FF2B5EF4-FFF2-40B4-BE49-F238E27FC236}">
                <a16:creationId xmlns:a16="http://schemas.microsoft.com/office/drawing/2014/main" id="{F8F89B56-966B-7282-7349-2C22BD26CA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4151" y="3425582"/>
            <a:ext cx="3546474" cy="2244968"/>
          </a:xfrm>
          <a:prstGeom prst="rect">
            <a:avLst/>
          </a:prstGeom>
        </p:spPr>
      </p:pic>
    </p:spTree>
    <p:extLst>
      <p:ext uri="{BB962C8B-B14F-4D97-AF65-F5344CB8AC3E}">
        <p14:creationId xmlns:p14="http://schemas.microsoft.com/office/powerpoint/2010/main" val="1178094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88900"/>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Adelaide </a:t>
            </a:r>
            <a:r>
              <a:rPr lang="en-US" sz="2800" b="1" dirty="0">
                <a:solidFill>
                  <a:srgbClr val="000000"/>
                </a:solidFill>
                <a:latin typeface="Times New Roman" panose="02020603050405020304" pitchFamily="18" charset="0"/>
                <a:cs typeface="Times New Roman" panose="02020603050405020304" pitchFamily="18" charset="0"/>
              </a:rPr>
              <a:t>Cont.</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10" name="Rectangle 2">
            <a:extLst>
              <a:ext uri="{FF2B5EF4-FFF2-40B4-BE49-F238E27FC236}">
                <a16:creationId xmlns:a16="http://schemas.microsoft.com/office/drawing/2014/main" id="{623D5167-734D-0C99-AA6A-5482E2D2718E}"/>
              </a:ext>
            </a:extLst>
          </p:cNvPr>
          <p:cNvSpPr>
            <a:spLocks noChangeArrowheads="1"/>
          </p:cNvSpPr>
          <p:nvPr/>
        </p:nvSpPr>
        <p:spPr bwMode="auto">
          <a:xfrm>
            <a:off x="194628" y="846030"/>
            <a:ext cx="967327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Copper was discovered near Kapunda in 1842. In 1845 even larger deposits of copper were discovered at Burra which brought wealth to the Adelaide shopkeepers who invested in the mines. With a series of good harvests and expanding agriculture, Adelaide exported meat, wool, wine, fruit and wheat back to England.</a:t>
            </a:r>
          </a:p>
        </p:txBody>
      </p:sp>
      <p:pic>
        <p:nvPicPr>
          <p:cNvPr id="4" name="Picture 3" descr="A close-up of a nugget&#10;&#10;Description automatically generated">
            <a:extLst>
              <a:ext uri="{FF2B5EF4-FFF2-40B4-BE49-F238E27FC236}">
                <a16:creationId xmlns:a16="http://schemas.microsoft.com/office/drawing/2014/main" id="{46BC03E1-69F4-7077-E0BF-8CEBAA633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835275"/>
            <a:ext cx="4011702" cy="2835275"/>
          </a:xfrm>
          <a:prstGeom prst="rect">
            <a:avLst/>
          </a:prstGeom>
        </p:spPr>
      </p:pic>
      <p:sp>
        <p:nvSpPr>
          <p:cNvPr id="8" name="TextBox 7">
            <a:extLst>
              <a:ext uri="{FF2B5EF4-FFF2-40B4-BE49-F238E27FC236}">
                <a16:creationId xmlns:a16="http://schemas.microsoft.com/office/drawing/2014/main" id="{5F5F2302-E08C-4455-A467-BC8E9651C25E}"/>
              </a:ext>
            </a:extLst>
          </p:cNvPr>
          <p:cNvSpPr txBox="1"/>
          <p:nvPr/>
        </p:nvSpPr>
        <p:spPr>
          <a:xfrm>
            <a:off x="4105275" y="2835275"/>
            <a:ext cx="5975349" cy="2677656"/>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Gold discoveries in Victoria in 1851 brought a severe labor shortage due to the exodus of workers leaving to seek their fortunes on the goldfields. This also led to a high demand for South Australian wheat. The situation improved when prospectors returned to Adelaide with their gold finds. </a:t>
            </a:r>
          </a:p>
        </p:txBody>
      </p:sp>
    </p:spTree>
    <p:extLst>
      <p:ext uri="{BB962C8B-B14F-4D97-AF65-F5344CB8AC3E}">
        <p14:creationId xmlns:p14="http://schemas.microsoft.com/office/powerpoint/2010/main" val="2375040575"/>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1237</TotalTime>
  <Words>2131</Words>
  <Application>Microsoft Office PowerPoint</Application>
  <PresentationFormat>Custom</PresentationFormat>
  <Paragraphs>184</Paragraphs>
  <Slides>29</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Alef</vt:lpstr>
      <vt:lpstr>Arial</vt:lpstr>
      <vt:lpstr>Calibri</vt:lpstr>
      <vt:lpstr>Liberation Sans</vt:lpstr>
      <vt:lpstr>Roboto</vt:lpstr>
      <vt:lpstr>Times New Roman</vt:lpstr>
      <vt:lpstr>Wingdings</vt:lpstr>
      <vt:lpstr>Default</vt:lpstr>
      <vt:lpstr>Adelaide Australia Presented by Marc Silver</vt:lpstr>
      <vt:lpstr>What I Will Cover</vt:lpstr>
      <vt:lpstr>My Port Philosophy</vt:lpstr>
      <vt:lpstr>PowerPoint Presentation</vt:lpstr>
      <vt:lpstr>PowerPoint Presentation</vt:lpstr>
      <vt:lpstr>Aboriginal Adelaide</vt:lpstr>
      <vt:lpstr>Adelaide Cont.</vt:lpstr>
      <vt:lpstr>Adelaide Cont.</vt:lpstr>
      <vt:lpstr>Adelaide Cont.</vt:lpstr>
      <vt:lpstr>Adelaide Area Map </vt:lpstr>
      <vt:lpstr>Map of Adelaide</vt:lpstr>
      <vt:lpstr>Outer Harbor Dock</vt:lpstr>
      <vt:lpstr>Get around Adelaide by bus, train and tram</vt:lpstr>
      <vt:lpstr>Adelaide Taxis</vt:lpstr>
      <vt:lpstr>South Australian Museum </vt:lpstr>
      <vt:lpstr>PowerPoint Presentation</vt:lpstr>
      <vt:lpstr>PowerPoint Presentation</vt:lpstr>
      <vt:lpstr>Amazon Waterlily Pavilion</vt:lpstr>
      <vt:lpstr>PowerPoint Presentation</vt:lpstr>
      <vt:lpstr>Adelaide Zoo</vt:lpstr>
      <vt:lpstr>South Australian Museum</vt:lpstr>
      <vt:lpstr>Beehive Corner</vt:lpstr>
      <vt:lpstr>Adelaide Himeji Garden</vt:lpstr>
      <vt:lpstr>Cleland Wildlife Park</vt:lpstr>
      <vt:lpstr>PowerPoint Presentation</vt:lpstr>
      <vt:lpstr>PowerPoint Presentation</vt:lpstr>
      <vt:lpstr>Conclusion</vt:lpstr>
      <vt:lpstr>Thanks For Coming</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155</cp:revision>
  <dcterms:created xsi:type="dcterms:W3CDTF">2023-03-25T21:24:27Z</dcterms:created>
  <dcterms:modified xsi:type="dcterms:W3CDTF">2024-07-18T04:39:31Z</dcterms:modified>
</cp:coreProperties>
</file>