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9" r:id="rId5"/>
    <p:sldId id="259" r:id="rId6"/>
    <p:sldId id="260" r:id="rId7"/>
    <p:sldId id="280" r:id="rId8"/>
    <p:sldId id="261" r:id="rId9"/>
    <p:sldId id="262" r:id="rId10"/>
    <p:sldId id="281" r:id="rId11"/>
    <p:sldId id="263" r:id="rId12"/>
    <p:sldId id="264" r:id="rId13"/>
    <p:sldId id="282" r:id="rId14"/>
    <p:sldId id="265" r:id="rId15"/>
    <p:sldId id="266" r:id="rId16"/>
    <p:sldId id="283" r:id="rId17"/>
    <p:sldId id="284" r:id="rId18"/>
    <p:sldId id="267" r:id="rId19"/>
    <p:sldId id="285" r:id="rId20"/>
    <p:sldId id="268" r:id="rId21"/>
    <p:sldId id="269" r:id="rId22"/>
    <p:sldId id="270" r:id="rId23"/>
    <p:sldId id="286" r:id="rId24"/>
    <p:sldId id="271" r:id="rId25"/>
    <p:sldId id="272" r:id="rId26"/>
    <p:sldId id="273" r:id="rId27"/>
    <p:sldId id="287" r:id="rId28"/>
    <p:sldId id="274" r:id="rId29"/>
    <p:sldId id="288" r:id="rId30"/>
    <p:sldId id="275" r:id="rId31"/>
    <p:sldId id="289" r:id="rId32"/>
    <p:sldId id="276" r:id="rId33"/>
    <p:sldId id="290" r:id="rId34"/>
    <p:sldId id="277" r:id="rId35"/>
    <p:sldId id="291" r:id="rId36"/>
    <p:sldId id="278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8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Accidents That Changed the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Marc Silver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1D397-953A-FA15-2F37-9187BDAC3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46D9A-5C34-DCB3-64E5-B9C858244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6F672-8CC1-D1A6-4B82-97DD493F2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Saccharin: The Sweet Side of Chemistry</a:t>
            </a:r>
            <a:r>
              <a:rPr lang="en-US" sz="2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(continued)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Its discovery opened the door to a whole new market for sugar substitutes, especially for diabetics and those looking to reduce caloric intake.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Saccharin paved the way for other artificial sweeteners like aspartame and sucralose, and helped launch a global diet food industry.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7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indent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Ivory Soap: The Bar That Floats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late 1800s, Procter &amp; Gamble discovered that soap with air whipped into it would float.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wasn’t an accident, but it played like one.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Floating soap was easier to use in murky rivers and caught on as a hallmark of cleanliness.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Play-Doh: From Cleaner to Classroom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Originally made to clean soot from wallpaper, Play-Doh lost its market with the rise of gas heating.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Teachers began using it in classrooms. Its soft texture, non-toxic formula, and moldability made it perfect for kids.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company pivoted—and built a toy empire.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F9C83-B258-C6E7-BE87-458880F11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76F33-90B0-D64C-AE65-36750A3DC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6092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CC668-0B7B-3908-A8E4-C59A8F073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6092"/>
            <a:ext cx="8229600" cy="4860071"/>
          </a:xfrm>
        </p:spPr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Post-it Notes: Sticking Around by Accident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1968, Dr. Spencer Silver, a chemist at 3M, set out to develop a super-strong adhesive.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Instead, he ended up with the opposite—a weak, pressure-sensitive adhesive that stuck lightly and could be peeled off without damage.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Fry sang in his church choir and often lost his place in the hymnal. Remembering Silver’s invention, he used the adhesive to anchor small slips of paper in his book. </a:t>
            </a:r>
          </a:p>
        </p:txBody>
      </p:sp>
    </p:spTree>
    <p:extLst>
      <p:ext uri="{BB962C8B-B14F-4D97-AF65-F5344CB8AC3E}">
        <p14:creationId xmlns:p14="http://schemas.microsoft.com/office/powerpoint/2010/main" val="246590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60586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0586"/>
            <a:ext cx="8229600" cy="5697414"/>
          </a:xfrm>
        </p:spPr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Post-it Notes: Sticking Around by Accident</a:t>
            </a:r>
            <a:r>
              <a:rPr lang="en-US" sz="2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(continued)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notes stayed in place and could be repositioned as needed. This simple use case led to the development of Post-it Notes.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impact was profound. Post-its revolutionized office communication, organization, and collaboration.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corporate brainstorming sessions to students’ study methods, these little sticky squares have become a universal tool for quick notes, reminders, and creative thinking.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9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48009"/>
            <a:ext cx="8346831" cy="7163653"/>
          </a:xfrm>
        </p:spPr>
        <p:txBody>
          <a:bodyPr>
            <a:no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Teflon: A Slick Surprise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1938, chemist Roy Plunkett was experimenting with gases for refrigeration when one of his samples, tetrafluoroethylene, was stored in a pressurized cylinder.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gas mysteriously stopped flowing, so he opened the cylinder and found a white, waxy solid coating the inside. This substance was polytetrafluoroethylene, or PTFE—remarkably slippery and chemically resistant.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590E3-AE7E-AD54-70C6-76EF9AB48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0B97-A883-87F3-AB7B-E8695C91F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09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170B6-6D16-248C-F7D2-1754F535A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148009"/>
            <a:ext cx="8686801" cy="4708525"/>
          </a:xfrm>
        </p:spPr>
        <p:txBody>
          <a:bodyPr>
            <a:no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Teflon: A Slick Surprise</a:t>
            </a:r>
            <a:r>
              <a:rPr lang="en-US" sz="2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(continued)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accident led to the creation of Teflon, a material with incredibly low friction and high resistance to heat and corrosion.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soon found a home in cookware, making pans easier to clean and reducing the need for cooking oils.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Beyond the kitchen, Teflon has been used in wiring insulation, aerospace applications, medical devices, and even the protective coating on space suits.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overlooked mishap in a lab became one of the most versatile materials of the modern age.</a:t>
            </a:r>
          </a:p>
        </p:txBody>
      </p:sp>
    </p:spTree>
    <p:extLst>
      <p:ext uri="{BB962C8B-B14F-4D97-AF65-F5344CB8AC3E}">
        <p14:creationId xmlns:p14="http://schemas.microsoft.com/office/powerpoint/2010/main" val="421930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25555-A089-4379-E524-7E07632E5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D307-A5A0-3758-0390-B07D175DD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09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11C0-CC22-CD2C-290C-211DB7037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166449"/>
            <a:ext cx="8346831" cy="4525963"/>
          </a:xfrm>
        </p:spPr>
        <p:txBody>
          <a:bodyPr>
            <a:no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Teflon: A Slick Surprise</a:t>
            </a:r>
            <a:r>
              <a:rPr lang="en-US" sz="2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(continued)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soon found a home in cookware, making pans easier to clean and reducing the need for cooking oils.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Beyond the kitchen, Teflon has been used in wiring insulation, aerospace applications, medical devices, and even the protective coating on space suits.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overlooked mishap in a lab became one of the most versatile materials of the modern age.</a:t>
            </a:r>
          </a:p>
        </p:txBody>
      </p:sp>
    </p:spTree>
    <p:extLst>
      <p:ext uri="{BB962C8B-B14F-4D97-AF65-F5344CB8AC3E}">
        <p14:creationId xmlns:p14="http://schemas.microsoft.com/office/powerpoint/2010/main" val="415789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pPr marL="228600" indent="0"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 Glue: Too Sticky to Ignore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During World War II, Dr. Harry Coover was part of a team at Eastman Kodak developing precision plastic lenses for gun sights.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of the chemical formulations he tested—a compound called cyanoacrylate—was rejected because it stuck to everything it touched. At the time, it was considered a nuisance.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Years later, in 1951, Coover revisited the compound during another project and realized its potential as a powerful adhesive. 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E7CD4-3774-18FB-CB17-3AF884753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574D-2E94-A774-3BA1-2CAA00025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45C36-03DC-7189-7083-D7A4F181C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4525963"/>
          </a:xfrm>
        </p:spPr>
        <p:txBody>
          <a:bodyPr>
            <a:noAutofit/>
          </a:bodyPr>
          <a:lstStyle/>
          <a:p>
            <a:pPr marL="228600" indent="0"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 Glue: Too Sticky to Ignore</a:t>
            </a:r>
            <a:r>
              <a:rPr lang="en-US" sz="2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(continued)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"mistake" became Super Glue—an instant-bonding glue that didn’t require heat or pressure.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was commercialized in 1958 and found immediate use in households, workshops, and even emergency medicine.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fact, during the Vietnam War, Super Glue was used in the field to temporarily seal wounds before surgery.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Today, it's a go-to product in everything from DIY repairs to industrial manufacturing.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51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the greatest innovations aren’t planned.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wrong turn, a mix-up, or an unexpected reaction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of these mistakes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change how we eat, clean, heal, and live.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be telling you the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stories of mistakes that changed the world.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explore everyday products and world-changing discoveries that started with a mistake—and ended up transforming our lives.</a:t>
            </a: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761"/>
            <a:ext cx="8229600" cy="4525963"/>
          </a:xfrm>
        </p:spPr>
        <p:txBody>
          <a:bodyPr>
            <a:norm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Velcro: Inspired by Nature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1941, Swiss engineer George de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Mestral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noticed burrs clinging to his dog’s fur.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 a microscope, he saw tiny hooks.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mimicked the design and created Velcro, a fastening system now used in clothing, medical gear, and aerospace.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STAPLES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Bubble Wrap: From Wall Décor to Packaging Hero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Alfred Fielding and Marc Chavannes set out to make textured wallpaper in 1957.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sealed plastic sheets together, trapping air bubbles. It flopped as wallpaper but shined as packing material—Bubble Wrap was born.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477"/>
            <a:ext cx="8229600" cy="1143000"/>
          </a:xfrm>
        </p:spPr>
        <p:txBody>
          <a:bodyPr>
            <a:normAutofit/>
          </a:bodyPr>
          <a:lstStyle/>
          <a:p>
            <a:pPr marL="228600" marR="0" indent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 &amp; MEDICINE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193"/>
            <a:ext cx="8229600" cy="4525963"/>
          </a:xfrm>
        </p:spPr>
        <p:txBody>
          <a:bodyPr>
            <a:noAutofit/>
          </a:bodyPr>
          <a:lstStyle/>
          <a:p>
            <a:pPr marL="228600" marR="0" indent="0"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Penicillin: Mold That Saved Millions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1928, Alexander Fleming returned from vacation to find one of his Petri dishes had been contaminated by a mold.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Surprisingly, the bacteria surrounding the mold had died, while the rest of the dish was still overrun.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mold was later identified as Penicillium notatum. Fleming’s observation led to the development of penicillin—the world’s first true antibiotic.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EB187-26B9-D8FC-D4E6-8A598003A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C85DF-3C97-1206-99B3-1D3606092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07"/>
            <a:ext cx="8229600" cy="1143000"/>
          </a:xfrm>
        </p:spPr>
        <p:txBody>
          <a:bodyPr>
            <a:normAutofit/>
          </a:bodyPr>
          <a:lstStyle/>
          <a:p>
            <a:pPr marL="228600" marR="0" indent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 &amp; MEDICINE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AF172-0BB3-204E-8104-008A7315F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Penicillin: Mold That Saved Millions</a:t>
            </a:r>
            <a:r>
              <a:rPr lang="en-US" sz="2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(continued)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Its impact was revolutionary. Penicillin transformed the treatment of bacterial infections, saving millions of lives during World War II and beyond.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laid the groundwork for the modern pharmaceutical industry and opened the door for the development of a wide range of life-saving antibiotics used today.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87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869"/>
            <a:ext cx="91440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 &amp; MEDICINE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315"/>
            <a:ext cx="8229600" cy="4525963"/>
          </a:xfrm>
        </p:spPr>
        <p:txBody>
          <a:bodyPr>
            <a:norm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Anesthesia: Discovered at a Party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1840s, people experimented with nitrous oxide and ether at “laughing gas” parties.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Doctors noticed that people felt no pain during injuries sustained at these events.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Soon after, anesthesia became a surgical game-changer.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315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 &amp; MEDICINE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761"/>
            <a:ext cx="8229600" cy="4525963"/>
          </a:xfrm>
        </p:spPr>
        <p:txBody>
          <a:bodyPr>
            <a:norm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Plastic Surgery: A War-Time Necessity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 War I brought gruesome injuries to soldiers’ faces.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response, surgeons pioneered reconstructive techniques that laid the groundwork for modern plastic surgery.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46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 &amp; MEDICINE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208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X-Rays: Seeing the Invisible</a:t>
            </a: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3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1895, German physicist Wilhelm </a:t>
            </a:r>
            <a:r>
              <a:rPr lang="en-US" sz="3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Röntgen</a:t>
            </a:r>
            <a:r>
              <a:rPr lang="en-US" sz="3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was experimenting with cathode rays when he noticed that a screen coated with barium platinocyanide began to glow—even though it wasn’t in the direct path of the rays.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3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realized he had discovered a new form of radiation that could pass through solid objects. </a:t>
            </a:r>
            <a:r>
              <a:rPr lang="en-US" sz="3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Röntgen</a:t>
            </a:r>
            <a:r>
              <a:rPr lang="en-US" sz="3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soon found that these rays could illuminate the bones inside his hand, capturing the first medical X-ray image.</a:t>
            </a:r>
          </a:p>
          <a:p>
            <a:pPr marL="228600" marR="0" indent="0">
              <a:lnSpc>
                <a:spcPct val="115000"/>
              </a:lnSpc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EA19F-2EF3-06CD-3D0E-F6667C5CD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7B3A-9D19-982B-71D2-7CDD8C437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 &amp; MEDICINE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009EE-BCA5-C2BC-2B71-4208F33B2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7315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3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X-Rays: Seeing the Invisible</a:t>
            </a:r>
            <a:endParaRPr lang="en-US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33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discovery of X-rays transformed modern medicine almost overnight. For the first time, doctors could examine the inside of the human body without surgery.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33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Today, X-rays are not only essential in diagnosing fractures, infections, and tumors but are also used in fields like airport security, materials testing, and even art conservation.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33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accidental discovery opened up an entirely new way to see and understand the world around us.</a:t>
            </a:r>
            <a:endParaRPr lang="en-US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4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>
            <a:normAutofit/>
          </a:bodyPr>
          <a:lstStyle/>
          <a:p>
            <a:pPr marL="228600" marR="0" indent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&amp; MACHINERY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6284"/>
            <a:ext cx="8229600" cy="5686547"/>
          </a:xfrm>
        </p:spPr>
        <p:txBody>
          <a:bodyPr>
            <a:noAutofit/>
          </a:bodyPr>
          <a:lstStyle/>
          <a:p>
            <a:pPr marL="228600" marR="0" indent="0"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Vulcanized Rubber: A Hot Mistake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1839, Charles Goodyear, a persistent but struggling inventor, was experimenting with ways to make rubber more durable and less sticky. </a:t>
            </a:r>
          </a:p>
          <a:p>
            <a:pPr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 time, natural rubber would become brittle in the cold and melt in the heat—making it unreliable for most practical uses. One day, Goodyear accidentally dropped a mixture of rubber and sulfur onto a hot stove. </a:t>
            </a:r>
          </a:p>
          <a:p>
            <a:pPr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Instead of melting into a gooey mess, the rubber charred slightly and became firm, elastic, and weather-resistant.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54C47-7A43-6407-F1AC-42A08A0C3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6EE5F-5A05-DD56-ABF1-31D0C92AD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09"/>
            <a:ext cx="8229600" cy="1143000"/>
          </a:xfrm>
        </p:spPr>
        <p:txBody>
          <a:bodyPr>
            <a:normAutofit/>
          </a:bodyPr>
          <a:lstStyle/>
          <a:p>
            <a:pPr marL="228600" marR="0" indent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&amp; MACHINERY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5915B-E18D-B467-ACE6-7D5AC94CE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2572"/>
            <a:ext cx="8229600" cy="4525963"/>
          </a:xfrm>
        </p:spPr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Vulcanized Rubber: A Hot Mistake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process, which he called "vulcanization" (named after the Roman god of fire), revolutionized the rubber industry. </a:t>
            </a: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Vulcanized rubber became the foundation for an explosion of industrial products—most notably tires, but also hoses, seals, shoe soles, and countless mechanical components. </a:t>
            </a: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Goodyear never profited much from his discovery during his lifetime, but his accidental breakthrough paved the way for the modern automotive and manufacturing world.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9485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3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Chocolate Chip Cookies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1930s, Ruth Graves Wakefield, co-owner of the Toll House Inn, wanted to bake chocolate cookies but discovered she was out of baker’s chocolate. Improvising, she chopped up a Nestlé semi-sweet bar, assuming it would melt into the dough.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Instead, the chocolate pieces stayed intact, creating a new kind of cookie—soft, sweet, and filled with pockets of rich chocolate.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95"/>
            <a:ext cx="8229600" cy="1325562"/>
          </a:xfrm>
        </p:spPr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&amp; MACHINERY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463"/>
            <a:ext cx="8229600" cy="4525963"/>
          </a:xfrm>
        </p:spPr>
        <p:txBody>
          <a:bodyPr>
            <a:no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Safety Glass: Cracked but Not Broken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1903, French chemist Édouard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Bénédictus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accidentally dropped a glass flask that had been coated with cellulose nitrate, a type of plastic film.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Instead of shattering into dangerous shards, the glass cracked but held together.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Intrigued by the outcome, he realized that the film had kept the fragments in place—a potentially life-saving feature.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62C6D-EDF1-DC8D-C328-30EABF1EE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78EAD-71AE-3E64-D7C3-19151122D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09"/>
            <a:ext cx="8229600" cy="1325562"/>
          </a:xfrm>
        </p:spPr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&amp; MACHINERY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390B0-1A34-79AA-A9AB-85891E18F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0571"/>
            <a:ext cx="8229600" cy="4525963"/>
          </a:xfrm>
        </p:spPr>
        <p:txBody>
          <a:bodyPr>
            <a:noAutofit/>
          </a:bodyPr>
          <a:lstStyle/>
          <a:p>
            <a:pPr marL="228600" indent="0"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Safety Glass: Cracked but Not Broken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observation led to the invention of laminated safety glass, a sandwich-like structure where a plastic layer is fused between two sheets of glass.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Today, safety glass is a standard feature in car windshields, building windows, and even protective eyewear.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dramatically reduces the risk of injury in accidents and has become an essential part of modern safety engineering in both transportation and architecture.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799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30"/>
            <a:ext cx="8229600" cy="1143000"/>
          </a:xfrm>
        </p:spPr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&amp; MACHINERY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4370"/>
            <a:ext cx="8229600" cy="4871794"/>
          </a:xfrm>
        </p:spPr>
        <p:txBody>
          <a:bodyPr>
            <a:no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Stainless Steel: Rust-Free by Design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1913, English metallurgist Harry Brearley was tasked with developing a more erosion-resistant gun barrel for use in firearms.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experimenting with different alloys, he created a steel mixture containing around 12% chromium.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he set the sample aside and returned to it weeks later, he noticed something unusual: it hadn’t rusted.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B69C0-8DBB-94AD-F892-14EC2EEFD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7CF75-D393-9145-E362-2FDDC2EB3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315"/>
            <a:ext cx="8229600" cy="1143000"/>
          </a:xfrm>
        </p:spPr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&amp; MACHINERY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B496C-926B-B34A-D318-B91AF285D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8524"/>
            <a:ext cx="8229600" cy="4953855"/>
          </a:xfrm>
        </p:spPr>
        <p:txBody>
          <a:bodyPr>
            <a:noAutofit/>
          </a:bodyPr>
          <a:lstStyle/>
          <a:p>
            <a:pPr marL="228600" indent="0"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Stainless Steel: Rust-Free by Design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corrosion-resistant material became known as stainless steel. Its durability, shine, and resistance to staining made it ideal not just for firearms, but for a wide range of uses.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Stainless steel quickly found a home in kitchenware, surgical tools, building materials, and modern architecture. </a:t>
            </a:r>
          </a:p>
          <a:p>
            <a:pPr marL="571500"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skyscrapers and car parts to cutlery and surgical implants, Brearley’s overlooked discovery has become one of the most essential materials in the modern industrial and consumer world.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4531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indent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THOUGHTS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Behind every invention is a spark—but not always the kind we expect. 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 stories remind us that accidents aren’t failures. They’re sometimes just detours on the way to discovery. 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end, it’s our curiosity, persistence, and ability to recognize opportunity that shape the world.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D1BF7-3F37-DD1F-1182-2F1BC1145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FAE3-0B20-1328-480A-C50C41FD3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indent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for Coming!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DB1F1-BD74-2284-1F10-2A46CF3F2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775"/>
              </a:spcBef>
              <a:spcAft>
                <a:spcPts val="125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</a:rPr>
              <a:t>	</a:t>
            </a:r>
            <a:r>
              <a:rPr lang="en-US" altLang="en-US" sz="3600" dirty="0">
                <a:latin typeface="Times New Roman" panose="02020603050405020304" pitchFamily="18" charset="0"/>
              </a:rPr>
              <a:t>I hope I’ve educated </a:t>
            </a:r>
            <a:br>
              <a:rPr lang="en-US" altLang="en-US" sz="3600" dirty="0">
                <a:latin typeface="Times New Roman" panose="02020603050405020304" pitchFamily="18" charset="0"/>
              </a:rPr>
            </a:br>
            <a:r>
              <a:rPr lang="en-US" altLang="en-US" sz="3600" dirty="0">
                <a:latin typeface="Times New Roman" panose="02020603050405020304" pitchFamily="18" charset="0"/>
              </a:rPr>
              <a:t>and entertained you today.</a:t>
            </a:r>
            <a:br>
              <a:rPr lang="en-US" altLang="en-US" sz="3600" dirty="0">
                <a:latin typeface="Times New Roman" panose="02020603050405020304" pitchFamily="18" charset="0"/>
              </a:rPr>
            </a:br>
            <a:br>
              <a:rPr lang="en-US" altLang="en-US" sz="2000" dirty="0">
                <a:latin typeface="Times New Roman" panose="02020603050405020304" pitchFamily="18" charset="0"/>
              </a:rPr>
            </a:br>
            <a:endParaRPr lang="en-US" altLang="en-US" sz="2000" dirty="0">
              <a:latin typeface="Times New Roman" panose="02020603050405020304" pitchFamily="18" charset="0"/>
            </a:endParaRPr>
          </a:p>
          <a:p>
            <a:pPr algn="ctr">
              <a:spcBef>
                <a:spcPts val="1075"/>
              </a:spcBef>
              <a:spcAft>
                <a:spcPts val="125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altLang="en-US" sz="2000" dirty="0">
              <a:latin typeface="Times New Roman" panose="02020603050405020304" pitchFamily="18" charset="0"/>
            </a:endParaRPr>
          </a:p>
          <a:p>
            <a:pPr algn="ctr">
              <a:spcBef>
                <a:spcPts val="1075"/>
              </a:spcBef>
              <a:spcAft>
                <a:spcPts val="125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</a:rPr>
              <a:t>I can be contacted by e-mail at marc@soundscapeav.com</a:t>
            </a:r>
          </a:p>
        </p:txBody>
      </p:sp>
    </p:spTree>
    <p:extLst>
      <p:ext uri="{BB962C8B-B14F-4D97-AF65-F5344CB8AC3E}">
        <p14:creationId xmlns:p14="http://schemas.microsoft.com/office/powerpoint/2010/main" val="13188697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795C2-2490-D0E7-F630-DFEC0AF09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A12CE-5957-FBA1-80D3-EE1C8D72C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</a:t>
            </a:r>
            <a:endParaRPr lang="en-US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32529-DC78-824A-26B3-AF91A5EC0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History.com Editors. (2021). </a:t>
            </a:r>
            <a:r>
              <a:rPr lang="en-US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Accidental Inventions That Changed the World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https://www.history.com/news/8-accidental-inventions-that-changed-the-world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Concordia University. </a:t>
            </a:r>
            <a:r>
              <a:rPr lang="en-US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Successful Inventions Made by Accident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https://www.concordia.edu/blog/9-successful-inventions-made-by-accident.html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Smithsonian Magazine. (2020). </a:t>
            </a:r>
            <a:r>
              <a:rPr lang="en-US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True Story of the Popsicle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https://www.smithsonianmag.com/innovation/popsicle-invented-by-11-year-old-boy-180960291/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Wired. (2009). </a:t>
            </a:r>
            <a:r>
              <a:rPr lang="en-US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 Ten Accidental Inventions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https://www.wired.com/2009/10/accidental-inventions/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Mental Floss. (2022). </a:t>
            </a:r>
            <a:r>
              <a:rPr lang="en-US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Everyday Products That Were Invented by Accident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https://www.mentalfloss.com/article/58317/12-everyday-products-were-invented-accident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Tedium. (2016). </a:t>
            </a:r>
            <a:r>
              <a:rPr lang="en-US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Origin of Cheese Puffs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https://tedium.co/2016/11/10/cheese-curls-creation-story/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954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2F530-9045-3E08-D1F9-BD774A66A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54DF-7BD2-1F02-E1C4-38364A773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3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73098-8331-6E02-CF06-61B87D8CD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Chocolate Chip Cookies (continued)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accidental recipe became wildly popular, and Nestlé later partnered with Wakefield, printing her recipe on chocolate bar wrappers and eventually launching chocolate chips as a product.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single kitchen mishap helped shape the identity of American home baking and launched one of the most beloved cookies in the world.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61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Cheese Puffs: From Animal Feed to Snack Aisle Staple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1930s, Wisconsin’s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Flakall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Corporation was producing animal feed.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prevent clogging, operators fed moistened corn into a grinder.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heating process unintentionally puffed the corn. </a:t>
            </a:r>
          </a:p>
          <a:p>
            <a:pPr marL="685800" indent="-4572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Employee Edward Wilson tasted the result, seasoned it with powdered cheese, and gave us the modern cheese puff.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Corn Flakes: Born from a Burned Batch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Harvey Kellogg and his brother Will were experimenting with cereal-based foods at their sanitarium in Michigan when they accidentally left a batch of cooked wheat sitting out overnight.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morning, it had gone stale, but to avoid the waste, they thought it may be saved, so they ran it through rollers.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result wasn’t a paste, but flat flakes.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551B5-3A54-716F-C930-634A62E11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72D19-60F1-52AE-AAF1-060DAAC3B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6092"/>
          </a:xfrm>
        </p:spPr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064CE-9B9C-97B2-4434-716DC4BA1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6092"/>
            <a:ext cx="8229600" cy="5591908"/>
          </a:xfrm>
        </p:spPr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Corn Flakes: Born from a Burned Batch (continued)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they baked these flakes, they turned into a crisp, crunchy food that was surprisingly tasty.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Recognizing the potential, they refined the process and later used corn instead of wheat, giving rise to Corn Flakes.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unintentional discovery not only launched the Kellogg brand but also helped revolutionize how Americans viewed breakfast.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Quick, easy-to-prepare cereal replaced time-consuming hot meals and reshaped morning routines across the country.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49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Popsicle: An 11-Year-Old’s Icy Mistake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1905, Frank Epperson left a mix of soda water and powder on his porch overnight.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froze with the stirring stick inside.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called it the "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Epsicle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," later renamed Popsicle—and it became a summertime classic.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&amp; DRINK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Saccharin: The Sweet Side of Chemistry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1878, chemist Constantin Fahlberg noticed a sweet taste on his fingers during dinner.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Curious, he retraced his steps and identified the source: a compound he had been working with earlier in the lab. </a:t>
            </a:r>
          </a:p>
          <a:p>
            <a:pPr marL="57150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compound became saccharin—the world’s first artificial sweetener.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2562</Words>
  <Application>Microsoft Office PowerPoint</Application>
  <PresentationFormat>On-screen Show (4:3)</PresentationFormat>
  <Paragraphs>173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Times New Roman</vt:lpstr>
      <vt:lpstr>Office Theme</vt:lpstr>
      <vt:lpstr>Accidents That Changed the World</vt:lpstr>
      <vt:lpstr>Introduction</vt:lpstr>
      <vt:lpstr>FOOD &amp; DRINK</vt:lpstr>
      <vt:lpstr>FOOD &amp; DRINK</vt:lpstr>
      <vt:lpstr>FOOD &amp; DRINK</vt:lpstr>
      <vt:lpstr>FOOD &amp; DRINK</vt:lpstr>
      <vt:lpstr>FOOD &amp; DRINK</vt:lpstr>
      <vt:lpstr>FOOD &amp; DRINK</vt:lpstr>
      <vt:lpstr>FOOD &amp; DRINK</vt:lpstr>
      <vt:lpstr>FOOD &amp; DRINK</vt:lpstr>
      <vt:lpstr>HOUSEHOLD STAPLES</vt:lpstr>
      <vt:lpstr>HOUSEHOLD STAPLES</vt:lpstr>
      <vt:lpstr>HOUSEHOLD STAPLES</vt:lpstr>
      <vt:lpstr>HOUSEHOLD STAPLES</vt:lpstr>
      <vt:lpstr>HOUSEHOLD STAPLES</vt:lpstr>
      <vt:lpstr>HOUSEHOLD STAPLES</vt:lpstr>
      <vt:lpstr>HOUSEHOLD STAPLES</vt:lpstr>
      <vt:lpstr>HOUSEHOLD STAPLES</vt:lpstr>
      <vt:lpstr>HOUSEHOLD STAPLES</vt:lpstr>
      <vt:lpstr>HOUSEHOLD STAPLES</vt:lpstr>
      <vt:lpstr>HOUSEHOLD STAPLES</vt:lpstr>
      <vt:lpstr>SCIENCE &amp; MEDICINE</vt:lpstr>
      <vt:lpstr>SCIENCE &amp; MEDICINE</vt:lpstr>
      <vt:lpstr>SCIENCE &amp; MEDICINE</vt:lpstr>
      <vt:lpstr>SCIENCE &amp; MEDICINE</vt:lpstr>
      <vt:lpstr>SCIENCE &amp; MEDICINE</vt:lpstr>
      <vt:lpstr>SCIENCE &amp; MEDICINE</vt:lpstr>
      <vt:lpstr>MATERIALS &amp; MACHINERY</vt:lpstr>
      <vt:lpstr>MATERIALS &amp; MACHINERY</vt:lpstr>
      <vt:lpstr>MATERIALS &amp; MACHINERY</vt:lpstr>
      <vt:lpstr>MATERIALS &amp; MACHINERY</vt:lpstr>
      <vt:lpstr>MATERIALS &amp; MACHINERY</vt:lpstr>
      <vt:lpstr>MATERIALS &amp; MACHINERY</vt:lpstr>
      <vt:lpstr>FINAL THOUGHTS</vt:lpstr>
      <vt:lpstr>Thank You for Coming!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Marc Silver</dc:creator>
  <cp:keywords/>
  <dc:description>generated using python-pptx</dc:description>
  <cp:lastModifiedBy>Marc Silver</cp:lastModifiedBy>
  <cp:revision>7</cp:revision>
  <dcterms:created xsi:type="dcterms:W3CDTF">2013-01-27T09:14:16Z</dcterms:created>
  <dcterms:modified xsi:type="dcterms:W3CDTF">2025-09-26T21:29:04Z</dcterms:modified>
  <cp:category/>
</cp:coreProperties>
</file>