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80" r:id="rId8"/>
    <p:sldId id="261" r:id="rId9"/>
    <p:sldId id="262" r:id="rId10"/>
    <p:sldId id="281" r:id="rId11"/>
    <p:sldId id="263" r:id="rId12"/>
    <p:sldId id="264" r:id="rId13"/>
    <p:sldId id="282" r:id="rId14"/>
    <p:sldId id="265" r:id="rId15"/>
    <p:sldId id="266" r:id="rId16"/>
    <p:sldId id="283" r:id="rId17"/>
    <p:sldId id="284" r:id="rId18"/>
    <p:sldId id="267" r:id="rId19"/>
    <p:sldId id="285" r:id="rId20"/>
    <p:sldId id="268" r:id="rId21"/>
    <p:sldId id="269" r:id="rId22"/>
    <p:sldId id="270" r:id="rId23"/>
    <p:sldId id="286" r:id="rId24"/>
    <p:sldId id="271" r:id="rId25"/>
    <p:sldId id="272" r:id="rId26"/>
    <p:sldId id="273" r:id="rId27"/>
    <p:sldId id="287" r:id="rId28"/>
    <p:sldId id="274" r:id="rId29"/>
    <p:sldId id="288" r:id="rId30"/>
    <p:sldId id="275" r:id="rId31"/>
    <p:sldId id="289" r:id="rId32"/>
    <p:sldId id="276" r:id="rId33"/>
    <p:sldId id="290" r:id="rId34"/>
    <p:sldId id="277" r:id="rId35"/>
    <p:sldId id="291" r:id="rId36"/>
    <p:sldId id="27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543E0-2E44-02B7-27B9-5B5FCED59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925760"/>
          </a:xfrm>
        </p:spPr>
        <p:txBody>
          <a:bodyPr>
            <a:normAutofit/>
          </a:bodyPr>
          <a:lstStyle/>
          <a:p>
            <a:r>
              <a:rPr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Accidents That Changed the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738" y="3713040"/>
            <a:ext cx="7549662" cy="1925760"/>
          </a:xfrm>
        </p:spPr>
        <p:txBody>
          <a:bodyPr/>
          <a:lstStyle/>
          <a:p>
            <a:r>
              <a: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Marc Silver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1D397-953A-FA15-2F37-9187BDAC3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6D9A-5C34-DCB3-64E5-B9C85824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455"/>
            <a:ext cx="8229600" cy="1143000"/>
          </a:xfrm>
        </p:spPr>
        <p:txBody>
          <a:bodyPr/>
          <a:lstStyle/>
          <a:p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&amp; DRINK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F672-8CC1-D1A6-4B82-97DD493F2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4017"/>
            <a:ext cx="8229600" cy="4525963"/>
          </a:xfrm>
        </p:spPr>
        <p:txBody>
          <a:bodyPr>
            <a:noAutofit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Saccharin: The Sweet Side of Chemistry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 discovery opened the door to a whole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market for sugar substitutes,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 for diabetics and those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looking to reduce caloric intake.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Saccharin paved the way for other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artificial sweeteners like aspartame and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sucralose, and helped launch a global diet food industry.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912D0-CDA5-5C46-C414-B27A4B3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33" r="33461"/>
          <a:stretch>
            <a:fillRect/>
          </a:stretch>
        </p:blipFill>
        <p:spPr>
          <a:xfrm>
            <a:off x="6107723" y="1928447"/>
            <a:ext cx="303627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8"/>
            <a:ext cx="8229600" cy="1143000"/>
          </a:xfrm>
        </p:spPr>
        <p:txBody>
          <a:bodyPr>
            <a:normAutofit/>
          </a:bodyPr>
          <a:lstStyle/>
          <a:p>
            <a:pPr marL="228600" marR="0" indent="0" algn="ctr">
              <a:lnSpc>
                <a:spcPct val="115000"/>
              </a:lnSpc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HOUSEHOLD STAPLES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076" y="1365740"/>
            <a:ext cx="4923693" cy="5452082"/>
          </a:xfrm>
        </p:spPr>
        <p:txBody>
          <a:bodyPr>
            <a:normAutofit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Ivory Soap: The Bar That Floats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late 1800s, Procter &amp; Gamble discovered that soap with air whipped into it would float.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wasn’t an accident, but it played like one.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Floating soap was easier to use in murky rivers and caught on as a hallmark of cleanliness.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C64BF-4ED7-2DFE-523F-75C4234C8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128"/>
          <a:stretch>
            <a:fillRect/>
          </a:stretch>
        </p:blipFill>
        <p:spPr>
          <a:xfrm>
            <a:off x="0" y="1709928"/>
            <a:ext cx="4103077" cy="51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55"/>
            <a:ext cx="8229600" cy="1143000"/>
          </a:xfrm>
        </p:spPr>
        <p:txBody>
          <a:bodyPr/>
          <a:lstStyle/>
          <a:p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HOUSEHOLD STAPLES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017"/>
            <a:ext cx="5863928" cy="5164014"/>
          </a:xfrm>
        </p:spPr>
        <p:txBody>
          <a:bodyPr>
            <a:normAutofit/>
          </a:bodyPr>
          <a:lstStyle/>
          <a:p>
            <a:pPr marL="2286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Play-Doh: From Cleaner to Classroom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Originally made to clean soot from wallpaper, Play-Doh lost its market with the rise of gas heating.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 began using it in classrooms. Its soft texture, non-toxic formula, and moldability made it perfect for kids.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company pivoted—and built a toy empire.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35207-374C-EAC3-3DD2-652956E55C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56" t="3281" r="32481"/>
          <a:stretch>
            <a:fillRect/>
          </a:stretch>
        </p:blipFill>
        <p:spPr>
          <a:xfrm>
            <a:off x="6321128" y="2028090"/>
            <a:ext cx="2822872" cy="4044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F9C83-B258-C6E7-BE87-458880F11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6F33-90B0-D64C-AE65-36750A3D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32"/>
            <a:ext cx="8229600" cy="1143000"/>
          </a:xfrm>
        </p:spPr>
        <p:txBody>
          <a:bodyPr/>
          <a:lstStyle/>
          <a:p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HOUSEHOLD STAPLES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C668-0B7B-3908-A8E4-C59A8F073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554" y="1342294"/>
            <a:ext cx="5943600" cy="3024554"/>
          </a:xfrm>
        </p:spPr>
        <p:txBody>
          <a:bodyPr>
            <a:noAutofit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Post-it Notes: Sticking Around by Accident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1968, Dr. Spencer Silver, a chemist at 3M, set out to develop a super-strong adhesive.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A972A-D232-AF26-AC30-0B02A795C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294"/>
            <a:ext cx="3024554" cy="3024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2BC8C-A422-6386-3306-BE5BCB2C7A1D}"/>
              </a:ext>
            </a:extLst>
          </p:cNvPr>
          <p:cNvSpPr txBox="1"/>
          <p:nvPr/>
        </p:nvSpPr>
        <p:spPr>
          <a:xfrm>
            <a:off x="0" y="4420457"/>
            <a:ext cx="8968154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785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Instead, he ended up with the opposite—a weak, pressure-sensitive adhesive that stuck lightly and could be peeled off without damage. </a:t>
            </a:r>
          </a:p>
          <a:p>
            <a:pPr marL="57785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Fry sang in his church choir and often lost his place in the hymnal. Remembering Silver’s invention, he used the adhesive to anchor small slips of paper in his book. </a:t>
            </a:r>
          </a:p>
        </p:txBody>
      </p:sp>
    </p:spTree>
    <p:extLst>
      <p:ext uri="{BB962C8B-B14F-4D97-AF65-F5344CB8AC3E}">
        <p14:creationId xmlns:p14="http://schemas.microsoft.com/office/powerpoint/2010/main" val="24659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01"/>
            <a:ext cx="8229600" cy="1143000"/>
          </a:xfrm>
        </p:spPr>
        <p:txBody>
          <a:bodyPr/>
          <a:lstStyle/>
          <a:p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HOUSEHOLD STAPLES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463"/>
            <a:ext cx="6096000" cy="4525963"/>
          </a:xfrm>
        </p:spPr>
        <p:txBody>
          <a:bodyPr>
            <a:noAutofit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Post-it Notes: Sticking Around by Accident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notes stayed in place and could be repositioned as needed. This simple use case led to the development of Post-it Notes.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impact was profound. Post-its revolutionized office communication, organization, and collaboration.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corporate brainstorming sessions to students’ study methods, these little sticky squares have become a universal tool for quick notes, reminders, and creative thinking.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5269F-8604-68C7-93C5-8AC8E2794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2882838"/>
            <a:ext cx="2705100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8"/>
            <a:ext cx="8229600" cy="1143000"/>
          </a:xfrm>
        </p:spPr>
        <p:txBody>
          <a:bodyPr/>
          <a:lstStyle/>
          <a:p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HOUSEHOLD STAPLES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5740"/>
            <a:ext cx="8346831" cy="4525963"/>
          </a:xfrm>
        </p:spPr>
        <p:txBody>
          <a:bodyPr>
            <a:noAutofit/>
          </a:bodyPr>
          <a:lstStyle/>
          <a:p>
            <a:pPr marL="228600" indent="0"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Teflon: A Slick Surprise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1938, chemist Roy Plunkett was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experimenting with gases for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refrigeration when one of his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samples, tetrafluoroethylene, was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stored in a pressurized cylinder. </a:t>
            </a:r>
          </a:p>
          <a:p>
            <a:pPr marL="571500"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gas mysteriously stopped flowing, so he opened the cylinder and found a white, waxy solid coating the inside. This substance was polytetrafluoroethylene, or PTFE—remarkably slippery and chemically resistant.</a:t>
            </a:r>
          </a:p>
          <a:p>
            <a:pPr marL="571500"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accident led to the creation of Teflon, a material with incredibly low friction and high resistance to heat and corrosion.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BDAFB-A192-1733-9ECC-CA89B0D0F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541" y="1247655"/>
            <a:ext cx="3546070" cy="265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590E3-AE7E-AD54-70C6-76EF9AB48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0B97-A883-87F3-AB7B-E8695C91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455"/>
            <a:ext cx="8229600" cy="1143000"/>
          </a:xfrm>
        </p:spPr>
        <p:txBody>
          <a:bodyPr/>
          <a:lstStyle/>
          <a:p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HOUSEHOLD STAPLES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170B6-6D16-248C-F7D2-1754F535A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54017"/>
            <a:ext cx="8346831" cy="4525963"/>
          </a:xfrm>
        </p:spPr>
        <p:txBody>
          <a:bodyPr>
            <a:noAutofit/>
          </a:bodyPr>
          <a:lstStyle/>
          <a:p>
            <a:pPr marL="2286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Teflon: A Slick Surprise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soon found a home in cookware, making pans easier to clean and reducing the need for cooking oils.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Beyond the kitchen, Teflon has been used in wiring insulation, aerospace applications, medical devices, and even the protective coating on space suits.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overlooked mishap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lab became one of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most versatile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of the modern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A8E86-E6CF-5527-0408-DF54958A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419" y="4443047"/>
            <a:ext cx="4937581" cy="24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0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25555-A089-4379-E524-7E07632E5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D307-A5A0-3758-0390-B07D175DD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HOUSEHOLD STAPLES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11C0-CC22-CD2C-290C-211DB7037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46831" cy="4525963"/>
          </a:xfrm>
        </p:spPr>
        <p:txBody>
          <a:bodyPr>
            <a:noAutofit/>
          </a:bodyPr>
          <a:lstStyle/>
          <a:p>
            <a:pPr marL="2286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Teflon: A Slick Surprise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soon found a home in cookware, making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pans easier to clean and reducing the need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cooking oils.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Beyond the kitchen, Teflon has been used in wiring insulation, aerospace applications, medical devices, and even the protective coating on space suits.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overlooked mishap in a lab became one of the most versatile materials of the modern 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1B4E8-CF7B-6733-3663-A2C816BBB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435" y="1581150"/>
            <a:ext cx="2709565" cy="20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55"/>
            <a:ext cx="8229600" cy="1143000"/>
          </a:xfrm>
        </p:spPr>
        <p:txBody>
          <a:bodyPr/>
          <a:lstStyle/>
          <a:p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HOUSEHOLD STAPLES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017"/>
            <a:ext cx="8229600" cy="4525963"/>
          </a:xfrm>
        </p:spPr>
        <p:txBody>
          <a:bodyPr>
            <a:noAutofit/>
          </a:bodyPr>
          <a:lstStyle/>
          <a:p>
            <a:pPr marL="2286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 Glue: Too Sticky to Ignore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 World War II, Dr. Harry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Coover was part of a team at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Eastman Kodak developing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precision plastic lenses for gun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sights.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chemical formulations he tested—a compound called cyanoacrylate—was rejected because it stuck to everything it touched. At the time, it was considered a nuisance.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F06A5-618F-7F14-7F6E-98EA7D435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976" y="1563931"/>
            <a:ext cx="3870024" cy="2351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E7CD4-3774-18FB-CB17-3AF884753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574D-2E94-A774-3BA1-2CAA0002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01"/>
            <a:ext cx="8229600" cy="1143000"/>
          </a:xfrm>
        </p:spPr>
        <p:txBody>
          <a:bodyPr/>
          <a:lstStyle/>
          <a:p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HOUSEHOLD STAPLES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45C36-03DC-7189-7083-D7A4F181C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7463"/>
            <a:ext cx="8229600" cy="5175737"/>
          </a:xfrm>
        </p:spPr>
        <p:txBody>
          <a:bodyPr>
            <a:noAutofit/>
          </a:bodyPr>
          <a:lstStyle/>
          <a:p>
            <a:pPr marL="2286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 Glue: Too Sticky to Ignore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Years later, in 1951, Coover revisited the </a:t>
            </a:r>
            <a:b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compound during another project and </a:t>
            </a:r>
            <a:b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realized its potential as a powerful adhesive. 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"mistake" became Super Glue—an instant-bonding glue that didn’t require heat or pressure.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was commercialized in 1958 and found immediate use in households, workshops, and even emergency medicine.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fact, during the Vietnam War, Super Glue was used in the field to temporarily seal wounds before surgery.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528DB-87A7-FDE6-9BB4-97D136F2C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75" y="1194901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1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the greatest innovations aren’t planned.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wrong turn, a mix-up, or an unexpected reaction can change how we eat, clean, heal, and live.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stories of mistakes that changed the world.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Today, we’ll explore everyday products and world-changing discoveries that started with a mistake—and ended up transforming our lives.</a:t>
            </a:r>
          </a:p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01"/>
            <a:ext cx="8229600" cy="1143000"/>
          </a:xfrm>
        </p:spPr>
        <p:txBody>
          <a:bodyPr/>
          <a:lstStyle/>
          <a:p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HOUSEHOLD STAPLES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463"/>
            <a:ext cx="8686800" cy="3628291"/>
          </a:xfrm>
        </p:spPr>
        <p:txBody>
          <a:bodyPr>
            <a:normAutofit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Velcro: Inspired by Nature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1941, Swiss engineer George de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Mestral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noticed burrs clinging to his dog’s fur.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 a microscope, he saw tiny hooks.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24EA4-D708-8BCF-9D14-A15FE43A8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0232"/>
            <a:ext cx="5756031" cy="32377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CD6B3B-134B-908F-5C2A-6454C0B09252}"/>
              </a:ext>
            </a:extLst>
          </p:cNvPr>
          <p:cNvSpPr txBox="1"/>
          <p:nvPr/>
        </p:nvSpPr>
        <p:spPr>
          <a:xfrm>
            <a:off x="5181600" y="3612445"/>
            <a:ext cx="3786554" cy="2613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mimicked the design and created Velcro, a fastening system now used in clothing, medical gear, and aerospace.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HOUSEHOLD STAPLES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Bubble Wrap: From Wall Décor to Packaging Hero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Alfred Fielding and Marc Chavannes set out to make textured wallpaper in 1957.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sealed plastic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sheets together, trapping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 bubbles. It flopped as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wallpaper but shined as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packing material—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Bubble Wrap was born.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E027D-F2C2-9E29-29AB-697855C4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52" r="6819"/>
          <a:stretch>
            <a:fillRect/>
          </a:stretch>
        </p:blipFill>
        <p:spPr>
          <a:xfrm>
            <a:off x="4255477" y="3429000"/>
            <a:ext cx="4888523" cy="317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55"/>
            <a:ext cx="8229600" cy="1143000"/>
          </a:xfrm>
        </p:spPr>
        <p:txBody>
          <a:bodyPr>
            <a:normAutofit/>
          </a:bodyPr>
          <a:lstStyle/>
          <a:p>
            <a:pPr marL="228600" marR="0" indent="0" algn="ctr">
              <a:lnSpc>
                <a:spcPct val="115000"/>
              </a:lnSpc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 &amp; MEDICINE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017"/>
            <a:ext cx="8229600" cy="4525963"/>
          </a:xfrm>
        </p:spPr>
        <p:txBody>
          <a:bodyPr>
            <a:noAutofit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Penicillin: Mold That Saved Millions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1928, Alexander Fleming returned from vacation to find one of his Petri dishes had been contaminated by a mold.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Surprisingly, the bacteria surrounding the mold had died, while the rest of the dish was still overrun.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0D726-DD0E-D2F4-8614-1062EAA7A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0394"/>
            <a:ext cx="4712677" cy="2827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B62D1C-075E-288E-BE05-9076ECD30733}"/>
              </a:ext>
            </a:extLst>
          </p:cNvPr>
          <p:cNvSpPr txBox="1"/>
          <p:nvPr/>
        </p:nvSpPr>
        <p:spPr>
          <a:xfrm>
            <a:off x="4067908" y="4036357"/>
            <a:ext cx="4947137" cy="2613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mold was later identified as Penicillium notatum. Fleming’s observation led to the development of penicillin—the world’s first true antibiotic.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EB187-26B9-D8FC-D4E6-8A598003A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85DF-3C97-1206-99B3-1D360609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624"/>
            <a:ext cx="8229600" cy="1143000"/>
          </a:xfrm>
        </p:spPr>
        <p:txBody>
          <a:bodyPr>
            <a:normAutofit/>
          </a:bodyPr>
          <a:lstStyle/>
          <a:p>
            <a:pPr marL="228600" marR="0" indent="0" algn="ctr">
              <a:lnSpc>
                <a:spcPct val="115000"/>
              </a:lnSpc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 &amp; MEDICINE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AF172-0BB3-204E-8104-008A7315F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186"/>
            <a:ext cx="8229600" cy="4525963"/>
          </a:xfrm>
        </p:spPr>
        <p:txBody>
          <a:bodyPr>
            <a:noAutofit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Penicillin: Mold That Saved Millions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 impact was revolutionary. 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Penicillin transformed the treatment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bacterial infections, saving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millions of lives during World War II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beyond.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laid the groundwork for the modern pharmaceutical industry and opened the door for the development of a wide range of life-saving antibiotics used today.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6DD3D-20A5-A794-74A5-26EDFB897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45" y="1389186"/>
            <a:ext cx="3417756" cy="25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A637E6-B522-8762-4C6C-E61AD0329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65310"/>
            <a:ext cx="5591909" cy="3140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01"/>
            <a:ext cx="8229600" cy="1143000"/>
          </a:xfrm>
        </p:spPr>
        <p:txBody>
          <a:bodyPr/>
          <a:lstStyle/>
          <a:p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 &amp; MEDICINE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463"/>
            <a:ext cx="8229600" cy="2866291"/>
          </a:xfrm>
        </p:spPr>
        <p:txBody>
          <a:bodyPr>
            <a:normAutofit/>
          </a:bodyPr>
          <a:lstStyle/>
          <a:p>
            <a:pPr marL="228600" marR="0" indent="0"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Anesthesia: Discovered at a Party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1840s, people experimented with nitrous oxide and ether at “laughing gas” parties. </a:t>
            </a:r>
          </a:p>
          <a:p>
            <a:pPr marL="571500"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Doctors noticed that people felt no pain during injuries sustained at these events.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EFA97-0E45-A789-DA0C-9725D8F37E90}"/>
              </a:ext>
            </a:extLst>
          </p:cNvPr>
          <p:cNvSpPr txBox="1"/>
          <p:nvPr/>
        </p:nvSpPr>
        <p:spPr>
          <a:xfrm>
            <a:off x="5181600" y="3665310"/>
            <a:ext cx="3786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Soon after, anesthesia became a surgical game-changer.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8"/>
            <a:ext cx="8229600" cy="1143000"/>
          </a:xfrm>
        </p:spPr>
        <p:txBody>
          <a:bodyPr/>
          <a:lstStyle/>
          <a:p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 &amp; MEDICINE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740"/>
            <a:ext cx="8229600" cy="4525963"/>
          </a:xfrm>
        </p:spPr>
        <p:txBody>
          <a:bodyPr>
            <a:normAutofit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Plastic Surgery: A War-Time Necessity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War I brought </a:t>
            </a:r>
            <a:b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gruesome injuries to soldiers’</a:t>
            </a:r>
            <a:b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faces. </a:t>
            </a:r>
          </a:p>
          <a:p>
            <a:pPr marL="685800" indent="-457200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response, surgeons pioneered </a:t>
            </a:r>
            <a:b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reconstructive techniques that </a:t>
            </a:r>
            <a:b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laid the groundwork for modern plastic surgery.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63045-523C-7BE0-DB3D-05081FCE52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45"/>
          <a:stretch>
            <a:fillRect/>
          </a:stretch>
        </p:blipFill>
        <p:spPr>
          <a:xfrm flipH="1">
            <a:off x="5852417" y="2001718"/>
            <a:ext cx="3326750" cy="2804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D78B56-111D-F1EF-68C8-22B5563E23A0}"/>
              </a:ext>
            </a:extLst>
          </p:cNvPr>
          <p:cNvSpPr txBox="1"/>
          <p:nvPr/>
        </p:nvSpPr>
        <p:spPr>
          <a:xfrm>
            <a:off x="5817248" y="4478105"/>
            <a:ext cx="3326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Surgeon Harold Gillies 1917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8"/>
            <a:ext cx="8229600" cy="1143000"/>
          </a:xfrm>
        </p:spPr>
        <p:txBody>
          <a:bodyPr/>
          <a:lstStyle/>
          <a:p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 &amp; MEDICINE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1" y="1060941"/>
            <a:ext cx="8874369" cy="6265983"/>
          </a:xfrm>
        </p:spPr>
        <p:txBody>
          <a:bodyPr>
            <a:normAutofit/>
          </a:bodyPr>
          <a:lstStyle/>
          <a:p>
            <a:pPr marL="2286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X-Rays: Seeing the Invisible</a:t>
            </a:r>
            <a:endParaRPr lang="en-US" sz="3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1895, German physicist Wilhelm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Röntgen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 experimenting with cathode rays when he noticed that a screen coated with barium platinocyanide began to glow—even though it wasn’t in the direct path of </a:t>
            </a:r>
            <a:b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rays.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realized he had discovered </a:t>
            </a:r>
            <a:b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new form of radiation that </a:t>
            </a:r>
            <a:b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could pass through solid objects.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Röntgen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soon found that these rays could illuminate the bones inside his hand, capturing the first medical X-ray.</a:t>
            </a:r>
          </a:p>
          <a:p>
            <a:pPr marL="228600" marR="0" indent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8C675-0F90-1508-2701-F66FD0DCA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09" y="3763108"/>
            <a:ext cx="3552091" cy="2016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EA19F-2EF3-06CD-3D0E-F6667C5CD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7B3A-9D19-982B-71D2-7CDD8C43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 &amp; MEDICINE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09EE-BCA5-C2BC-2B71-4208F33B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marL="2286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X-Rays: Seeing the Invisible</a:t>
            </a:r>
            <a:endParaRPr lang="en-US" sz="3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discovery of X-rays transformed modern medicine almost overnight. For the first time, doctors could examine the inside of the human body without surgery.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Today, X-rays are not only essential in diagnosing fractures, infections, and tumors but are also used in fields like airport security, materials testing, and even art conservation.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accidental discovery opened up an entirely new way to see and understand the world around us.</a:t>
            </a:r>
            <a:endParaRPr lang="en-US" sz="3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1E519A-39EF-62D0-E99A-B868F816D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954" y="4097216"/>
            <a:ext cx="3681046" cy="276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8"/>
            <a:ext cx="8229600" cy="1143000"/>
          </a:xfrm>
        </p:spPr>
        <p:txBody>
          <a:bodyPr>
            <a:normAutofit/>
          </a:bodyPr>
          <a:lstStyle/>
          <a:p>
            <a:pPr marL="228600" marR="0" indent="0" algn="ctr">
              <a:lnSpc>
                <a:spcPct val="115000"/>
              </a:lnSpc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&amp; MACHINERY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3178"/>
            <a:ext cx="8569569" cy="5674822"/>
          </a:xfrm>
        </p:spPr>
        <p:txBody>
          <a:bodyPr>
            <a:noAutofit/>
          </a:bodyPr>
          <a:lstStyle/>
          <a:p>
            <a:pPr marL="228600" marR="0" indent="0"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Vulcanized Rubber: A Hot Mistake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1839, Charles Goodyear, a persistent but struggling inventor, was experimenting with ways to make rubber more durable and less sticky. </a:t>
            </a:r>
          </a:p>
          <a:p>
            <a:pPr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the time, natural rubber would become brittle in the cold and melt in the heat—making it unreliable for most practical uses. One day, Goodyear accidentally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dropped a mixture of rubber and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sulfur onto a hot stove. </a:t>
            </a:r>
          </a:p>
          <a:p>
            <a:pPr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Instead of melting into a gooey mess,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rubber charred slightly and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became firm, elastic, and weather-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resistant.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54C47-7A43-6407-F1AC-42A08A0C3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EE5F-5A05-DD56-ABF1-31D0C92A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9"/>
            <a:ext cx="8229600" cy="1143000"/>
          </a:xfrm>
        </p:spPr>
        <p:txBody>
          <a:bodyPr>
            <a:normAutofit/>
          </a:bodyPr>
          <a:lstStyle/>
          <a:p>
            <a:pPr marL="228600" marR="0" indent="0" algn="ctr">
              <a:lnSpc>
                <a:spcPct val="115000"/>
              </a:lnSpc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&amp; MACHINERY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5915B-E18D-B467-ACE6-7D5AC94CE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614" y="1330571"/>
            <a:ext cx="6037385" cy="4525963"/>
          </a:xfrm>
        </p:spPr>
        <p:txBody>
          <a:bodyPr>
            <a:noAutofit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Vulcanized Rubber: A Hot Mistake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process, which he called "vulcanization" (named after the Roman god of fire), revolutionized the rubber industry. 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Vulcanized rubber became the foundation for an explosion of industrial products—most notably tires, but also hoses, seals, shoe soles, and countless mechanical components. 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Goodyear never profited much from his discovery during his lifetime, but his accidental breakthrough paved the way for the modern automotive and manufacturing world.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C5309-7B6F-16B5-264A-C92BF0AF7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37297"/>
            <a:ext cx="3126741" cy="3908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C7FFDA-D395-E873-1530-A072CA816308}"/>
              </a:ext>
            </a:extLst>
          </p:cNvPr>
          <p:cNvSpPr txBox="1"/>
          <p:nvPr/>
        </p:nvSpPr>
        <p:spPr>
          <a:xfrm>
            <a:off x="158262" y="5342762"/>
            <a:ext cx="2795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Original Patent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&amp; DRINK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908"/>
            <a:ext cx="5062423" cy="5106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 Chip Cookies </a:t>
            </a:r>
          </a:p>
          <a:p>
            <a:pPr marL="228600" marR="0" indent="0"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1930s, Ruth Graves Wakefield, co-owner of the Toll</a:t>
            </a:r>
          </a:p>
          <a:p>
            <a:pPr marL="228600" marR="0" indent="0"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 Inn, wanted to bake chocolate cookies but discovered she was out of baker’s chocolate. Improvising, she chopped up a Nestlé semi-sweet bar, assuming it would melt into the dough. </a:t>
            </a:r>
          </a:p>
          <a:p>
            <a:pPr marL="228600" marR="0" indent="0"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Instead, the chocolate pieces stayed intact, creating a new kind of cookie—soft, sweet, and filled with pockets of rich chocolate.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08CE1-2068-397C-A19C-2CD2F0317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623" y="1600200"/>
            <a:ext cx="362437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55"/>
            <a:ext cx="9144000" cy="1143000"/>
          </a:xfrm>
        </p:spPr>
        <p:txBody>
          <a:bodyPr/>
          <a:lstStyle/>
          <a:p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&amp; MACHINERY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4017"/>
            <a:ext cx="9144000" cy="4525963"/>
          </a:xfrm>
        </p:spPr>
        <p:txBody>
          <a:bodyPr>
            <a:noAutofit/>
          </a:bodyPr>
          <a:lstStyle/>
          <a:p>
            <a:pPr marL="2286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Safety Glass: Cracked but Not Broken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1903, French chemist Édouard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Bénédictus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accidentally dropped a glass flask that had been coated with cellulose nitrate, a type of plastic film.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Instead of shattering into dangerous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shards, the glass cracked but held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together.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Intrigued by the outcome, he realized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the film had kept the fragments in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place—a potentially life-saving feature.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2CC79-116A-9F0D-61B7-826EFB04F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8" y="3040364"/>
            <a:ext cx="3587262" cy="3817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62C6D-EDF1-DC8D-C328-30EABF1EE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8EAD-71AE-3E64-D7C3-19151122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178"/>
            <a:ext cx="8229600" cy="1143000"/>
          </a:xfrm>
        </p:spPr>
        <p:txBody>
          <a:bodyPr/>
          <a:lstStyle/>
          <a:p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&amp; MACHINERY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390B0-1A34-79AA-A9AB-85891E18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740"/>
            <a:ext cx="8229600" cy="4525963"/>
          </a:xfrm>
        </p:spPr>
        <p:txBody>
          <a:bodyPr>
            <a:noAutofit/>
          </a:bodyPr>
          <a:lstStyle/>
          <a:p>
            <a:pPr marL="2286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Safety Glass: Cracked but Not Broken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observation led to the invention of laminated safety glass, a sandwich-like structure where a plastic layer is fused between two sheets of glass.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Today, safety glass is a standard feature in car windshields, building windows, and even protective eyewear.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8B6FE-9F11-307E-2771-DE396111D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1975"/>
            <a:ext cx="4419600" cy="265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DD7921-8C60-8349-FB2A-DFEBE9A3740B}"/>
              </a:ext>
            </a:extLst>
          </p:cNvPr>
          <p:cNvSpPr txBox="1"/>
          <p:nvPr/>
        </p:nvSpPr>
        <p:spPr>
          <a:xfrm>
            <a:off x="3903785" y="4229547"/>
            <a:ext cx="5146430" cy="2613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dramatically reduces the risk of injury in accidents and has become an essential part of modern safety engineering in both transportation and architecture.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99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51901"/>
            <a:ext cx="8862645" cy="1143000"/>
          </a:xfrm>
        </p:spPr>
        <p:txBody>
          <a:bodyPr/>
          <a:lstStyle/>
          <a:p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&amp; MACHINERY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1377463"/>
            <a:ext cx="8862645" cy="5222629"/>
          </a:xfrm>
        </p:spPr>
        <p:txBody>
          <a:bodyPr>
            <a:noAutofit/>
          </a:bodyPr>
          <a:lstStyle/>
          <a:p>
            <a:pPr marL="2286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Stainless Steel: Rust-Free by Design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1913, English metallurgist Harry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Brearley was tasked with developing a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erosion-resistant gun barrel for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in firearms.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experimenting with different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alloys, he created a steel mixture containing around 12% chromium.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he set the sample aside and returned to it weeks later, he noticed something unusual: it hadn’t rusted.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79D5-6D06-888F-151C-EA7BBCD1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023"/>
          <a:stretch>
            <a:fillRect/>
          </a:stretch>
        </p:blipFill>
        <p:spPr>
          <a:xfrm>
            <a:off x="5708993" y="1377463"/>
            <a:ext cx="3317775" cy="277250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B69C0-8DBB-94AD-F892-14EC2EEFD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CF75-D393-9145-E362-2FDDC2EB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6" y="51901"/>
            <a:ext cx="8792308" cy="1143000"/>
          </a:xfrm>
        </p:spPr>
        <p:txBody>
          <a:bodyPr/>
          <a:lstStyle/>
          <a:p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&amp; MACHINERY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496C-926B-B34A-D318-B91AF285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" y="1377463"/>
            <a:ext cx="8792308" cy="4525963"/>
          </a:xfrm>
        </p:spPr>
        <p:txBody>
          <a:bodyPr>
            <a:noAutofit/>
          </a:bodyPr>
          <a:lstStyle/>
          <a:p>
            <a:pPr marL="2286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Stainless Steel: Rust-Free by Design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corrosion-resistant material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became known as stainless steel.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 durability, shine, and resistance to staining made it ideal not just for firearms, but for a wide range of uses.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Stainless steel quickly found a home in kitchenware, surgical tools, building materials, and modern architecture.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skyscrapers and car parts to cutlery and surgical implants, Brearley’s overlooked discovery has become one of the most essential materials in the modern industrial and consumer world.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EAEB1-87DE-88A7-BF2E-4A4A870B7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707" y="1172307"/>
            <a:ext cx="3949294" cy="16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marR="0" indent="0" algn="ctr">
              <a:lnSpc>
                <a:spcPct val="115000"/>
              </a:lnSpc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 THOUGHTS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Behind every invention is a spark—but not always the kind we expect.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stories remind us that accidents aren’t failures. They’re sometimes just detours on the way to discovery.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end, it’s our curiosity, persistence, and ability to recognize opportunity that shape the world.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D1BF7-3F37-DD1F-1182-2F1BC1145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FAE3-0B20-1328-480A-C50C41FD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marR="0" indent="0" algn="ctr">
              <a:lnSpc>
                <a:spcPct val="115000"/>
              </a:lnSpc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Coming!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DB1F1-BD74-2284-1F10-2A46CF3F2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775"/>
              </a:spcBef>
              <a:spcAft>
                <a:spcPts val="125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altLang="en-US" sz="2000" dirty="0">
                <a:latin typeface="Times New Roman" panose="02020603050405020304" pitchFamily="18" charset="0"/>
              </a:rPr>
              <a:t>	</a:t>
            </a:r>
            <a:r>
              <a:rPr lang="en-US" altLang="en-US" sz="3600" dirty="0">
                <a:latin typeface="Times New Roman" panose="02020603050405020304" pitchFamily="18" charset="0"/>
              </a:rPr>
              <a:t>I hope I’ve educated </a:t>
            </a:r>
            <a:br>
              <a:rPr lang="en-US" altLang="en-US" sz="3600" dirty="0">
                <a:latin typeface="Times New Roman" panose="02020603050405020304" pitchFamily="18" charset="0"/>
              </a:rPr>
            </a:br>
            <a:r>
              <a:rPr lang="en-US" altLang="en-US" sz="3600" dirty="0">
                <a:latin typeface="Times New Roman" panose="02020603050405020304" pitchFamily="18" charset="0"/>
              </a:rPr>
              <a:t>and entertained you today.</a:t>
            </a:r>
            <a:br>
              <a:rPr lang="en-US" altLang="en-US" sz="3600" dirty="0">
                <a:latin typeface="Times New Roman" panose="02020603050405020304" pitchFamily="18" charset="0"/>
              </a:rPr>
            </a:br>
            <a:br>
              <a:rPr lang="en-US" altLang="en-US" sz="2000" dirty="0">
                <a:latin typeface="Times New Roman" panose="02020603050405020304" pitchFamily="18" charset="0"/>
              </a:rPr>
            </a:br>
            <a:endParaRPr lang="en-US" altLang="en-US" sz="2000" dirty="0">
              <a:latin typeface="Times New Roman" panose="02020603050405020304" pitchFamily="18" charset="0"/>
            </a:endParaRPr>
          </a:p>
          <a:p>
            <a:pPr algn="ctr">
              <a:spcBef>
                <a:spcPts val="1075"/>
              </a:spcBef>
              <a:spcAft>
                <a:spcPts val="125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algn="ctr">
              <a:spcBef>
                <a:spcPts val="1075"/>
              </a:spcBef>
              <a:spcAft>
                <a:spcPts val="125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altLang="en-US" sz="2000" dirty="0">
                <a:latin typeface="Times New Roman" panose="02020603050405020304" pitchFamily="18" charset="0"/>
              </a:rPr>
              <a:t>I can be contacted by e-mail at marcs@souic.net</a:t>
            </a:r>
          </a:p>
        </p:txBody>
      </p:sp>
    </p:spTree>
    <p:extLst>
      <p:ext uri="{BB962C8B-B14F-4D97-AF65-F5344CB8AC3E}">
        <p14:creationId xmlns:p14="http://schemas.microsoft.com/office/powerpoint/2010/main" val="1318869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795C2-2490-D0E7-F630-DFEC0AF09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12CE-5957-FBA1-80D3-EE1C8D72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32529-DC78-824A-26B3-AF91A5EC0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History.com Editors. (2021).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Accidental Inventions That Changed the World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https://www.history.com/news/8-accidental-inventions-that-changed-the-world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Concordia University.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Successful Inventions Made by Accident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https://www.concordia.edu/blog/9-successful-inventions-made-by-accident.html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Smithsonian Magazine. (2020).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True Story of the Popsicle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https://www.smithsonianmag.com/innovation/popsicle-invented-by-11-year-old-boy-180960291/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Wired. (2009).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 Ten Accidental Inventions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https://www.wired.com/2009/10/accidental-inventions/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Mental Floss. (2022).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Everyday Products That Were Invented by Accident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https://www.mentalfloss.com/article/58317/12-everyday-products-were-invented-accident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Tedium. (2016).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Origin of Cheese Puffs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https://tedium.co/2016/11/10/cheese-curls-creation-story/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5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2F530-9045-3E08-D1F9-BD774A66A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54DF-7BD2-1F02-E1C4-38364A77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&amp; DRINK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3098-8331-6E02-CF06-61B87D8CD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404" y="1417638"/>
            <a:ext cx="4992395" cy="5165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 Chip Cookies </a:t>
            </a:r>
          </a:p>
          <a:p>
            <a:pPr marL="228600" marR="0" indent="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accidental recipe became wildly popular, and Nestlé later partnered with Wakefield, printing her recipe on chocolate bar wrappers and eventually launching chocolate chips as a product. </a:t>
            </a:r>
          </a:p>
          <a:p>
            <a:pPr marL="228600" marR="0" indent="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single kitchen mishap helped shape the identity of American home baking and launched one of the most beloved cookies in the world.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902EF-450D-140E-E625-FFC7325C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72" t="4004" r="12872" b="9403"/>
          <a:stretch>
            <a:fillRect/>
          </a:stretch>
        </p:blipFill>
        <p:spPr>
          <a:xfrm>
            <a:off x="1" y="1417638"/>
            <a:ext cx="369440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6"/>
            <a:ext cx="8229600" cy="1143000"/>
          </a:xfrm>
        </p:spPr>
        <p:txBody>
          <a:bodyPr/>
          <a:lstStyle/>
          <a:p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&amp; DRINK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738"/>
            <a:ext cx="8417169" cy="5257799"/>
          </a:xfrm>
        </p:spPr>
        <p:txBody>
          <a:bodyPr>
            <a:normAutofit fontScale="92500" lnSpcReduction="10000"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Cheese Puffs: From Animal Feed to Snack Aisle Staple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1930s, Wisconsin’s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Flakall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Corporation was producing animal feed. </a:t>
            </a:r>
          </a:p>
          <a:p>
            <a:pPr marL="228600" marR="0" indent="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prevent clogging, operators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fed moistened corn into a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grinder. </a:t>
            </a:r>
          </a:p>
          <a:p>
            <a:pPr marL="228600" marR="0" indent="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heated process puffed the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corn. </a:t>
            </a:r>
          </a:p>
          <a:p>
            <a:pPr marL="228600" marR="0" indent="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Employee Edward Wilson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tasted the result, seasoned it with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powdered cheese, and gave us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modern cheese puff.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0B9A3-4CBD-536A-0A97-3B48DC0AA2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04"/>
          <a:stretch>
            <a:fillRect/>
          </a:stretch>
        </p:blipFill>
        <p:spPr>
          <a:xfrm>
            <a:off x="4783014" y="3046330"/>
            <a:ext cx="4360985" cy="3811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&amp; DRINK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Corn Flakes: Born from a Burned Batch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Harvey Kellogg and his brother Will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experimenting with cereal-based foods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their sanitarium in Michigan when they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accidentally left a batch of cooked wheat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sitting out overnight.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morning, it had gone stale, but rather than waste it, they ran it through rollers.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wasn’t a paste, but flat flakes.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1C6B9-E474-B65A-BD3D-716221F01E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186"/>
          <a:stretch>
            <a:fillRect/>
          </a:stretch>
        </p:blipFill>
        <p:spPr>
          <a:xfrm>
            <a:off x="6557174" y="1417638"/>
            <a:ext cx="2586826" cy="2685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551B5-3A54-716F-C930-634A62E11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72D19-60F1-52AE-AAF1-060DAAC3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624"/>
            <a:ext cx="8229600" cy="1143000"/>
          </a:xfrm>
        </p:spPr>
        <p:txBody>
          <a:bodyPr/>
          <a:lstStyle/>
          <a:p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&amp; DRINK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064CE-9B9C-97B2-4434-716DC4BA1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186"/>
            <a:ext cx="8229600" cy="5257800"/>
          </a:xfrm>
        </p:spPr>
        <p:txBody>
          <a:bodyPr>
            <a:noAutofit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Corn Flakes: Born from a Burned Batch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they baked these flakes, they turned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 a crisp, crunchy food that was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surprisingly tasty.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Recognizing the potential, they refined the process and later used corn instead of wheat, giving rise to Corn Flakes.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unintentional discovery not only launched the Kellogg brand but also helped revolutionize how Americans viewed breakfast.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Quick, easy-to-prepare cereal replaced time-consuming hot meals and reshaped morning routines across the country.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A3BA6-1F60-4E2D-E012-54AE570E6B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44" r="6513"/>
          <a:stretch>
            <a:fillRect/>
          </a:stretch>
        </p:blipFill>
        <p:spPr>
          <a:xfrm>
            <a:off x="6400799" y="1600200"/>
            <a:ext cx="2743201" cy="18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55"/>
            <a:ext cx="8229600" cy="1143000"/>
          </a:xfrm>
        </p:spPr>
        <p:txBody>
          <a:bodyPr/>
          <a:lstStyle/>
          <a:p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&amp; DRINK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455"/>
            <a:ext cx="8229600" cy="2010661"/>
          </a:xfrm>
        </p:spPr>
        <p:txBody>
          <a:bodyPr>
            <a:normAutofit lnSpcReduction="10000"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Popsicle: An 11-Year-Old’s Icy Mistake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1905, Frank Epperson left a mix of soda water and powder on his porch overnight.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froze with the stirring stick inside.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18AC8-CD0D-F55F-602E-804116E2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2069"/>
            <a:ext cx="6307015" cy="3655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E127AC-EA3C-82CE-6D40-F1B214574186}"/>
              </a:ext>
            </a:extLst>
          </p:cNvPr>
          <p:cNvSpPr txBox="1"/>
          <p:nvPr/>
        </p:nvSpPr>
        <p:spPr>
          <a:xfrm>
            <a:off x="5849815" y="3182116"/>
            <a:ext cx="3376245" cy="2189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called it the "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Epsicle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," later renamed Popsicle—and it became a summertime classic.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&amp; DRINK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Saccharin: The Sweet Side of Chemistry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1878, chemist Constantin Fahlberg noticed a sweet taste on his fingers during dinner.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Curious, he retraced his steps and identified the source: a compound he had been working with earlier in the lab. </a:t>
            </a:r>
          </a:p>
          <a:p>
            <a:pPr marL="57150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compound became saccharin—the world’s first artificial sweetener.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49B8A-B144-83A9-FA6F-9EA295D0E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784" y="4720180"/>
            <a:ext cx="4407877" cy="2137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2579</Words>
  <Application>Microsoft Office PowerPoint</Application>
  <PresentationFormat>On-screen Show (4:3)</PresentationFormat>
  <Paragraphs>177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Accidents That Changed the World</vt:lpstr>
      <vt:lpstr>Introduction</vt:lpstr>
      <vt:lpstr>FOOD &amp; DRINK </vt:lpstr>
      <vt:lpstr>FOOD &amp; DRINK </vt:lpstr>
      <vt:lpstr>FOOD &amp; DRINK</vt:lpstr>
      <vt:lpstr>FOOD &amp; DRINK</vt:lpstr>
      <vt:lpstr>FOOD &amp; DRINK</vt:lpstr>
      <vt:lpstr>FOOD &amp; DRINK</vt:lpstr>
      <vt:lpstr>FOOD &amp; DRINK</vt:lpstr>
      <vt:lpstr>FOOD &amp; DRINK</vt:lpstr>
      <vt:lpstr>HOUSEHOLD STAPLES</vt:lpstr>
      <vt:lpstr>HOUSEHOLD STAPLES</vt:lpstr>
      <vt:lpstr>HOUSEHOLD STAPLES</vt:lpstr>
      <vt:lpstr>HOUSEHOLD STAPLES</vt:lpstr>
      <vt:lpstr>HOUSEHOLD STAPLES</vt:lpstr>
      <vt:lpstr>HOUSEHOLD STAPLES</vt:lpstr>
      <vt:lpstr>HOUSEHOLD STAPLES</vt:lpstr>
      <vt:lpstr>HOUSEHOLD STAPLES</vt:lpstr>
      <vt:lpstr>HOUSEHOLD STAPLES</vt:lpstr>
      <vt:lpstr>HOUSEHOLD STAPLES</vt:lpstr>
      <vt:lpstr>HOUSEHOLD STAPLES</vt:lpstr>
      <vt:lpstr>SCIENCE &amp; MEDICINE</vt:lpstr>
      <vt:lpstr>SCIENCE &amp; MEDICINE</vt:lpstr>
      <vt:lpstr>SCIENCE &amp; MEDICINE</vt:lpstr>
      <vt:lpstr>SCIENCE &amp; MEDICINE</vt:lpstr>
      <vt:lpstr>SCIENCE &amp; MEDICINE</vt:lpstr>
      <vt:lpstr>SCIENCE &amp; MEDICINE</vt:lpstr>
      <vt:lpstr>MATERIALS &amp; MACHINERY</vt:lpstr>
      <vt:lpstr>MATERIALS &amp; MACHINERY</vt:lpstr>
      <vt:lpstr>MATERIALS &amp; MACHINERY</vt:lpstr>
      <vt:lpstr>MATERIALS &amp; MACHINERY</vt:lpstr>
      <vt:lpstr>MATERIALS &amp; MACHINERY</vt:lpstr>
      <vt:lpstr>MATERIALS &amp; MACHINERY</vt:lpstr>
      <vt:lpstr>FINAL THOUGHTS</vt:lpstr>
      <vt:lpstr>Thank You for Coming!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Marc Silver</dc:creator>
  <cp:keywords/>
  <dc:description>generated using python-pptx</dc:description>
  <cp:lastModifiedBy>Marc Silver</cp:lastModifiedBy>
  <cp:revision>14</cp:revision>
  <dcterms:created xsi:type="dcterms:W3CDTF">2013-01-27T09:14:16Z</dcterms:created>
  <dcterms:modified xsi:type="dcterms:W3CDTF">2025-07-22T20:19:09Z</dcterms:modified>
  <cp:category/>
</cp:coreProperties>
</file>