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2"/>
  </p:notesMasterIdLst>
  <p:handoutMasterIdLst>
    <p:handoutMasterId r:id="rId23"/>
  </p:handoutMasterIdLst>
  <p:sldIdLst>
    <p:sldId id="256" r:id="rId4"/>
    <p:sldId id="273" r:id="rId5"/>
    <p:sldId id="257" r:id="rId6"/>
    <p:sldId id="274" r:id="rId7"/>
    <p:sldId id="258" r:id="rId8"/>
    <p:sldId id="398" r:id="rId9"/>
    <p:sldId id="259" r:id="rId10"/>
    <p:sldId id="260" r:id="rId11"/>
    <p:sldId id="282" r:id="rId12"/>
    <p:sldId id="263" r:id="rId13"/>
    <p:sldId id="276" r:id="rId14"/>
    <p:sldId id="264" r:id="rId15"/>
    <p:sldId id="278" r:id="rId16"/>
    <p:sldId id="279" r:id="rId17"/>
    <p:sldId id="280" r:id="rId18"/>
    <p:sldId id="275" r:id="rId19"/>
    <p:sldId id="271" r:id="rId20"/>
    <p:sldId id="272" r:id="rId2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85" d="100"/>
          <a:sy n="85"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9-21T16:02:28.90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38806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14</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71968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15</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68764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16</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9</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09793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10</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11</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40352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18868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4.xml"/><Relationship Id="rId5" Type="http://schemas.openxmlformats.org/officeDocument/2006/relationships/comments" Target="../comments/commen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72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453413"/>
            <a:ext cx="10080625" cy="1920526"/>
          </a:xfrm>
        </p:spPr>
        <p:txBody>
          <a:bodyPr vert="horz" wrap="square">
            <a:spAutoFit/>
          </a:bodyPr>
          <a:lstStyle/>
          <a:p>
            <a:pPr lvl="0" algn="ctr" rtl="0"/>
            <a:r>
              <a:rPr lang="en-US" sz="6000" dirty="0">
                <a:latin typeface="Abadi" panose="020B0604020104020204" pitchFamily="34" charset="0"/>
              </a:rPr>
              <a:t>Aburatsu, Japan</a:t>
            </a:r>
            <a:br>
              <a:rPr lang="en-US" sz="4400" dirty="0">
                <a:latin typeface="Abadi" panose="020B0604020104020204" pitchFamily="34" charset="0"/>
              </a:rPr>
            </a:br>
            <a:r>
              <a:rPr lang="en-US" sz="2800" dirty="0">
                <a:latin typeface="Abadi" panose="020B0604020104020204" pitchFamily="34" charset="0"/>
              </a:rPr>
              <a:t>Presented by</a:t>
            </a:r>
            <a:br>
              <a:rPr lang="en-US" sz="4400" dirty="0">
                <a:latin typeface="Abadi" panose="020B0604020104020204" pitchFamily="34" charset="0"/>
              </a:rPr>
            </a:br>
            <a:r>
              <a:rPr lang="en-US" sz="4400" dirty="0">
                <a:latin typeface="Abadi" panose="020B0604020104020204" pitchFamily="34" charset="0"/>
              </a:rPr>
              <a:t>Marc Silver</a:t>
            </a:r>
            <a:endParaRPr lang="en-US" sz="4400" dirty="0">
              <a:solidFill>
                <a:srgbClr val="000000"/>
              </a:solidFill>
              <a:latin typeface="Abadi" panose="020B0604020104020204" pitchFamily="34" charset="0"/>
              <a:cs typeface="Tahoma" pitchFamily="2"/>
            </a:endParaRPr>
          </a:p>
        </p:txBody>
      </p:sp>
      <p:pic>
        <p:nvPicPr>
          <p:cNvPr id="4" name="Picture 3" descr="A flag with a red circle on it&#10;&#10;Description automatically generated">
            <a:extLst>
              <a:ext uri="{FF2B5EF4-FFF2-40B4-BE49-F238E27FC236}">
                <a16:creationId xmlns:a16="http://schemas.microsoft.com/office/drawing/2014/main" id="{E8D2011F-F897-3AF9-2E60-018F45311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564" y="2373229"/>
            <a:ext cx="5715495" cy="30330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8">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5B6378B-C4F7-6370-0B94-5205A39D6573}"/>
              </a:ext>
            </a:extLst>
          </p:cNvPr>
          <p:cNvSpPr>
            <a:spLocks noGrp="1"/>
          </p:cNvSpPr>
          <p:nvPr>
            <p:ph type="sldNum" sz="quarter" idx="12"/>
          </p:nvPr>
        </p:nvSpPr>
        <p:spPr/>
        <p:txBody>
          <a:bodyPr/>
          <a:lstStyle/>
          <a:p>
            <a:pPr lvl="0"/>
            <a:fld id="{0F702D12-CBEA-4476-B0D9-08112744BBFA}" type="slidenum">
              <a:rPr/>
              <a:t>10</a:t>
            </a:fld>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360000" y="21960"/>
            <a:ext cx="9360000" cy="794160"/>
          </a:xfrm>
        </p:spPr>
        <p:txBody>
          <a:bodyPr vert="horz"/>
          <a:lstStyle/>
          <a:p>
            <a:r>
              <a:rPr lang="en-US" sz="4400" b="1" dirty="0">
                <a:solidFill>
                  <a:schemeClr val="tx1"/>
                </a:solidFill>
              </a:rPr>
              <a:t>Aburatsu Shopping Arcade</a:t>
            </a:r>
          </a:p>
        </p:txBody>
      </p:sp>
      <p:sp>
        <p:nvSpPr>
          <p:cNvPr id="4" name="TextBox 3">
            <a:extLst>
              <a:ext uri="{FF2B5EF4-FFF2-40B4-BE49-F238E27FC236}">
                <a16:creationId xmlns:a16="http://schemas.microsoft.com/office/drawing/2014/main" id="{10BC5B37-1199-D495-BB61-66EC68370162}"/>
              </a:ext>
            </a:extLst>
          </p:cNvPr>
          <p:cNvSpPr txBox="1"/>
          <p:nvPr/>
        </p:nvSpPr>
        <p:spPr>
          <a:xfrm>
            <a:off x="113122" y="816120"/>
            <a:ext cx="3695307" cy="3821868"/>
          </a:xfrm>
          <a:prstGeom prst="rect">
            <a:avLst/>
          </a:prstGeom>
          <a:noFill/>
        </p:spPr>
        <p:txBody>
          <a:bodyPr wrap="square">
            <a:spAutoFit/>
          </a:bodyPr>
          <a:lstStyle/>
          <a:p>
            <a:r>
              <a:rPr lang="en-US" sz="2200" dirty="0"/>
              <a:t>The Aburatsu Shopping Arcade, located in downtown Aburatsu, is a commercial area which includes </a:t>
            </a:r>
            <a:r>
              <a:rPr lang="en-US" sz="2200" dirty="0" err="1"/>
              <a:t>Sapia</a:t>
            </a:r>
            <a:r>
              <a:rPr lang="en-US" sz="2200" dirty="0"/>
              <a:t> </a:t>
            </a:r>
            <a:r>
              <a:rPr lang="en-US" sz="2200" dirty="0" err="1"/>
              <a:t>Nichinan</a:t>
            </a:r>
            <a:endParaRPr lang="en-US" sz="2200" dirty="0"/>
          </a:p>
          <a:p>
            <a:r>
              <a:rPr lang="en-US" sz="2200" dirty="0"/>
              <a:t>Shopping Center, </a:t>
            </a:r>
            <a:r>
              <a:rPr lang="en-US" sz="2200" dirty="0" err="1"/>
              <a:t>Nichinan</a:t>
            </a:r>
            <a:r>
              <a:rPr lang="en-US" sz="2200" dirty="0"/>
              <a:t> </a:t>
            </a:r>
            <a:r>
              <a:rPr lang="en-US" sz="2200" dirty="0" err="1"/>
              <a:t>Yamakataya</a:t>
            </a:r>
            <a:r>
              <a:rPr lang="en-US" sz="2200" dirty="0"/>
              <a:t> department store, and Iwasaki Shopping Street. In the shopping area are many</a:t>
            </a:r>
          </a:p>
          <a:p>
            <a:r>
              <a:rPr lang="en-US" sz="2200" dirty="0"/>
              <a:t>stores that sell clothing, general merchandise, souvenirs, and food.</a:t>
            </a:r>
          </a:p>
        </p:txBody>
      </p:sp>
      <p:pic>
        <p:nvPicPr>
          <p:cNvPr id="10" name="Picture 9" descr="A building with glass roof&#10;&#10;Description automatically generated with medium confidence">
            <a:extLst>
              <a:ext uri="{FF2B5EF4-FFF2-40B4-BE49-F238E27FC236}">
                <a16:creationId xmlns:a16="http://schemas.microsoft.com/office/drawing/2014/main" id="{ACF1347F-C742-A583-3553-C40037A40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429" y="738511"/>
            <a:ext cx="6243916" cy="429458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5B6378B-C4F7-6370-0B94-5205A39D6573}"/>
              </a:ext>
            </a:extLst>
          </p:cNvPr>
          <p:cNvSpPr>
            <a:spLocks noGrp="1"/>
          </p:cNvSpPr>
          <p:nvPr>
            <p:ph type="sldNum" sz="quarter" idx="12"/>
          </p:nvPr>
        </p:nvSpPr>
        <p:spPr/>
        <p:txBody>
          <a:bodyPr/>
          <a:lstStyle/>
          <a:p>
            <a:pPr lvl="0"/>
            <a:fld id="{0F702D12-CBEA-4476-B0D9-08112744BBFA}" type="slidenum">
              <a:rPr/>
              <a:t>11</a:t>
            </a:fld>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360000" y="21960"/>
            <a:ext cx="9360000" cy="794160"/>
          </a:xfrm>
        </p:spPr>
        <p:txBody>
          <a:bodyPr vert="horz"/>
          <a:lstStyle/>
          <a:p>
            <a:r>
              <a:rPr lang="en-US" sz="4400" b="1" dirty="0">
                <a:solidFill>
                  <a:schemeClr val="tx1"/>
                </a:solidFill>
              </a:rPr>
              <a:t>Obi Castletown</a:t>
            </a:r>
          </a:p>
        </p:txBody>
      </p:sp>
      <p:sp>
        <p:nvSpPr>
          <p:cNvPr id="4" name="TextBox 3">
            <a:extLst>
              <a:ext uri="{FF2B5EF4-FFF2-40B4-BE49-F238E27FC236}">
                <a16:creationId xmlns:a16="http://schemas.microsoft.com/office/drawing/2014/main" id="{12BAC267-730F-0ABD-6CC3-38D8755B312C}"/>
              </a:ext>
            </a:extLst>
          </p:cNvPr>
          <p:cNvSpPr txBox="1"/>
          <p:nvPr/>
        </p:nvSpPr>
        <p:spPr>
          <a:xfrm>
            <a:off x="65988" y="816120"/>
            <a:ext cx="4835950" cy="4132952"/>
          </a:xfrm>
          <a:prstGeom prst="rect">
            <a:avLst/>
          </a:prstGeom>
          <a:noFill/>
        </p:spPr>
        <p:txBody>
          <a:bodyPr wrap="square">
            <a:spAutoFit/>
          </a:bodyPr>
          <a:lstStyle/>
          <a:p>
            <a:r>
              <a:rPr lang="en-US" sz="2200" dirty="0"/>
              <a:t>This area flourished as the 51,000 "koku" (rice yield) castle town of Lord Ito of the Obi domain. In 1977, the townscape,</a:t>
            </a:r>
          </a:p>
          <a:p>
            <a:r>
              <a:rPr lang="en-US" sz="2200" dirty="0"/>
              <a:t>where gates that represent old samurai residences and quaint stone and plaster walls still remain, was selected as</a:t>
            </a:r>
          </a:p>
          <a:p>
            <a:r>
              <a:rPr lang="en-US" sz="2200" dirty="0"/>
              <a:t>Preservation Districts for Groups of Traditional Buildings by the Japanese government. There are many other historic places</a:t>
            </a:r>
          </a:p>
          <a:p>
            <a:r>
              <a:rPr lang="en-US" sz="2200" dirty="0"/>
              <a:t>you can visit such as Japanese gardens and museum</a:t>
            </a:r>
          </a:p>
        </p:txBody>
      </p:sp>
      <p:pic>
        <p:nvPicPr>
          <p:cNvPr id="8" name="Picture 7" descr="A group of people pushing a cart down a street&#10;&#10;Description automatically generated">
            <a:extLst>
              <a:ext uri="{FF2B5EF4-FFF2-40B4-BE49-F238E27FC236}">
                <a16:creationId xmlns:a16="http://schemas.microsoft.com/office/drawing/2014/main" id="{BB9B6D40-FEC2-DB84-6DA4-4EB62CEB0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907" y="721478"/>
            <a:ext cx="5176718" cy="3454596"/>
          </a:xfrm>
          <a:prstGeom prst="rect">
            <a:avLst/>
          </a:prstGeom>
        </p:spPr>
      </p:pic>
    </p:spTree>
    <p:extLst>
      <p:ext uri="{BB962C8B-B14F-4D97-AF65-F5344CB8AC3E}">
        <p14:creationId xmlns:p14="http://schemas.microsoft.com/office/powerpoint/2010/main" val="148556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12</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21960"/>
            <a:ext cx="9360000" cy="794160"/>
          </a:xfrm>
        </p:spPr>
        <p:txBody>
          <a:bodyPr vert="horz"/>
          <a:lstStyle/>
          <a:p>
            <a:pPr lvl="0" rtl="0"/>
            <a:r>
              <a:rPr lang="en-US" sz="4000" b="1" dirty="0">
                <a:solidFill>
                  <a:srgbClr val="000000"/>
                </a:solidFill>
                <a:latin typeface="Alef" pitchFamily="18"/>
                <a:cs typeface="Alef" pitchFamily="2"/>
              </a:rPr>
              <a:t>Udo </a:t>
            </a:r>
            <a:r>
              <a:rPr lang="en-US" sz="4000" b="1" dirty="0" err="1">
                <a:solidFill>
                  <a:srgbClr val="000000"/>
                </a:solidFill>
                <a:latin typeface="Alef" pitchFamily="18"/>
                <a:cs typeface="Alef" pitchFamily="2"/>
              </a:rPr>
              <a:t>Shrin</a:t>
            </a: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110F460-E545-42BB-FD17-D77EFF6FD0DA}"/>
              </a:ext>
            </a:extLst>
          </p:cNvPr>
          <p:cNvSpPr txBox="1"/>
          <p:nvPr/>
        </p:nvSpPr>
        <p:spPr>
          <a:xfrm>
            <a:off x="122548" y="816120"/>
            <a:ext cx="9732652" cy="4154984"/>
          </a:xfrm>
          <a:prstGeom prst="rect">
            <a:avLst/>
          </a:prstGeom>
          <a:noFill/>
        </p:spPr>
        <p:txBody>
          <a:bodyPr wrap="square">
            <a:spAutoFit/>
          </a:bodyPr>
          <a:lstStyle/>
          <a:p>
            <a:r>
              <a:rPr lang="en-US" sz="2400" dirty="0"/>
              <a:t>Udo Shrine (Udo-</a:t>
            </a:r>
            <a:r>
              <a:rPr lang="en-US" sz="2400" dirty="0" err="1"/>
              <a:t>jingu</a:t>
            </a:r>
            <a:r>
              <a:rPr lang="en-US" sz="2400" dirty="0"/>
              <a:t> in Japanese), which is described in the folktale "Umisachihiko and Yamasachihiko," is an unusual shrine even by Japanese standards. The bright vermilion-lacquered main hall of the shrine is located inside a cave which is on the tip of </a:t>
            </a:r>
          </a:p>
          <a:p>
            <a:r>
              <a:rPr lang="en-US" sz="2400" dirty="0"/>
              <a:t>a cape that overlooks the Pacific. </a:t>
            </a:r>
          </a:p>
          <a:p>
            <a:r>
              <a:rPr lang="en-US" sz="2400" dirty="0"/>
              <a:t>Near the main hall, you can throw </a:t>
            </a:r>
          </a:p>
          <a:p>
            <a:r>
              <a:rPr lang="en-US" sz="2400" dirty="0"/>
              <a:t>un-</a:t>
            </a:r>
            <a:r>
              <a:rPr lang="en-US" sz="2400" dirty="0" err="1"/>
              <a:t>dama</a:t>
            </a:r>
            <a:r>
              <a:rPr lang="en-US" sz="2400" dirty="0"/>
              <a:t> (fortune balls) that are said to make the thrower's wish come true. Men throw this un-</a:t>
            </a:r>
            <a:r>
              <a:rPr lang="en-US" sz="2400" dirty="0" err="1"/>
              <a:t>dama</a:t>
            </a:r>
            <a:r>
              <a:rPr lang="en-US" sz="2400" dirty="0"/>
              <a:t> with their </a:t>
            </a:r>
          </a:p>
          <a:p>
            <a:r>
              <a:rPr lang="en-US" sz="2400" dirty="0"/>
              <a:t>left hand and women with their </a:t>
            </a:r>
          </a:p>
          <a:p>
            <a:r>
              <a:rPr lang="en-US" sz="2400" dirty="0"/>
              <a:t>right hand, aiming for a square hole </a:t>
            </a:r>
          </a:p>
          <a:p>
            <a:r>
              <a:rPr lang="en-US" sz="2400" dirty="0"/>
              <a:t>in the kameishi (turtle rock).</a:t>
            </a:r>
          </a:p>
        </p:txBody>
      </p:sp>
      <p:pic>
        <p:nvPicPr>
          <p:cNvPr id="8" name="Picture 7" descr="A red building under a rock&#10;&#10;Description automatically generated">
            <a:extLst>
              <a:ext uri="{FF2B5EF4-FFF2-40B4-BE49-F238E27FC236}">
                <a16:creationId xmlns:a16="http://schemas.microsoft.com/office/drawing/2014/main" id="{D36D012E-379E-278A-5F24-6C515FE29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911" y="1979890"/>
            <a:ext cx="5316713" cy="30469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13</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21960"/>
            <a:ext cx="9360000" cy="794160"/>
          </a:xfrm>
        </p:spPr>
        <p:txBody>
          <a:bodyPr vert="horz"/>
          <a:lstStyle/>
          <a:p>
            <a:pPr lvl="0" rtl="0"/>
            <a:r>
              <a:rPr lang="en-US" sz="4000" b="1" dirty="0">
                <a:solidFill>
                  <a:srgbClr val="000000"/>
                </a:solidFill>
                <a:latin typeface="Alef" pitchFamily="18"/>
                <a:cs typeface="Alef" pitchFamily="2"/>
              </a:rPr>
              <a:t>Horikawa Canal</a:t>
            </a:r>
          </a:p>
        </p:txBody>
      </p:sp>
      <p:sp>
        <p:nvSpPr>
          <p:cNvPr id="4" name="TextBox 3">
            <a:extLst>
              <a:ext uri="{FF2B5EF4-FFF2-40B4-BE49-F238E27FC236}">
                <a16:creationId xmlns:a16="http://schemas.microsoft.com/office/drawing/2014/main" id="{B91034CF-D45A-2270-2A9D-3670BB72E019}"/>
              </a:ext>
            </a:extLst>
          </p:cNvPr>
          <p:cNvSpPr txBox="1"/>
          <p:nvPr/>
        </p:nvSpPr>
        <p:spPr>
          <a:xfrm>
            <a:off x="94266" y="816120"/>
            <a:ext cx="5128183" cy="4151806"/>
          </a:xfrm>
          <a:prstGeom prst="rect">
            <a:avLst/>
          </a:prstGeom>
          <a:noFill/>
        </p:spPr>
        <p:txBody>
          <a:bodyPr wrap="square">
            <a:spAutoFit/>
          </a:bodyPr>
          <a:lstStyle/>
          <a:p>
            <a:r>
              <a:rPr lang="en-US" sz="2200" dirty="0"/>
              <a:t>Horikawa Canal (Horikawa </a:t>
            </a:r>
            <a:r>
              <a:rPr lang="en-US" sz="2200" dirty="0" err="1"/>
              <a:t>Unga</a:t>
            </a:r>
            <a:r>
              <a:rPr lang="en-US" sz="2200" dirty="0"/>
              <a:t> in Japanese) was built over a span of two years and four months under the order of Ito </a:t>
            </a:r>
            <a:r>
              <a:rPr lang="en-US" sz="2200" dirty="0" err="1"/>
              <a:t>Sukezane</a:t>
            </a:r>
            <a:r>
              <a:rPr lang="en-US" sz="2200" dirty="0"/>
              <a:t> from the fifth generation of local lords, who ruled Obi Province. The canal was built in 1683 to transport Obi cedar.</a:t>
            </a:r>
          </a:p>
          <a:p>
            <a:r>
              <a:rPr lang="en-US" sz="2200" dirty="0"/>
              <a:t>Along the canal are </a:t>
            </a:r>
            <a:r>
              <a:rPr lang="en-US" sz="2200" dirty="0" err="1"/>
              <a:t>Akarengakan</a:t>
            </a:r>
            <a:r>
              <a:rPr lang="en-US" sz="2200" dirty="0"/>
              <a:t> </a:t>
            </a:r>
            <a:r>
              <a:rPr lang="en-US" sz="2200" dirty="0" err="1"/>
              <a:t>Soko</a:t>
            </a:r>
            <a:r>
              <a:rPr lang="en-US" sz="2200" dirty="0"/>
              <a:t> (the red brick warehouse) which was built in 1922, the Horikawa Bridge, and the</a:t>
            </a:r>
          </a:p>
          <a:p>
            <a:r>
              <a:rPr lang="en-US" sz="2200" dirty="0"/>
              <a:t>Horikawa Historical Museum, which provides a glimpse at the old towns</a:t>
            </a:r>
          </a:p>
        </p:txBody>
      </p:sp>
      <p:pic>
        <p:nvPicPr>
          <p:cNvPr id="6" name="Picture 5" descr="A boat on a river&#10;&#10;Description automatically generated">
            <a:extLst>
              <a:ext uri="{FF2B5EF4-FFF2-40B4-BE49-F238E27FC236}">
                <a16:creationId xmlns:a16="http://schemas.microsoft.com/office/drawing/2014/main" id="{B8B5E364-CD14-F8B5-553D-D5CA5B9FD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623" y="712052"/>
            <a:ext cx="4918147" cy="3237780"/>
          </a:xfrm>
          <a:prstGeom prst="rect">
            <a:avLst/>
          </a:prstGeom>
        </p:spPr>
      </p:pic>
    </p:spTree>
    <p:extLst>
      <p:ext uri="{BB962C8B-B14F-4D97-AF65-F5344CB8AC3E}">
        <p14:creationId xmlns:p14="http://schemas.microsoft.com/office/powerpoint/2010/main" val="353699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14</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21960"/>
            <a:ext cx="9360000" cy="794160"/>
          </a:xfrm>
        </p:spPr>
        <p:txBody>
          <a:bodyPr vert="horz"/>
          <a:lstStyle/>
          <a:p>
            <a:pPr lvl="0" rtl="0"/>
            <a:r>
              <a:rPr lang="en-US" sz="4000" b="1" dirty="0">
                <a:solidFill>
                  <a:srgbClr val="000000"/>
                </a:solidFill>
                <a:latin typeface="Alef" pitchFamily="18"/>
                <a:cs typeface="Alef" pitchFamily="2"/>
              </a:rPr>
              <a:t>Cape Toi</a:t>
            </a:r>
          </a:p>
        </p:txBody>
      </p:sp>
      <p:sp>
        <p:nvSpPr>
          <p:cNvPr id="4" name="TextBox 3">
            <a:extLst>
              <a:ext uri="{FF2B5EF4-FFF2-40B4-BE49-F238E27FC236}">
                <a16:creationId xmlns:a16="http://schemas.microsoft.com/office/drawing/2014/main" id="{8A6B4499-D4D5-E178-EA3E-D7C6B66B0842}"/>
              </a:ext>
            </a:extLst>
          </p:cNvPr>
          <p:cNvSpPr txBox="1"/>
          <p:nvPr/>
        </p:nvSpPr>
        <p:spPr>
          <a:xfrm>
            <a:off x="0" y="744718"/>
            <a:ext cx="4283241" cy="4401205"/>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Cape Toi (Toi Misaki in Japanese) is a tourist attraction where you can watch wild horses. It is a pasture which was set up in 1697 and kept by the </a:t>
            </a:r>
            <a:r>
              <a:rPr lang="en-US" sz="2000" dirty="0" err="1">
                <a:latin typeface="Arial" panose="020B0604020202020204" pitchFamily="34" charset="0"/>
                <a:cs typeface="Arial" panose="020B0604020202020204" pitchFamily="34" charset="0"/>
              </a:rPr>
              <a:t>han</a:t>
            </a:r>
            <a:r>
              <a:rPr lang="en-US" sz="2000" dirty="0">
                <a:latin typeface="Arial" panose="020B0604020202020204" pitchFamily="34" charset="0"/>
                <a:cs typeface="Arial" panose="020B0604020202020204" pitchFamily="34" charset="0"/>
              </a:rPr>
              <a:t> (domain). The horses have been raised through year-round grazing, for the last 300 years or so. Therefore, their reproduction has been completely left up to nature.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the Cape Toi Lighthouse at the tip of the cape, you can climb up to the observatory for a beautiful view of the Pacific Ocean. </a:t>
            </a:r>
          </a:p>
        </p:txBody>
      </p:sp>
      <p:pic>
        <p:nvPicPr>
          <p:cNvPr id="6" name="Picture 5" descr="A group of horses grazing on a hill&#10;&#10;Description automatically generated">
            <a:extLst>
              <a:ext uri="{FF2B5EF4-FFF2-40B4-BE49-F238E27FC236}">
                <a16:creationId xmlns:a16="http://schemas.microsoft.com/office/drawing/2014/main" id="{2454E1B2-A508-6520-46EF-99F46A888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241" y="894509"/>
            <a:ext cx="5797383" cy="3863956"/>
          </a:xfrm>
          <a:prstGeom prst="rect">
            <a:avLst/>
          </a:prstGeom>
        </p:spPr>
      </p:pic>
    </p:spTree>
    <p:extLst>
      <p:ext uri="{BB962C8B-B14F-4D97-AF65-F5344CB8AC3E}">
        <p14:creationId xmlns:p14="http://schemas.microsoft.com/office/powerpoint/2010/main" val="62219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15</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21960"/>
            <a:ext cx="9360000" cy="794160"/>
          </a:xfrm>
        </p:spPr>
        <p:txBody>
          <a:bodyPr vert="horz"/>
          <a:lstStyle/>
          <a:p>
            <a:pPr lvl="0" rtl="0"/>
            <a:r>
              <a:rPr lang="en-US" sz="4000" b="1" dirty="0">
                <a:solidFill>
                  <a:srgbClr val="000000"/>
                </a:solidFill>
                <a:latin typeface="Alef" pitchFamily="18"/>
                <a:cs typeface="Alef" pitchFamily="2"/>
              </a:rPr>
              <a:t>Obi Castletown Walking Tour</a:t>
            </a:r>
          </a:p>
        </p:txBody>
      </p:sp>
      <p:sp>
        <p:nvSpPr>
          <p:cNvPr id="4" name="TextBox 3">
            <a:extLst>
              <a:ext uri="{FF2B5EF4-FFF2-40B4-BE49-F238E27FC236}">
                <a16:creationId xmlns:a16="http://schemas.microsoft.com/office/drawing/2014/main" id="{F70D5693-3FC5-77CB-4E8D-FEDD2726DDDB}"/>
              </a:ext>
            </a:extLst>
          </p:cNvPr>
          <p:cNvSpPr txBox="1"/>
          <p:nvPr/>
        </p:nvSpPr>
        <p:spPr>
          <a:xfrm>
            <a:off x="103694" y="816120"/>
            <a:ext cx="9968691" cy="1938992"/>
          </a:xfrm>
          <a:prstGeom prst="rect">
            <a:avLst/>
          </a:prstGeom>
          <a:noFill/>
        </p:spPr>
        <p:txBody>
          <a:bodyPr wrap="square">
            <a:spAutoFit/>
          </a:bodyPr>
          <a:lstStyle/>
          <a:p>
            <a:r>
              <a:rPr lang="en-US" sz="2000" dirty="0"/>
              <a:t>The Obi Castletown is located at the far north end of the city some distance from the port. Obi is a town of well-preserved samurai houses in Miyazaki’s </a:t>
            </a:r>
            <a:r>
              <a:rPr lang="en-US" sz="2000" dirty="0" err="1"/>
              <a:t>Nichinan</a:t>
            </a:r>
            <a:r>
              <a:rPr lang="en-US" sz="2000" dirty="0"/>
              <a:t> City. Obi Castle dates back to the 15th century, when it was built by the Shimazu family of Kagoshima to protect them from their long-standing enemies, the Itoh family. The </a:t>
            </a:r>
            <a:r>
              <a:rPr lang="en-US" sz="2000" dirty="0" err="1"/>
              <a:t>Itohs</a:t>
            </a:r>
            <a:r>
              <a:rPr lang="en-US" sz="2000" dirty="0"/>
              <a:t> captured the castle during a war in 1484. Almost 100 years later, the </a:t>
            </a:r>
            <a:r>
              <a:rPr lang="en-US" sz="2000" dirty="0" err="1"/>
              <a:t>Shimazus</a:t>
            </a:r>
            <a:r>
              <a:rPr lang="en-US" sz="2000" dirty="0"/>
              <a:t> recaptured it, but quickly lost it again to </a:t>
            </a:r>
            <a:r>
              <a:rPr lang="en-US" sz="2000" dirty="0" err="1"/>
              <a:t>Hideyoshi</a:t>
            </a:r>
            <a:r>
              <a:rPr lang="en-US" sz="2000" dirty="0"/>
              <a:t> </a:t>
            </a:r>
            <a:r>
              <a:rPr lang="en-US" sz="2000" dirty="0" err="1"/>
              <a:t>Toyotomi</a:t>
            </a:r>
            <a:r>
              <a:rPr lang="en-US" sz="2000" dirty="0"/>
              <a:t>, a famous warlord and ally of the Itoh family, who then ruled from the castle for</a:t>
            </a:r>
          </a:p>
        </p:txBody>
      </p:sp>
      <p:pic>
        <p:nvPicPr>
          <p:cNvPr id="6" name="Picture 5" descr="A group of fish in a pond&#10;&#10;Description automatically generated">
            <a:extLst>
              <a:ext uri="{FF2B5EF4-FFF2-40B4-BE49-F238E27FC236}">
                <a16:creationId xmlns:a16="http://schemas.microsoft.com/office/drawing/2014/main" id="{E3D653C9-F04A-E57A-185C-BC92704B2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 y="2755112"/>
            <a:ext cx="3869285" cy="2293269"/>
          </a:xfrm>
          <a:prstGeom prst="rect">
            <a:avLst/>
          </a:prstGeom>
        </p:spPr>
      </p:pic>
      <p:sp>
        <p:nvSpPr>
          <p:cNvPr id="13" name="TextBox 12">
            <a:extLst>
              <a:ext uri="{FF2B5EF4-FFF2-40B4-BE49-F238E27FC236}">
                <a16:creationId xmlns:a16="http://schemas.microsoft.com/office/drawing/2014/main" id="{09A3823C-F2F3-EFC9-862C-E77910406C31}"/>
              </a:ext>
            </a:extLst>
          </p:cNvPr>
          <p:cNvSpPr txBox="1"/>
          <p:nvPr/>
        </p:nvSpPr>
        <p:spPr>
          <a:xfrm>
            <a:off x="3944698" y="2590231"/>
            <a:ext cx="6003952" cy="2554545"/>
          </a:xfrm>
          <a:prstGeom prst="rect">
            <a:avLst/>
          </a:prstGeom>
          <a:noFill/>
        </p:spPr>
        <p:txBody>
          <a:bodyPr wrap="square">
            <a:spAutoFit/>
          </a:bodyPr>
          <a:lstStyle/>
          <a:p>
            <a:r>
              <a:rPr lang="en-US" sz="2000" dirty="0"/>
              <a:t>the next fourteen generations.</a:t>
            </a:r>
            <a:br>
              <a:rPr lang="en-US" sz="2000" dirty="0"/>
            </a:br>
            <a:r>
              <a:rPr lang="en-US" sz="2000" dirty="0"/>
              <a:t>Among the homes you can visit are </a:t>
            </a:r>
            <a:r>
              <a:rPr lang="en-US" sz="2000" dirty="0" err="1"/>
              <a:t>Yoshokan</a:t>
            </a:r>
            <a:r>
              <a:rPr lang="en-US" sz="2000" dirty="0"/>
              <a:t>, the home of the head of the Itoh family, which features a meticulously landscaped Japanese garden and Matsuo no Maru, a large, modern replica of a nobleman’s residence from the Edo period (1603-1867), and the Obi Clan Historical Museum, where samurai armor and weapons are displayed.</a:t>
            </a:r>
          </a:p>
        </p:txBody>
      </p:sp>
    </p:spTree>
    <p:extLst>
      <p:ext uri="{BB962C8B-B14F-4D97-AF65-F5344CB8AC3E}">
        <p14:creationId xmlns:p14="http://schemas.microsoft.com/office/powerpoint/2010/main" val="311489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6834"/>
            <a:ext cx="10080625" cy="830997"/>
          </a:xfrm>
          <a:prstGeom prst="rect">
            <a:avLst/>
          </a:prstGeom>
          <a:noFill/>
        </p:spPr>
        <p:txBody>
          <a:bodyPr wrap="square">
            <a:spAutoFit/>
          </a:bodyPr>
          <a:lstStyle/>
          <a:p>
            <a:pPr algn="ctr"/>
            <a:r>
              <a:rPr lang="en-US" sz="4800" b="1" dirty="0">
                <a:latin typeface="+mj-lt"/>
              </a:rPr>
              <a:t>Aburatsu </a:t>
            </a:r>
            <a:r>
              <a:rPr lang="en-US" altLang="en-US" sz="4800" b="1" dirty="0">
                <a:latin typeface="+mj-lt"/>
              </a:rPr>
              <a:t>Restaurants</a:t>
            </a:r>
            <a:endParaRPr lang="en-US" sz="4800" b="1" dirty="0">
              <a:latin typeface="+mj-lt"/>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77821" y="836391"/>
            <a:ext cx="9863847" cy="4339650"/>
          </a:xfrm>
          <a:prstGeom prst="rect">
            <a:avLst/>
          </a:prstGeom>
          <a:noFill/>
        </p:spPr>
        <p:txBody>
          <a:bodyPr wrap="square">
            <a:spAutoFit/>
          </a:bodyPr>
          <a:lstStyle/>
          <a:p>
            <a:pPr>
              <a:buClrTx/>
              <a:buFontTx/>
              <a:buNone/>
            </a:pPr>
            <a:r>
              <a:rPr lang="en-US" altLang="en-US" dirty="0">
                <a:latin typeface="Arial" panose="020B0604020202020204" pitchFamily="34" charset="0"/>
                <a:cs typeface="Arial" panose="020B0604020202020204" pitchFamily="34" charset="0"/>
              </a:rPr>
              <a:t>Many of us on the ship are foodies, so naturally, we’re always on the hunt to eat at the most exclusive spots anytime we travel.</a:t>
            </a:r>
          </a:p>
          <a:p>
            <a:pPr>
              <a:buClrTx/>
              <a:buFontTx/>
              <a:buNone/>
            </a:pPr>
            <a:r>
              <a:rPr lang="en-US" altLang="en-US" dirty="0">
                <a:latin typeface="Arial" panose="020B0604020202020204" pitchFamily="34" charset="0"/>
                <a:cs typeface="Arial" panose="020B0604020202020204" pitchFamily="34" charset="0"/>
              </a:rPr>
              <a:t>Here are a few Restaurants to consider. </a:t>
            </a:r>
          </a:p>
          <a:p>
            <a:r>
              <a:rPr lang="en-US" b="1" dirty="0" err="1">
                <a:latin typeface="Arial" panose="020B0604020202020204" pitchFamily="34" charset="0"/>
                <a:cs typeface="Arial" panose="020B0604020202020204" pitchFamily="34" charset="0"/>
              </a:rPr>
              <a:t>Bibin-ya</a:t>
            </a:r>
            <a:r>
              <a:rPr lang="en-US" b="1" dirty="0">
                <a:latin typeface="Arial" panose="020B0604020202020204" pitchFamily="34" charset="0"/>
                <a:cs typeface="Arial" panose="020B0604020202020204" pitchFamily="34" charset="0"/>
              </a:rPr>
              <a:t> – Sea Food Restaurant </a:t>
            </a:r>
            <a:r>
              <a:rPr lang="en-US" altLang="ja-JP"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Midoriya – </a:t>
            </a:r>
            <a:r>
              <a:rPr lang="en-US" b="1" dirty="0" err="1">
                <a:latin typeface="Arial" panose="020B0604020202020204" pitchFamily="34" charset="0"/>
                <a:cs typeface="Arial" panose="020B0604020202020204" pitchFamily="34" charset="0"/>
              </a:rPr>
              <a:t>Tzakaya</a:t>
            </a:r>
            <a:r>
              <a:rPr lang="en-US" b="1" dirty="0">
                <a:latin typeface="Arial" panose="020B0604020202020204" pitchFamily="34" charset="0"/>
                <a:cs typeface="Arial" panose="020B0604020202020204" pitchFamily="34" charset="0"/>
              </a:rPr>
              <a:t> - </a:t>
            </a:r>
            <a:r>
              <a:rPr lang="en-US" altLang="ja-JP"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Suzuki -  Ramen - $</a:t>
            </a:r>
          </a:p>
          <a:p>
            <a:r>
              <a:rPr lang="en-US" altLang="ja-JP" b="1" dirty="0" err="1">
                <a:latin typeface="Arial" panose="020B0604020202020204" pitchFamily="34" charset="0"/>
                <a:cs typeface="Arial" panose="020B0604020202020204" pitchFamily="34" charset="0"/>
              </a:rPr>
              <a:t>Tombo</a:t>
            </a:r>
            <a:r>
              <a:rPr lang="en-US" altLang="ja-JP" b="1" dirty="0">
                <a:latin typeface="Arial" panose="020B0604020202020204" pitchFamily="34" charset="0"/>
                <a:cs typeface="Arial" panose="020B0604020202020204" pitchFamily="34" charset="0"/>
              </a:rPr>
              <a:t> – Noodles - $</a:t>
            </a:r>
          </a:p>
          <a:p>
            <a:r>
              <a:rPr lang="en-US" b="1" dirty="0" err="1">
                <a:latin typeface="Arial" panose="020B0604020202020204" pitchFamily="34" charset="0"/>
                <a:cs typeface="Arial" panose="020B0604020202020204" pitchFamily="34" charset="0"/>
              </a:rPr>
              <a:t>Suyama</a:t>
            </a:r>
            <a:r>
              <a:rPr lang="en-US" b="1" dirty="0">
                <a:latin typeface="Arial" panose="020B0604020202020204" pitchFamily="34" charset="0"/>
                <a:cs typeface="Arial" panose="020B0604020202020204" pitchFamily="34" charset="0"/>
              </a:rPr>
              <a:t> – Japanese - </a:t>
            </a:r>
            <a:r>
              <a:rPr lang="en-US" altLang="ja-JP" b="1" dirty="0">
                <a:latin typeface="Arial" panose="020B0604020202020204" pitchFamily="34" charset="0"/>
                <a:cs typeface="Arial" panose="020B0604020202020204" pitchFamily="34" charset="0"/>
              </a:rPr>
              <a:t>$$</a:t>
            </a:r>
          </a:p>
          <a:p>
            <a:r>
              <a:rPr lang="en-US" altLang="ja-JP" b="1" dirty="0" err="1">
                <a:latin typeface="Arial" panose="020B0604020202020204" pitchFamily="34" charset="0"/>
                <a:cs typeface="Arial" panose="020B0604020202020204" pitchFamily="34" charset="0"/>
              </a:rPr>
              <a:t>Naochan</a:t>
            </a:r>
            <a:r>
              <a:rPr lang="en-US" altLang="ja-JP" b="1" dirty="0">
                <a:latin typeface="Arial" panose="020B0604020202020204" pitchFamily="34" charset="0"/>
                <a:cs typeface="Arial" panose="020B0604020202020204" pitchFamily="34" charset="0"/>
              </a:rPr>
              <a:t> – Ramen - $</a:t>
            </a:r>
          </a:p>
          <a:p>
            <a:r>
              <a:rPr lang="en-US" b="1" dirty="0">
                <a:latin typeface="Arial" panose="020B0604020202020204" pitchFamily="34" charset="0"/>
                <a:cs typeface="Arial" panose="020B0604020202020204" pitchFamily="34" charset="0"/>
              </a:rPr>
              <a:t>Restaurant </a:t>
            </a:r>
            <a:r>
              <a:rPr lang="en-US" b="1" dirty="0" err="1">
                <a:latin typeface="Arial" panose="020B0604020202020204" pitchFamily="34" charset="0"/>
                <a:cs typeface="Arial" panose="020B0604020202020204" pitchFamily="34" charset="0"/>
              </a:rPr>
              <a:t>Suehiro</a:t>
            </a:r>
            <a:r>
              <a:rPr lang="en-US" b="1" dirty="0">
                <a:latin typeface="Arial" panose="020B0604020202020204" pitchFamily="34" charset="0"/>
                <a:cs typeface="Arial" panose="020B0604020202020204" pitchFamily="34" charset="0"/>
              </a:rPr>
              <a:t> - Japanese Western - </a:t>
            </a:r>
            <a:r>
              <a:rPr lang="en-US" altLang="ja-JP"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Seaside Restaurant </a:t>
            </a:r>
            <a:r>
              <a:rPr lang="en-US" b="1" dirty="0" err="1">
                <a:latin typeface="Arial" panose="020B0604020202020204" pitchFamily="34" charset="0"/>
                <a:cs typeface="Arial" panose="020B0604020202020204" pitchFamily="34" charset="0"/>
              </a:rPr>
              <a:t>ITa</a:t>
            </a:r>
            <a:r>
              <a:rPr lang="en-US" b="1" dirty="0">
                <a:latin typeface="Arial" panose="020B0604020202020204" pitchFamily="34" charset="0"/>
                <a:cs typeface="Arial" panose="020B0604020202020204" pitchFamily="34" charset="0"/>
              </a:rPr>
              <a:t> Tov – Western - $$</a:t>
            </a:r>
          </a:p>
          <a:p>
            <a:r>
              <a:rPr lang="en-US" b="1" dirty="0">
                <a:latin typeface="Arial" panose="020B0604020202020204" pitchFamily="34" charset="0"/>
                <a:cs typeface="Arial" panose="020B0604020202020204" pitchFamily="34" charset="0"/>
              </a:rPr>
              <a:t>Restaurant Ru-Na – Japanese Fast Food - $</a:t>
            </a:r>
            <a:endParaRPr lang="en-US" altLang="en-US" b="1" dirty="0">
              <a:latin typeface="Arial" panose="020B0604020202020204" pitchFamily="34" charset="0"/>
              <a:cs typeface="Arial" panose="020B0604020202020204" pitchFamily="34" charset="0"/>
            </a:endParaRPr>
          </a:p>
          <a:p>
            <a:pPr>
              <a:buClrTx/>
              <a:buFontTx/>
              <a:buNone/>
            </a:pPr>
            <a:r>
              <a:rPr lang="en-US" altLang="en-US" dirty="0">
                <a:latin typeface="Arial" panose="020B0604020202020204" pitchFamily="34" charset="0"/>
                <a:cs typeface="Arial" panose="020B0604020202020204" pitchFamily="34" charset="0"/>
              </a:rPr>
              <a:t>For those of you that just like good food, you can’t go wrong just about anywhere you go in </a:t>
            </a:r>
            <a:r>
              <a:rPr lang="en-US" sz="1800" b="1" dirty="0">
                <a:latin typeface="Arial" panose="020B0604020202020204" pitchFamily="34" charset="0"/>
                <a:cs typeface="Arial" panose="020B0604020202020204" pitchFamily="34" charset="0"/>
              </a:rPr>
              <a:t>Aburatsu</a:t>
            </a:r>
            <a:endParaRPr lang="en-US" altLang="en-US" dirty="0">
              <a:latin typeface="Arial" panose="020B0604020202020204" pitchFamily="34" charset="0"/>
              <a:cs typeface="Arial" panose="020B0604020202020204" pitchFamily="34" charset="0"/>
            </a:endParaRPr>
          </a:p>
          <a:p>
            <a:pPr algn="ctr">
              <a:buClrTx/>
              <a:buFontTx/>
              <a:buNone/>
            </a:pPr>
            <a:r>
              <a:rPr lang="en-US" altLang="en-US" sz="2400" b="1" dirty="0">
                <a:latin typeface="Arial" panose="020B0604020202020204" pitchFamily="34" charset="0"/>
                <a:cs typeface="Arial" panose="020B0604020202020204" pitchFamily="34" charset="0"/>
              </a:rPr>
              <a:t>GOOD EATING</a:t>
            </a:r>
            <a:endParaRPr lang="en-US" dirty="0">
              <a:latin typeface="Arial" panose="020B0604020202020204" pitchFamily="34" charset="0"/>
              <a:cs typeface="Arial" panose="020B0604020202020204" pitchFamily="34"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meat and a lemon on a table&#10;&#10;Description automatically generated">
            <a:extLst>
              <a:ext uri="{FF2B5EF4-FFF2-40B4-BE49-F238E27FC236}">
                <a16:creationId xmlns:a16="http://schemas.microsoft.com/office/drawing/2014/main" id="{94E90D67-8140-73C1-DFCE-DD64187AA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103" y="1232897"/>
            <a:ext cx="3843528" cy="2700528"/>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dirty="0">
                <a:solidFill>
                  <a:schemeClr val="tx1"/>
                </a:solidFill>
                <a:latin typeface="Arial" panose="020B0604020202020204" pitchFamily="34" charset="0"/>
                <a:cs typeface="Arial" panose="020B0604020202020204" pitchFamily="34" charset="0"/>
              </a:rPr>
              <a:t>Aburatsu</a:t>
            </a:r>
            <a:r>
              <a:rPr lang="en-US" sz="2800" dirty="0">
                <a:latin typeface="Arial" panose="020B0604020202020204" pitchFamily="34" charset="0"/>
                <a:cs typeface="Arial" panose="020B0604020202020204" pitchFamily="34" charset="0"/>
              </a:rPr>
              <a:t> </a:t>
            </a:r>
            <a:r>
              <a:rPr lang="en-US" sz="2800" dirty="0">
                <a:solidFill>
                  <a:srgbClr val="000000"/>
                </a:solidFill>
                <a:latin typeface="Arial" panose="020B0604020202020204" pitchFamily="34" charset="0"/>
                <a:cs typeface="Arial" panose="020B0604020202020204" pitchFamily="34" charset="0"/>
              </a:rPr>
              <a:t>is a beautiful City with a rich history and numerous attractions. Whether you're looking for stunning beaches, historic sites, or unique attractions, </a:t>
            </a:r>
            <a:r>
              <a:rPr lang="en-US" sz="2800" dirty="0">
                <a:solidFill>
                  <a:schemeClr val="tx1"/>
                </a:solidFill>
                <a:latin typeface="Arial" panose="020B0604020202020204" pitchFamily="34" charset="0"/>
                <a:cs typeface="Arial" panose="020B0604020202020204" pitchFamily="34" charset="0"/>
              </a:rPr>
              <a:t>Aburatsu </a:t>
            </a:r>
            <a:r>
              <a:rPr lang="en-US" sz="2800" dirty="0">
                <a:solidFill>
                  <a:srgbClr val="000000"/>
                </a:solidFill>
                <a:latin typeface="Arial" panose="020B0604020202020204" pitchFamily="34" charset="0"/>
                <a:cs typeface="Arial" panose="020B0604020202020204" pitchFamily="34" charset="0"/>
              </a:rPr>
              <a:t>has something for everyone.</a:t>
            </a:r>
          </a:p>
          <a:p>
            <a:pPr lvl="0" rtl="0">
              <a:lnSpc>
                <a:spcPct val="115000"/>
              </a:lnSpc>
              <a:spcBef>
                <a:spcPts val="0"/>
              </a:spcBef>
              <a:spcAft>
                <a:spcPts val="1236"/>
              </a:spcAft>
            </a:pPr>
            <a:r>
              <a:rPr lang="en-US" sz="2800" dirty="0">
                <a:solidFill>
                  <a:srgbClr val="000000"/>
                </a:solidFill>
                <a:latin typeface="Arial" panose="020B0604020202020204" pitchFamily="34" charset="0"/>
                <a:cs typeface="Arial" panose="020B0604020202020204" pitchFamily="34" charset="0"/>
              </a:rPr>
              <a:t>I hope this presentation will help when we visit </a:t>
            </a:r>
            <a:r>
              <a:rPr lang="en-US" sz="2800" dirty="0">
                <a:solidFill>
                  <a:schemeClr val="tx1"/>
                </a:solidFill>
                <a:latin typeface="Arial" panose="020B0604020202020204" pitchFamily="34" charset="0"/>
                <a:cs typeface="Arial" panose="020B0604020202020204" pitchFamily="34" charset="0"/>
              </a:rPr>
              <a:t>Aburatsu</a:t>
            </a:r>
            <a:r>
              <a:rPr lang="en-US" sz="2800" dirty="0">
                <a:solidFill>
                  <a:srgbClr val="000000"/>
                </a:solidFill>
                <a:latin typeface="Arial" panose="020B0604020202020204" pitchFamily="34" charset="0"/>
                <a:cs typeface="Arial" panose="020B0604020202020204"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Arial" panose="020B0604020202020204" pitchFamily="34" charset="0"/>
                <a:cs typeface="Arial" panose="020B0604020202020204" pitchFamily="34" charset="0"/>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Arial" panose="020B0604020202020204" pitchFamily="34" charset="0"/>
                <a:cs typeface="Arial" panose="020B0604020202020204" pitchFamily="34"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Arial" panose="020B0604020202020204" pitchFamily="34" charset="0"/>
                <a:cs typeface="Arial" panose="020B0604020202020204" pitchFamily="34"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Arial" panose="020B0604020202020204" pitchFamily="34" charset="0"/>
              <a:cs typeface="Arial" panose="020B0604020202020204" pitchFamily="34"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Arial" panose="020B0604020202020204" pitchFamily="34" charset="0"/>
                <a:cs typeface="Arial" panose="020B0604020202020204" pitchFamily="34" charset="0"/>
              </a:rPr>
              <a:t>Have a great visit in Aburatsu!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a:t>
            </a:r>
            <a:r>
              <a:rPr lang="en-US" sz="2000" b="1" dirty="0"/>
              <a:t>Aburatsu</a:t>
            </a:r>
            <a:endParaRPr lang="en-US" sz="2000" dirty="0"/>
          </a:p>
          <a:p>
            <a:pPr algn="l">
              <a:buFont typeface="Wingdings" panose="05000000000000000000" pitchFamily="2" charset="2"/>
              <a:buChar char=""/>
            </a:pPr>
            <a:r>
              <a:rPr lang="en-US" altLang="en-US" b="1" dirty="0">
                <a:solidFill>
                  <a:schemeClr val="tx1"/>
                </a:solidFill>
              </a:rPr>
              <a:t>Points of Interest</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b="1"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44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a:t>
            </a:r>
            <a:br>
              <a:rPr lang="en-US" altLang="en-US" sz="1800" dirty="0"/>
            </a:br>
            <a:r>
              <a:rPr lang="en-US" altLang="en-US" sz="1800" dirty="0"/>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in the water&#10;&#10;Description automatically generated">
            <a:extLst>
              <a:ext uri="{FF2B5EF4-FFF2-40B4-BE49-F238E27FC236}">
                <a16:creationId xmlns:a16="http://schemas.microsoft.com/office/drawing/2014/main" id="{79483F43-FCE3-46A7-6898-75FB10434C3A}"/>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0ABEA6-B5DC-1CFB-15E8-1B02AD693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369" y="1982358"/>
            <a:ext cx="5401694" cy="3594582"/>
          </a:xfrm>
          <a:prstGeom prst="rect">
            <a:avLst/>
          </a:prstGeom>
        </p:spPr>
      </p:pic>
      <p:sp>
        <p:nvSpPr>
          <p:cNvPr id="6" name="Freeform: Shape 5">
            <a:extLst>
              <a:ext uri="{FF2B5EF4-FFF2-40B4-BE49-F238E27FC236}">
                <a16:creationId xmlns:a16="http://schemas.microsoft.com/office/drawing/2014/main" id="{FED797DB-D0EE-338C-977E-D127F8ED0CBC}"/>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7" name="Freeform: Shape 6">
            <a:extLst>
              <a:ext uri="{FF2B5EF4-FFF2-40B4-BE49-F238E27FC236}">
                <a16:creationId xmlns:a16="http://schemas.microsoft.com/office/drawing/2014/main" id="{FC124241-79A4-CC4E-E5F2-B7A9A448D2E2}"/>
              </a:ext>
            </a:extLst>
          </p:cNvPr>
          <p:cNvSpPr/>
          <p:nvPr/>
        </p:nvSpPr>
        <p:spPr>
          <a:xfrm>
            <a:off x="685799" y="917904"/>
            <a:ext cx="868680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The Yen is the official currency of Japan</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Official Exchange is 100 Yen is 72 cents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Times New Roman" pitchFamily="18"/>
                <a:ea typeface="Segoe UI" pitchFamily="34"/>
                <a:cs typeface="Segoe UI" pitchFamily="34"/>
              </a:rPr>
              <a:t>Or 142.15 Yen to the US Dollar</a:t>
            </a:r>
            <a:endParaRPr lang="en-US" sz="2400" b="0" i="0" u="none" strike="noStrike" kern="1200" baseline="0" dirty="0">
              <a:ln>
                <a:noFill/>
              </a:ln>
              <a:solidFill>
                <a:srgbClr val="000000"/>
              </a:solidFill>
              <a:latin typeface="Times New Roman" pitchFamily="18"/>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1" y="11342"/>
            <a:ext cx="10080625" cy="1572856"/>
          </a:xfrm>
        </p:spPr>
        <p:txBody>
          <a:bodyPr vert="horz" lIns="75605" tIns="37802" rIns="75605" bIns="37802" rtlCol="0" anchor="ctr">
            <a:normAutofit/>
          </a:bodyPr>
          <a:lstStyle/>
          <a:p>
            <a:pPr algn="ctr"/>
            <a:r>
              <a:rPr lang="en-US" sz="3307" b="1" dirty="0">
                <a:latin typeface="Segoe "/>
              </a:rPr>
              <a:t>PASMO, Suica, &amp; ICOCA Cards</a:t>
            </a:r>
          </a:p>
        </p:txBody>
      </p:sp>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4615402" y="1063841"/>
            <a:ext cx="4772180" cy="4595368"/>
          </a:xfrm>
        </p:spPr>
        <p:txBody>
          <a:bodyPr vert="horz" lIns="75605" tIns="37802" rIns="75605" bIns="37802" rtlCol="0" anchor="t">
            <a:normAutofit/>
          </a:bodyPr>
          <a:lstStyle/>
          <a:p>
            <a:pPr indent="-189006">
              <a:lnSpc>
                <a:spcPct val="90000"/>
              </a:lnSpc>
              <a:spcAft>
                <a:spcPts val="496"/>
              </a:spcAft>
            </a:pPr>
            <a:r>
              <a:rPr lang="en-US" sz="1819" dirty="0">
                <a:latin typeface="Segoe UI Light (Body)"/>
                <a:cs typeface="Aharoni" panose="02010803020104030203" pitchFamily="2" charset="-79"/>
              </a:rPr>
              <a:t>The </a:t>
            </a:r>
            <a:r>
              <a:rPr lang="en-US" sz="1984" dirty="0">
                <a:latin typeface="Segoe UI Light (Body)"/>
              </a:rPr>
              <a:t>PASMO, Suica, and ICOCA Cards</a:t>
            </a:r>
            <a:r>
              <a:rPr lang="en-US" sz="1819" dirty="0">
                <a:latin typeface="Segoe UI Light (Body)"/>
                <a:cs typeface="Aharoni" panose="02010803020104030203" pitchFamily="2" charset="-79"/>
              </a:rPr>
              <a:t> are e-money IC cards that can be used for travel and shopping across Japan.</a:t>
            </a:r>
          </a:p>
          <a:p>
            <a:pPr indent="-189006">
              <a:lnSpc>
                <a:spcPct val="90000"/>
              </a:lnSpc>
              <a:spcAft>
                <a:spcPts val="496"/>
              </a:spcAft>
            </a:pPr>
            <a:r>
              <a:rPr lang="en-US" sz="1819" dirty="0">
                <a:latin typeface="Segoe UI Light (Body)"/>
              </a:rPr>
              <a:t>Cashless fare payment</a:t>
            </a:r>
            <a:endParaRPr lang="en-US" sz="1819" dirty="0">
              <a:latin typeface="Segoe UI Light (Body)"/>
              <a:cs typeface="Aharoni" panose="02010803020104030203" pitchFamily="2" charset="-79"/>
            </a:endParaRPr>
          </a:p>
          <a:p>
            <a:pPr indent="-189006">
              <a:lnSpc>
                <a:spcPct val="90000"/>
              </a:lnSpc>
              <a:spcAft>
                <a:spcPts val="496"/>
              </a:spcAft>
            </a:pPr>
            <a:r>
              <a:rPr lang="en-US" sz="1819" dirty="0"/>
              <a:t>Use it for shopping</a:t>
            </a:r>
          </a:p>
          <a:p>
            <a:pPr indent="-189006">
              <a:lnSpc>
                <a:spcPct val="90000"/>
              </a:lnSpc>
              <a:spcAft>
                <a:spcPts val="496"/>
              </a:spcAft>
            </a:pPr>
            <a:r>
              <a:rPr lang="en-US" sz="1819" dirty="0"/>
              <a:t>No waiting for change</a:t>
            </a:r>
          </a:p>
          <a:p>
            <a:pPr indent="-189006">
              <a:lnSpc>
                <a:spcPct val="90000"/>
              </a:lnSpc>
              <a:spcAft>
                <a:spcPts val="496"/>
              </a:spcAft>
            </a:pPr>
            <a:r>
              <a:rPr lang="en-US" sz="1819" dirty="0"/>
              <a:t>Get special privileges</a:t>
            </a:r>
          </a:p>
          <a:p>
            <a:pPr indent="-189006">
              <a:lnSpc>
                <a:spcPct val="90000"/>
              </a:lnSpc>
              <a:spcAft>
                <a:spcPts val="496"/>
              </a:spcAft>
            </a:pPr>
            <a:r>
              <a:rPr lang="en-US" sz="1819" dirty="0">
                <a:cs typeface="Aharoni" panose="02010803020104030203" pitchFamily="2" charset="-79"/>
              </a:rPr>
              <a:t>Apple phone users can also link with all three cards.</a:t>
            </a:r>
          </a:p>
          <a:p>
            <a:r>
              <a:rPr lang="en-US" sz="1819" dirty="0">
                <a:cs typeface="Aharoni" panose="02010803020104030203" pitchFamily="2" charset="-79"/>
              </a:rPr>
              <a:t>PASMO refunds - If you no longer need your PASMO, it can be refunded. Suica and ICOA cards do not offer refunds.</a:t>
            </a:r>
            <a:endParaRPr lang="en-US" sz="1819" dirty="0"/>
          </a:p>
        </p:txBody>
      </p:sp>
      <p:pic>
        <p:nvPicPr>
          <p:cNvPr id="7" name="Picture 6" descr="A white card with pink buses and red text&#10;&#10;Description automatically generated">
            <a:extLst>
              <a:ext uri="{FF2B5EF4-FFF2-40B4-BE49-F238E27FC236}">
                <a16:creationId xmlns:a16="http://schemas.microsoft.com/office/drawing/2014/main" id="{57D973BF-0FF6-9683-2D0D-FCA9120F8EB2}"/>
              </a:ext>
            </a:extLst>
          </p:cNvPr>
          <p:cNvPicPr>
            <a:picLocks noChangeAspect="1"/>
          </p:cNvPicPr>
          <p:nvPr/>
        </p:nvPicPr>
        <p:blipFill rotWithShape="1">
          <a:blip r:embed="rId2"/>
          <a:srcRect t="-3839" r="77657" b="27438"/>
          <a:stretch/>
        </p:blipFill>
        <p:spPr>
          <a:xfrm>
            <a:off x="339302" y="1197174"/>
            <a:ext cx="2755590" cy="1804858"/>
          </a:xfrm>
          <a:prstGeom prst="rect">
            <a:avLst/>
          </a:prstGeom>
        </p:spPr>
      </p:pic>
      <p:pic>
        <p:nvPicPr>
          <p:cNvPr id="10" name="Picture 9" descr="A blue rectangular sign with white text&#10;&#10;Description automatically generated">
            <a:extLst>
              <a:ext uri="{FF2B5EF4-FFF2-40B4-BE49-F238E27FC236}">
                <a16:creationId xmlns:a16="http://schemas.microsoft.com/office/drawing/2014/main" id="{93D6D100-CDDC-FEFB-09BC-C06CE3805472}"/>
              </a:ext>
            </a:extLst>
          </p:cNvPr>
          <p:cNvPicPr>
            <a:picLocks noChangeAspect="1"/>
          </p:cNvPicPr>
          <p:nvPr/>
        </p:nvPicPr>
        <p:blipFill>
          <a:blip r:embed="rId3"/>
          <a:stretch>
            <a:fillRect/>
          </a:stretch>
        </p:blipFill>
        <p:spPr>
          <a:xfrm>
            <a:off x="46525" y="3880383"/>
            <a:ext cx="2903466" cy="1784758"/>
          </a:xfrm>
          <a:prstGeom prst="rect">
            <a:avLst/>
          </a:prstGeom>
        </p:spPr>
      </p:pic>
      <p:pic>
        <p:nvPicPr>
          <p:cNvPr id="8" name="Picture 7" descr="A green and black logo&#10;&#10;Description automatically generated">
            <a:extLst>
              <a:ext uri="{FF2B5EF4-FFF2-40B4-BE49-F238E27FC236}">
                <a16:creationId xmlns:a16="http://schemas.microsoft.com/office/drawing/2014/main" id="{1226EE7E-02BB-9E10-622F-43150F3582FA}"/>
              </a:ext>
            </a:extLst>
          </p:cNvPr>
          <p:cNvPicPr>
            <a:picLocks noChangeAspect="1"/>
          </p:cNvPicPr>
          <p:nvPr/>
        </p:nvPicPr>
        <p:blipFill>
          <a:blip r:embed="rId4"/>
          <a:stretch>
            <a:fillRect/>
          </a:stretch>
        </p:blipFill>
        <p:spPr>
          <a:xfrm>
            <a:off x="1632679" y="2485860"/>
            <a:ext cx="2903466" cy="1804858"/>
          </a:xfrm>
          <a:prstGeom prst="rect">
            <a:avLst/>
          </a:prstGeom>
        </p:spPr>
      </p:pic>
    </p:spTree>
    <p:extLst>
      <p:ext uri="{BB962C8B-B14F-4D97-AF65-F5344CB8AC3E}">
        <p14:creationId xmlns:p14="http://schemas.microsoft.com/office/powerpoint/2010/main" val="232951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4">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166234"/>
            <a:ext cx="9360000" cy="615553"/>
          </a:xfrm>
        </p:spPr>
        <p:txBody>
          <a:bodyPr vert="horz">
            <a:spAutoFit/>
          </a:bodyPr>
          <a:lstStyle/>
          <a:p>
            <a:pPr lvl="0" rtl="0"/>
            <a:r>
              <a:rPr lang="en-US" sz="4000" b="1" dirty="0">
                <a:solidFill>
                  <a:srgbClr val="000000"/>
                </a:solidFill>
                <a:latin typeface="Alef" pitchFamily="18"/>
                <a:cs typeface="Alef" pitchFamily="2"/>
              </a:rPr>
              <a:t>About Port</a:t>
            </a:r>
          </a:p>
        </p:txBody>
      </p:sp>
      <p:pic>
        <p:nvPicPr>
          <p:cNvPr id="7" name="Picture 6" descr="An aerial view of a port&#10;&#10;Description automatically generated">
            <a:extLst>
              <a:ext uri="{FF2B5EF4-FFF2-40B4-BE49-F238E27FC236}">
                <a16:creationId xmlns:a16="http://schemas.microsoft.com/office/drawing/2014/main" id="{873F7835-8C93-7714-FFE8-FAD0AB784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238" y="971075"/>
            <a:ext cx="3658205" cy="2436927"/>
          </a:xfrm>
          <a:prstGeom prst="rect">
            <a:avLst/>
          </a:prstGeom>
        </p:spPr>
      </p:pic>
      <p:sp>
        <p:nvSpPr>
          <p:cNvPr id="9" name="TextBox 8">
            <a:extLst>
              <a:ext uri="{FF2B5EF4-FFF2-40B4-BE49-F238E27FC236}">
                <a16:creationId xmlns:a16="http://schemas.microsoft.com/office/drawing/2014/main" id="{F7074577-8ABC-01A2-7D0B-B7AD442BA274}"/>
              </a:ext>
            </a:extLst>
          </p:cNvPr>
          <p:cNvSpPr txBox="1"/>
          <p:nvPr/>
        </p:nvSpPr>
        <p:spPr>
          <a:xfrm>
            <a:off x="194629" y="847776"/>
            <a:ext cx="6149609" cy="4247317"/>
          </a:xfrm>
          <a:prstGeom prst="rect">
            <a:avLst/>
          </a:prstGeom>
          <a:noFill/>
        </p:spPr>
        <p:txBody>
          <a:bodyPr wrap="square">
            <a:spAutoFit/>
          </a:bodyPr>
          <a:lstStyle/>
          <a:p>
            <a:r>
              <a:rPr lang="en-US" dirty="0"/>
              <a:t>Aburatsu Port is a natural port located on the Nichinan Coast in scenic Miyazaki Prefecture. It was designated as a Special Major Port in 1952. In 1955, after port and harbor plans were drawn up, construction projects for breakwaters and mooring facilities were carried out. In 1998, the Higashi Wharf was opened. As a result, the port is able to handle a greater amount of cargo.</a:t>
            </a:r>
            <a:br>
              <a:rPr lang="en-US" dirty="0"/>
            </a:br>
            <a:r>
              <a:rPr lang="en-US" dirty="0"/>
              <a:t>In addition to cargo ships, many large passenger ships, including the Japanese passenger ships "Asuka II," "Pacific Venus" and "Nipponmaru," and the foreign passenger ships, “Norwegian Jewel” and "Legend of the Seas" have called at the port. This is an indication that many people have enjoyed trips to the southern areas of Miyazaki Prefecture.</a:t>
            </a:r>
            <a:br>
              <a:rPr lang="en-US" dirty="0"/>
            </a:br>
            <a:r>
              <a:rPr lang="en-US" dirty="0"/>
              <a:t>Aburatsu Port serves as an important marine gateway that connects the southern areas of Miyazaki Prefecture with major metropolitan areas around Asia.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000" b="1" dirty="0">
                <a:solidFill>
                  <a:srgbClr val="000000"/>
                </a:solidFill>
                <a:latin typeface="Alef" pitchFamily="18"/>
                <a:cs typeface="Alef" pitchFamily="2"/>
              </a:rPr>
              <a:t>Points of Interest</a:t>
            </a:r>
          </a:p>
        </p:txBody>
      </p:sp>
      <p:sp>
        <p:nvSpPr>
          <p:cNvPr id="5" name="TextBox 4">
            <a:extLst>
              <a:ext uri="{FF2B5EF4-FFF2-40B4-BE49-F238E27FC236}">
                <a16:creationId xmlns:a16="http://schemas.microsoft.com/office/drawing/2014/main" id="{D47605EB-B222-3000-6C6D-8F31D5343693}"/>
              </a:ext>
            </a:extLst>
          </p:cNvPr>
          <p:cNvSpPr txBox="1"/>
          <p:nvPr/>
        </p:nvSpPr>
        <p:spPr>
          <a:xfrm>
            <a:off x="584462" y="980389"/>
            <a:ext cx="6973478" cy="3816429"/>
          </a:xfrm>
          <a:prstGeom prst="rect">
            <a:avLst/>
          </a:prstGeom>
          <a:noFill/>
        </p:spPr>
        <p:txBody>
          <a:bodyPr wrap="square">
            <a:spAutoFit/>
          </a:bodyPr>
          <a:lstStyle/>
          <a:p>
            <a:pPr marL="457200"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Aburatsu Shopping Arcade</a:t>
            </a:r>
          </a:p>
          <a:p>
            <a:pPr marL="457200"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Obi Castletown</a:t>
            </a:r>
          </a:p>
          <a:p>
            <a:pPr marL="457200"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Udo Shrine</a:t>
            </a:r>
          </a:p>
          <a:p>
            <a:pPr marL="457200" indent="-457200">
              <a:buFont typeface="Wingdings" panose="05000000000000000000" pitchFamily="2" charset="2"/>
              <a:buChar char="Ø"/>
            </a:pPr>
            <a:r>
              <a:rPr lang="en-US" sz="2800" b="1" dirty="0" err="1">
                <a:latin typeface="Arial" panose="020B0604020202020204" pitchFamily="34" charset="0"/>
                <a:cs typeface="Arial" panose="020B0604020202020204" pitchFamily="34" charset="0"/>
              </a:rPr>
              <a:t>Aoshima</a:t>
            </a:r>
            <a:r>
              <a:rPr lang="en-US" sz="2800" b="1" dirty="0">
                <a:latin typeface="Arial" panose="020B0604020202020204" pitchFamily="34" charset="0"/>
                <a:cs typeface="Arial" panose="020B0604020202020204" pitchFamily="34" charset="0"/>
              </a:rPr>
              <a:t> Island</a:t>
            </a:r>
          </a:p>
          <a:p>
            <a:pPr marL="457200" indent="-457200">
              <a:buFont typeface="Wingdings" panose="05000000000000000000" pitchFamily="2" charset="2"/>
              <a:buChar char="Ø"/>
            </a:pPr>
            <a:r>
              <a:rPr lang="en-US" sz="2800" b="1" dirty="0">
                <a:solidFill>
                  <a:srgbClr val="000000"/>
                </a:solidFill>
                <a:latin typeface="Arial" panose="020B0604020202020204" pitchFamily="34" charset="0"/>
                <a:cs typeface="Arial" panose="020B0604020202020204" pitchFamily="34" charset="0"/>
              </a:rPr>
              <a:t>Horikawa Canal</a:t>
            </a:r>
          </a:p>
          <a:p>
            <a:pPr marL="457200" indent="-457200">
              <a:buFont typeface="Wingdings" panose="05000000000000000000" pitchFamily="2" charset="2"/>
              <a:buChar char="Ø"/>
            </a:pPr>
            <a:r>
              <a:rPr lang="en-US" sz="2800" b="1" dirty="0">
                <a:solidFill>
                  <a:srgbClr val="000000"/>
                </a:solidFill>
                <a:latin typeface="Arial" panose="020B0604020202020204" pitchFamily="34" charset="0"/>
                <a:cs typeface="Arial" panose="020B0604020202020204" pitchFamily="34" charset="0"/>
              </a:rPr>
              <a:t>Cape Toi</a:t>
            </a:r>
          </a:p>
          <a:p>
            <a:pPr marL="457200" indent="-457200">
              <a:buFont typeface="Wingdings" panose="05000000000000000000" pitchFamily="2" charset="2"/>
              <a:buChar char="Ø"/>
            </a:pPr>
            <a:r>
              <a:rPr lang="en-US" sz="2800" b="1" dirty="0">
                <a:solidFill>
                  <a:srgbClr val="000000"/>
                </a:solidFill>
                <a:latin typeface="Arial" panose="020B0604020202020204" pitchFamily="34" charset="0"/>
                <a:cs typeface="Arial" panose="020B0604020202020204" pitchFamily="34" charset="0"/>
              </a:rPr>
              <a:t>Obi Castletown Walking Tour</a:t>
            </a:r>
          </a:p>
          <a:p>
            <a:pPr marL="457200" indent="-457200">
              <a:buFont typeface="Wingdings" panose="05000000000000000000" pitchFamily="2" charset="2"/>
              <a:buChar char="Ø"/>
            </a:pPr>
            <a:r>
              <a:rPr lang="en-US" sz="2800" b="1" dirty="0">
                <a:solidFill>
                  <a:schemeClr val="tx1"/>
                </a:solidFill>
                <a:latin typeface="Arial" panose="020B0604020202020204" pitchFamily="34" charset="0"/>
                <a:cs typeface="Arial" panose="020B0604020202020204" pitchFamily="34" charset="0"/>
              </a:rPr>
              <a:t>Pier Tourist Information Booths </a:t>
            </a:r>
            <a:endParaRPr lang="en-US" sz="2800" b="1" dirty="0">
              <a:solidFill>
                <a:srgbClr val="000000"/>
              </a:solidFill>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9</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21960"/>
            <a:ext cx="9360000" cy="794160"/>
          </a:xfrm>
        </p:spPr>
        <p:txBody>
          <a:bodyPr vert="horz"/>
          <a:lstStyle/>
          <a:p>
            <a:pPr lvl="0" rtl="0"/>
            <a:r>
              <a:rPr lang="en-US" sz="4400" b="1" dirty="0">
                <a:solidFill>
                  <a:schemeClr val="tx1"/>
                </a:solidFill>
              </a:rPr>
              <a:t>Pier Tourist Information </a:t>
            </a:r>
            <a:endParaRPr lang="en-US" sz="4400" b="1" dirty="0">
              <a:solidFill>
                <a:schemeClr val="tx1"/>
              </a:solidFill>
              <a:latin typeface="Alef" pitchFamily="18"/>
              <a:cs typeface="Alef" pitchFamily="2"/>
            </a:endParaRPr>
          </a:p>
        </p:txBody>
      </p:sp>
      <p:sp>
        <p:nvSpPr>
          <p:cNvPr id="4" name="TextBox 3">
            <a:extLst>
              <a:ext uri="{FF2B5EF4-FFF2-40B4-BE49-F238E27FC236}">
                <a16:creationId xmlns:a16="http://schemas.microsoft.com/office/drawing/2014/main" id="{20FF3C0F-38CB-037B-CC91-472D69F8C06B}"/>
              </a:ext>
            </a:extLst>
          </p:cNvPr>
          <p:cNvSpPr txBox="1"/>
          <p:nvPr/>
        </p:nvSpPr>
        <p:spPr>
          <a:xfrm>
            <a:off x="179109" y="816120"/>
            <a:ext cx="9775596" cy="2462213"/>
          </a:xfrm>
          <a:prstGeom prst="rect">
            <a:avLst/>
          </a:prstGeom>
          <a:noFill/>
        </p:spPr>
        <p:txBody>
          <a:bodyPr wrap="square">
            <a:spAutoFit/>
          </a:bodyPr>
          <a:lstStyle/>
          <a:p>
            <a:r>
              <a:rPr lang="en-US" sz="2200" dirty="0"/>
              <a:t>When passenger ships arrive and depart from the port, attractions and Tourist Information booths are set up to welcome the tourists at the piers where the ships land. In addition, passengers are </a:t>
            </a:r>
          </a:p>
          <a:p>
            <a:r>
              <a:rPr lang="en-US" sz="2200" dirty="0"/>
              <a:t>warmly welcomed with the local </a:t>
            </a:r>
          </a:p>
          <a:p>
            <a:r>
              <a:rPr lang="en-US" sz="2200" dirty="0"/>
              <a:t>taste through such activities as </a:t>
            </a:r>
          </a:p>
          <a:p>
            <a:r>
              <a:rPr lang="en-US" sz="2200" dirty="0"/>
              <a:t>product fairs stocked with regional </a:t>
            </a:r>
          </a:p>
          <a:p>
            <a:r>
              <a:rPr lang="en-US" sz="2200" dirty="0"/>
              <a:t>produce.</a:t>
            </a:r>
          </a:p>
        </p:txBody>
      </p:sp>
      <p:pic>
        <p:nvPicPr>
          <p:cNvPr id="6" name="Picture 5" descr="A cruise ship in the ocean&#10;&#10;Description automatically generated">
            <a:extLst>
              <a:ext uri="{FF2B5EF4-FFF2-40B4-BE49-F238E27FC236}">
                <a16:creationId xmlns:a16="http://schemas.microsoft.com/office/drawing/2014/main" id="{9BF45016-DFE1-260B-0E30-37C7AA215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280" y="1510421"/>
            <a:ext cx="5730345" cy="3591016"/>
          </a:xfrm>
          <a:prstGeom prst="rect">
            <a:avLst/>
          </a:prstGeom>
        </p:spPr>
      </p:pic>
    </p:spTree>
    <p:extLst>
      <p:ext uri="{BB962C8B-B14F-4D97-AF65-F5344CB8AC3E}">
        <p14:creationId xmlns:p14="http://schemas.microsoft.com/office/powerpoint/2010/main" val="2832251087"/>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1493</Words>
  <Application>Microsoft Office PowerPoint</Application>
  <PresentationFormat>Custom</PresentationFormat>
  <Paragraphs>132</Paragraphs>
  <Slides>18</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Abadi</vt:lpstr>
      <vt:lpstr>Alef</vt:lpstr>
      <vt:lpstr>Arial</vt:lpstr>
      <vt:lpstr>Calibri</vt:lpstr>
      <vt:lpstr>Calibri Light</vt:lpstr>
      <vt:lpstr>Liberation Sans</vt:lpstr>
      <vt:lpstr>Segoe </vt:lpstr>
      <vt:lpstr>Segoe UI Light (Body)</vt:lpstr>
      <vt:lpstr>Times New Roman</vt:lpstr>
      <vt:lpstr>Wingdings</vt:lpstr>
      <vt:lpstr>Blue_Curve1</vt:lpstr>
      <vt:lpstr>Default</vt:lpstr>
      <vt:lpstr>Office Theme</vt:lpstr>
      <vt:lpstr>Aburatsu, Japan Presented by Marc Silver</vt:lpstr>
      <vt:lpstr>What I Will Cover</vt:lpstr>
      <vt:lpstr>My Port Philosophy</vt:lpstr>
      <vt:lpstr>PowerPoint Presentation</vt:lpstr>
      <vt:lpstr>PowerPoint Presentation</vt:lpstr>
      <vt:lpstr>PASMO, Suica, &amp; ICOCA Cards</vt:lpstr>
      <vt:lpstr>About Port</vt:lpstr>
      <vt:lpstr>Points of Interest</vt:lpstr>
      <vt:lpstr>Pier Tourist Information </vt:lpstr>
      <vt:lpstr>Aburatsu Shopping Arcade</vt:lpstr>
      <vt:lpstr>Obi Castletown</vt:lpstr>
      <vt:lpstr>Udo Shrin</vt:lpstr>
      <vt:lpstr>Horikawa Canal</vt:lpstr>
      <vt:lpstr>Cape Toi</vt:lpstr>
      <vt:lpstr>Obi Castletown Walking Tour</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100</cp:revision>
  <dcterms:created xsi:type="dcterms:W3CDTF">2023-03-25T21:24:27Z</dcterms:created>
  <dcterms:modified xsi:type="dcterms:W3CDTF">2023-12-11T23:38:02Z</dcterms:modified>
</cp:coreProperties>
</file>