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6" r:id="rId2"/>
    <p:sldId id="282" r:id="rId3"/>
    <p:sldId id="257" r:id="rId4"/>
    <p:sldId id="274" r:id="rId5"/>
    <p:sldId id="258" r:id="rId6"/>
    <p:sldId id="279" r:id="rId7"/>
    <p:sldId id="283" r:id="rId8"/>
    <p:sldId id="284" r:id="rId9"/>
    <p:sldId id="276" r:id="rId10"/>
    <p:sldId id="293" r:id="rId11"/>
    <p:sldId id="260" r:id="rId12"/>
    <p:sldId id="261" r:id="rId13"/>
    <p:sldId id="280" r:id="rId14"/>
    <p:sldId id="291" r:id="rId15"/>
    <p:sldId id="297" r:id="rId16"/>
    <p:sldId id="298" r:id="rId17"/>
    <p:sldId id="296" r:id="rId18"/>
    <p:sldId id="275" r:id="rId19"/>
    <p:sldId id="299" r:id="rId20"/>
    <p:sldId id="285" r:id="rId21"/>
    <p:sldId id="286" r:id="rId22"/>
    <p:sldId id="288" r:id="rId23"/>
    <p:sldId id="290" r:id="rId24"/>
    <p:sldId id="271" r:id="rId25"/>
    <p:sldId id="292" r:id="rId26"/>
    <p:sldId id="272" r:id="rId27"/>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86" autoAdjust="0"/>
    <p:restoredTop sz="94815" autoAdjust="0"/>
  </p:normalViewPr>
  <p:slideViewPr>
    <p:cSldViewPr snapToGrid="0">
      <p:cViewPr varScale="1">
        <p:scale>
          <a:sx n="99" d="100"/>
          <a:sy n="99"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0-26T15:48:57.492" idx="1">
    <p:pos x="4473" y="-237"/>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3FA2-6C6C-8906-34A8-AA3680E3071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CA9AA9-0E59-9F70-5EF1-0C43AB53376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C5A35A17-1CA7-A556-1E90-A36B8ACEA39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9085DFE-855E-A989-5E33-359949D7FE2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01797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D79E8-79E9-F3A7-5ACF-4A336957861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833A72E-D325-69C7-7B1E-981FD34F62CC}"/>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BCF3E041-FFEA-B920-7726-B4332E44F8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CBE47F5-6401-9BDA-4D57-4109A3A4B081}"/>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32870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5745-780F-8520-6640-8AB409587ED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7197E7-F3C9-CA61-6B39-F381E3C8EB45}"/>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5D8F97D7-193F-32B1-1704-44ABABEA0E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621AEB1-D094-DA1E-A805-3D9B1D573F5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5909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ED19-87E1-B350-143B-2B567509F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0D32A-3623-6F78-4A24-7D92427FD3A1}"/>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AC25FD2B-1008-82DB-E773-1636668C4148}"/>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AF7868CC-8FB9-27EA-E233-DA36F38BCEC3}"/>
              </a:ext>
            </a:extLst>
          </p:cNvPr>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194241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24</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4906-94FE-8273-2CD9-C020B783F5E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EEC40-912C-B9AA-8F7F-F098432C15F6}"/>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25</a:t>
            </a:fld>
            <a:endParaRPr lang="en-US"/>
          </a:p>
        </p:txBody>
      </p:sp>
      <p:sp>
        <p:nvSpPr>
          <p:cNvPr id="2" name="Slide Image Placeholder 1">
            <a:extLst>
              <a:ext uri="{FF2B5EF4-FFF2-40B4-BE49-F238E27FC236}">
                <a16:creationId xmlns:a16="http://schemas.microsoft.com/office/drawing/2014/main" id="{C81A5C4D-0B2C-311E-E651-D9F9414C54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8F612FF-8A06-85C6-626D-B00CCB6FDC9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6230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ED4D2-9E04-1E72-DC30-6E59DA4BF5F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6DECA4-1494-67A6-FDAD-60BDBE45E4F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C7BFC45-F77E-9A16-98ED-806B470AC05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AFB58E9-802B-C475-90DE-38C60BFF5F2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7018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webp"/></Relationships>
</file>

<file path=ppt/slides/_rels/slide19.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943540"/>
            <a:ext cx="5924145" cy="1698927"/>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Abidjan, </a:t>
            </a:r>
            <a:r>
              <a:rPr lang="en-US" sz="4400" b="1">
                <a:latin typeface="Times New Roman" panose="02020603050405020304" pitchFamily="18" charset="0"/>
                <a:cs typeface="Times New Roman" panose="02020603050405020304" pitchFamily="18" charset="0"/>
              </a:rPr>
              <a:t>Ivory Coast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B91861E-87A0-7832-20E3-28A663BDE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145" y="1449781"/>
            <a:ext cx="4156480" cy="27709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16B57C-6C00-57E4-8581-E714DD253CCE}"/>
              </a:ext>
            </a:extLst>
          </p:cNvPr>
          <p:cNvPicPr>
            <a:picLocks noChangeAspect="1"/>
          </p:cNvPicPr>
          <p:nvPr/>
        </p:nvPicPr>
        <p:blipFill>
          <a:blip r:embed="rId2">
            <a:extLst>
              <a:ext uri="{28A0092B-C50C-407E-A947-70E740481C1C}">
                <a14:useLocalDpi xmlns:a14="http://schemas.microsoft.com/office/drawing/2010/main" val="0"/>
              </a:ext>
            </a:extLst>
          </a:blip>
          <a:srcRect l="8444"/>
          <a:stretch>
            <a:fillRect/>
          </a:stretch>
        </p:blipFill>
        <p:spPr>
          <a:xfrm>
            <a:off x="-21520" y="-1"/>
            <a:ext cx="10882232" cy="5804453"/>
          </a:xfrm>
          <a:prstGeom prst="rect">
            <a:avLst/>
          </a:prstGeom>
        </p:spPr>
      </p:pic>
      <p:sp>
        <p:nvSpPr>
          <p:cNvPr id="5" name="TextBox 4">
            <a:extLst>
              <a:ext uri="{FF2B5EF4-FFF2-40B4-BE49-F238E27FC236}">
                <a16:creationId xmlns:a16="http://schemas.microsoft.com/office/drawing/2014/main" id="{1397077D-7CFD-B90C-0319-3EC20384C589}"/>
              </a:ext>
            </a:extLst>
          </p:cNvPr>
          <p:cNvSpPr txBox="1"/>
          <p:nvPr/>
        </p:nvSpPr>
        <p:spPr>
          <a:xfrm>
            <a:off x="5180772" y="3219486"/>
            <a:ext cx="122996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Abidjan</a:t>
            </a:r>
            <a:endParaRPr lang="en-US" dirty="0"/>
          </a:p>
        </p:txBody>
      </p:sp>
      <p:sp>
        <p:nvSpPr>
          <p:cNvPr id="9" name="TextBox 8">
            <a:extLst>
              <a:ext uri="{FF2B5EF4-FFF2-40B4-BE49-F238E27FC236}">
                <a16:creationId xmlns:a16="http://schemas.microsoft.com/office/drawing/2014/main" id="{DE88BFF7-BA4B-D231-3BBC-C8814F7C85CA}"/>
              </a:ext>
            </a:extLst>
          </p:cNvPr>
          <p:cNvSpPr txBox="1"/>
          <p:nvPr/>
        </p:nvSpPr>
        <p:spPr>
          <a:xfrm>
            <a:off x="4450245" y="2266398"/>
            <a:ext cx="1461053" cy="369332"/>
          </a:xfrm>
          <a:prstGeom prst="rect">
            <a:avLst/>
          </a:prstGeom>
          <a:noFill/>
        </p:spPr>
        <p:txBody>
          <a:bodyPr wrap="square">
            <a:spAutoFit/>
          </a:bodyPr>
          <a:lstStyle/>
          <a:p>
            <a:r>
              <a:rPr lang="en-US" sz="1800" dirty="0">
                <a:cs typeface="Times New Roman" panose="02020603050405020304" pitchFamily="18" charset="0"/>
              </a:rPr>
              <a:t>Côte d'Ivoire </a:t>
            </a:r>
            <a:endParaRPr lang="en-US" dirty="0"/>
          </a:p>
        </p:txBody>
      </p:sp>
    </p:spTree>
    <p:extLst>
      <p:ext uri="{BB962C8B-B14F-4D97-AF65-F5344CB8AC3E}">
        <p14:creationId xmlns:p14="http://schemas.microsoft.com/office/powerpoint/2010/main" val="251075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a:t>
            </a:r>
          </a:p>
        </p:txBody>
      </p:sp>
      <p:pic>
        <p:nvPicPr>
          <p:cNvPr id="7" name="Picture 6">
            <a:extLst>
              <a:ext uri="{FF2B5EF4-FFF2-40B4-BE49-F238E27FC236}">
                <a16:creationId xmlns:a16="http://schemas.microsoft.com/office/drawing/2014/main" id="{A1BFE41C-7EFF-71D4-7953-99B0B7BF63F1}"/>
              </a:ext>
            </a:extLst>
          </p:cNvPr>
          <p:cNvPicPr>
            <a:picLocks noChangeAspect="1"/>
          </p:cNvPicPr>
          <p:nvPr/>
        </p:nvPicPr>
        <p:blipFill>
          <a:blip r:embed="rId3">
            <a:extLst>
              <a:ext uri="{28A0092B-C50C-407E-A947-70E740481C1C}">
                <a14:useLocalDpi xmlns:a14="http://schemas.microsoft.com/office/drawing/2010/main" val="0"/>
              </a:ext>
            </a:extLst>
          </a:blip>
          <a:srcRect l="16174"/>
          <a:stretch>
            <a:fillRect/>
          </a:stretch>
        </p:blipFill>
        <p:spPr>
          <a:xfrm>
            <a:off x="0" y="-308113"/>
            <a:ext cx="10080625" cy="59786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Getting Around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Abidjan is spread across islands and lagoons, connected by bridges and causeways. </a:t>
            </a:r>
          </a:p>
        </p:txBody>
      </p:sp>
      <p:pic>
        <p:nvPicPr>
          <p:cNvPr id="4" name="Picture 3">
            <a:extLst>
              <a:ext uri="{FF2B5EF4-FFF2-40B4-BE49-F238E27FC236}">
                <a16:creationId xmlns:a16="http://schemas.microsoft.com/office/drawing/2014/main" id="{568F56F3-86A7-D996-6216-A479D11DA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2568"/>
            <a:ext cx="5040340" cy="3397982"/>
          </a:xfrm>
          <a:prstGeom prst="rect">
            <a:avLst/>
          </a:prstGeom>
        </p:spPr>
      </p:pic>
      <p:sp>
        <p:nvSpPr>
          <p:cNvPr id="8" name="TextBox 7">
            <a:extLst>
              <a:ext uri="{FF2B5EF4-FFF2-40B4-BE49-F238E27FC236}">
                <a16:creationId xmlns:a16="http://schemas.microsoft.com/office/drawing/2014/main" id="{F9B46207-0866-BE88-544D-44AC2DDD4F4E}"/>
              </a:ext>
            </a:extLst>
          </p:cNvPr>
          <p:cNvSpPr txBox="1"/>
          <p:nvPr/>
        </p:nvSpPr>
        <p:spPr>
          <a:xfrm>
            <a:off x="5084465" y="2257118"/>
            <a:ext cx="4598186"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plentiful, and local ferries offer scenic rides across the water.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Cruise passengers can easily explore major sights with guided tours or local drivers, many of whom speak French and some basic English. Taxis are about $.63 / mile.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3724096"/>
          </a:xfrm>
          <a:prstGeom prst="rect">
            <a:avLst/>
          </a:prstGeom>
          <a:noFill/>
        </p:spPr>
        <p:txBody>
          <a:bodyPr wrap="square">
            <a:spAutoFit/>
          </a:bodyPr>
          <a:lstStyle/>
          <a:p>
            <a:pPr marL="0" marR="0">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Transportation Options for Tourists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also hire a taxi or pre-book a car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service. </a:t>
            </a:r>
          </a:p>
          <a:p>
            <a:pPr marL="342900" indent="-342900">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Prices range from </a:t>
            </a:r>
            <a:r>
              <a:rPr lang="en-US" sz="2400" b="1" dirty="0">
                <a:latin typeface="Times New Roman" panose="02020603050405020304" pitchFamily="18" charset="0"/>
                <a:cs typeface="Times New Roman" panose="02020603050405020304" pitchFamily="18" charset="0"/>
              </a:rPr>
              <a:t>about XOF 5,000</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–10,000 (≈ US $8–17)</a:t>
            </a:r>
            <a:r>
              <a:rPr lang="en-US" sz="2400" dirty="0">
                <a:latin typeface="Times New Roman" panose="02020603050405020304" pitchFamily="18" charset="0"/>
                <a:cs typeface="Times New Roman" panose="02020603050405020304" pitchFamily="18" charset="0"/>
              </a:rPr>
              <a:t>, depending on your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destination in Abidjan.</a:t>
            </a:r>
          </a:p>
          <a:p>
            <a:pPr marL="342900" indent="-342900">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the </a:t>
            </a:r>
            <a:r>
              <a:rPr lang="en-US" sz="2400" dirty="0" err="1">
                <a:latin typeface="Times New Roman" panose="02020603050405020304" pitchFamily="18" charset="0"/>
                <a:cs typeface="Times New Roman" panose="02020603050405020304" pitchFamily="18" charset="0"/>
              </a:rPr>
              <a:t>Ébrié</a:t>
            </a:r>
            <a:r>
              <a:rPr lang="en-US" sz="2400" dirty="0">
                <a:latin typeface="Times New Roman" panose="02020603050405020304" pitchFamily="18" charset="0"/>
                <a:cs typeface="Times New Roman" panose="02020603050405020304" pitchFamily="18" charset="0"/>
              </a:rPr>
              <a:t> Lagoon The official transport company SOTRA lists a short “pleasure ride” on the lagoon (water bus/ferry) at </a:t>
            </a:r>
            <a:r>
              <a:rPr lang="en-US" sz="2400" b="1" dirty="0">
                <a:latin typeface="Times New Roman" panose="02020603050405020304" pitchFamily="18" charset="0"/>
                <a:cs typeface="Times New Roman" panose="02020603050405020304" pitchFamily="18" charset="0"/>
              </a:rPr>
              <a:t>200 XOF</a:t>
            </a:r>
            <a:r>
              <a:rPr lang="en-US" sz="2400" dirty="0">
                <a:latin typeface="Times New Roman" panose="02020603050405020304" pitchFamily="18" charset="0"/>
                <a:cs typeface="Times New Roman" panose="02020603050405020304" pitchFamily="18" charset="0"/>
              </a:rPr>
              <a:t> (~US $0.30) per person.</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9E45B2B-A492-C5C9-C6D3-053DD017CF12}"/>
              </a:ext>
            </a:extLst>
          </p:cNvPr>
          <p:cNvPicPr>
            <a:picLocks noChangeAspect="1"/>
          </p:cNvPicPr>
          <p:nvPr/>
        </p:nvPicPr>
        <p:blipFill>
          <a:blip r:embed="rId3">
            <a:extLst>
              <a:ext uri="{28A0092B-C50C-407E-A947-70E740481C1C}">
                <a14:useLocalDpi xmlns:a14="http://schemas.microsoft.com/office/drawing/2010/main" val="0"/>
              </a:ext>
            </a:extLst>
          </a:blip>
          <a:srcRect r="8287"/>
          <a:stretch>
            <a:fillRect/>
          </a:stretch>
        </p:blipFill>
        <p:spPr>
          <a:xfrm>
            <a:off x="6423326" y="1024932"/>
            <a:ext cx="3660370" cy="2106043"/>
          </a:xfrm>
          <a:prstGeom prst="rect">
            <a:avLst/>
          </a:prstGeom>
        </p:spPr>
      </p:pic>
    </p:spTree>
    <p:extLst>
      <p:ext uri="{BB962C8B-B14F-4D97-AF65-F5344CB8AC3E}">
        <p14:creationId xmlns:p14="http://schemas.microsoft.com/office/powerpoint/2010/main" val="15379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2EDA549-A4B8-7F98-E0DD-E0DF1533FF1C}"/>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83DF617-A739-E7F1-AD0F-D4FB4ED809F7}"/>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0666A0E5-A8F5-F919-4ACE-12862A02ADE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693969B-2DE2-2476-CA9A-1D734C6C8B38}"/>
              </a:ext>
            </a:extLst>
          </p:cNvPr>
          <p:cNvSpPr txBox="1"/>
          <p:nvPr/>
        </p:nvSpPr>
        <p:spPr>
          <a:xfrm>
            <a:off x="4212077" y="927974"/>
            <a:ext cx="5494631"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National Museum of Côte d’Ivoire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in the Plateau district, the National Museum houses a fascinating collection of traditional masks, sculptures, and ceremonial objects from across the country’s many ethnic groups. </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0F2C28C-CE16-F136-AB93-B63CA17BA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4978"/>
            <a:ext cx="4076700" cy="2298700"/>
          </a:xfrm>
          <a:prstGeom prst="rect">
            <a:avLst/>
          </a:prstGeom>
        </p:spPr>
      </p:pic>
      <p:sp>
        <p:nvSpPr>
          <p:cNvPr id="8" name="TextBox 7">
            <a:extLst>
              <a:ext uri="{FF2B5EF4-FFF2-40B4-BE49-F238E27FC236}">
                <a16:creationId xmlns:a16="http://schemas.microsoft.com/office/drawing/2014/main" id="{349C2D93-B99C-D448-F0BF-073E2EDF3B2F}"/>
              </a:ext>
            </a:extLst>
          </p:cNvPr>
          <p:cNvSpPr txBox="1"/>
          <p:nvPr/>
        </p:nvSpPr>
        <p:spPr>
          <a:xfrm>
            <a:off x="373917" y="3540868"/>
            <a:ext cx="9489930"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 great place to start if you want to understand Ivory Coast’s deep cultural roots and artistry.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Admission to the </a:t>
            </a:r>
            <a:r>
              <a:rPr lang="en-US" sz="2400" b="1" dirty="0" err="1">
                <a:latin typeface="Times New Roman" panose="02020603050405020304" pitchFamily="18" charset="0"/>
                <a:cs typeface="Times New Roman" panose="02020603050405020304" pitchFamily="18" charset="0"/>
              </a:rPr>
              <a:t>Musée</a:t>
            </a:r>
            <a:r>
              <a:rPr lang="en-US" sz="2400" b="1" dirty="0">
                <a:latin typeface="Times New Roman" panose="02020603050405020304" pitchFamily="18" charset="0"/>
                <a:cs typeface="Times New Roman" panose="02020603050405020304" pitchFamily="18" charset="0"/>
              </a:rPr>
              <a:t> des </a:t>
            </a:r>
            <a:r>
              <a:rPr lang="en-US" sz="2400" b="1" dirty="0" err="1">
                <a:latin typeface="Times New Roman" panose="02020603050405020304" pitchFamily="18" charset="0"/>
                <a:cs typeface="Times New Roman" panose="02020603050405020304" pitchFamily="18" charset="0"/>
              </a:rPr>
              <a:t>Civilisations</a:t>
            </a:r>
            <a:r>
              <a:rPr lang="en-US" sz="2400" b="1" dirty="0">
                <a:latin typeface="Times New Roman" panose="02020603050405020304" pitchFamily="18" charset="0"/>
                <a:cs typeface="Times New Roman" panose="02020603050405020304" pitchFamily="18" charset="0"/>
              </a:rPr>
              <a:t> de Côte d’Ivoire is free</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museum is open from Monday to Sunday, from 9 AM to 5 PM</a:t>
            </a:r>
          </a:p>
        </p:txBody>
      </p:sp>
    </p:spTree>
    <p:extLst>
      <p:ext uri="{BB962C8B-B14F-4D97-AF65-F5344CB8AC3E}">
        <p14:creationId xmlns:p14="http://schemas.microsoft.com/office/powerpoint/2010/main" val="334388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C3F31F5-C2D9-5137-219C-8B6E239D4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8E413-6C72-0CDA-FFC6-CBDF00EF2EB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B7B60B3-5A27-926C-2EE2-3DF02619400C}"/>
              </a:ext>
            </a:extLst>
          </p:cNvPr>
          <p:cNvSpPr txBox="1"/>
          <p:nvPr/>
        </p:nvSpPr>
        <p:spPr>
          <a:xfrm>
            <a:off x="331595" y="1034979"/>
            <a:ext cx="9375113"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Treichville Arts and Crafts Market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taste of everyday Abidjan, cross the lagoon to Treichville. </a:t>
            </a:r>
          </a:p>
        </p:txBody>
      </p:sp>
      <p:sp>
        <p:nvSpPr>
          <p:cNvPr id="8" name="TextBox 7">
            <a:extLst>
              <a:ext uri="{FF2B5EF4-FFF2-40B4-BE49-F238E27FC236}">
                <a16:creationId xmlns:a16="http://schemas.microsoft.com/office/drawing/2014/main" id="{141D76A1-C419-90C8-F513-84BCF042AE6C}"/>
              </a:ext>
            </a:extLst>
          </p:cNvPr>
          <p:cNvSpPr txBox="1"/>
          <p:nvPr/>
        </p:nvSpPr>
        <p:spPr>
          <a:xfrm>
            <a:off x="5418306" y="1820687"/>
            <a:ext cx="4494179"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market is alive with color—vendors selling handmade jewelry, wood carvings, woven baskets, and bright textiles.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also one of the best spots to sample local dishes like </a:t>
            </a:r>
            <a:r>
              <a:rPr lang="en-US" sz="2400" i="1" dirty="0" err="1">
                <a:latin typeface="Times New Roman" panose="02020603050405020304" pitchFamily="18" charset="0"/>
                <a:cs typeface="Times New Roman" panose="02020603050405020304" pitchFamily="18" charset="0"/>
              </a:rPr>
              <a:t>attiéké</a:t>
            </a:r>
            <a:r>
              <a:rPr lang="en-US" sz="2400" dirty="0">
                <a:latin typeface="Times New Roman" panose="02020603050405020304" pitchFamily="18" charset="0"/>
                <a:cs typeface="Times New Roman" panose="02020603050405020304" pitchFamily="18" charset="0"/>
              </a:rPr>
              <a:t> (a cassava couscous) and </a:t>
            </a:r>
            <a:r>
              <a:rPr lang="en-US" sz="2400" i="1" dirty="0">
                <a:latin typeface="Times New Roman" panose="02020603050405020304" pitchFamily="18" charset="0"/>
                <a:cs typeface="Times New Roman" panose="02020603050405020304" pitchFamily="18" charset="0"/>
              </a:rPr>
              <a:t>grilled fish</a:t>
            </a:r>
            <a:r>
              <a:rPr lang="en-US" sz="2400" dirty="0">
                <a:latin typeface="Times New Roman" panose="02020603050405020304" pitchFamily="18" charset="0"/>
                <a:cs typeface="Times New Roman" panose="02020603050405020304" pitchFamily="18" charset="0"/>
              </a:rPr>
              <a:t> right off the street.</a:t>
            </a:r>
            <a:endParaRPr lang="en-US" sz="2400" dirty="0"/>
          </a:p>
        </p:txBody>
      </p:sp>
      <p:pic>
        <p:nvPicPr>
          <p:cNvPr id="10" name="Picture 9">
            <a:extLst>
              <a:ext uri="{FF2B5EF4-FFF2-40B4-BE49-F238E27FC236}">
                <a16:creationId xmlns:a16="http://schemas.microsoft.com/office/drawing/2014/main" id="{769F2BB9-63E3-485E-30BB-C38CAFC13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732"/>
            <a:ext cx="5418306" cy="3688817"/>
          </a:xfrm>
          <a:prstGeom prst="rect">
            <a:avLst/>
          </a:prstGeom>
        </p:spPr>
      </p:pic>
    </p:spTree>
    <p:extLst>
      <p:ext uri="{BB962C8B-B14F-4D97-AF65-F5344CB8AC3E}">
        <p14:creationId xmlns:p14="http://schemas.microsoft.com/office/powerpoint/2010/main" val="36537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E48EB44-0061-4C59-B258-54E6DB853046}"/>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C2FF773-5FBD-FDAA-6A8D-2675A20E9C43}"/>
              </a:ext>
            </a:extLst>
          </p:cNvPr>
          <p:cNvSpPr>
            <a:spLocks noGrp="1"/>
          </p:cNvSpPr>
          <p:nvPr>
            <p:ph type="sldNum" sz="quarter" idx="12"/>
          </p:nvPr>
        </p:nvSpPr>
        <p:spPr/>
        <p:txBody>
          <a:bodyPr/>
          <a:lstStyle/>
          <a:p>
            <a:pPr lvl="0"/>
            <a:fld id="{06F87E9A-0C7A-408B-83BF-C200F674FBCC}" type="slidenum">
              <a:rPr/>
              <a:t>16</a:t>
            </a:fld>
            <a:endParaRPr lang="en-US"/>
          </a:p>
        </p:txBody>
      </p:sp>
      <p:sp>
        <p:nvSpPr>
          <p:cNvPr id="2" name="Title 1">
            <a:extLst>
              <a:ext uri="{FF2B5EF4-FFF2-40B4-BE49-F238E27FC236}">
                <a16:creationId xmlns:a16="http://schemas.microsoft.com/office/drawing/2014/main" id="{BF614A1B-4447-1279-1550-C0E9EDF713F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7B70C667-CE1A-DD2B-A806-07B96BAA27FD}"/>
              </a:ext>
            </a:extLst>
          </p:cNvPr>
          <p:cNvSpPr txBox="1"/>
          <p:nvPr/>
        </p:nvSpPr>
        <p:spPr>
          <a:xfrm>
            <a:off x="331596" y="1034978"/>
            <a:ext cx="4191052" cy="4093428"/>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Parc National du Banco</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surprising pocket of rainforest just a few miles from downtown, Banco National Park 3471 hectares of tropical forests. Nice for hiking in the urban zone of Abidjan</a:t>
            </a:r>
            <a:r>
              <a:rPr lang="en-US"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a peaceful break from the city’s bustle, perfect for anyone craving a bit of nature without leaving Abidjan.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might spot monkeys or colorful birds as you wander the trails.</a:t>
            </a:r>
          </a:p>
        </p:txBody>
      </p:sp>
      <p:pic>
        <p:nvPicPr>
          <p:cNvPr id="5" name="Picture 4">
            <a:extLst>
              <a:ext uri="{FF2B5EF4-FFF2-40B4-BE49-F238E27FC236}">
                <a16:creationId xmlns:a16="http://schemas.microsoft.com/office/drawing/2014/main" id="{B9B5CE45-E271-04E2-70AE-2897CE340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968" y="1034980"/>
            <a:ext cx="5473335" cy="3099276"/>
          </a:xfrm>
          <a:prstGeom prst="rect">
            <a:avLst/>
          </a:prstGeom>
        </p:spPr>
      </p:pic>
      <p:sp>
        <p:nvSpPr>
          <p:cNvPr id="8" name="TextBox 7">
            <a:extLst>
              <a:ext uri="{FF2B5EF4-FFF2-40B4-BE49-F238E27FC236}">
                <a16:creationId xmlns:a16="http://schemas.microsoft.com/office/drawing/2014/main" id="{B335F536-3E28-2068-E2AE-7C07B299C35C}"/>
              </a:ext>
            </a:extLst>
          </p:cNvPr>
          <p:cNvSpPr txBox="1"/>
          <p:nvPr/>
        </p:nvSpPr>
        <p:spPr>
          <a:xfrm>
            <a:off x="4710103" y="4325676"/>
            <a:ext cx="5038926" cy="830997"/>
          </a:xfrm>
          <a:prstGeom prst="rect">
            <a:avLst/>
          </a:prstGeom>
          <a:noFill/>
        </p:spPr>
        <p:txBody>
          <a:bodyPr wrap="square">
            <a:spAutoFit/>
          </a:bodyPr>
          <a:lstStyle/>
          <a:p>
            <a:pPr algn="ctr">
              <a:buNone/>
            </a:pPr>
            <a:r>
              <a:rPr lang="en-US" sz="2400" b="0" dirty="0">
                <a:effectLst/>
                <a:latin typeface="Times New Roman" panose="02020603050405020304" pitchFamily="18" charset="0"/>
                <a:cs typeface="Times New Roman" panose="02020603050405020304" pitchFamily="18" charset="0"/>
              </a:rPr>
              <a:t>Open 9:00 AM-5:00 PM</a:t>
            </a:r>
          </a:p>
          <a:p>
            <a:pPr algn="ctr">
              <a:buNone/>
            </a:pPr>
            <a:r>
              <a:rPr lang="en-US" sz="2400" dirty="0">
                <a:latin typeface="Times New Roman" panose="02020603050405020304" pitchFamily="18" charset="0"/>
                <a:cs typeface="Times New Roman" panose="02020603050405020304" pitchFamily="18" charset="0"/>
              </a:rPr>
              <a:t>Admission is about $9</a:t>
            </a:r>
            <a:endParaRPr lang="en-US"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0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C74F0BA1-D614-458C-C0B4-87F348D7601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4085542-B9D1-4454-A66A-0492505E22E6}"/>
              </a:ext>
            </a:extLst>
          </p:cNvPr>
          <p:cNvSpPr>
            <a:spLocks noGrp="1"/>
          </p:cNvSpPr>
          <p:nvPr>
            <p:ph type="sldNum" sz="quarter" idx="12"/>
          </p:nvPr>
        </p:nvSpPr>
        <p:spPr/>
        <p:txBody>
          <a:bodyPr/>
          <a:lstStyle/>
          <a:p>
            <a:pPr lvl="0"/>
            <a:fld id="{06F87E9A-0C7A-408B-83BF-C200F674FBCC}" type="slidenum">
              <a:rPr/>
              <a:t>17</a:t>
            </a:fld>
            <a:endParaRPr lang="en-US"/>
          </a:p>
        </p:txBody>
      </p:sp>
      <p:sp>
        <p:nvSpPr>
          <p:cNvPr id="2" name="Title 1">
            <a:extLst>
              <a:ext uri="{FF2B5EF4-FFF2-40B4-BE49-F238E27FC236}">
                <a16:creationId xmlns:a16="http://schemas.microsoft.com/office/drawing/2014/main" id="{C4D9682D-DDC0-F8BE-85C8-EB08E576B98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D4EB0BD7-D4FC-47B4-2B1A-71F1C7B8B42E}"/>
              </a:ext>
            </a:extLst>
          </p:cNvPr>
          <p:cNvSpPr txBox="1"/>
          <p:nvPr/>
        </p:nvSpPr>
        <p:spPr>
          <a:xfrm>
            <a:off x="331596" y="1034979"/>
            <a:ext cx="4090410" cy="378565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St. Paul’s Cathedral</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striking modern cathedral dominates the skyline of Plateau.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Designed by Italian architect Aldo Spirito, its sweeping concrete arches and vibrant stained-glass windows make it one of the most iconic landmarks in the city.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interior is just as impressive, filled with light and color that tell stories of faith and national identity.</a:t>
            </a:r>
          </a:p>
        </p:txBody>
      </p:sp>
      <p:pic>
        <p:nvPicPr>
          <p:cNvPr id="5" name="Picture 4">
            <a:extLst>
              <a:ext uri="{FF2B5EF4-FFF2-40B4-BE49-F238E27FC236}">
                <a16:creationId xmlns:a16="http://schemas.microsoft.com/office/drawing/2014/main" id="{B503CA95-C361-6C79-D639-A62B2AF1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05" y="1030768"/>
            <a:ext cx="5658619" cy="4639782"/>
          </a:xfrm>
          <a:prstGeom prst="rect">
            <a:avLst/>
          </a:prstGeom>
        </p:spPr>
      </p:pic>
    </p:spTree>
    <p:extLst>
      <p:ext uri="{BB962C8B-B14F-4D97-AF65-F5344CB8AC3E}">
        <p14:creationId xmlns:p14="http://schemas.microsoft.com/office/powerpoint/2010/main" val="15313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36525"/>
            <a:ext cx="10080625" cy="808619"/>
          </a:xfrm>
          <a:prstGeom prst="rect">
            <a:avLst/>
          </a:prstGeom>
          <a:noFill/>
        </p:spPr>
        <p:txBody>
          <a:bodyPr wrap="square">
            <a:spAutoFit/>
          </a:bodyPr>
          <a:lstStyle/>
          <a:p>
            <a:pPr algn="ctr">
              <a:lnSpc>
                <a:spcPct val="115000"/>
              </a:lnSpc>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a:t>
            </a:r>
            <a:r>
              <a:rPr lang="en-US" sz="4400" b="1" kern="100" dirty="0">
                <a:latin typeface="Times New Roman" panose="02020603050405020304" pitchFamily="18" charset="0"/>
                <a:ea typeface="Aptos" panose="020B0004020202020204" pitchFamily="34" charset="0"/>
                <a:cs typeface="Times New Roman" panose="02020603050405020304" pitchFamily="18" charset="0"/>
              </a:rPr>
              <a:t>Must-try Dishes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1079452"/>
            <a:ext cx="9041699" cy="415498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Attiéké</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A staple made from fermented, grated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cassava—prepared like tiny couscous-grains.</a:t>
            </a:r>
          </a:p>
          <a:p>
            <a:r>
              <a:rPr lang="en-US" sz="2400" b="1" dirty="0" err="1">
                <a:latin typeface="Times New Roman" panose="02020603050405020304" pitchFamily="18" charset="0"/>
                <a:cs typeface="Times New Roman" panose="02020603050405020304" pitchFamily="18" charset="0"/>
              </a:rPr>
              <a:t>Alloco</a:t>
            </a:r>
            <a:r>
              <a:rPr lang="en-US" sz="2400" dirty="0">
                <a:latin typeface="Times New Roman" panose="02020603050405020304" pitchFamily="18" charset="0"/>
                <a:cs typeface="Times New Roman" panose="02020603050405020304" pitchFamily="18" charset="0"/>
              </a:rPr>
              <a:t> - Ripe plantains deep-fried until golden,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often served with a spicy tomato-onion sauce.</a:t>
            </a:r>
          </a:p>
          <a:p>
            <a:r>
              <a:rPr lang="en-US" sz="2400" b="1" dirty="0" err="1">
                <a:latin typeface="Times New Roman" panose="02020603050405020304" pitchFamily="18" charset="0"/>
                <a:cs typeface="Times New Roman" panose="02020603050405020304" pitchFamily="18" charset="0"/>
              </a:rPr>
              <a:t>Kédjénou</a:t>
            </a:r>
            <a:r>
              <a:rPr lang="en-US" sz="2400" dirty="0">
                <a:latin typeface="Times New Roman" panose="02020603050405020304" pitchFamily="18" charset="0"/>
                <a:cs typeface="Times New Roman" panose="02020603050405020304" pitchFamily="18" charset="0"/>
              </a:rPr>
              <a:t> - This is a slow-cooked stew (often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chicken) cooked in its own juices, sometimes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sealed pot called a </a:t>
            </a:r>
            <a:r>
              <a:rPr lang="en-US" sz="2400" i="1" dirty="0">
                <a:latin typeface="Times New Roman" panose="02020603050405020304" pitchFamily="18" charset="0"/>
                <a:cs typeface="Times New Roman" panose="02020603050405020304" pitchFamily="18" charset="0"/>
              </a:rPr>
              <a:t>canari</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Sauce Graine </a:t>
            </a:r>
            <a:r>
              <a:rPr lang="en-US" sz="2400" dirty="0">
                <a:latin typeface="Times New Roman" panose="02020603050405020304" pitchFamily="18" charset="0"/>
                <a:cs typeface="Times New Roman" panose="02020603050405020304" pitchFamily="18" charset="0"/>
              </a:rPr>
              <a:t>(Palm Nut Stew) - Made with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juice from palm nuts, often including fish,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snails or meat, paired with sides like </a:t>
            </a:r>
            <a:r>
              <a:rPr lang="en-US" sz="2400" dirty="0" err="1">
                <a:latin typeface="Times New Roman" panose="02020603050405020304" pitchFamily="18" charset="0"/>
                <a:cs typeface="Times New Roman" panose="02020603050405020304" pitchFamily="18" charset="0"/>
              </a:rPr>
              <a:t>foutou</a:t>
            </a:r>
            <a:r>
              <a:rPr lang="en-US" sz="2400" dirty="0">
                <a:latin typeface="Times New Roman" panose="02020603050405020304" pitchFamily="18" charset="0"/>
                <a:cs typeface="Times New Roman" panose="02020603050405020304" pitchFamily="18" charset="0"/>
              </a:rPr>
              <a:t> or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placali</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CDA00A2-7B90-AFE1-9BFC-0F6CCE118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593" y="1079452"/>
            <a:ext cx="3619032" cy="2286000"/>
          </a:xfrm>
          <a:prstGeom prst="rect">
            <a:avLst/>
          </a:prstGeom>
        </p:spPr>
      </p:pic>
      <p:sp>
        <p:nvSpPr>
          <p:cNvPr id="9" name="TextBox 8">
            <a:extLst>
              <a:ext uri="{FF2B5EF4-FFF2-40B4-BE49-F238E27FC236}">
                <a16:creationId xmlns:a16="http://schemas.microsoft.com/office/drawing/2014/main" id="{82AC763B-6ABD-D092-9DE9-B3AEEFA7EECA}"/>
              </a:ext>
            </a:extLst>
          </p:cNvPr>
          <p:cNvSpPr txBox="1"/>
          <p:nvPr/>
        </p:nvSpPr>
        <p:spPr>
          <a:xfrm>
            <a:off x="9083381" y="2996120"/>
            <a:ext cx="1070042" cy="369332"/>
          </a:xfrm>
          <a:prstGeom prst="rect">
            <a:avLst/>
          </a:prstGeom>
          <a:noFill/>
        </p:spPr>
        <p:txBody>
          <a:bodyPr wrap="square">
            <a:spAutoFit/>
          </a:bodyPr>
          <a:lstStyle/>
          <a:p>
            <a:r>
              <a:rPr lang="en-US" sz="1800" b="1" dirty="0" err="1">
                <a:latin typeface="Times New Roman" panose="02020603050405020304" pitchFamily="18" charset="0"/>
                <a:cs typeface="Times New Roman" panose="02020603050405020304" pitchFamily="18" charset="0"/>
              </a:rPr>
              <a:t>Attiéké</a:t>
            </a:r>
            <a:endParaRPr lang="en-US" dirty="0"/>
          </a:p>
        </p:txBody>
      </p:sp>
      <p:pic>
        <p:nvPicPr>
          <p:cNvPr id="12" name="Picture 11">
            <a:extLst>
              <a:ext uri="{FF2B5EF4-FFF2-40B4-BE49-F238E27FC236}">
                <a16:creationId xmlns:a16="http://schemas.microsoft.com/office/drawing/2014/main" id="{BA664ED0-EFEF-F514-E53F-2AB208D97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593" y="3365452"/>
            <a:ext cx="3619032" cy="2343170"/>
          </a:xfrm>
          <a:prstGeom prst="rect">
            <a:avLst/>
          </a:prstGeom>
        </p:spPr>
      </p:pic>
      <p:sp>
        <p:nvSpPr>
          <p:cNvPr id="14" name="TextBox 13">
            <a:extLst>
              <a:ext uri="{FF2B5EF4-FFF2-40B4-BE49-F238E27FC236}">
                <a16:creationId xmlns:a16="http://schemas.microsoft.com/office/drawing/2014/main" id="{618B314A-A7D3-4046-1424-1DEDBB90E602}"/>
              </a:ext>
            </a:extLst>
          </p:cNvPr>
          <p:cNvSpPr txBox="1"/>
          <p:nvPr/>
        </p:nvSpPr>
        <p:spPr>
          <a:xfrm>
            <a:off x="6388768" y="5301218"/>
            <a:ext cx="3691857" cy="369332"/>
          </a:xfrm>
          <a:prstGeom prst="rect">
            <a:avLst/>
          </a:prstGeom>
          <a:noFill/>
        </p:spPr>
        <p:txBody>
          <a:bodyPr wrap="square">
            <a:spAutoFit/>
          </a:bodyPr>
          <a:lstStyle/>
          <a:p>
            <a:r>
              <a:rPr lang="en-US" sz="1800" b="1" dirty="0" err="1">
                <a:latin typeface="Times New Roman" panose="02020603050405020304" pitchFamily="18" charset="0"/>
                <a:cs typeface="Times New Roman" panose="02020603050405020304" pitchFamily="18" charset="0"/>
              </a:rPr>
              <a:t>Kédjénou</a:t>
            </a:r>
            <a:endParaRPr lang="en-US" dirty="0"/>
          </a:p>
        </p:txBody>
      </p:sp>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09D5FFD-E70A-C453-C38D-6774C0C811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D98581-6562-96EF-6084-32DFD365AD93}"/>
              </a:ext>
            </a:extLst>
          </p:cNvPr>
          <p:cNvSpPr txBox="1"/>
          <p:nvPr/>
        </p:nvSpPr>
        <p:spPr>
          <a:xfrm>
            <a:off x="0" y="136525"/>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Tips for Dining &amp; Local Experience</a:t>
            </a:r>
          </a:p>
        </p:txBody>
      </p:sp>
      <p:sp>
        <p:nvSpPr>
          <p:cNvPr id="11" name="AutoShape 6">
            <a:extLst>
              <a:ext uri="{FF2B5EF4-FFF2-40B4-BE49-F238E27FC236}">
                <a16:creationId xmlns:a16="http://schemas.microsoft.com/office/drawing/2014/main" id="{0F1FDE94-FD13-5CD5-62A2-F598B6D5143D}"/>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611F480-F54C-1B81-1D4C-8B928176EB58}"/>
              </a:ext>
            </a:extLst>
          </p:cNvPr>
          <p:cNvSpPr txBox="1"/>
          <p:nvPr/>
        </p:nvSpPr>
        <p:spPr>
          <a:xfrm>
            <a:off x="462223" y="1079452"/>
            <a:ext cx="9041699"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“maquis” (open-air local restaurants) serve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grilled fish &amp; chicken with sides like </a:t>
            </a:r>
            <a:r>
              <a:rPr lang="en-US" sz="2400" dirty="0" err="1">
                <a:latin typeface="Times New Roman" panose="02020603050405020304" pitchFamily="18" charset="0"/>
                <a:cs typeface="Times New Roman" panose="02020603050405020304" pitchFamily="18" charset="0"/>
              </a:rPr>
              <a:t>attiéké</a:t>
            </a:r>
            <a:r>
              <a:rPr lang="en-US" sz="2400" dirty="0">
                <a:latin typeface="Times New Roman" panose="02020603050405020304" pitchFamily="18" charset="0"/>
                <a:cs typeface="Times New Roman" panose="02020603050405020304" pitchFamily="18" charset="0"/>
              </a:rPr>
              <a:t> or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kédjénou</a:t>
            </a:r>
            <a:r>
              <a:rPr lang="en-US" sz="2400" dirty="0">
                <a:latin typeface="Times New Roman" panose="02020603050405020304" pitchFamily="18" charset="0"/>
                <a:cs typeface="Times New Roman" panose="02020603050405020304" pitchFamily="18" charset="0"/>
              </a:rPr>
              <a:t>. Also try palm wine or ginger drinks.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Spice level: be ready. Some sauces are noticeably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hot. If you’re unsure, ask for the mild version 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ease into it.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Street food is a great option. </a:t>
            </a:r>
            <a:r>
              <a:rPr lang="en-US" sz="2400" dirty="0" err="1">
                <a:latin typeface="Times New Roman" panose="02020603050405020304" pitchFamily="18" charset="0"/>
                <a:cs typeface="Times New Roman" panose="02020603050405020304" pitchFamily="18" charset="0"/>
              </a:rPr>
              <a:t>Alloco</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attiéké</a:t>
            </a:r>
            <a:r>
              <a:rPr lang="en-US" sz="2400" dirty="0">
                <a:latin typeface="Times New Roman" panose="02020603050405020304" pitchFamily="18" charset="0"/>
                <a:cs typeface="Times New Roman" panose="02020603050405020304" pitchFamily="18" charset="0"/>
              </a:rPr>
              <a:t> with fish from street vendors are common and usually reliable, but use your judgment (cleanliness, crowd, etc.).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 for variety: don’t just stick to what you know. Try something with cassava or palm nut sauce.</a:t>
            </a:r>
          </a:p>
        </p:txBody>
      </p:sp>
      <p:pic>
        <p:nvPicPr>
          <p:cNvPr id="5" name="Picture 4">
            <a:extLst>
              <a:ext uri="{FF2B5EF4-FFF2-40B4-BE49-F238E27FC236}">
                <a16:creationId xmlns:a16="http://schemas.microsoft.com/office/drawing/2014/main" id="{9B1D884E-4962-19FD-A019-C4E09AA85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023" y="1156736"/>
            <a:ext cx="3017601" cy="2212106"/>
          </a:xfrm>
          <a:prstGeom prst="rect">
            <a:avLst/>
          </a:prstGeom>
        </p:spPr>
      </p:pic>
    </p:spTree>
    <p:extLst>
      <p:ext uri="{BB962C8B-B14F-4D97-AF65-F5344CB8AC3E}">
        <p14:creationId xmlns:p14="http://schemas.microsoft.com/office/powerpoint/2010/main" val="96728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97628" y="1151012"/>
            <a:ext cx="8368266" cy="4290647"/>
          </a:xfrm>
        </p:spPr>
        <p:txBody>
          <a:bodyPr>
            <a:normAutofit lnSpcReduction="10000"/>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About Abidjan</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err="1">
                <a:effectLst/>
                <a:latin typeface="Times New Roman" panose="02020603050405020304" pitchFamily="18" charset="0"/>
                <a:ea typeface="Aptos" panose="020B0004020202020204" pitchFamily="34" charset="0"/>
                <a:cs typeface="Times New Roman" panose="02020603050405020304" pitchFamily="18" charset="0"/>
              </a:rPr>
              <a:t>Self Guided</a:t>
            </a: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 Walking Tour</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0AA1D-DCF4-F5C7-7AEE-4A47A36BD1C2}"/>
              </a:ext>
            </a:extLst>
          </p:cNvPr>
          <p:cNvSpPr txBox="1"/>
          <p:nvPr/>
        </p:nvSpPr>
        <p:spPr>
          <a:xfrm>
            <a:off x="350197" y="316523"/>
            <a:ext cx="9465012" cy="4760599"/>
          </a:xfrm>
          <a:prstGeom prst="rect">
            <a:avLst/>
          </a:prstGeom>
          <a:noFill/>
        </p:spPr>
        <p:txBody>
          <a:bodyPr wrap="square">
            <a:spAutoFit/>
          </a:bodyPr>
          <a:lstStyle/>
          <a:p>
            <a:pPr marL="511810" marR="0" indent="-28321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Self-Guided Walking Tour</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11810" marR="0" indent="-283210">
              <a:lnSpc>
                <a:spcPct val="115000"/>
              </a:lnSpc>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If you’d like to explore on your own, the Treichville district near the port offers an easy and rewarding walk. Here’s a suggested route — about 2 miles round trip — that starts and ends at the cruise terminal.</a:t>
            </a:r>
          </a:p>
          <a:p>
            <a:pPr marL="511810" marR="0" indent="-283210">
              <a:lnSpc>
                <a:spcPct val="115000"/>
              </a:lnSpc>
              <a:spcAft>
                <a:spcPts val="800"/>
              </a:spcAft>
              <a:buNone/>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1. Cruise Port to Avenue de Marseille (10 minutes)</a:t>
            </a: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Leave the terminal and walk toward Avenue de Marseille, the main commercial street. You’ll pass colorful stalls selling fabrics, fresh fruit, and handmade crafts. It’s a lively introduction to Abidjan street life.</a:t>
            </a:r>
          </a:p>
          <a:p>
            <a:pPr marL="511810" marR="0" indent="-283210">
              <a:lnSpc>
                <a:spcPct val="115000"/>
              </a:lnSpc>
              <a:spcAft>
                <a:spcPts val="800"/>
              </a:spcAft>
              <a:buNone/>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2. Treichville Market (Marché de Treichville)</a:t>
            </a: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One of the city’s largest traditional markets. Wander through aisles of spices, textiles, and wooden carvings. Bargain gently and keep an eye on your belongings — the market is busy but friendly.</a:t>
            </a:r>
          </a:p>
        </p:txBody>
      </p:sp>
    </p:spTree>
    <p:extLst>
      <p:ext uri="{BB962C8B-B14F-4D97-AF65-F5344CB8AC3E}">
        <p14:creationId xmlns:p14="http://schemas.microsoft.com/office/powerpoint/2010/main" val="183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1968EB6-D05D-661E-57E2-5D5197C60D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C9C247-00D0-2F71-D732-E881B3436CD4}"/>
              </a:ext>
            </a:extLst>
          </p:cNvPr>
          <p:cNvSpPr txBox="1"/>
          <p:nvPr/>
        </p:nvSpPr>
        <p:spPr>
          <a:xfrm>
            <a:off x="164122" y="487131"/>
            <a:ext cx="9631631" cy="4058675"/>
          </a:xfrm>
          <a:prstGeom prst="rect">
            <a:avLst/>
          </a:prstGeom>
          <a:noFill/>
        </p:spPr>
        <p:txBody>
          <a:bodyPr wrap="square">
            <a:spAutoFit/>
          </a:bodyPr>
          <a:lstStyle/>
          <a:p>
            <a:pPr marL="511810" marR="0" indent="-28321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Arial" panose="020B0604020202020204" pitchFamily="34" charset="0"/>
              </a:rPr>
              <a:t>Self-Guided Walking Tour</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11810" marR="0" indent="-283210">
              <a:lnSpc>
                <a:spcPct val="115000"/>
              </a:lnSpc>
              <a:spcAft>
                <a:spcPts val="800"/>
              </a:spcAft>
              <a:buNone/>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4. Local Café Stop</a:t>
            </a:r>
            <a:br>
              <a:rPr lang="en-US" sz="2000" kern="100" dirty="0">
                <a:effectLst/>
                <a:latin typeface="Times New Roman" panose="02020603050405020304" pitchFamily="18" charset="0"/>
                <a:ea typeface="Calibri" panose="020F0502020204030204" pitchFamily="34" charset="0"/>
                <a:cs typeface="Arial" panose="020B0604020202020204" pitchFamily="34" charset="0"/>
              </a:rPr>
            </a:br>
            <a:r>
              <a:rPr lang="en-US" sz="2000" kern="100" dirty="0">
                <a:effectLst/>
                <a:latin typeface="Times New Roman" panose="02020603050405020304" pitchFamily="18" charset="0"/>
                <a:ea typeface="Calibri" panose="020F0502020204030204" pitchFamily="34" charset="0"/>
                <a:cs typeface="Arial" panose="020B0604020202020204" pitchFamily="34" charset="0"/>
              </a:rPr>
              <a:t>Just a few blocks away, grab a seat at a local café for coffee or a refreshing Bock beer. Try a light snack of </a:t>
            </a:r>
            <a:r>
              <a:rPr lang="en-US" sz="2000" kern="100" dirty="0" err="1">
                <a:effectLst/>
                <a:latin typeface="Times New Roman" panose="02020603050405020304" pitchFamily="18" charset="0"/>
                <a:ea typeface="Calibri" panose="020F0502020204030204" pitchFamily="34" charset="0"/>
                <a:cs typeface="Arial" panose="020B0604020202020204" pitchFamily="34" charset="0"/>
              </a:rPr>
              <a:t>attiéké</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and grilled fish if you’re hungry.</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511810" marR="0" indent="-283210">
              <a:lnSpc>
                <a:spcPct val="115000"/>
              </a:lnSpc>
              <a:spcAft>
                <a:spcPts val="800"/>
              </a:spcAft>
              <a:buNone/>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5. </a:t>
            </a:r>
            <a:r>
              <a:rPr lang="en-US" sz="2000" b="1" kern="100" dirty="0" err="1">
                <a:effectLst/>
                <a:latin typeface="Times New Roman" panose="02020603050405020304" pitchFamily="18" charset="0"/>
                <a:ea typeface="Calibri" panose="020F0502020204030204" pitchFamily="34" charset="0"/>
                <a:cs typeface="Arial" panose="020B0604020202020204" pitchFamily="34" charset="0"/>
              </a:rPr>
              <a:t>Ébrié</a:t>
            </a: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 Lagoon Promenade</a:t>
            </a:r>
            <a:br>
              <a:rPr lang="en-US" sz="2000" kern="100" dirty="0">
                <a:effectLst/>
                <a:latin typeface="Times New Roman" panose="02020603050405020304" pitchFamily="18" charset="0"/>
                <a:ea typeface="Calibri" panose="020F0502020204030204" pitchFamily="34" charset="0"/>
                <a:cs typeface="Arial" panose="020B0604020202020204" pitchFamily="34" charset="0"/>
              </a:rPr>
            </a:br>
            <a:r>
              <a:rPr lang="en-US" sz="2000" kern="100" dirty="0">
                <a:effectLst/>
                <a:latin typeface="Times New Roman" panose="02020603050405020304" pitchFamily="18" charset="0"/>
                <a:ea typeface="Calibri" panose="020F0502020204030204" pitchFamily="34" charset="0"/>
                <a:cs typeface="Arial" panose="020B0604020202020204" pitchFamily="34" charset="0"/>
              </a:rPr>
              <a:t>Head north toward the waterfront to enjoy lagoon views and watch ferries cross to the Plateau district. It’s a great spot for photos, especially with the skyline in the distance.</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511810" marR="0" indent="-283210">
              <a:lnSpc>
                <a:spcPct val="115000"/>
              </a:lnSpc>
              <a:spcAft>
                <a:spcPts val="800"/>
              </a:spcAft>
              <a:buNone/>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6. Return to the Port</a:t>
            </a:r>
            <a:br>
              <a:rPr lang="en-US" sz="2000" kern="100" dirty="0">
                <a:effectLst/>
                <a:latin typeface="Times New Roman" panose="02020603050405020304" pitchFamily="18" charset="0"/>
                <a:ea typeface="Calibri" panose="020F0502020204030204" pitchFamily="34" charset="0"/>
                <a:cs typeface="Arial" panose="020B0604020202020204" pitchFamily="34" charset="0"/>
              </a:rPr>
            </a:br>
            <a:r>
              <a:rPr lang="en-US" sz="2000" kern="100" dirty="0">
                <a:effectLst/>
                <a:latin typeface="Times New Roman" panose="02020603050405020304" pitchFamily="18" charset="0"/>
                <a:ea typeface="Calibri" panose="020F0502020204030204" pitchFamily="34" charset="0"/>
                <a:cs typeface="Arial" panose="020B0604020202020204" pitchFamily="34" charset="0"/>
              </a:rPr>
              <a:t>Loop back to the cruise terminal along Boulevard de Marseille. You’ll pass small shops and murals celebrating Ivorian music and art — a fitting end to your walk.</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1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A7B67F89-5D73-CAB5-6C67-24E105319A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293AF9-1B18-252F-0B83-A678A13865C7}"/>
              </a:ext>
            </a:extLst>
          </p:cNvPr>
          <p:cNvSpPr txBox="1"/>
          <p:nvPr/>
        </p:nvSpPr>
        <p:spPr>
          <a:xfrm>
            <a:off x="154497" y="1162877"/>
            <a:ext cx="4882748"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Music is the heartbeat of Abidjan. From the energetic Coupé-</a:t>
            </a:r>
            <a:r>
              <a:rPr lang="en-US" sz="2400" dirty="0" err="1">
                <a:latin typeface="Times New Roman" panose="02020603050405020304" pitchFamily="18" charset="0"/>
                <a:cs typeface="Times New Roman" panose="02020603050405020304" pitchFamily="18" charset="0"/>
              </a:rPr>
              <a:t>Décalé</a:t>
            </a:r>
            <a:r>
              <a:rPr lang="en-US" sz="2400" dirty="0">
                <a:latin typeface="Times New Roman" panose="02020603050405020304" pitchFamily="18" charset="0"/>
                <a:cs typeface="Times New Roman" panose="02020603050405020304" pitchFamily="18" charset="0"/>
              </a:rPr>
              <a:t> clubs to soulful Afro-jazz lounges, the city moves to its own rhythm.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Ivorian musicians have influenced African pop for decades, and live music can be heard almost every night.</a:t>
            </a:r>
          </a:p>
        </p:txBody>
      </p:sp>
      <p:sp>
        <p:nvSpPr>
          <p:cNvPr id="4" name="TextBox 3">
            <a:extLst>
              <a:ext uri="{FF2B5EF4-FFF2-40B4-BE49-F238E27FC236}">
                <a16:creationId xmlns:a16="http://schemas.microsoft.com/office/drawing/2014/main" id="{91FBBB87-F541-5BD1-1BA6-1FE903A8497C}"/>
              </a:ext>
            </a:extLst>
          </p:cNvPr>
          <p:cNvSpPr txBox="1"/>
          <p:nvPr/>
        </p:nvSpPr>
        <p:spPr>
          <a:xfrm>
            <a:off x="0" y="228599"/>
            <a:ext cx="10074491"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The Rhythm of Abidjan</a:t>
            </a:r>
            <a:endParaRPr lang="en-US" sz="4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189FEA9-C46F-E9E0-9445-AA08BE495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245" y="1162878"/>
            <a:ext cx="5037246" cy="3647661"/>
          </a:xfrm>
          <a:prstGeom prst="rect">
            <a:avLst/>
          </a:prstGeom>
        </p:spPr>
      </p:pic>
    </p:spTree>
    <p:extLst>
      <p:ext uri="{BB962C8B-B14F-4D97-AF65-F5344CB8AC3E}">
        <p14:creationId xmlns:p14="http://schemas.microsoft.com/office/powerpoint/2010/main" val="110593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7984C37-F596-C14D-773B-D9215D1C4B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E022DE-60D5-D2F9-AF0C-E02905E61EE1}"/>
              </a:ext>
            </a:extLst>
          </p:cNvPr>
          <p:cNvSpPr txBox="1"/>
          <p:nvPr/>
        </p:nvSpPr>
        <p:spPr>
          <a:xfrm>
            <a:off x="164122" y="487131"/>
            <a:ext cx="9615145" cy="2985433"/>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Modern Growth and Future Promise</a:t>
            </a:r>
            <a:endParaRPr lang="en-US" sz="4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Abidjan is reinventing itself as one of Africa’s great modern cities.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Major investments in infrastructure, tourism, and the cruise terminal have positioned it as a rising hub for West African exploration.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cruise lines are now adding Abidjan to itineraries along the Gulf of Guinea, recognizing its blend of culture, commerce, and coastal charm.</a:t>
            </a:r>
          </a:p>
        </p:txBody>
      </p:sp>
      <p:pic>
        <p:nvPicPr>
          <p:cNvPr id="4" name="Picture 3">
            <a:extLst>
              <a:ext uri="{FF2B5EF4-FFF2-40B4-BE49-F238E27FC236}">
                <a16:creationId xmlns:a16="http://schemas.microsoft.com/office/drawing/2014/main" id="{6D64A378-1691-DFB6-61E2-0266261AA2DF}"/>
              </a:ext>
            </a:extLst>
          </p:cNvPr>
          <p:cNvPicPr>
            <a:picLocks noChangeAspect="1"/>
          </p:cNvPicPr>
          <p:nvPr/>
        </p:nvPicPr>
        <p:blipFill>
          <a:blip r:embed="rId2">
            <a:extLst>
              <a:ext uri="{28A0092B-C50C-407E-A947-70E740481C1C}">
                <a14:useLocalDpi xmlns:a14="http://schemas.microsoft.com/office/drawing/2010/main" val="0"/>
              </a:ext>
            </a:extLst>
          </a:blip>
          <a:srcRect t="21620" b="19183"/>
          <a:stretch>
            <a:fillRect/>
          </a:stretch>
        </p:blipFill>
        <p:spPr>
          <a:xfrm>
            <a:off x="1935905" y="3472565"/>
            <a:ext cx="6208813" cy="2197986"/>
          </a:xfrm>
          <a:prstGeom prst="rect">
            <a:avLst/>
          </a:prstGeom>
        </p:spPr>
      </p:pic>
    </p:spTree>
    <p:extLst>
      <p:ext uri="{BB962C8B-B14F-4D97-AF65-F5344CB8AC3E}">
        <p14:creationId xmlns:p14="http://schemas.microsoft.com/office/powerpoint/2010/main" val="6009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10/28/2025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24</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4703660"/>
          </a:xfrm>
          <a:prstGeom prst="rect">
            <a:avLst/>
          </a:prstGeom>
          <a:noFill/>
        </p:spPr>
        <p:txBody>
          <a:bodyPr wrap="square">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Currency:</a:t>
            </a:r>
            <a:r>
              <a:rPr lang="en-US" sz="2400" dirty="0">
                <a:latin typeface="Times New Roman" panose="02020603050405020304" pitchFamily="18" charset="0"/>
                <a:cs typeface="Times New Roman" panose="02020603050405020304" pitchFamily="18" charset="0"/>
              </a:rPr>
              <a:t> The local money is the West African CFA franc. U.S. dollars aren’t widely accepted, so small local notes are useful.</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Language:</a:t>
            </a:r>
            <a:r>
              <a:rPr lang="en-US" sz="2400" dirty="0">
                <a:latin typeface="Times New Roman" panose="02020603050405020304" pitchFamily="18" charset="0"/>
                <a:cs typeface="Times New Roman" panose="02020603050405020304" pitchFamily="18" charset="0"/>
              </a:rPr>
              <a:t> French is the official language, but English is increasingly spoken in tourist areas.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Safety:</a:t>
            </a:r>
            <a:r>
              <a:rPr lang="en-US" sz="2400" dirty="0">
                <a:latin typeface="Times New Roman" panose="02020603050405020304" pitchFamily="18" charset="0"/>
                <a:cs typeface="Times New Roman" panose="02020603050405020304" pitchFamily="18" charset="0"/>
              </a:rPr>
              <a:t> Abidjan is generally safe in the main districts, but like any major city, keep an eye on valuables and avoid wandering off alone at night.</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Etiquette:</a:t>
            </a:r>
            <a:r>
              <a:rPr lang="en-US" sz="2400" dirty="0">
                <a:latin typeface="Times New Roman" panose="02020603050405020304" pitchFamily="18" charset="0"/>
                <a:cs typeface="Times New Roman" panose="02020603050405020304" pitchFamily="18" charset="0"/>
              </a:rPr>
              <a:t> A warm greeting goes a long way — Ivorians appreciate friendliness and courtesy.</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Connectivity:</a:t>
            </a:r>
            <a:r>
              <a:rPr lang="en-US" sz="2400" dirty="0">
                <a:latin typeface="Times New Roman" panose="02020603050405020304" pitchFamily="18" charset="0"/>
                <a:cs typeface="Times New Roman" panose="02020603050405020304" pitchFamily="18" charset="0"/>
              </a:rPr>
              <a:t> Most hotels, cafes, and tour buses offer Wi-Fi, and mobile data is widely available.</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7D99882-090C-62E3-6320-35244C54F30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6E95011-B798-ED70-29F3-CA3248631578}"/>
              </a:ext>
            </a:extLst>
          </p:cNvPr>
          <p:cNvSpPr>
            <a:spLocks noGrp="1"/>
          </p:cNvSpPr>
          <p:nvPr>
            <p:ph type="sldNum" sz="quarter" idx="12"/>
          </p:nvPr>
        </p:nvSpPr>
        <p:spPr/>
        <p:txBody>
          <a:bodyPr/>
          <a:lstStyle/>
          <a:p>
            <a:pPr lvl="0"/>
            <a:fld id="{6B71CB05-FB6A-43F8-9B74-2C507858005B}" type="slidenum">
              <a:rPr/>
              <a:t>25</a:t>
            </a:fld>
            <a:endParaRPr lang="en-US"/>
          </a:p>
        </p:txBody>
      </p:sp>
      <p:sp>
        <p:nvSpPr>
          <p:cNvPr id="2" name="Title 1">
            <a:extLst>
              <a:ext uri="{FF2B5EF4-FFF2-40B4-BE49-F238E27FC236}">
                <a16:creationId xmlns:a16="http://schemas.microsoft.com/office/drawing/2014/main" id="{00C199BA-5DEE-756C-FEF5-118FF13A1F80}"/>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F434D32-9386-B0A6-B8BE-BA1772BF1420}"/>
              </a:ext>
            </a:extLst>
          </p:cNvPr>
          <p:cNvSpPr txBox="1"/>
          <p:nvPr/>
        </p:nvSpPr>
        <p:spPr>
          <a:xfrm>
            <a:off x="291402" y="1014884"/>
            <a:ext cx="4780386" cy="491500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Abidjan is where Africa’s modern pulse meets timeless tradition.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 city of music, color, and resilience, reinventing itself after decades of change.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travelers, it offers something rare — a look at Africa in motion, vibrant and full of promise.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exploring, and who knows, your next favorite port might be waiting right here on the Ivory Coast.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35CAB78-C227-5DD1-5CDE-1665FFC4A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787" y="1063671"/>
            <a:ext cx="5008837" cy="3591995"/>
          </a:xfrm>
          <a:prstGeom prst="rect">
            <a:avLst/>
          </a:prstGeom>
        </p:spPr>
      </p:pic>
    </p:spTree>
    <p:extLst>
      <p:ext uri="{BB962C8B-B14F-4D97-AF65-F5344CB8AC3E}">
        <p14:creationId xmlns:p14="http://schemas.microsoft.com/office/powerpoint/2010/main" val="28441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Abidjan!</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experience.</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on my own - I will do it on my own.</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0"/>
            <a:ext cx="7257745" cy="10010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261151" y="1165779"/>
            <a:ext cx="6996594" cy="33389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a:r>
              <a:rPr lang="en-US" sz="2200" dirty="0">
                <a:latin typeface="Times New Roman" panose="02020603050405020304" pitchFamily="18" charset="0"/>
                <a:cs typeface="Times New Roman" panose="02020603050405020304" pitchFamily="18" charset="0"/>
              </a:rPr>
              <a:t>Ivory Coast uses the </a:t>
            </a:r>
            <a:br>
              <a:rPr lang="en-US" sz="22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West African CFA franc (XOF)</a:t>
            </a:r>
            <a:r>
              <a:rPr lang="en-US" sz="2200" dirty="0">
                <a:latin typeface="Times New Roman" panose="02020603050405020304" pitchFamily="18" charset="0"/>
                <a:cs typeface="Times New Roman" panose="02020603050405020304" pitchFamily="18" charset="0"/>
              </a:rPr>
              <a:t> as its official currency.</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a:p>
            <a:pPr algn="ctr"/>
            <a:r>
              <a:rPr lang="en-US" sz="2200" dirty="0">
                <a:latin typeface="Times New Roman" panose="02020603050405020304" pitchFamily="18" charset="0"/>
                <a:cs typeface="Times New Roman" panose="02020603050405020304" pitchFamily="18" charset="0"/>
              </a:rPr>
              <a:t>The exchange rate change but are roughly </a:t>
            </a:r>
          </a:p>
          <a:p>
            <a:pPr marL="342900" indent="-342900" algn="ct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1 USD = 610 XOF</a:t>
            </a:r>
            <a:r>
              <a:rPr lang="en-US" sz="2200" dirty="0">
                <a:latin typeface="Times New Roman" panose="02020603050405020304" pitchFamily="18" charset="0"/>
                <a:cs typeface="Times New Roman" panose="02020603050405020304" pitchFamily="18" charset="0"/>
              </a:rPr>
              <a:t>.</a:t>
            </a:r>
          </a:p>
          <a:p>
            <a:pPr marL="342900" indent="-342900" algn="ct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XOF 500 = $1 USD</a:t>
            </a:r>
          </a:p>
          <a:p>
            <a:pPr marL="342900" indent="-342900" algn="ct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XOF 100 = EUR 0.15</a:t>
            </a:r>
          </a:p>
          <a:p>
            <a:pPr algn="ctr"/>
            <a:r>
              <a:rPr lang="en-US" sz="2200" dirty="0">
                <a:latin typeface="Times New Roman" panose="02020603050405020304" pitchFamily="18" charset="0"/>
                <a:cs typeface="Times New Roman" panose="02020603050405020304" pitchFamily="18" charset="0"/>
              </a:rPr>
              <a:t>The West African franc is the currency of eight independent states including: Benin, Burkina Faso, Côte d'Ivoire, Guinea-Bissau, Mali, Niger, Sénégal and Togo.</a:t>
            </a:r>
            <a:endParaRPr lang="en-US" sz="22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852418A-6493-F92F-EF57-14F2C78F0016}"/>
              </a:ext>
            </a:extLst>
          </p:cNvPr>
          <p:cNvPicPr>
            <a:picLocks noChangeAspect="1"/>
          </p:cNvPicPr>
          <p:nvPr/>
        </p:nvPicPr>
        <p:blipFill>
          <a:blip r:embed="rId3">
            <a:extLst>
              <a:ext uri="{28A0092B-C50C-407E-A947-70E740481C1C}">
                <a14:useLocalDpi xmlns:a14="http://schemas.microsoft.com/office/drawing/2010/main" val="0"/>
              </a:ext>
            </a:extLst>
          </a:blip>
          <a:srcRect b="6532"/>
          <a:stretch>
            <a:fillRect/>
          </a:stretch>
        </p:blipFill>
        <p:spPr>
          <a:xfrm>
            <a:off x="7257745" y="830295"/>
            <a:ext cx="2822879" cy="4111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38866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exchanging money, it’s best to avoid doing so at the </a:t>
            </a:r>
            <a:r>
              <a:rPr lang="en-US" sz="2400" b="1" dirty="0">
                <a:latin typeface="Times New Roman" panose="02020603050405020304" pitchFamily="18" charset="0"/>
                <a:cs typeface="Times New Roman" panose="02020603050405020304" pitchFamily="18" charset="0"/>
              </a:rPr>
              <a:t>port kiosks</a:t>
            </a:r>
            <a:r>
              <a:rPr lang="en-US" sz="2400" dirty="0">
                <a:latin typeface="Times New Roman" panose="02020603050405020304" pitchFamily="18" charset="0"/>
                <a:cs typeface="Times New Roman" panose="02020603050405020304" pitchFamily="18" charset="0"/>
              </a:rPr>
              <a:t>, since they often charge high fees and offer poor exchange rates.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You’ll usually get better value by withdrawing francs directly from </a:t>
            </a:r>
            <a:r>
              <a:rPr lang="en-US" sz="2400" b="1" dirty="0">
                <a:latin typeface="Times New Roman" panose="02020603050405020304" pitchFamily="18" charset="0"/>
                <a:cs typeface="Times New Roman" panose="02020603050405020304" pitchFamily="18" charset="0"/>
              </a:rPr>
              <a:t>bank ATMs</a:t>
            </a:r>
            <a:r>
              <a:rPr lang="en-US" sz="2400" dirty="0">
                <a:latin typeface="Times New Roman" panose="02020603050405020304" pitchFamily="18" charset="0"/>
                <a:cs typeface="Times New Roman" panose="02020603050405020304" pitchFamily="18" charset="0"/>
              </a:rPr>
              <a:t>, which are widely available in the city.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Major </a:t>
            </a:r>
            <a:r>
              <a:rPr lang="en-US" sz="2400" b="1" dirty="0">
                <a:latin typeface="Times New Roman" panose="02020603050405020304" pitchFamily="18" charset="0"/>
                <a:cs typeface="Times New Roman" panose="02020603050405020304" pitchFamily="18" charset="0"/>
              </a:rPr>
              <a:t>credit and debit cards</a:t>
            </a:r>
            <a:r>
              <a:rPr lang="en-US" sz="2400" dirty="0">
                <a:latin typeface="Times New Roman" panose="02020603050405020304" pitchFamily="18" charset="0"/>
                <a:cs typeface="Times New Roman" panose="02020603050405020304" pitchFamily="18" charset="0"/>
              </a:rPr>
              <a:t> are accepted at most restaurants, and shops in tourist areas, but smaller businesses and markets still prefer </a:t>
            </a:r>
            <a:r>
              <a:rPr lang="en-US" sz="2400" b="1" dirty="0">
                <a:latin typeface="Times New Roman" panose="02020603050405020304" pitchFamily="18" charset="0"/>
                <a:cs typeface="Times New Roman" panose="02020603050405020304" pitchFamily="18" charset="0"/>
              </a:rPr>
              <a:t>cash</a:t>
            </a:r>
            <a:r>
              <a:rPr lang="en-US" sz="2400" dirty="0">
                <a:latin typeface="Times New Roman" panose="02020603050405020304" pitchFamily="18" charset="0"/>
                <a:cs typeface="Times New Roman" panose="02020603050405020304" pitchFamily="18" charset="0"/>
              </a:rPr>
              <a:t>, so keeping some local currency on hand is a smart idea.</a:t>
            </a:r>
          </a:p>
          <a:p>
            <a:pPr lvl="5"/>
            <a:br>
              <a:rPr lang="en-US" sz="2800" dirty="0"/>
            </a:br>
            <a:br>
              <a:rPr lang="en-US" sz="2800" dirty="0"/>
            </a:br>
            <a:r>
              <a:rPr lang="en-US" sz="2000" dirty="0">
                <a:latin typeface="Times New Roman" panose="02020603050405020304" pitchFamily="18" charset="0"/>
                <a:cs typeface="Times New Roman" panose="02020603050405020304" pitchFamily="18" charset="0"/>
              </a:rPr>
              <a:t>Côte d'Ivoire 10 Franc Coin</a:t>
            </a:r>
            <a:endPar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p:txBody>
      </p:sp>
      <p:pic>
        <p:nvPicPr>
          <p:cNvPr id="5" name="Picture 4">
            <a:extLst>
              <a:ext uri="{FF2B5EF4-FFF2-40B4-BE49-F238E27FC236}">
                <a16:creationId xmlns:a16="http://schemas.microsoft.com/office/drawing/2014/main" id="{D40E2237-3C79-06A2-7755-42181AC8F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4550"/>
            <a:ext cx="2286000" cy="2286000"/>
          </a:xfrm>
          <a:prstGeom prst="rect">
            <a:avLst/>
          </a:prstGeom>
        </p:spPr>
      </p:pic>
    </p:spTree>
    <p:extLst>
      <p:ext uri="{BB962C8B-B14F-4D97-AF65-F5344CB8AC3E}">
        <p14:creationId xmlns:p14="http://schemas.microsoft.com/office/powerpoint/2010/main" val="30466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4CACBC-303A-616D-9C4B-B076E1270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889" y="1"/>
            <a:ext cx="3718736" cy="2848394"/>
          </a:xfrm>
          <a:prstGeom prst="rect">
            <a:avLst/>
          </a:prstGeom>
        </p:spPr>
      </p:pic>
      <p:sp>
        <p:nvSpPr>
          <p:cNvPr id="3" name="TextBox 2">
            <a:extLst>
              <a:ext uri="{FF2B5EF4-FFF2-40B4-BE49-F238E27FC236}">
                <a16:creationId xmlns:a16="http://schemas.microsoft.com/office/drawing/2014/main" id="{FD8F92EE-67E8-823B-3CD9-AEC935EC8CDB}"/>
              </a:ext>
            </a:extLst>
          </p:cNvPr>
          <p:cNvSpPr txBox="1"/>
          <p:nvPr/>
        </p:nvSpPr>
        <p:spPr>
          <a:xfrm>
            <a:off x="452335" y="1878051"/>
            <a:ext cx="9173183" cy="3243773"/>
          </a:xfrm>
          <a:prstGeom prst="rect">
            <a:avLst/>
          </a:prstGeom>
          <a:noFill/>
        </p:spPr>
        <p:txBody>
          <a:bodyPr wrap="square">
            <a:spAutoFit/>
          </a:bodyPr>
          <a:lstStyle/>
          <a:p>
            <a:pPr marR="0">
              <a:lnSpc>
                <a:spcPct val="115000"/>
              </a:lnSpc>
              <a:spcAft>
                <a:spcPts val="800"/>
              </a:spcAft>
              <a:buNone/>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Abidjan is a city that surprises almost everyone </a:t>
            </a:r>
            <a:br>
              <a:rPr lang="en-US" sz="2400" kern="100" dirty="0">
                <a:effectLst/>
                <a:latin typeface="Times New Roman" panose="02020603050405020304" pitchFamily="18" charset="0"/>
                <a:ea typeface="Calibri" panose="020F0502020204030204" pitchFamily="34" charset="0"/>
                <a:cs typeface="Arial" panose="020B0604020202020204" pitchFamily="34" charset="0"/>
              </a:rPr>
            </a:br>
            <a:r>
              <a:rPr lang="en-US" sz="2400" kern="100" dirty="0">
                <a:effectLst/>
                <a:latin typeface="Times New Roman" panose="02020603050405020304" pitchFamily="18" charset="0"/>
                <a:ea typeface="Calibri" panose="020F0502020204030204" pitchFamily="34" charset="0"/>
                <a:cs typeface="Arial" panose="020B0604020202020204" pitchFamily="34" charset="0"/>
              </a:rPr>
              <a:t>who visits. </a:t>
            </a:r>
          </a:p>
          <a:p>
            <a:pPr marR="0">
              <a:lnSpc>
                <a:spcPct val="115000"/>
              </a:lnSpc>
              <a:spcAft>
                <a:spcPts val="800"/>
              </a:spcAft>
              <a:buNone/>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Known as the “Paris of West Africa,” it’s a modern, bustling metropolis of skyscrapers, art, and music, set against the lush backdrop of the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Ébrié</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Lagoon. </a:t>
            </a:r>
          </a:p>
          <a:p>
            <a:pPr marR="0">
              <a:lnSpc>
                <a:spcPct val="115000"/>
              </a:lnSpc>
              <a:spcAft>
                <a:spcPts val="800"/>
              </a:spcAft>
              <a:buNone/>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This is Ivory Coast’s economic heart and one of the fastest-growing cruise destinations in West Africa.</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ED72669-C9FD-CD90-3A62-4B8B77B64BED}"/>
              </a:ext>
            </a:extLst>
          </p:cNvPr>
          <p:cNvSpPr txBox="1"/>
          <p:nvPr/>
        </p:nvSpPr>
        <p:spPr>
          <a:xfrm>
            <a:off x="0" y="528176"/>
            <a:ext cx="6361888" cy="821700"/>
          </a:xfrm>
          <a:prstGeom prst="rect">
            <a:avLst/>
          </a:prstGeom>
          <a:noFill/>
        </p:spPr>
        <p:txBody>
          <a:bodyPr wrap="square" anchor="ctr">
            <a:spAutoFit/>
          </a:bodyPr>
          <a:lstStyle/>
          <a:p>
            <a:pPr marL="511810" marR="0" indent="-283210" algn="ctr">
              <a:lnSpc>
                <a:spcPct val="115000"/>
              </a:lnSpc>
              <a:spcAft>
                <a:spcPts val="800"/>
              </a:spcAft>
              <a:buNone/>
            </a:pPr>
            <a:r>
              <a:rPr lang="en-US" sz="4400" b="1" kern="100" dirty="0">
                <a:effectLst/>
                <a:latin typeface="Times New Roman" panose="02020603050405020304" pitchFamily="18" charset="0"/>
                <a:ea typeface="Calibri" panose="020F0502020204030204" pitchFamily="34" charset="0"/>
                <a:cs typeface="Arial" panose="020B0604020202020204" pitchFamily="34" charset="0"/>
              </a:rPr>
              <a:t>Welcome to Abidjan</a:t>
            </a:r>
            <a:endParaRPr lang="en-US" sz="4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4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0C5EF7B-DE1C-215C-D348-E4FC2AE4C8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6D12F0F-2115-2CCE-018F-B5FDCC2F8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084"/>
            <a:ext cx="5839695" cy="4221466"/>
          </a:xfrm>
          <a:prstGeom prst="rect">
            <a:avLst/>
          </a:prstGeom>
        </p:spPr>
      </p:pic>
      <p:sp>
        <p:nvSpPr>
          <p:cNvPr id="3" name="TextBox 2">
            <a:extLst>
              <a:ext uri="{FF2B5EF4-FFF2-40B4-BE49-F238E27FC236}">
                <a16:creationId xmlns:a16="http://schemas.microsoft.com/office/drawing/2014/main" id="{E8737968-1170-57F9-3748-05665BF26B7A}"/>
              </a:ext>
            </a:extLst>
          </p:cNvPr>
          <p:cNvSpPr txBox="1"/>
          <p:nvPr/>
        </p:nvSpPr>
        <p:spPr>
          <a:xfrm>
            <a:off x="505838" y="476655"/>
            <a:ext cx="9027268" cy="1631216"/>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A City with Many Faces</a:t>
            </a:r>
            <a:br>
              <a:rPr lang="en-US" sz="44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Abidjan is a city of contrasts. </a:t>
            </a:r>
          </a:p>
        </p:txBody>
      </p:sp>
      <p:sp>
        <p:nvSpPr>
          <p:cNvPr id="6" name="TextBox 5">
            <a:extLst>
              <a:ext uri="{FF2B5EF4-FFF2-40B4-BE49-F238E27FC236}">
                <a16:creationId xmlns:a16="http://schemas.microsoft.com/office/drawing/2014/main" id="{41F15436-5394-E89F-D0AD-0D8FFD20FA9C}"/>
              </a:ext>
            </a:extLst>
          </p:cNvPr>
          <p:cNvSpPr txBox="1"/>
          <p:nvPr/>
        </p:nvSpPr>
        <p:spPr>
          <a:xfrm>
            <a:off x="5839694" y="1235413"/>
            <a:ext cx="3917149" cy="3754874"/>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Plateau district shines with modern glass towers and international hotels, while Treichville pulses with local life, markets, and the aroma of grilled fish and </a:t>
            </a:r>
            <a:r>
              <a:rPr lang="en-US" sz="2200" dirty="0" err="1">
                <a:latin typeface="Times New Roman" panose="02020603050405020304" pitchFamily="18" charset="0"/>
                <a:cs typeface="Times New Roman" panose="02020603050405020304" pitchFamily="18" charset="0"/>
              </a:rPr>
              <a:t>attiéké</a:t>
            </a:r>
            <a:r>
              <a:rPr lang="en-US" sz="2200" dirty="0">
                <a:latin typeface="Times New Roman" panose="02020603050405020304" pitchFamily="18" charset="0"/>
                <a:cs typeface="Times New Roman" panose="02020603050405020304" pitchFamily="18" charset="0"/>
              </a:rPr>
              <a:t>, a local cassava dish.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city has French flair with African rhythm, a mix that defines the Ivorian spirit.</a:t>
            </a:r>
          </a:p>
        </p:txBody>
      </p:sp>
    </p:spTree>
    <p:extLst>
      <p:ext uri="{BB962C8B-B14F-4D97-AF65-F5344CB8AC3E}">
        <p14:creationId xmlns:p14="http://schemas.microsoft.com/office/powerpoint/2010/main" val="28086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9</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03988" y="874713"/>
            <a:ext cx="4726154" cy="4504683"/>
          </a:xfrm>
        </p:spPr>
        <p:txBody>
          <a:bodyPr vert="horz">
            <a:noAutofit/>
          </a:bodyPr>
          <a:lstStyle/>
          <a:p>
            <a:pPr marL="339725" indent="-339725">
              <a:tabLst>
                <a:tab pos="339725" algn="l"/>
              </a:tabLst>
            </a:pPr>
            <a:r>
              <a:rPr lang="en-US" sz="2400" dirty="0">
                <a:latin typeface="Times New Roman" panose="02020603050405020304" pitchFamily="18" charset="0"/>
                <a:cs typeface="Times New Roman" panose="02020603050405020304" pitchFamily="18" charset="0"/>
              </a:rPr>
              <a:t>Originally a small fishing village, Abidjan rose to prominence in the 1950s when the French colonial administration moved the capital here. </a:t>
            </a:r>
          </a:p>
          <a:p>
            <a:pPr marL="339725" indent="-339725">
              <a:tabLst>
                <a:tab pos="339725" algn="l"/>
              </a:tabLst>
            </a:pPr>
            <a:r>
              <a:rPr lang="en-US" sz="2400" dirty="0">
                <a:latin typeface="Times New Roman" panose="02020603050405020304" pitchFamily="18" charset="0"/>
                <a:cs typeface="Times New Roman" panose="02020603050405020304" pitchFamily="18" charset="0"/>
              </a:rPr>
              <a:t>The construction of the </a:t>
            </a:r>
            <a:r>
              <a:rPr lang="en-US" sz="2400" dirty="0" err="1">
                <a:latin typeface="Times New Roman" panose="02020603050405020304" pitchFamily="18" charset="0"/>
                <a:cs typeface="Times New Roman" panose="02020603050405020304" pitchFamily="18" charset="0"/>
              </a:rPr>
              <a:t>Vridi</a:t>
            </a:r>
            <a:r>
              <a:rPr lang="en-US" sz="2400" dirty="0">
                <a:latin typeface="Times New Roman" panose="02020603050405020304" pitchFamily="18" charset="0"/>
                <a:cs typeface="Times New Roman" panose="02020603050405020304" pitchFamily="18" charset="0"/>
              </a:rPr>
              <a:t> Canal connected the </a:t>
            </a:r>
            <a:r>
              <a:rPr lang="en-US" sz="2400" dirty="0" err="1">
                <a:latin typeface="Times New Roman" panose="02020603050405020304" pitchFamily="18" charset="0"/>
                <a:cs typeface="Times New Roman" panose="02020603050405020304" pitchFamily="18" charset="0"/>
              </a:rPr>
              <a:t>Ébrié</a:t>
            </a:r>
            <a:r>
              <a:rPr lang="en-US" sz="2400" dirty="0">
                <a:latin typeface="Times New Roman" panose="02020603050405020304" pitchFamily="18" charset="0"/>
                <a:cs typeface="Times New Roman" panose="02020603050405020304" pitchFamily="18" charset="0"/>
              </a:rPr>
              <a:t> Lagoon to the Atlantic Ocean, transforming Abidjan into a major deep-water port, and the gateway to French West Africa.</a:t>
            </a:r>
          </a:p>
        </p:txBody>
      </p:sp>
      <p:pic>
        <p:nvPicPr>
          <p:cNvPr id="8" name="Picture 7">
            <a:extLst>
              <a:ext uri="{FF2B5EF4-FFF2-40B4-BE49-F238E27FC236}">
                <a16:creationId xmlns:a16="http://schemas.microsoft.com/office/drawing/2014/main" id="{A099AFED-6BD7-3E43-0A0F-54A5C2C56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142" y="874713"/>
            <a:ext cx="5050482" cy="3775108"/>
          </a:xfrm>
          <a:prstGeom prst="rect">
            <a:avLst/>
          </a:prstGeom>
        </p:spPr>
      </p:pic>
      <p:sp>
        <p:nvSpPr>
          <p:cNvPr id="10" name="TextBox 9">
            <a:extLst>
              <a:ext uri="{FF2B5EF4-FFF2-40B4-BE49-F238E27FC236}">
                <a16:creationId xmlns:a16="http://schemas.microsoft.com/office/drawing/2014/main" id="{9E3058CF-75AF-69BA-B0A1-6A59537E0426}"/>
              </a:ext>
            </a:extLst>
          </p:cNvPr>
          <p:cNvSpPr txBox="1"/>
          <p:nvPr/>
        </p:nvSpPr>
        <p:spPr>
          <a:xfrm>
            <a:off x="303988" y="4649821"/>
            <a:ext cx="9756295"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Though the political capital later moved to Yamoussoukro, Abidjan remains the beating heart of the country, culturally and economically.</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FAD8396-EF40-80B5-D639-85E75946B97B}"/>
              </a:ext>
            </a:extLst>
          </p:cNvPr>
          <p:cNvSpPr txBox="1"/>
          <p:nvPr/>
        </p:nvSpPr>
        <p:spPr>
          <a:xfrm>
            <a:off x="5030142" y="980606"/>
            <a:ext cx="5030141" cy="369332"/>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rPr>
              <a:t>19</a:t>
            </a:r>
            <a:r>
              <a:rPr lang="en-US" sz="1800" baseline="30000"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Century French</a:t>
            </a:r>
            <a:r>
              <a:rPr lang="en-US" dirty="0">
                <a:latin typeface="Times New Roman" panose="02020603050405020304" pitchFamily="18" charset="0"/>
                <a:cs typeface="Times New Roman" panose="02020603050405020304" pitchFamily="18" charset="0"/>
              </a:rPr>
              <a:t> Colonial Abidjan </a:t>
            </a:r>
            <a:endParaRPr lang="en-US" dirty="0"/>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1153</TotalTime>
  <Words>2028</Words>
  <Application>Microsoft Office PowerPoint</Application>
  <PresentationFormat>Custom</PresentationFormat>
  <Paragraphs>166</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Alef</vt:lpstr>
      <vt:lpstr>Arial</vt:lpstr>
      <vt:lpstr>Calibri</vt:lpstr>
      <vt:lpstr>Calibri Light</vt:lpstr>
      <vt:lpstr>Liberation Sans</vt:lpstr>
      <vt:lpstr>Times New Roman</vt:lpstr>
      <vt:lpstr>Wingdings</vt:lpstr>
      <vt:lpstr>Office 2013 - 2022 Theme</vt:lpstr>
      <vt:lpstr>Abidjan, Ivory Coast  Presented by Marc Silver</vt:lpstr>
      <vt:lpstr>What I Will Cover</vt:lpstr>
      <vt:lpstr>My Port Philosophy</vt:lpstr>
      <vt:lpstr>PowerPoint Presentation</vt:lpstr>
      <vt:lpstr>PowerPoint Presentation</vt:lpstr>
      <vt:lpstr>PowerPoint Presentation</vt:lpstr>
      <vt:lpstr>PowerPoint Presentation</vt:lpstr>
      <vt:lpstr>PowerPoint Presentation</vt:lpstr>
      <vt:lpstr>A Brief History</vt:lpstr>
      <vt:lpstr>PowerPoint Presentation</vt:lpstr>
      <vt:lpstr>Area Map</vt:lpstr>
      <vt:lpstr>Transportation </vt:lpstr>
      <vt:lpstr>Transportation </vt:lpstr>
      <vt:lpstr> Top Attractions &amp; Points of Interest </vt:lpstr>
      <vt:lpstr> Top Attractions &amp; Points of Interest </vt:lpstr>
      <vt:lpstr> Top Attractions &amp; Points of Interest </vt:lpstr>
      <vt:lpstr> Top Attractions &amp; Points of Interest </vt:lpstr>
      <vt:lpstr>PowerPoint Presentation</vt:lpstr>
      <vt:lpstr>PowerPoint Presentation</vt:lpstr>
      <vt:lpstr>PowerPoint Presentation</vt:lpstr>
      <vt:lpstr>PowerPoint Presentation</vt:lpstr>
      <vt:lpstr>PowerPoint Presentation</vt:lpstr>
      <vt:lpstr>PowerPoint Presentation</vt:lpstr>
      <vt:lpstr>Important Tips &amp; Practical Advice</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139</cp:revision>
  <dcterms:created xsi:type="dcterms:W3CDTF">2023-03-25T21:24:27Z</dcterms:created>
  <dcterms:modified xsi:type="dcterms:W3CDTF">2025-10-28T21:31:38Z</dcterms:modified>
</cp:coreProperties>
</file>