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B_8D62E79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0" r:id="rId3"/>
    <p:sldId id="257" r:id="rId4"/>
    <p:sldId id="258" r:id="rId5"/>
    <p:sldId id="259" r:id="rId6"/>
    <p:sldId id="261" r:id="rId7"/>
    <p:sldId id="267" r:id="rId8"/>
    <p:sldId id="281" r:id="rId9"/>
    <p:sldId id="266" r:id="rId10"/>
    <p:sldId id="265" r:id="rId11"/>
    <p:sldId id="264" r:id="rId12"/>
    <p:sldId id="262" r:id="rId13"/>
    <p:sldId id="268" r:id="rId14"/>
    <p:sldId id="270" r:id="rId15"/>
    <p:sldId id="282" r:id="rId16"/>
    <p:sldId id="271" r:id="rId17"/>
    <p:sldId id="272" r:id="rId18"/>
    <p:sldId id="273" r:id="rId19"/>
    <p:sldId id="275" r:id="rId20"/>
    <p:sldId id="269" r:id="rId21"/>
    <p:sldId id="274" r:id="rId22"/>
    <p:sldId id="276" r:id="rId23"/>
    <p:sldId id="284" r:id="rId24"/>
    <p:sldId id="283" r:id="rId25"/>
    <p:sldId id="263" r:id="rId26"/>
    <p:sldId id="277"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modernComment_10B_8D62E795.xml><?xml version="1.0" encoding="utf-8"?>
<p188:cmLst xmlns:a="http://schemas.openxmlformats.org/drawingml/2006/main" xmlns:r="http://schemas.openxmlformats.org/officeDocument/2006/relationships" xmlns:p188="http://schemas.microsoft.com/office/powerpoint/2018/8/main">
  <p188:cm id="{381F4C23-4316-4CEB-B68E-9B6E716930F6}" authorId="{5A6809BF-033D-8017-B196-2FD9BEB1A563}" created="2024-06-29T01:02:07.271">
    <pc:sldMkLst xmlns:pc="http://schemas.microsoft.com/office/powerpoint/2013/main/command">
      <pc:docMk/>
      <pc:sldMk cId="2372069269" sldId="267"/>
    </pc:sldMkLst>
    <p188:txBody>
      <a:bodyPr/>
      <a:lstStyle/>
      <a:p>
        <a:r>
          <a:rPr lang="en-US"/>
          <a:t>During this period, Aborigines were also treated very badly causing their numbers to collapse.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B439E-CA69-4BAB-8C91-CF20E39519D2}"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70216-1253-42DE-8D91-30C9975C9983}" type="slidenum">
              <a:rPr lang="en-US" smtClean="0"/>
              <a:t>‹#›</a:t>
            </a:fld>
            <a:endParaRPr lang="en-US"/>
          </a:p>
        </p:txBody>
      </p:sp>
    </p:spTree>
    <p:extLst>
      <p:ext uri="{BB962C8B-B14F-4D97-AF65-F5344CB8AC3E}">
        <p14:creationId xmlns:p14="http://schemas.microsoft.com/office/powerpoint/2010/main" val="122117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7</a:t>
            </a:fld>
            <a:endParaRPr lang="en-US"/>
          </a:p>
        </p:txBody>
      </p:sp>
    </p:spTree>
    <p:extLst>
      <p:ext uri="{BB962C8B-B14F-4D97-AF65-F5344CB8AC3E}">
        <p14:creationId xmlns:p14="http://schemas.microsoft.com/office/powerpoint/2010/main" val="16566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14</a:t>
            </a:fld>
            <a:endParaRPr lang="en-US"/>
          </a:p>
        </p:txBody>
      </p:sp>
    </p:spTree>
    <p:extLst>
      <p:ext uri="{BB962C8B-B14F-4D97-AF65-F5344CB8AC3E}">
        <p14:creationId xmlns:p14="http://schemas.microsoft.com/office/powerpoint/2010/main" val="255592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20</a:t>
            </a:fld>
            <a:endParaRPr lang="en-US"/>
          </a:p>
        </p:txBody>
      </p:sp>
    </p:spTree>
    <p:extLst>
      <p:ext uri="{BB962C8B-B14F-4D97-AF65-F5344CB8AC3E}">
        <p14:creationId xmlns:p14="http://schemas.microsoft.com/office/powerpoint/2010/main" val="48657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23</a:t>
            </a:fld>
            <a:endParaRPr lang="en-US"/>
          </a:p>
        </p:txBody>
      </p:sp>
    </p:spTree>
    <p:extLst>
      <p:ext uri="{BB962C8B-B14F-4D97-AF65-F5344CB8AC3E}">
        <p14:creationId xmlns:p14="http://schemas.microsoft.com/office/powerpoint/2010/main" val="61558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24</a:t>
            </a:fld>
            <a:endParaRPr lang="en-US"/>
          </a:p>
        </p:txBody>
      </p:sp>
    </p:spTree>
    <p:extLst>
      <p:ext uri="{BB962C8B-B14F-4D97-AF65-F5344CB8AC3E}">
        <p14:creationId xmlns:p14="http://schemas.microsoft.com/office/powerpoint/2010/main" val="333077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26</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75632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17504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364313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35451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AE7EE-95A5-4823-9786-F305A1E69402}"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23547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AE7EE-95A5-4823-9786-F305A1E69402}"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81601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AE7EE-95A5-4823-9786-F305A1E69402}"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411152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AE7EE-95A5-4823-9786-F305A1E69402}"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136919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AE7EE-95A5-4823-9786-F305A1E69402}"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22855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AE7EE-95A5-4823-9786-F305A1E69402}"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24878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AE7EE-95A5-4823-9786-F305A1E69402}"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37443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4AE7EE-95A5-4823-9786-F305A1E69402}"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241C8D-1B44-45C6-AD78-E5528677907F}" type="slidenum">
              <a:rPr lang="en-US" smtClean="0"/>
              <a:t>‹#›</a:t>
            </a:fld>
            <a:endParaRPr lang="en-US"/>
          </a:p>
        </p:txBody>
      </p:sp>
    </p:spTree>
    <p:extLst>
      <p:ext uri="{BB962C8B-B14F-4D97-AF65-F5344CB8AC3E}">
        <p14:creationId xmlns:p14="http://schemas.microsoft.com/office/powerpoint/2010/main" val="3673673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B_8D62E79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387C-1802-6397-03B8-98AD46FAA418}"/>
              </a:ext>
            </a:extLst>
          </p:cNvPr>
          <p:cNvSpPr>
            <a:spLocks noGrp="1"/>
          </p:cNvSpPr>
          <p:nvPr>
            <p:ph type="ctrTitle"/>
          </p:nvPr>
        </p:nvSpPr>
        <p:spPr>
          <a:xfrm>
            <a:off x="222738" y="643467"/>
            <a:ext cx="5873262" cy="4567137"/>
          </a:xfrm>
        </p:spPr>
        <p:txBody>
          <a:bodyPr anchor="t">
            <a:normAutofit/>
          </a:bodyPr>
          <a:lstStyle/>
          <a:p>
            <a:r>
              <a:rPr lang="en-US" sz="5400" b="1" kern="100" dirty="0">
                <a:effectLst/>
                <a:latin typeface="Times New Roman" panose="02020603050405020304" pitchFamily="18" charset="0"/>
                <a:ea typeface="Aptos" panose="020B0004020202020204" pitchFamily="34" charset="0"/>
                <a:cs typeface="Times New Roman" panose="02020603050405020304" pitchFamily="18" charset="0"/>
              </a:rPr>
              <a:t>42,000 Years of Australia’s History</a:t>
            </a:r>
            <a:endParaRPr lang="en-US" sz="5400" dirty="0"/>
          </a:p>
        </p:txBody>
      </p:sp>
      <p:sp>
        <p:nvSpPr>
          <p:cNvPr id="3" name="Subtitle 2">
            <a:extLst>
              <a:ext uri="{FF2B5EF4-FFF2-40B4-BE49-F238E27FC236}">
                <a16:creationId xmlns:a16="http://schemas.microsoft.com/office/drawing/2014/main" id="{25D51C13-1306-733A-84A1-E66FA2834CDB}"/>
              </a:ext>
            </a:extLst>
          </p:cNvPr>
          <p:cNvSpPr>
            <a:spLocks noGrp="1"/>
          </p:cNvSpPr>
          <p:nvPr>
            <p:ph type="subTitle" idx="1"/>
          </p:nvPr>
        </p:nvSpPr>
        <p:spPr>
          <a:xfrm>
            <a:off x="643467" y="2639028"/>
            <a:ext cx="4620584" cy="3414150"/>
          </a:xfrm>
        </p:spPr>
        <p:txBody>
          <a:bodyPr>
            <a:normAutofit/>
          </a:bodyPr>
          <a:lstStyle/>
          <a:p>
            <a:r>
              <a:rPr lang="en-US" sz="2800" b="1" dirty="0">
                <a:latin typeface="Times New Roman" panose="02020603050405020304" pitchFamily="18" charset="0"/>
                <a:cs typeface="Times New Roman" panose="02020603050405020304" pitchFamily="18" charset="0"/>
              </a:rPr>
              <a:t>Presented by</a:t>
            </a:r>
          </a:p>
          <a:p>
            <a:r>
              <a:rPr lang="en-US" sz="4000" b="1" dirty="0">
                <a:latin typeface="Times New Roman" panose="02020603050405020304" pitchFamily="18" charset="0"/>
                <a:cs typeface="Times New Roman" panose="02020603050405020304" pitchFamily="18" charset="0"/>
              </a:rPr>
              <a:t>Marc Silver</a:t>
            </a:r>
          </a:p>
        </p:txBody>
      </p:sp>
      <p:pic>
        <p:nvPicPr>
          <p:cNvPr id="5" name="Picture 4" descr="A close-up of a person with a red headband&#10;&#10;Description automatically generated">
            <a:extLst>
              <a:ext uri="{FF2B5EF4-FFF2-40B4-BE49-F238E27FC236}">
                <a16:creationId xmlns:a16="http://schemas.microsoft.com/office/drawing/2014/main" id="{8AC721A2-ABB4-24B7-30BC-D8178F05F2CB}"/>
              </a:ext>
            </a:extLst>
          </p:cNvPr>
          <p:cNvPicPr>
            <a:picLocks noChangeAspect="1"/>
          </p:cNvPicPr>
          <p:nvPr/>
        </p:nvPicPr>
        <p:blipFill rotWithShape="1">
          <a:blip r:embed="rId2">
            <a:extLst>
              <a:ext uri="{28A0092B-C50C-407E-A947-70E740481C1C}">
                <a14:useLocalDpi xmlns:a14="http://schemas.microsoft.com/office/drawing/2010/main" val="0"/>
              </a:ext>
            </a:extLst>
          </a:blip>
          <a:srcRect l="27520" r="23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9641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36F8-1B4B-07BF-7F0A-9A0B9AE825A2}"/>
              </a:ext>
            </a:extLst>
          </p:cNvPr>
          <p:cNvSpPr>
            <a:spLocks noGrp="1"/>
          </p:cNvSpPr>
          <p:nvPr>
            <p:ph type="title"/>
          </p:nvPr>
        </p:nvSpPr>
        <p:spPr>
          <a:xfrm>
            <a:off x="268186" y="1"/>
            <a:ext cx="5430940" cy="1690688"/>
          </a:xfrm>
        </p:spPr>
        <p:txBody>
          <a:bodyPr/>
          <a:lstStyle/>
          <a:p>
            <a:pPr algn="ctr"/>
            <a:r>
              <a:rPr lang="en-US" sz="4400" b="1" dirty="0">
                <a:effectLst/>
                <a:latin typeface="Times New Roman" panose="02020603050405020304" pitchFamily="18" charset="0"/>
                <a:ea typeface="Times New Roman" panose="02020603050405020304" pitchFamily="18" charset="0"/>
              </a:rPr>
              <a:t>World War I</a:t>
            </a:r>
            <a:endParaRPr lang="en-US" b="1" dirty="0"/>
          </a:p>
        </p:txBody>
      </p:sp>
      <p:sp>
        <p:nvSpPr>
          <p:cNvPr id="3" name="Content Placeholder 2">
            <a:extLst>
              <a:ext uri="{FF2B5EF4-FFF2-40B4-BE49-F238E27FC236}">
                <a16:creationId xmlns:a16="http://schemas.microsoft.com/office/drawing/2014/main" id="{E6A3FFE8-BF51-5C8A-DB11-AE6770D31E6A}"/>
              </a:ext>
            </a:extLst>
          </p:cNvPr>
          <p:cNvSpPr>
            <a:spLocks noGrp="1"/>
          </p:cNvSpPr>
          <p:nvPr>
            <p:ph idx="1"/>
          </p:nvPr>
        </p:nvSpPr>
        <p:spPr>
          <a:xfrm>
            <a:off x="268185" y="1690688"/>
            <a:ext cx="4936861" cy="4351338"/>
          </a:xfrm>
        </p:spPr>
        <p:txBody>
          <a:bodyPr/>
          <a:lstStyle/>
          <a:p>
            <a:pPr marL="0" marR="0"/>
            <a:r>
              <a:rPr lang="en-US" sz="2400" dirty="0">
                <a:effectLst/>
                <a:latin typeface="Times New Roman" panose="02020603050405020304" pitchFamily="18" charset="0"/>
                <a:ea typeface="Times New Roman" panose="02020603050405020304" pitchFamily="18" charset="0"/>
              </a:rPr>
              <a:t>1914 marked the Outbreak of World War I. Australia commits hundreds of thousands of troops to the British war effort. </a:t>
            </a:r>
          </a:p>
          <a:p>
            <a:pPr marL="0" marR="0"/>
            <a:r>
              <a:rPr lang="en-US" sz="2400" dirty="0">
                <a:effectLst/>
                <a:latin typeface="Times New Roman" panose="02020603050405020304" pitchFamily="18" charset="0"/>
                <a:ea typeface="Times New Roman" panose="02020603050405020304" pitchFamily="18" charset="0"/>
              </a:rPr>
              <a:t>Their participation - alongside New Zealanders - in the Gallipoli campaign in Turkey in 1915 leads to heavy casualties. The Gallipoli landings helped cement a sense of identity in the young nation.</a:t>
            </a:r>
          </a:p>
          <a:p>
            <a:endParaRPr lang="en-US" dirty="0"/>
          </a:p>
        </p:txBody>
      </p:sp>
      <p:pic>
        <p:nvPicPr>
          <p:cNvPr id="5" name="Picture 4" descr="A postage stamp with soldiers carrying a boat&#10;&#10;Description automatically generated">
            <a:extLst>
              <a:ext uri="{FF2B5EF4-FFF2-40B4-BE49-F238E27FC236}">
                <a16:creationId xmlns:a16="http://schemas.microsoft.com/office/drawing/2014/main" id="{A154B403-4F0A-F888-6AA0-79449250C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1" y="1"/>
            <a:ext cx="6858000" cy="6858000"/>
          </a:xfrm>
          <a:prstGeom prst="rect">
            <a:avLst/>
          </a:prstGeom>
        </p:spPr>
      </p:pic>
    </p:spTree>
    <p:extLst>
      <p:ext uri="{BB962C8B-B14F-4D97-AF65-F5344CB8AC3E}">
        <p14:creationId xmlns:p14="http://schemas.microsoft.com/office/powerpoint/2010/main" val="5233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D339-DD56-6034-943A-BFC34F14228B}"/>
              </a:ext>
            </a:extLst>
          </p:cNvPr>
          <p:cNvSpPr>
            <a:spLocks noGrp="1"/>
          </p:cNvSpPr>
          <p:nvPr>
            <p:ph type="title"/>
          </p:nvPr>
        </p:nvSpPr>
        <p:spPr>
          <a:xfrm>
            <a:off x="838200" y="1"/>
            <a:ext cx="10515600" cy="1690688"/>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Economic Woes and War</a:t>
            </a:r>
            <a:endParaRPr lang="en-US" dirty="0"/>
          </a:p>
        </p:txBody>
      </p:sp>
      <p:sp>
        <p:nvSpPr>
          <p:cNvPr id="3" name="Content Placeholder 2">
            <a:extLst>
              <a:ext uri="{FF2B5EF4-FFF2-40B4-BE49-F238E27FC236}">
                <a16:creationId xmlns:a16="http://schemas.microsoft.com/office/drawing/2014/main" id="{49DBA245-92B6-166D-6613-18EB874E1A7B}"/>
              </a:ext>
            </a:extLst>
          </p:cNvPr>
          <p:cNvSpPr>
            <a:spLocks noGrp="1"/>
          </p:cNvSpPr>
          <p:nvPr>
            <p:ph idx="1"/>
          </p:nvPr>
        </p:nvSpPr>
        <p:spPr>
          <a:xfrm>
            <a:off x="6886936" y="1825624"/>
            <a:ext cx="5173883" cy="5032375"/>
          </a:xfrm>
        </p:spPr>
        <p:txBody>
          <a:bodyPr>
            <a:normAutofit fontScale="92500" lnSpcReduction="20000"/>
          </a:bodyPr>
          <a:lstStyle/>
          <a:p>
            <a:pPr marL="0" marR="0">
              <a:lnSpc>
                <a:spcPct val="107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Depression spread worldwide following the Wall Street Crash of 1929 and was devastating to Australia. </a:t>
            </a:r>
          </a:p>
          <a:p>
            <a:pPr marL="0" marR="0">
              <a:lnSpc>
                <a:spcPct val="107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Recovery was slow, and the Labor government in power, </a:t>
            </a:r>
            <a:r>
              <a:rPr lang="en-US" sz="2600" kern="0" dirty="0">
                <a:latin typeface="Times New Roman" panose="02020603050405020304" pitchFamily="18" charset="0"/>
                <a:ea typeface="Times New Roman" panose="02020603050405020304" pitchFamily="18" charset="0"/>
                <a:cs typeface="Times New Roman" panose="02020603050405020304" pitchFamily="18" charset="0"/>
              </a:rPr>
              <a:t>was </a:t>
            </a: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blamed for the economy, and defeated in the election of 1931.</a:t>
            </a:r>
          </a:p>
          <a:p>
            <a:pPr marL="0" marR="0">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Between World War I and World War II Australia suffered greatly from the Great Depression. This limited Australian defense expenditure and led to a decline in the size and effectiveness of their armed forces during the 1930s.</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9" name="Picture 8" descr="A person standing next to a sign&#10;&#10;Description automatically generated">
            <a:extLst>
              <a:ext uri="{FF2B5EF4-FFF2-40B4-BE49-F238E27FC236}">
                <a16:creationId xmlns:a16="http://schemas.microsoft.com/office/drawing/2014/main" id="{0DD51127-CABE-D972-73E7-049556D94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9413"/>
            <a:ext cx="6794339" cy="5088587"/>
          </a:xfrm>
          <a:prstGeom prst="rect">
            <a:avLst/>
          </a:prstGeom>
        </p:spPr>
      </p:pic>
    </p:spTree>
    <p:extLst>
      <p:ext uri="{BB962C8B-B14F-4D97-AF65-F5344CB8AC3E}">
        <p14:creationId xmlns:p14="http://schemas.microsoft.com/office/powerpoint/2010/main" val="15388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D7A-BB25-2602-0053-7C78CEFBF7EC}"/>
              </a:ext>
            </a:extLst>
          </p:cNvPr>
          <p:cNvSpPr>
            <a:spLocks noGrp="1"/>
          </p:cNvSpPr>
          <p:nvPr>
            <p:ph type="title"/>
          </p:nvPr>
        </p:nvSpPr>
        <p:spPr>
          <a:xfrm>
            <a:off x="0" y="1"/>
            <a:ext cx="7244219" cy="1690688"/>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Australia and WWII</a:t>
            </a:r>
            <a:endParaRPr lang="en-US" b="1" dirty="0"/>
          </a:p>
        </p:txBody>
      </p:sp>
      <p:sp>
        <p:nvSpPr>
          <p:cNvPr id="3" name="Content Placeholder 2">
            <a:extLst>
              <a:ext uri="{FF2B5EF4-FFF2-40B4-BE49-F238E27FC236}">
                <a16:creationId xmlns:a16="http://schemas.microsoft.com/office/drawing/2014/main" id="{024E9E6F-DEA6-B9E4-3ACE-D34E439F3AA6}"/>
              </a:ext>
            </a:extLst>
          </p:cNvPr>
          <p:cNvSpPr>
            <a:spLocks noGrp="1"/>
          </p:cNvSpPr>
          <p:nvPr>
            <p:ph idx="1"/>
          </p:nvPr>
        </p:nvSpPr>
        <p:spPr>
          <a:xfrm>
            <a:off x="196770" y="1825625"/>
            <a:ext cx="7047449" cy="4351338"/>
          </a:xfrm>
        </p:spPr>
        <p:txBody>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Australia joined WWII in 1939 following Britain's lead and declares war on Nazi Germany.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Following the outbreak of war on the 3rd of September 1939, 11 days later, on 14 September 1939 Prime Minister Robert Menzies announced that 40,000 members of the Militia would be called up for training and a 20,000-strong expeditionary force, designated the Second Australian Imperial Force would be formed for overseas service.</a:t>
            </a:r>
          </a:p>
          <a:p>
            <a:endParaRPr lang="en-US" dirty="0"/>
          </a:p>
        </p:txBody>
      </p:sp>
      <p:pic>
        <p:nvPicPr>
          <p:cNvPr id="5" name="Picture 4" descr="A soldier holding an object&#10;&#10;Description automatically generated">
            <a:extLst>
              <a:ext uri="{FF2B5EF4-FFF2-40B4-BE49-F238E27FC236}">
                <a16:creationId xmlns:a16="http://schemas.microsoft.com/office/drawing/2014/main" id="{809BEACD-6CDF-EBA0-ABE1-C0ABA37F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219" y="0"/>
            <a:ext cx="4947781" cy="6858000"/>
          </a:xfrm>
          <a:prstGeom prst="rect">
            <a:avLst/>
          </a:prstGeom>
        </p:spPr>
      </p:pic>
    </p:spTree>
    <p:extLst>
      <p:ext uri="{BB962C8B-B14F-4D97-AF65-F5344CB8AC3E}">
        <p14:creationId xmlns:p14="http://schemas.microsoft.com/office/powerpoint/2010/main" val="9985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67D4-2F71-F600-E3B8-2E869DB5BF05}"/>
              </a:ext>
            </a:extLst>
          </p:cNvPr>
          <p:cNvSpPr>
            <a:spLocks noGrp="1"/>
          </p:cNvSpPr>
          <p:nvPr>
            <p:ph type="title"/>
          </p:nvPr>
        </p:nvSpPr>
        <p:spPr>
          <a:xfrm>
            <a:off x="4594860" y="1"/>
            <a:ext cx="7597140" cy="1690688"/>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War on Japan</a:t>
            </a:r>
            <a:endParaRPr lang="en-US" b="1" dirty="0"/>
          </a:p>
        </p:txBody>
      </p:sp>
      <p:sp>
        <p:nvSpPr>
          <p:cNvPr id="3" name="Content Placeholder 2">
            <a:extLst>
              <a:ext uri="{FF2B5EF4-FFF2-40B4-BE49-F238E27FC236}">
                <a16:creationId xmlns:a16="http://schemas.microsoft.com/office/drawing/2014/main" id="{25A822A1-AF77-70FA-1950-4E018D14B401}"/>
              </a:ext>
            </a:extLst>
          </p:cNvPr>
          <p:cNvSpPr>
            <a:spLocks noGrp="1"/>
          </p:cNvSpPr>
          <p:nvPr>
            <p:ph idx="1"/>
          </p:nvPr>
        </p:nvSpPr>
        <p:spPr>
          <a:xfrm>
            <a:off x="4687747" y="1825624"/>
            <a:ext cx="7245751" cy="4748795"/>
          </a:xfrm>
        </p:spPr>
        <p:txBody>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1941</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US declares war on Japan and Australia turns to the US for help in its defenses after the Japanese take Singapore. </a:t>
            </a:r>
          </a:p>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Australia allows the US to base its supreme command for the Pacific war on its territory.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 September 2, 1945, formal surrender documents were signed aboard the USS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Missouri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designating the day as the official Victory over Japan Day (V-J Day).</a:t>
            </a:r>
          </a:p>
          <a:p>
            <a:endParaRPr lang="en-US" dirty="0"/>
          </a:p>
        </p:txBody>
      </p:sp>
      <p:pic>
        <p:nvPicPr>
          <p:cNvPr id="5" name="Picture 4" descr="A poster of a soldier with an object&#10;&#10;Description automatically generated">
            <a:extLst>
              <a:ext uri="{FF2B5EF4-FFF2-40B4-BE49-F238E27FC236}">
                <a16:creationId xmlns:a16="http://schemas.microsoft.com/office/drawing/2014/main" id="{B311D0C8-8E09-4CCE-9BA7-4B98AF88F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4860" cy="6858000"/>
          </a:xfrm>
          <a:prstGeom prst="rect">
            <a:avLst/>
          </a:prstGeom>
        </p:spPr>
      </p:pic>
    </p:spTree>
    <p:extLst>
      <p:ext uri="{BB962C8B-B14F-4D97-AF65-F5344CB8AC3E}">
        <p14:creationId xmlns:p14="http://schemas.microsoft.com/office/powerpoint/2010/main" val="16435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C8F4-91DA-6630-EEEE-C0DB1DFF4B13}"/>
              </a:ext>
            </a:extLst>
          </p:cNvPr>
          <p:cNvSpPr>
            <a:spLocks noGrp="1"/>
          </p:cNvSpPr>
          <p:nvPr>
            <p:ph type="title"/>
          </p:nvPr>
        </p:nvSpPr>
        <p:spPr>
          <a:xfrm>
            <a:off x="0" y="0"/>
            <a:ext cx="12192000" cy="1325563"/>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World War II Ends</a:t>
            </a:r>
            <a:endParaRPr lang="en-US" b="1" dirty="0"/>
          </a:p>
        </p:txBody>
      </p:sp>
      <p:sp>
        <p:nvSpPr>
          <p:cNvPr id="3" name="Content Placeholder 2">
            <a:extLst>
              <a:ext uri="{FF2B5EF4-FFF2-40B4-BE49-F238E27FC236}">
                <a16:creationId xmlns:a16="http://schemas.microsoft.com/office/drawing/2014/main" id="{C36D902B-2BC5-3368-6885-77F14E6AA604}"/>
              </a:ext>
            </a:extLst>
          </p:cNvPr>
          <p:cNvSpPr>
            <a:spLocks noGrp="1"/>
          </p:cNvSpPr>
          <p:nvPr>
            <p:ph idx="1"/>
          </p:nvPr>
        </p:nvSpPr>
        <p:spPr>
          <a:xfrm>
            <a:off x="185195" y="1157468"/>
            <a:ext cx="6150015" cy="5700532"/>
          </a:xfrm>
        </p:spPr>
        <p:txBody>
          <a:bodyPr>
            <a:norm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end of World War II brought significant changes to Australia’s immigration policy. </a:t>
            </a:r>
            <a:r>
              <a:rPr lang="en-US" sz="2400" dirty="0">
                <a:latin typeface="Times New Roman" panose="02020603050405020304" pitchFamily="18" charset="0"/>
                <a:cs typeface="Times New Roman" panose="02020603050405020304" pitchFamily="18" charset="0"/>
              </a:rPr>
              <a:t>Between 1945 and 1965, two million immigrants arrived in Australia. The decision by the Australian Government to open up the nation in this way was based on the notion of ‘populate or perish’ that emerged in the wake of the Second World War.</a:t>
            </a:r>
          </a:p>
          <a:p>
            <a:r>
              <a:rPr lang="en-US" sz="2400" dirty="0">
                <a:latin typeface="Times New Roman" panose="02020603050405020304" pitchFamily="18" charset="0"/>
                <a:cs typeface="Times New Roman" panose="02020603050405020304" pitchFamily="18" charset="0"/>
              </a:rPr>
              <a:t>Among the new immigrants were the first government-sanctioned non-British migrants.</a:t>
            </a:r>
          </a:p>
          <a:p>
            <a:r>
              <a:rPr lang="en-US" sz="2400" dirty="0">
                <a:latin typeface="Times New Roman" panose="02020603050405020304" pitchFamily="18" charset="0"/>
                <a:cs typeface="Times New Roman" panose="02020603050405020304" pitchFamily="18" charset="0"/>
              </a:rPr>
              <a:t>This massive influx of people transformed Australian society.</a:t>
            </a:r>
          </a:p>
          <a:p>
            <a:endParaRPr lang="en-US" dirty="0"/>
          </a:p>
        </p:txBody>
      </p:sp>
      <p:pic>
        <p:nvPicPr>
          <p:cNvPr id="8" name="Picture 7" descr="A group of people standing on a boat&#10;&#10;Description automatically generated">
            <a:extLst>
              <a:ext uri="{FF2B5EF4-FFF2-40B4-BE49-F238E27FC236}">
                <a16:creationId xmlns:a16="http://schemas.microsoft.com/office/drawing/2014/main" id="{1907138E-7E0C-E551-585B-CDEAB62B6E41}"/>
              </a:ext>
            </a:extLst>
          </p:cNvPr>
          <p:cNvPicPr>
            <a:picLocks noChangeAspect="1"/>
          </p:cNvPicPr>
          <p:nvPr/>
        </p:nvPicPr>
        <p:blipFill rotWithShape="1">
          <a:blip r:embed="rId3">
            <a:extLst>
              <a:ext uri="{28A0092B-C50C-407E-A947-70E740481C1C}">
                <a14:useLocalDpi xmlns:a14="http://schemas.microsoft.com/office/drawing/2010/main" val="0"/>
              </a:ext>
            </a:extLst>
          </a:blip>
          <a:srcRect l="15453" r="4781"/>
          <a:stretch/>
        </p:blipFill>
        <p:spPr>
          <a:xfrm>
            <a:off x="6335210" y="1157468"/>
            <a:ext cx="5856790" cy="5700532"/>
          </a:xfrm>
          <a:prstGeom prst="rect">
            <a:avLst/>
          </a:prstGeom>
        </p:spPr>
      </p:pic>
    </p:spTree>
    <p:extLst>
      <p:ext uri="{BB962C8B-B14F-4D97-AF65-F5344CB8AC3E}">
        <p14:creationId xmlns:p14="http://schemas.microsoft.com/office/powerpoint/2010/main" val="1395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C8F4-91DA-6630-EEEE-C0DB1DFF4B13}"/>
              </a:ext>
            </a:extLst>
          </p:cNvPr>
          <p:cNvSpPr>
            <a:spLocks noGrp="1"/>
          </p:cNvSpPr>
          <p:nvPr>
            <p:ph type="title"/>
          </p:nvPr>
        </p:nvSpPr>
        <p:spPr>
          <a:xfrm>
            <a:off x="4988688" y="0"/>
            <a:ext cx="7199440" cy="1325563"/>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World War II Ends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b="1" dirty="0"/>
          </a:p>
        </p:txBody>
      </p:sp>
      <p:sp>
        <p:nvSpPr>
          <p:cNvPr id="3" name="Content Placeholder 2">
            <a:extLst>
              <a:ext uri="{FF2B5EF4-FFF2-40B4-BE49-F238E27FC236}">
                <a16:creationId xmlns:a16="http://schemas.microsoft.com/office/drawing/2014/main" id="{C36D902B-2BC5-3368-6885-77F14E6AA604}"/>
              </a:ext>
            </a:extLst>
          </p:cNvPr>
          <p:cNvSpPr>
            <a:spLocks noGrp="1"/>
          </p:cNvSpPr>
          <p:nvPr>
            <p:ph idx="1"/>
          </p:nvPr>
        </p:nvSpPr>
        <p:spPr>
          <a:xfrm>
            <a:off x="5081285" y="1157468"/>
            <a:ext cx="7014245" cy="5700532"/>
          </a:xfrm>
        </p:spPr>
        <p:txBody>
          <a:bodyPr>
            <a:normAutofit fontScale="85000" lnSpcReduction="10000"/>
          </a:bodyPr>
          <a:lstStyle/>
          <a:p>
            <a:pPr>
              <a:lnSpc>
                <a:spcPct val="12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country also had a severe labor shortage that hindered its efforts to expand the economy. These circumstances led the federal government to introduce a large-scale immigration program to boost the population.</a:t>
            </a:r>
          </a:p>
          <a:p>
            <a:pPr>
              <a:lnSpc>
                <a:spcPct val="12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1945 the government established the Department of Immigration, and the first minister for immigration, Arthur Calwell, urged Australia to “populate or perish.”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1948</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Australia begins a scheme for immigration from Europe.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government set a goal of 2 percent population growth each year, with half of the growth coming from immigration.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Over the next 30 years, more than two million people arrive, about one-third of them from Britain, and hundreds of thousands from Italy, Greece and Germany. </a:t>
            </a:r>
          </a:p>
          <a:p>
            <a:pPr>
              <a:lnSpc>
                <a:spcPct val="120000"/>
              </a:lnSpc>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Australia commits troops to the UN forces for the Korean war in 1950.</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poster with a map and text&#10;&#10;Description automatically generated">
            <a:extLst>
              <a:ext uri="{FF2B5EF4-FFF2-40B4-BE49-F238E27FC236}">
                <a16:creationId xmlns:a16="http://schemas.microsoft.com/office/drawing/2014/main" id="{9F6AE73D-87FE-C650-DC28-3D2BD36C17F5}"/>
              </a:ext>
            </a:extLst>
          </p:cNvPr>
          <p:cNvPicPr>
            <a:picLocks noChangeAspect="1"/>
          </p:cNvPicPr>
          <p:nvPr/>
        </p:nvPicPr>
        <p:blipFill rotWithShape="1">
          <a:blip r:embed="rId2">
            <a:extLst>
              <a:ext uri="{28A0092B-C50C-407E-A947-70E740481C1C}">
                <a14:useLocalDpi xmlns:a14="http://schemas.microsoft.com/office/drawing/2010/main" val="0"/>
              </a:ext>
            </a:extLst>
          </a:blip>
          <a:srcRect t="1186" r="-1" b="8496"/>
          <a:stretch/>
        </p:blipFill>
        <p:spPr>
          <a:xfrm>
            <a:off x="0" y="10"/>
            <a:ext cx="4992560" cy="6857990"/>
          </a:xfrm>
          <a:prstGeom prst="rect">
            <a:avLst/>
          </a:prstGeom>
          <a:effectLst/>
        </p:spPr>
      </p:pic>
    </p:spTree>
    <p:extLst>
      <p:ext uri="{BB962C8B-B14F-4D97-AF65-F5344CB8AC3E}">
        <p14:creationId xmlns:p14="http://schemas.microsoft.com/office/powerpoint/2010/main" val="20026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3D14-B782-F008-2410-5CBE0DE8FD80}"/>
              </a:ext>
            </a:extLst>
          </p:cNvPr>
          <p:cNvSpPr>
            <a:spLocks noGrp="1"/>
          </p:cNvSpPr>
          <p:nvPr>
            <p:ph type="title"/>
          </p:nvPr>
        </p:nvSpPr>
        <p:spPr>
          <a:xfrm>
            <a:off x="0" y="1"/>
            <a:ext cx="7163888" cy="1690688"/>
          </a:xfrm>
        </p:spPr>
        <p:txBody>
          <a:bodyPr/>
          <a:lstStyle/>
          <a:p>
            <a:pPr algn="ctr"/>
            <a:r>
              <a:rPr lang="en-US" b="1" kern="100" dirty="0">
                <a:latin typeface="Times New Roman" panose="02020603050405020304" pitchFamily="18" charset="0"/>
                <a:cs typeface="Times New Roman" panose="02020603050405020304" pitchFamily="18" charset="0"/>
              </a:rPr>
              <a:t>XVI Olympics</a:t>
            </a:r>
            <a:endParaRPr lang="en-US" dirty="0"/>
          </a:p>
        </p:txBody>
      </p:sp>
      <p:sp>
        <p:nvSpPr>
          <p:cNvPr id="3" name="Content Placeholder 2">
            <a:extLst>
              <a:ext uri="{FF2B5EF4-FFF2-40B4-BE49-F238E27FC236}">
                <a16:creationId xmlns:a16="http://schemas.microsoft.com/office/drawing/2014/main" id="{1BD34B07-540D-6F36-A5DB-36E0874C483D}"/>
              </a:ext>
            </a:extLst>
          </p:cNvPr>
          <p:cNvSpPr>
            <a:spLocks noGrp="1"/>
          </p:cNvSpPr>
          <p:nvPr>
            <p:ph idx="1"/>
          </p:nvPr>
        </p:nvSpPr>
        <p:spPr>
          <a:xfrm>
            <a:off x="254644" y="1825625"/>
            <a:ext cx="6909246" cy="4351338"/>
          </a:xfrm>
        </p:spPr>
        <p: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Olympic Games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 athletic festival held in Melbourne that took place November 22–December 8, 1956. The Melbourne Games were the 13th occurrence of the modern Olympic Games.</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1956 Olympics were the first held in the Southern Hemisphere. Because of the reversal of seasons, the Games were celebrated in November and December.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1956</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Olympic Games held in Melbourne.</a:t>
            </a:r>
          </a:p>
          <a:p>
            <a:pPr marL="0" marR="0">
              <a:lnSpc>
                <a:spcPct val="107000"/>
              </a:lnSpc>
              <a:spcBef>
                <a:spcPts val="0"/>
              </a:spcBef>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Australia commits troops to the US war effort in Vietnam 1965.</a:t>
            </a:r>
          </a:p>
          <a:p>
            <a:endParaRPr lang="en-US" dirty="0"/>
          </a:p>
        </p:txBody>
      </p:sp>
      <p:pic>
        <p:nvPicPr>
          <p:cNvPr id="5" name="Picture 4" descr="A large crowd of people in a stadium&#10;&#10;Description automatically generated">
            <a:extLst>
              <a:ext uri="{FF2B5EF4-FFF2-40B4-BE49-F238E27FC236}">
                <a16:creationId xmlns:a16="http://schemas.microsoft.com/office/drawing/2014/main" id="{3802FFF9-A6F4-01C2-4F41-FB4FE93B3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889" y="0"/>
            <a:ext cx="5028111" cy="6858000"/>
          </a:xfrm>
          <a:prstGeom prst="rect">
            <a:avLst/>
          </a:prstGeom>
        </p:spPr>
      </p:pic>
    </p:spTree>
    <p:extLst>
      <p:ext uri="{BB962C8B-B14F-4D97-AF65-F5344CB8AC3E}">
        <p14:creationId xmlns:p14="http://schemas.microsoft.com/office/powerpoint/2010/main" val="37922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1B97-02FC-51E5-2B2E-753A65DBAC5F}"/>
              </a:ext>
            </a:extLst>
          </p:cNvPr>
          <p:cNvSpPr>
            <a:spLocks noGrp="1"/>
          </p:cNvSpPr>
          <p:nvPr>
            <p:ph type="title"/>
          </p:nvPr>
        </p:nvSpPr>
        <p:spPr>
          <a:xfrm>
            <a:off x="838200" y="1"/>
            <a:ext cx="10515600" cy="1690688"/>
          </a:xfrm>
        </p:spPr>
        <p:txBody>
          <a:bodyPr/>
          <a:lstStyle/>
          <a:p>
            <a:pPr algn="ctr"/>
            <a:r>
              <a:rPr lang="en-US" sz="4400" b="1" dirty="0">
                <a:effectLst/>
                <a:latin typeface="Times New Roman" panose="02020603050405020304" pitchFamily="18" charset="0"/>
                <a:ea typeface="Times New Roman" panose="02020603050405020304" pitchFamily="18" charset="0"/>
              </a:rPr>
              <a:t>Aboriginal Issues</a:t>
            </a:r>
            <a:endParaRPr lang="en-US" b="1" dirty="0"/>
          </a:p>
        </p:txBody>
      </p:sp>
      <p:sp>
        <p:nvSpPr>
          <p:cNvPr id="3" name="Content Placeholder 2">
            <a:extLst>
              <a:ext uri="{FF2B5EF4-FFF2-40B4-BE49-F238E27FC236}">
                <a16:creationId xmlns:a16="http://schemas.microsoft.com/office/drawing/2014/main" id="{0BC0FDF4-A74F-4B60-EFA0-59BC848E335A}"/>
              </a:ext>
            </a:extLst>
          </p:cNvPr>
          <p:cNvSpPr>
            <a:spLocks noGrp="1"/>
          </p:cNvSpPr>
          <p:nvPr>
            <p:ph idx="1"/>
          </p:nvPr>
        </p:nvSpPr>
        <p:spPr>
          <a:xfrm>
            <a:off x="8072331" y="1621238"/>
            <a:ext cx="3988489" cy="5167312"/>
          </a:xfrm>
        </p:spPr>
        <p:txBody>
          <a:bodyPr>
            <a:normAutofit/>
          </a:bodyPr>
          <a:lstStyle/>
          <a:p>
            <a:r>
              <a:rPr lang="en-US" sz="2400" dirty="0">
                <a:effectLst/>
                <a:latin typeface="Times New Roman" panose="02020603050405020304" pitchFamily="18" charset="0"/>
                <a:ea typeface="Times New Roman" panose="02020603050405020304" pitchFamily="18" charset="0"/>
              </a:rPr>
              <a:t>A National referendum on changes to constitution is passed in 1967. The section which excluded Aboriginal people from the official census was removed. Another change enabled federal government to pass laws in support of Aboriginal issues.</a:t>
            </a:r>
          </a:p>
          <a:p>
            <a:r>
              <a:rPr lang="en-US" sz="2400" dirty="0">
                <a:effectLst/>
                <a:latin typeface="Times New Roman" panose="02020603050405020304" pitchFamily="18" charset="0"/>
                <a:ea typeface="Times New Roman" panose="02020603050405020304" pitchFamily="18" charset="0"/>
              </a:rPr>
              <a:t>Australia introduces new immigration laws, restricting the number of unskilled workers allowed into the country in 1975.</a:t>
            </a:r>
          </a:p>
          <a:p>
            <a:endParaRPr lang="en-US" dirty="0"/>
          </a:p>
        </p:txBody>
      </p:sp>
      <p:pic>
        <p:nvPicPr>
          <p:cNvPr id="7" name="Picture 6" descr="A group of people standing in front of a sign&#10;&#10;Description automatically generated">
            <a:extLst>
              <a:ext uri="{FF2B5EF4-FFF2-40B4-BE49-F238E27FC236}">
                <a16:creationId xmlns:a16="http://schemas.microsoft.com/office/drawing/2014/main" id="{DD230BA9-7164-0851-5AE6-9CFE3135A32D}"/>
              </a:ext>
            </a:extLst>
          </p:cNvPr>
          <p:cNvPicPr>
            <a:picLocks noChangeAspect="1"/>
          </p:cNvPicPr>
          <p:nvPr/>
        </p:nvPicPr>
        <p:blipFill rotWithShape="1">
          <a:blip r:embed="rId2">
            <a:extLst>
              <a:ext uri="{28A0092B-C50C-407E-A947-70E740481C1C}">
                <a14:useLocalDpi xmlns:a14="http://schemas.microsoft.com/office/drawing/2010/main" val="0"/>
              </a:ext>
            </a:extLst>
          </a:blip>
          <a:srcRect l="3256" t="3206" r="2945" b="9931"/>
          <a:stretch/>
        </p:blipFill>
        <p:spPr>
          <a:xfrm>
            <a:off x="0" y="1690689"/>
            <a:ext cx="8072331" cy="5167312"/>
          </a:xfrm>
          <a:prstGeom prst="rect">
            <a:avLst/>
          </a:prstGeom>
        </p:spPr>
      </p:pic>
    </p:spTree>
    <p:extLst>
      <p:ext uri="{BB962C8B-B14F-4D97-AF65-F5344CB8AC3E}">
        <p14:creationId xmlns:p14="http://schemas.microsoft.com/office/powerpoint/2010/main" val="13965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203E-4F7C-BFA5-4500-A98D03964309}"/>
              </a:ext>
            </a:extLst>
          </p:cNvPr>
          <p:cNvSpPr>
            <a:spLocks noGrp="1"/>
          </p:cNvSpPr>
          <p:nvPr>
            <p:ph type="title"/>
          </p:nvPr>
        </p:nvSpPr>
        <p:spPr>
          <a:xfrm>
            <a:off x="838200" y="18255"/>
            <a:ext cx="10515600" cy="1325563"/>
          </a:xfrm>
        </p:spPr>
        <p:txBody>
          <a:bodyPr/>
          <a:lstStyle/>
          <a:p>
            <a:pPr algn="ctr"/>
            <a:r>
              <a:rPr lang="en-US" b="1" dirty="0">
                <a:latin typeface="Times New Roman" panose="02020603050405020304" pitchFamily="18" charset="0"/>
                <a:cs typeface="Times New Roman" panose="02020603050405020304" pitchFamily="18" charset="0"/>
              </a:rPr>
              <a:t>The </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Australia Act </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C763C1-669D-AA2A-3893-BF39992CBC30}"/>
              </a:ext>
            </a:extLst>
          </p:cNvPr>
          <p:cNvSpPr>
            <a:spLocks noGrp="1"/>
          </p:cNvSpPr>
          <p:nvPr>
            <p:ph idx="1"/>
          </p:nvPr>
        </p:nvSpPr>
        <p:spPr>
          <a:xfrm>
            <a:off x="150471" y="1343818"/>
            <a:ext cx="11713579" cy="982693"/>
          </a:xfrm>
        </p:spPr>
        <p:txBody>
          <a:bodyPr>
            <a:norm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1986 with the adoption of the Australia Act that made Australian law fully independent  of the British parliament and its legal system. </a:t>
            </a:r>
          </a:p>
          <a:p>
            <a:endParaRPr lang="en-US" dirty="0"/>
          </a:p>
        </p:txBody>
      </p:sp>
      <p:pic>
        <p:nvPicPr>
          <p:cNvPr id="5" name="Picture 4" descr="A document with a red ribbon&#10;&#10;Description automatically generated">
            <a:extLst>
              <a:ext uri="{FF2B5EF4-FFF2-40B4-BE49-F238E27FC236}">
                <a16:creationId xmlns:a16="http://schemas.microsoft.com/office/drawing/2014/main" id="{DFDB1E1E-404A-F648-46FC-F3DDDD3AA5C5}"/>
              </a:ext>
            </a:extLst>
          </p:cNvPr>
          <p:cNvPicPr>
            <a:picLocks noChangeAspect="1"/>
          </p:cNvPicPr>
          <p:nvPr/>
        </p:nvPicPr>
        <p:blipFill rotWithShape="1">
          <a:blip r:embed="rId2">
            <a:extLst>
              <a:ext uri="{28A0092B-C50C-407E-A947-70E740481C1C}">
                <a14:useLocalDpi xmlns:a14="http://schemas.microsoft.com/office/drawing/2010/main" val="0"/>
              </a:ext>
            </a:extLst>
          </a:blip>
          <a:srcRect l="2913" r="3000" b="3665"/>
          <a:stretch/>
        </p:blipFill>
        <p:spPr>
          <a:xfrm>
            <a:off x="6096001" y="1875411"/>
            <a:ext cx="6096000" cy="4964334"/>
          </a:xfrm>
          <a:prstGeom prst="rect">
            <a:avLst/>
          </a:prstGeom>
        </p:spPr>
      </p:pic>
      <p:sp>
        <p:nvSpPr>
          <p:cNvPr id="7" name="TextBox 6">
            <a:extLst>
              <a:ext uri="{FF2B5EF4-FFF2-40B4-BE49-F238E27FC236}">
                <a16:creationId xmlns:a16="http://schemas.microsoft.com/office/drawing/2014/main" id="{EA416FCA-3997-9A69-2AA1-DA84E725C842}"/>
              </a:ext>
            </a:extLst>
          </p:cNvPr>
          <p:cNvSpPr txBox="1"/>
          <p:nvPr/>
        </p:nvSpPr>
        <p:spPr>
          <a:xfrm>
            <a:off x="150471" y="2071866"/>
            <a:ext cx="5945529" cy="4462760"/>
          </a:xfrm>
          <a:prstGeom prst="rect">
            <a:avLst/>
          </a:prstGeom>
          <a:noFill/>
        </p:spPr>
        <p:txBody>
          <a:bodyPr wrap="square">
            <a:spAutoFit/>
          </a:bodyPr>
          <a:lstStyle/>
          <a:p>
            <a:pPr marL="342900" indent="-342900">
              <a:spcBef>
                <a:spcPts val="12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Australia Act 1986</a:t>
            </a:r>
            <a:r>
              <a:rPr lang="en-US" sz="2400" dirty="0">
                <a:latin typeface="Times New Roman" panose="02020603050405020304" pitchFamily="18" charset="0"/>
                <a:cs typeface="Times New Roman" panose="02020603050405020304" pitchFamily="18" charset="0"/>
              </a:rPr>
              <a:t> is the short title of each of a pair of separate but related pieces of legislation: one an act of the Parliament of Australia, the other an act of the Parliament of the United Kingdom. </a:t>
            </a:r>
          </a:p>
          <a:p>
            <a:pPr marL="342900" indent="-342900">
              <a:spcBef>
                <a:spcPts val="12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enacting of The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Australia Act Australia became an independent Sovern nation, independent of the United Kingdom.</a:t>
            </a:r>
          </a:p>
          <a:p>
            <a:pPr marL="342900" indent="-342900">
              <a:spcBef>
                <a:spcPts val="12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Australia still recognizes the King of England as their Royal Sovereign.</a:t>
            </a:r>
          </a:p>
        </p:txBody>
      </p:sp>
    </p:spTree>
    <p:extLst>
      <p:ext uri="{BB962C8B-B14F-4D97-AF65-F5344CB8AC3E}">
        <p14:creationId xmlns:p14="http://schemas.microsoft.com/office/powerpoint/2010/main" val="27018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C0A8-9D88-4737-05B7-56C87F8D3656}"/>
              </a:ext>
            </a:extLst>
          </p:cNvPr>
          <p:cNvSpPr>
            <a:spLocks noGrp="1"/>
          </p:cNvSpPr>
          <p:nvPr>
            <p:ph type="title"/>
          </p:nvPr>
        </p:nvSpPr>
        <p:spPr>
          <a:xfrm>
            <a:off x="6886936" y="1"/>
            <a:ext cx="5305063" cy="1226915"/>
          </a:xfrm>
        </p:spPr>
        <p:txBody>
          <a:bodyPr/>
          <a:lstStyle/>
          <a:p>
            <a:pPr algn="ct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Native Title Act</a:t>
            </a:r>
            <a:endParaRPr lang="en-US" b="1" dirty="0"/>
          </a:p>
        </p:txBody>
      </p:sp>
      <p:sp>
        <p:nvSpPr>
          <p:cNvPr id="3" name="Content Placeholder 2">
            <a:extLst>
              <a:ext uri="{FF2B5EF4-FFF2-40B4-BE49-F238E27FC236}">
                <a16:creationId xmlns:a16="http://schemas.microsoft.com/office/drawing/2014/main" id="{C552A7CD-7F2C-6AB1-7F75-75142BFC6961}"/>
              </a:ext>
            </a:extLst>
          </p:cNvPr>
          <p:cNvSpPr>
            <a:spLocks noGrp="1"/>
          </p:cNvSpPr>
          <p:nvPr>
            <p:ph idx="1"/>
          </p:nvPr>
        </p:nvSpPr>
        <p:spPr>
          <a:xfrm>
            <a:off x="6886937" y="1226916"/>
            <a:ext cx="5220182" cy="5532961"/>
          </a:xfrm>
        </p:spPr>
        <p:txBody>
          <a:bodyPr>
            <a:normAutofit fontScale="92500" lnSpcReduction="10000"/>
          </a:bodyPr>
          <a:lstStyle/>
          <a:p>
            <a:pPr marL="0" marR="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1991, while Australia struggled with economic recession, Paul Keating becomes Labor prime minister. Keating inaugurated financial programs aimed at national recovery. He was reelected prime minister in 1993 as the economy regained strength,</a:t>
            </a:r>
          </a:p>
          <a:p>
            <a:pPr marL="0" marR="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Native Title Act of 1993 established a process for the granting of Aboriginal land rights. </a:t>
            </a:r>
            <a:r>
              <a:rPr lang="en-US" sz="2400" dirty="0">
                <a:latin typeface="Times New Roman" panose="02020603050405020304" pitchFamily="18" charset="0"/>
                <a:cs typeface="Times New Roman" panose="02020603050405020304" pitchFamily="18" charset="0"/>
              </a:rPr>
              <a:t>It was legislation passed by the Australian Parliament that recognizes the rights and interests of Aboriginal and Torres Strait Islander people in land and waters according to their traditional laws and customs. </a:t>
            </a:r>
          </a:p>
          <a:p>
            <a:pPr marL="0" marR="0"/>
            <a:r>
              <a:rPr lang="en-US" sz="2400" dirty="0">
                <a:effectLst/>
                <a:latin typeface="Times New Roman" panose="02020603050405020304" pitchFamily="18" charset="0"/>
                <a:ea typeface="Aptos" panose="020B0004020202020204" pitchFamily="34" charset="0"/>
                <a:cs typeface="Times New Roman" panose="02020603050405020304" pitchFamily="18" charset="0"/>
              </a:rPr>
              <a:t>Australia leads intervention force in East Timor in 1999</a:t>
            </a:r>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to counter pro-Indonesia militia violence after territory's independence vote. </a:t>
            </a:r>
            <a:endParaRPr lang="en-US" sz="2400" dirty="0">
              <a:latin typeface="Times New Roman" panose="02020603050405020304" pitchFamily="18" charset="0"/>
              <a:cs typeface="Times New Roman" panose="02020603050405020304" pitchFamily="18" charset="0"/>
            </a:endParaRPr>
          </a:p>
        </p:txBody>
      </p:sp>
      <p:pic>
        <p:nvPicPr>
          <p:cNvPr id="7" name="Picture 6" descr="A group of people holding a sign&#10;&#10;Description automatically generated">
            <a:extLst>
              <a:ext uri="{FF2B5EF4-FFF2-40B4-BE49-F238E27FC236}">
                <a16:creationId xmlns:a16="http://schemas.microsoft.com/office/drawing/2014/main" id="{E7F3492A-A899-EEF8-C27A-FE17027FE138}"/>
              </a:ext>
            </a:extLst>
          </p:cNvPr>
          <p:cNvPicPr>
            <a:picLocks noChangeAspect="1"/>
          </p:cNvPicPr>
          <p:nvPr/>
        </p:nvPicPr>
        <p:blipFill rotWithShape="1">
          <a:blip r:embed="rId2">
            <a:extLst>
              <a:ext uri="{28A0092B-C50C-407E-A947-70E740481C1C}">
                <a14:useLocalDpi xmlns:a14="http://schemas.microsoft.com/office/drawing/2010/main" val="0"/>
              </a:ext>
            </a:extLst>
          </a:blip>
          <a:srcRect l="5919" r="27116"/>
          <a:stretch/>
        </p:blipFill>
        <p:spPr>
          <a:xfrm>
            <a:off x="0" y="0"/>
            <a:ext cx="6886937" cy="6858000"/>
          </a:xfrm>
          <a:prstGeom prst="rect">
            <a:avLst/>
          </a:prstGeom>
        </p:spPr>
      </p:pic>
    </p:spTree>
    <p:extLst>
      <p:ext uri="{BB962C8B-B14F-4D97-AF65-F5344CB8AC3E}">
        <p14:creationId xmlns:p14="http://schemas.microsoft.com/office/powerpoint/2010/main" val="31550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2B08-769B-01F3-7F02-95CDEEBA2DC6}"/>
              </a:ext>
            </a:extLst>
          </p:cNvPr>
          <p:cNvSpPr>
            <a:spLocks noGrp="1"/>
          </p:cNvSpPr>
          <p:nvPr>
            <p:ph type="title"/>
          </p:nvPr>
        </p:nvSpPr>
        <p:spPr>
          <a:xfrm>
            <a:off x="838200" y="1"/>
            <a:ext cx="10515600" cy="1582559"/>
          </a:xfrm>
        </p:spPr>
        <p:txBody>
          <a:bodyPr/>
          <a:lstStyle/>
          <a:p>
            <a:pPr algn="ctr"/>
            <a:r>
              <a:rPr lang="en-US" b="1" dirty="0">
                <a:latin typeface="Times New Roman" panose="02020603050405020304" pitchFamily="18" charset="0"/>
                <a:cs typeface="Times New Roman" panose="02020603050405020304" pitchFamily="18" charset="0"/>
              </a:rPr>
              <a:t>First Arrival</a:t>
            </a:r>
          </a:p>
        </p:txBody>
      </p:sp>
      <p:sp>
        <p:nvSpPr>
          <p:cNvPr id="3" name="Content Placeholder 2">
            <a:extLst>
              <a:ext uri="{FF2B5EF4-FFF2-40B4-BE49-F238E27FC236}">
                <a16:creationId xmlns:a16="http://schemas.microsoft.com/office/drawing/2014/main" id="{6CCDCDFF-364B-37D6-B32B-CCD40E322662}"/>
              </a:ext>
            </a:extLst>
          </p:cNvPr>
          <p:cNvSpPr>
            <a:spLocks noGrp="1"/>
          </p:cNvSpPr>
          <p:nvPr>
            <p:ph idx="1"/>
          </p:nvPr>
        </p:nvSpPr>
        <p:spPr>
          <a:xfrm>
            <a:off x="254644" y="1582560"/>
            <a:ext cx="3474502" cy="4351338"/>
          </a:xfrm>
        </p:spPr>
        <p:txBody>
          <a:bodyPr/>
          <a:lstStyle/>
          <a:p>
            <a:r>
              <a:rPr lang="en-US" sz="2400" dirty="0">
                <a:effectLst/>
                <a:latin typeface="Times New Roman" panose="02020603050405020304" pitchFamily="18" charset="0"/>
                <a:ea typeface="Times New Roman" panose="02020603050405020304" pitchFamily="18" charset="0"/>
              </a:rPr>
              <a:t>The first Aborigines arrived on the Australian continent from south-east Asia around 40,000 BC. </a:t>
            </a:r>
          </a:p>
          <a:p>
            <a:r>
              <a:rPr lang="en-US" sz="2400" dirty="0">
                <a:effectLst/>
                <a:latin typeface="Times New Roman" panose="02020603050405020304" pitchFamily="18" charset="0"/>
                <a:ea typeface="Times New Roman" panose="02020603050405020304" pitchFamily="18" charset="0"/>
              </a:rPr>
              <a:t>By 20,000 BC they had spread throughout the mainland and south into Tasmania. Australia remained isolated from the rest of the world for the next 42,000 years.</a:t>
            </a:r>
          </a:p>
          <a:p>
            <a:pPr marL="0" indent="0">
              <a:buNone/>
            </a:pPr>
            <a:endParaRPr lang="en-US" dirty="0"/>
          </a:p>
        </p:txBody>
      </p:sp>
      <p:pic>
        <p:nvPicPr>
          <p:cNvPr id="7" name="Picture 6" descr="A map of the world&#10;&#10;Description automatically generated">
            <a:extLst>
              <a:ext uri="{FF2B5EF4-FFF2-40B4-BE49-F238E27FC236}">
                <a16:creationId xmlns:a16="http://schemas.microsoft.com/office/drawing/2014/main" id="{D76A5F4C-89A1-37B2-36EF-C15D33CB08EF}"/>
              </a:ext>
            </a:extLst>
          </p:cNvPr>
          <p:cNvPicPr>
            <a:picLocks noChangeAspect="1"/>
          </p:cNvPicPr>
          <p:nvPr/>
        </p:nvPicPr>
        <p:blipFill rotWithShape="1">
          <a:blip r:embed="rId2">
            <a:extLst>
              <a:ext uri="{28A0092B-C50C-407E-A947-70E740481C1C}">
                <a14:useLocalDpi xmlns:a14="http://schemas.microsoft.com/office/drawing/2010/main" val="0"/>
              </a:ext>
            </a:extLst>
          </a:blip>
          <a:srcRect l="2633" t="2654" r="1823" b="1552"/>
          <a:stretch/>
        </p:blipFill>
        <p:spPr>
          <a:xfrm>
            <a:off x="3729146" y="1597306"/>
            <a:ext cx="8462854" cy="5260694"/>
          </a:xfrm>
          <a:prstGeom prst="rect">
            <a:avLst/>
          </a:prstGeom>
        </p:spPr>
      </p:pic>
    </p:spTree>
    <p:extLst>
      <p:ext uri="{BB962C8B-B14F-4D97-AF65-F5344CB8AC3E}">
        <p14:creationId xmlns:p14="http://schemas.microsoft.com/office/powerpoint/2010/main" val="33101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1E1B6-DD99-EBBC-0D22-839C5ABBEDC6}"/>
              </a:ext>
            </a:extLst>
          </p:cNvPr>
          <p:cNvSpPr>
            <a:spLocks noGrp="1"/>
          </p:cNvSpPr>
          <p:nvPr>
            <p:ph type="title"/>
          </p:nvPr>
        </p:nvSpPr>
        <p:spPr>
          <a:xfrm>
            <a:off x="-1" y="0"/>
            <a:ext cx="6065735" cy="1307936"/>
          </a:xfrm>
        </p:spPr>
        <p:txBody>
          <a:bodyPr>
            <a:normAutofit/>
          </a:bodyPr>
          <a:lstStyle/>
          <a:p>
            <a:pPr algn="ctr"/>
            <a:r>
              <a:rPr lang="en-US" b="1" kern="0" dirty="0">
                <a:latin typeface="Times New Roman" panose="02020603050405020304" pitchFamily="18" charset="0"/>
                <a:ea typeface="Times New Roman" panose="02020603050405020304" pitchFamily="18" charset="0"/>
                <a:cs typeface="Times New Roman" panose="02020603050405020304" pitchFamily="18" charset="0"/>
              </a:rPr>
              <a:t>Illegal 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mmigrants</a:t>
            </a:r>
            <a:endParaRPr lang="en-US" b="1" dirty="0"/>
          </a:p>
        </p:txBody>
      </p:sp>
      <p:sp>
        <p:nvSpPr>
          <p:cNvPr id="3" name="Content Placeholder 2">
            <a:extLst>
              <a:ext uri="{FF2B5EF4-FFF2-40B4-BE49-F238E27FC236}">
                <a16:creationId xmlns:a16="http://schemas.microsoft.com/office/drawing/2014/main" id="{1272CDB5-CF67-A6FB-D4CB-EBA1427C7DEB}"/>
              </a:ext>
            </a:extLst>
          </p:cNvPr>
          <p:cNvSpPr>
            <a:spLocks noGrp="1"/>
          </p:cNvSpPr>
          <p:nvPr>
            <p:ph idx="1"/>
          </p:nvPr>
        </p:nvSpPr>
        <p:spPr>
          <a:xfrm>
            <a:off x="98384" y="1307938"/>
            <a:ext cx="5967350" cy="5550060"/>
          </a:xfrm>
        </p:spPr>
        <p:txBody>
          <a:bodyPr>
            <a:normAutofit fontScale="92500" lnSpcReduction="10000"/>
          </a:bodyPr>
          <a:lstStyle/>
          <a:p>
            <a:pPr marL="0" marR="0">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Today Americans talk about immigrants at the Southern border, but in August 2001</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Australia turned away hundreds of boat people over several months, the most prominent group having been rescued from a sinking ferry. </a:t>
            </a:r>
          </a:p>
          <a:p>
            <a:pPr marL="0" marR="0">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Australia paid Nauru to detain many of them.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Nauru, officially the Republic of Nauru and formerly known as Pleasant Island, is an island country and microstate in Micronesia, part of Oceania in the Central Pacific.</a:t>
            </a:r>
          </a:p>
          <a:p>
            <a:pPr marL="0" marR="0">
              <a:spcBef>
                <a:spcPts val="0"/>
              </a:spcBef>
              <a:spcAft>
                <a:spcPts val="800"/>
              </a:spcAft>
            </a:pPr>
            <a:r>
              <a:rPr lang="en-US" sz="2400" dirty="0">
                <a:latin typeface="Times New Roman" panose="02020603050405020304" pitchFamily="18" charset="0"/>
                <a:cs typeface="Times New Roman" panose="02020603050405020304" pitchFamily="18" charset="0"/>
              </a:rPr>
              <a:t>Australia has historically been an ideal choice for asylum seekers fleeing numerous strife-ridden countries — from Vietnam during the 1970s to Afghanistan in the 2000s. Because Australia is a signatory to the United Nations' 1951 Convention Relating to the Status of Refugees and its 1967 Protocol, any person who falls within the convention's definition of a refugee is entitled to government protection.</a:t>
            </a:r>
          </a:p>
        </p:txBody>
      </p:sp>
      <p:pic>
        <p:nvPicPr>
          <p:cNvPr id="5" name="Picture 4" descr="A map of the country&#10;&#10;Description automatically generated">
            <a:extLst>
              <a:ext uri="{FF2B5EF4-FFF2-40B4-BE49-F238E27FC236}">
                <a16:creationId xmlns:a16="http://schemas.microsoft.com/office/drawing/2014/main" id="{0A8986B1-4479-ED17-D256-6687EE1B3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734" y="0"/>
            <a:ext cx="6123217" cy="3429000"/>
          </a:xfrm>
          <a:prstGeom prst="rect">
            <a:avLst/>
          </a:prstGeom>
        </p:spPr>
      </p:pic>
      <p:pic>
        <p:nvPicPr>
          <p:cNvPr id="7" name="Picture 6" descr="A boat with people on it&#10;&#10;Description automatically generated">
            <a:extLst>
              <a:ext uri="{FF2B5EF4-FFF2-40B4-BE49-F238E27FC236}">
                <a16:creationId xmlns:a16="http://schemas.microsoft.com/office/drawing/2014/main" id="{9B353A14-1095-D702-0162-FAFDE0497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736" y="3428999"/>
            <a:ext cx="6123215" cy="3428999"/>
          </a:xfrm>
          <a:prstGeom prst="rect">
            <a:avLst/>
          </a:prstGeom>
        </p:spPr>
      </p:pic>
    </p:spTree>
    <p:extLst>
      <p:ext uri="{BB962C8B-B14F-4D97-AF65-F5344CB8AC3E}">
        <p14:creationId xmlns:p14="http://schemas.microsoft.com/office/powerpoint/2010/main" val="39140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9EE9-C8D7-182E-B354-BF19ECBB75F9}"/>
              </a:ext>
            </a:extLst>
          </p:cNvPr>
          <p:cNvSpPr>
            <a:spLocks noGrp="1"/>
          </p:cNvSpPr>
          <p:nvPr>
            <p:ph type="title"/>
          </p:nvPr>
        </p:nvSpPr>
        <p:spPr>
          <a:xfrm>
            <a:off x="838200" y="18255"/>
            <a:ext cx="10515600" cy="1325563"/>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Bali Bombing</a:t>
            </a:r>
            <a:endParaRPr lang="en-US" dirty="0"/>
          </a:p>
        </p:txBody>
      </p:sp>
      <p:sp>
        <p:nvSpPr>
          <p:cNvPr id="3" name="Content Placeholder 2">
            <a:extLst>
              <a:ext uri="{FF2B5EF4-FFF2-40B4-BE49-F238E27FC236}">
                <a16:creationId xmlns:a16="http://schemas.microsoft.com/office/drawing/2014/main" id="{FD8D6D7C-1AB1-3CD2-DF07-D1C845CCDD7C}"/>
              </a:ext>
            </a:extLst>
          </p:cNvPr>
          <p:cNvSpPr>
            <a:spLocks noGrp="1"/>
          </p:cNvSpPr>
          <p:nvPr>
            <p:ph idx="1"/>
          </p:nvPr>
        </p:nvSpPr>
        <p:spPr>
          <a:xfrm>
            <a:off x="150471" y="1343819"/>
            <a:ext cx="11921924" cy="1338694"/>
          </a:xfrm>
        </p:spPr>
        <p:txBody>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Australia mourns as 88 of its citizens killed in a night club bombing in Bali, Indonesia, </a:t>
            </a:r>
            <a:r>
              <a:rPr lang="en-US" sz="2400" dirty="0">
                <a:latin typeface="Times New Roman" panose="02020603050405020304" pitchFamily="18" charset="0"/>
                <a:cs typeface="Times New Roman" panose="02020603050405020304" pitchFamily="18" charset="0"/>
              </a:rPr>
              <a:t>A series of bombings occurred on 12 October 2002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which some call Australia's September 11. The attacks were claimed by </a:t>
            </a:r>
            <a:r>
              <a:rPr lang="en-US" sz="2400" dirty="0">
                <a:latin typeface="Times New Roman" panose="02020603050405020304" pitchFamily="18" charset="0"/>
                <a:cs typeface="Times New Roman" panose="02020603050405020304" pitchFamily="18" charset="0"/>
              </a:rPr>
              <a:t>Jemaah Islamiyah, an Islamist group tied to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al-Qaeda.</a:t>
            </a:r>
            <a:endParaRPr lang="en-US" sz="2400" dirty="0">
              <a:latin typeface="Times New Roman" panose="02020603050405020304" pitchFamily="18" charset="0"/>
              <a:cs typeface="Times New Roman" panose="02020603050405020304" pitchFamily="18" charset="0"/>
            </a:endParaRPr>
          </a:p>
        </p:txBody>
      </p:sp>
      <p:pic>
        <p:nvPicPr>
          <p:cNvPr id="5" name="Picture 4" descr="A group of people standing around a destroyed building&#10;&#10;Description automatically generated">
            <a:extLst>
              <a:ext uri="{FF2B5EF4-FFF2-40B4-BE49-F238E27FC236}">
                <a16:creationId xmlns:a16="http://schemas.microsoft.com/office/drawing/2014/main" id="{E4752B98-5CBC-1F3D-F247-61B6E39F4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2512"/>
            <a:ext cx="6258296" cy="4175488"/>
          </a:xfrm>
          <a:prstGeom prst="rect">
            <a:avLst/>
          </a:prstGeom>
        </p:spPr>
      </p:pic>
      <p:sp>
        <p:nvSpPr>
          <p:cNvPr id="9" name="TextBox 8">
            <a:extLst>
              <a:ext uri="{FF2B5EF4-FFF2-40B4-BE49-F238E27FC236}">
                <a16:creationId xmlns:a16="http://schemas.microsoft.com/office/drawing/2014/main" id="{E1407635-3E35-BB89-1B23-1BA3AC72B7E9}"/>
              </a:ext>
            </a:extLst>
          </p:cNvPr>
          <p:cNvSpPr txBox="1"/>
          <p:nvPr/>
        </p:nvSpPr>
        <p:spPr>
          <a:xfrm>
            <a:off x="6258296" y="2483926"/>
            <a:ext cx="5814099"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attracts centered in a tourist district of Kuta on the Indonesian island of Bali. The attacks killed 202 people and a further 209 people were injured. General </a:t>
            </a:r>
            <a:r>
              <a:rPr lang="en-US" sz="2400" dirty="0" err="1">
                <a:latin typeface="Times New Roman" panose="02020603050405020304" pitchFamily="18" charset="0"/>
                <a:cs typeface="Times New Roman" panose="02020603050405020304" pitchFamily="18" charset="0"/>
              </a:rPr>
              <a:t>Da'i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Bachtiar</a:t>
            </a:r>
            <a:r>
              <a:rPr lang="en-US" sz="2400" dirty="0">
                <a:latin typeface="Times New Roman" panose="02020603050405020304" pitchFamily="18" charset="0"/>
                <a:cs typeface="Times New Roman" panose="02020603050405020304" pitchFamily="18" charset="0"/>
              </a:rPr>
              <a:t>, the Indonesian chief of police at the time—said that the bombings was the "worst act of terror in Indonesia's history“.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next few years multiple terrorists were either killed or convicted of the bombing and brought to justice.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0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2FCC-2886-769C-AE01-45F0F33CF9AD}"/>
              </a:ext>
            </a:extLst>
          </p:cNvPr>
          <p:cNvSpPr>
            <a:spLocks noGrp="1"/>
          </p:cNvSpPr>
          <p:nvPr>
            <p:ph type="title"/>
          </p:nvPr>
        </p:nvSpPr>
        <p:spPr>
          <a:xfrm>
            <a:off x="838200" y="1"/>
            <a:ext cx="10515600" cy="1335504"/>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Australia on Fire</a:t>
            </a:r>
            <a:endParaRPr lang="en-US" dirty="0"/>
          </a:p>
        </p:txBody>
      </p:sp>
      <p:sp>
        <p:nvSpPr>
          <p:cNvPr id="3" name="Content Placeholder 2">
            <a:extLst>
              <a:ext uri="{FF2B5EF4-FFF2-40B4-BE49-F238E27FC236}">
                <a16:creationId xmlns:a16="http://schemas.microsoft.com/office/drawing/2014/main" id="{9EC94418-2677-527D-4B65-AAD635A14228}"/>
              </a:ext>
            </a:extLst>
          </p:cNvPr>
          <p:cNvSpPr>
            <a:spLocks noGrp="1"/>
          </p:cNvSpPr>
          <p:nvPr>
            <p:ph idx="1"/>
          </p:nvPr>
        </p:nvSpPr>
        <p:spPr>
          <a:xfrm>
            <a:off x="156411" y="1335505"/>
            <a:ext cx="6403135" cy="5632454"/>
          </a:xfrm>
        </p:spPr>
        <p:txBody>
          <a:bodyPr>
            <a:normAutofit/>
          </a:bodyPr>
          <a:lstStyle/>
          <a:p>
            <a:pPr marL="0" marR="0">
              <a:lnSpc>
                <a:spcPct val="107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Worst bush fires for more than 20 years kill nine people in South Australia. T</a:t>
            </a:r>
            <a:r>
              <a:rPr lang="en-US" sz="2600" dirty="0">
                <a:latin typeface="Times New Roman" panose="02020603050405020304" pitchFamily="18" charset="0"/>
                <a:cs typeface="Times New Roman" panose="02020603050405020304" pitchFamily="18" charset="0"/>
              </a:rPr>
              <a:t>he Eyre Peninsula bushfire also known locally as Black Tuesday and by South Australian Government agencies as the </a:t>
            </a:r>
            <a:r>
              <a:rPr lang="en-US" sz="2600" dirty="0" err="1">
                <a:latin typeface="Times New Roman" panose="02020603050405020304" pitchFamily="18" charset="0"/>
                <a:cs typeface="Times New Roman" panose="02020603050405020304" pitchFamily="18" charset="0"/>
              </a:rPr>
              <a:t>Wangary</a:t>
            </a:r>
            <a:r>
              <a:rPr lang="en-US" sz="2600" dirty="0">
                <a:latin typeface="Times New Roman" panose="02020603050405020304" pitchFamily="18" charset="0"/>
                <a:cs typeface="Times New Roman" panose="02020603050405020304" pitchFamily="18" charset="0"/>
              </a:rPr>
              <a:t> bushfire, was a bushfire that occurred during January 2005 on the lower part of the Eyre Peninsula, a significant part of South Australia's wheat belt. </a:t>
            </a:r>
          </a:p>
          <a:p>
            <a:pPr marL="0" marR="0">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The fire resulted in 301 sq mi of land being burned, the loss of nine lives, injury to another 115 people, and huge property damage.</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6" name="Picture 5" descr="A map of a bushfire area&#10;&#10;Description automatically generated">
            <a:extLst>
              <a:ext uri="{FF2B5EF4-FFF2-40B4-BE49-F238E27FC236}">
                <a16:creationId xmlns:a16="http://schemas.microsoft.com/office/drawing/2014/main" id="{6F5000F0-41E0-482E-2FF7-8C598D797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546" y="1335505"/>
            <a:ext cx="5632454" cy="5632454"/>
          </a:xfrm>
          <a:prstGeom prst="rect">
            <a:avLst/>
          </a:prstGeom>
        </p:spPr>
      </p:pic>
    </p:spTree>
    <p:extLst>
      <p:ext uri="{BB962C8B-B14F-4D97-AF65-F5344CB8AC3E}">
        <p14:creationId xmlns:p14="http://schemas.microsoft.com/office/powerpoint/2010/main" val="1748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2FCC-2886-769C-AE01-45F0F33CF9AD}"/>
              </a:ext>
            </a:extLst>
          </p:cNvPr>
          <p:cNvSpPr>
            <a:spLocks noGrp="1"/>
          </p:cNvSpPr>
          <p:nvPr>
            <p:ph type="title"/>
          </p:nvPr>
        </p:nvSpPr>
        <p:spPr>
          <a:xfrm>
            <a:off x="838200" y="1"/>
            <a:ext cx="10515600" cy="1191126"/>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Australia on Fire</a:t>
            </a:r>
            <a:endParaRPr lang="en-US" dirty="0"/>
          </a:p>
        </p:txBody>
      </p:sp>
      <p:sp>
        <p:nvSpPr>
          <p:cNvPr id="3" name="Content Placeholder 2">
            <a:extLst>
              <a:ext uri="{FF2B5EF4-FFF2-40B4-BE49-F238E27FC236}">
                <a16:creationId xmlns:a16="http://schemas.microsoft.com/office/drawing/2014/main" id="{9EC94418-2677-527D-4B65-AAD635A14228}"/>
              </a:ext>
            </a:extLst>
          </p:cNvPr>
          <p:cNvSpPr>
            <a:spLocks noGrp="1"/>
          </p:cNvSpPr>
          <p:nvPr>
            <p:ph idx="1"/>
          </p:nvPr>
        </p:nvSpPr>
        <p:spPr>
          <a:xfrm>
            <a:off x="135603" y="1050497"/>
            <a:ext cx="11920794" cy="1894584"/>
          </a:xfrm>
        </p:spPr>
        <p:txBody>
          <a:bodyPr>
            <a:normAutofit/>
          </a:bodyPr>
          <a:lstStyle/>
          <a:p>
            <a:pPr marL="0" marR="0">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The 2019–20 Australian bushfire season, or Black Summer, was one of the most intense and catastrophic fire seasons on record in Australia. It included a period of bushfires in many parts of Australia, which, due to its unusual intensity, size, duration, and uncontrollable dimension, was considered a megafire by media at the time.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map of australia with red dots&#10;&#10;Description automatically generated">
            <a:extLst>
              <a:ext uri="{FF2B5EF4-FFF2-40B4-BE49-F238E27FC236}">
                <a16:creationId xmlns:a16="http://schemas.microsoft.com/office/drawing/2014/main" id="{2A74B9C3-DBCC-1BFD-89E1-41E9E0518168}"/>
              </a:ext>
            </a:extLst>
          </p:cNvPr>
          <p:cNvPicPr>
            <a:picLocks noChangeAspect="1"/>
          </p:cNvPicPr>
          <p:nvPr/>
        </p:nvPicPr>
        <p:blipFill rotWithShape="1">
          <a:blip r:embed="rId3">
            <a:extLst>
              <a:ext uri="{28A0092B-C50C-407E-A947-70E740481C1C}">
                <a14:useLocalDpi xmlns:a14="http://schemas.microsoft.com/office/drawing/2010/main" val="0"/>
              </a:ext>
            </a:extLst>
          </a:blip>
          <a:srcRect b="9264"/>
          <a:stretch/>
        </p:blipFill>
        <p:spPr>
          <a:xfrm>
            <a:off x="0" y="2945081"/>
            <a:ext cx="4878470" cy="4022877"/>
          </a:xfrm>
          <a:prstGeom prst="rect">
            <a:avLst/>
          </a:prstGeom>
        </p:spPr>
      </p:pic>
      <p:sp>
        <p:nvSpPr>
          <p:cNvPr id="7" name="TextBox 6">
            <a:extLst>
              <a:ext uri="{FF2B5EF4-FFF2-40B4-BE49-F238E27FC236}">
                <a16:creationId xmlns:a16="http://schemas.microsoft.com/office/drawing/2014/main" id="{B074E7FB-76E6-36DE-33CE-776B2484A82C}"/>
              </a:ext>
            </a:extLst>
          </p:cNvPr>
          <p:cNvSpPr txBox="1"/>
          <p:nvPr/>
        </p:nvSpPr>
        <p:spPr>
          <a:xfrm>
            <a:off x="5014073" y="2745341"/>
            <a:ext cx="7042324" cy="4525662"/>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Exceptionally dry conditions, a lack of soil moisture, led to an early start to the bushfire season, beginning in June 2019. Hundreds of fires burned into May 2020. The most severe fires peaked from December 2019 to January 2020.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fires covered over 243,000 square kilometers, resulting in 479 deaths, 9,352 lost structures at a cost of nearly $3.65 billion dollars.  Additionally, it was estimated that there were several million animals lost do to the fires.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88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4A26-EAC5-6389-2F5B-63373E20CFA4}"/>
              </a:ext>
            </a:extLst>
          </p:cNvPr>
          <p:cNvSpPr>
            <a:spLocks noGrp="1"/>
          </p:cNvSpPr>
          <p:nvPr>
            <p:ph type="title"/>
          </p:nvPr>
        </p:nvSpPr>
        <p:spPr>
          <a:xfrm>
            <a:off x="838200" y="0"/>
            <a:ext cx="10515600" cy="1470769"/>
          </a:xfrm>
        </p:spPr>
        <p:txBody>
          <a:bodyPr/>
          <a:lstStyle/>
          <a:p>
            <a:pPr algn="ctr"/>
            <a:r>
              <a:rPr lang="en-US" b="1" dirty="0">
                <a:latin typeface="Times New Roman" panose="02020603050405020304" pitchFamily="18" charset="0"/>
                <a:cs typeface="Times New Roman" panose="02020603050405020304" pitchFamily="18" charset="0"/>
              </a:rPr>
              <a:t>M</a:t>
            </a:r>
            <a:r>
              <a:rPr lang="en-US" sz="4400" b="1" dirty="0">
                <a:latin typeface="Times New Roman" panose="02020603050405020304" pitchFamily="18" charset="0"/>
                <a:cs typeface="Times New Roman" panose="02020603050405020304" pitchFamily="18" charset="0"/>
              </a:rPr>
              <a:t>ultibillion Dollar Oil Deal</a:t>
            </a:r>
            <a:endParaRPr lang="en-US" b="1" dirty="0"/>
          </a:p>
        </p:txBody>
      </p:sp>
      <p:sp>
        <p:nvSpPr>
          <p:cNvPr id="3" name="Content Placeholder 2">
            <a:extLst>
              <a:ext uri="{FF2B5EF4-FFF2-40B4-BE49-F238E27FC236}">
                <a16:creationId xmlns:a16="http://schemas.microsoft.com/office/drawing/2014/main" id="{3AC850D8-FA50-45FC-F7FF-BCBF3469EB41}"/>
              </a:ext>
            </a:extLst>
          </p:cNvPr>
          <p:cNvSpPr>
            <a:spLocks noGrp="1"/>
          </p:cNvSpPr>
          <p:nvPr>
            <p:ph idx="1"/>
          </p:nvPr>
        </p:nvSpPr>
        <p:spPr>
          <a:xfrm>
            <a:off x="289367" y="1470769"/>
            <a:ext cx="11064433" cy="3830436"/>
          </a:xfrm>
        </p:spPr>
        <p:txBody>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January 2006 Australia and East Timor sign a deal to divide billions of dollars in expected revenues from oil and gas deposits in the Timor Sea. A</a:t>
            </a:r>
            <a:r>
              <a:rPr lang="en-US" sz="2400" dirty="0">
                <a:latin typeface="Times New Roman" panose="02020603050405020304" pitchFamily="18" charset="0"/>
                <a:cs typeface="Times New Roman" panose="02020603050405020304" pitchFamily="18" charset="0"/>
              </a:rPr>
              <a:t>ustralian Foreign These gas and oil deals will bring over 10 billion dollars to the tiny nation of under 800,000 residents. </a:t>
            </a:r>
          </a:p>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Just four months later Australian troops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spearhead peacekeeping forces in the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Solomon Islands and East Timor after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unrest in both countries.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map of oil and gas production areas&#10;&#10;Description automatically generated">
            <a:extLst>
              <a:ext uri="{FF2B5EF4-FFF2-40B4-BE49-F238E27FC236}">
                <a16:creationId xmlns:a16="http://schemas.microsoft.com/office/drawing/2014/main" id="{AD6A7AD2-24BA-2179-D85E-8D0716C968AF}"/>
              </a:ext>
            </a:extLst>
          </p:cNvPr>
          <p:cNvPicPr>
            <a:picLocks noChangeAspect="1"/>
          </p:cNvPicPr>
          <p:nvPr/>
        </p:nvPicPr>
        <p:blipFill rotWithShape="1">
          <a:blip r:embed="rId3">
            <a:extLst>
              <a:ext uri="{28A0092B-C50C-407E-A947-70E740481C1C}">
                <a14:useLocalDpi xmlns:a14="http://schemas.microsoft.com/office/drawing/2010/main" val="0"/>
              </a:ext>
            </a:extLst>
          </a:blip>
          <a:srcRect t="6022" b="5014"/>
          <a:stretch/>
        </p:blipFill>
        <p:spPr>
          <a:xfrm>
            <a:off x="5515148" y="2796332"/>
            <a:ext cx="6676852" cy="4103487"/>
          </a:xfrm>
          <a:prstGeom prst="rect">
            <a:avLst/>
          </a:prstGeom>
        </p:spPr>
      </p:pic>
      <p:pic>
        <p:nvPicPr>
          <p:cNvPr id="7" name="Picture 6" descr="A group of soldiers running from a helicopter&#10;&#10;Description automatically generated">
            <a:extLst>
              <a:ext uri="{FF2B5EF4-FFF2-40B4-BE49-F238E27FC236}">
                <a16:creationId xmlns:a16="http://schemas.microsoft.com/office/drawing/2014/main" id="{FCE9029F-F089-E79B-7B8F-CB6091FF9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215" y="4848075"/>
            <a:ext cx="3055716" cy="2064306"/>
          </a:xfrm>
          <a:prstGeom prst="rect">
            <a:avLst/>
          </a:prstGeom>
        </p:spPr>
      </p:pic>
    </p:spTree>
    <p:extLst>
      <p:ext uri="{BB962C8B-B14F-4D97-AF65-F5344CB8AC3E}">
        <p14:creationId xmlns:p14="http://schemas.microsoft.com/office/powerpoint/2010/main" val="13847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8EAB-F881-01A4-72B2-3168741BA870}"/>
              </a:ext>
            </a:extLst>
          </p:cNvPr>
          <p:cNvSpPr>
            <a:spLocks noGrp="1"/>
          </p:cNvSpPr>
          <p:nvPr>
            <p:ph type="title"/>
          </p:nvPr>
        </p:nvSpPr>
        <p:spPr>
          <a:xfrm>
            <a:off x="838200" y="18255"/>
            <a:ext cx="10515600" cy="1325563"/>
          </a:xfrm>
        </p:spPr>
        <p:txBody>
          <a:bodyPr/>
          <a:lstStyle/>
          <a:p>
            <a:pPr algn="ct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Australian Trivia</a:t>
            </a:r>
            <a:endParaRPr lang="en-US" b="1" dirty="0"/>
          </a:p>
        </p:txBody>
      </p:sp>
      <p:sp>
        <p:nvSpPr>
          <p:cNvPr id="3" name="Content Placeholder 2">
            <a:extLst>
              <a:ext uri="{FF2B5EF4-FFF2-40B4-BE49-F238E27FC236}">
                <a16:creationId xmlns:a16="http://schemas.microsoft.com/office/drawing/2014/main" id="{BCA4CFB7-2718-7357-E4FB-8719B55ABDCC}"/>
              </a:ext>
            </a:extLst>
          </p:cNvPr>
          <p:cNvSpPr>
            <a:spLocks noGrp="1"/>
          </p:cNvSpPr>
          <p:nvPr>
            <p:ph idx="1"/>
          </p:nvPr>
        </p:nvSpPr>
        <p:spPr>
          <a:xfrm>
            <a:off x="208343" y="1319514"/>
            <a:ext cx="11667281" cy="4857449"/>
          </a:xfrm>
        </p:spPr>
        <p:txBody>
          <a:bodyPr>
            <a:noAutofit/>
          </a:bodyPr>
          <a:lstStyle/>
          <a:p>
            <a:pPr marL="0" marR="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concept of a secret ballot was not a thing until 1856 when Australia became the first country to introduce the secret ballot - or 'Australian ballot' - for elections.</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For the sports fans, Australia and England played the first-ever cricket Test match in Melbourne in 1877.</a:t>
            </a:r>
          </a:p>
          <a:p>
            <a:r>
              <a:rPr lang="en-US" sz="2400" dirty="0">
                <a:latin typeface="Times New Roman" panose="02020603050405020304" pitchFamily="18" charset="0"/>
                <a:cs typeface="Times New Roman" panose="02020603050405020304" pitchFamily="18" charset="0"/>
              </a:rPr>
              <a:t>In 1887 Bobby McDonald, a talented young indigenous runner from </a:t>
            </a:r>
            <a:r>
              <a:rPr lang="en-US" sz="2400" dirty="0" err="1">
                <a:latin typeface="Times New Roman" panose="02020603050405020304" pitchFamily="18" charset="0"/>
                <a:cs typeface="Times New Roman" panose="02020603050405020304" pitchFamily="18" charset="0"/>
              </a:rPr>
              <a:t>Cummeragunga</a:t>
            </a:r>
            <a:r>
              <a:rPr lang="en-US" sz="2400" dirty="0">
                <a:latin typeface="Times New Roman" panose="02020603050405020304" pitchFamily="18" charset="0"/>
                <a:cs typeface="Times New Roman" panose="02020603050405020304" pitchFamily="18" charset="0"/>
              </a:rPr>
              <a:t> Mission in northern Victoria, became the first person to officially begin a running race using a crouch-start.</a:t>
            </a:r>
          </a:p>
          <a:p>
            <a:r>
              <a:rPr lang="en-US" sz="2400" dirty="0">
                <a:latin typeface="Times New Roman" panose="02020603050405020304" pitchFamily="18" charset="0"/>
                <a:cs typeface="Times New Roman" panose="02020603050405020304" pitchFamily="18" charset="0"/>
              </a:rPr>
              <a:t>In the 1850s, James Harrison, a Scottish born resident of Geelong, Vic., designed the first commercially-viable ice-making machine and refrigerator.</a:t>
            </a:r>
          </a:p>
          <a:p>
            <a:r>
              <a:rPr lang="en-US" sz="2400" dirty="0">
                <a:latin typeface="Times New Roman" panose="02020603050405020304" pitchFamily="18" charset="0"/>
                <a:cs typeface="Times New Roman" panose="02020603050405020304" pitchFamily="18" charset="0"/>
              </a:rPr>
              <a:t>Australian Lancelot de Mole was the first person to design a tank in 1911 and submitted his design to the British War Office in 1912. </a:t>
            </a:r>
          </a:p>
          <a:p>
            <a:r>
              <a:rPr lang="en-US" sz="2400" dirty="0">
                <a:latin typeface="Times New Roman" panose="02020603050405020304" pitchFamily="18" charset="0"/>
                <a:cs typeface="Times New Roman" panose="02020603050405020304" pitchFamily="18" charset="0"/>
              </a:rPr>
              <a:t>Tasmanian born and raised Eric Waterworth designed the first stepped-spindle record-changer, allowing six vinyl records to be automatically played in sequence </a:t>
            </a:r>
          </a:p>
        </p:txBody>
      </p:sp>
    </p:spTree>
    <p:extLst>
      <p:ext uri="{BB962C8B-B14F-4D97-AF65-F5344CB8AC3E}">
        <p14:creationId xmlns:p14="http://schemas.microsoft.com/office/powerpoint/2010/main" val="123919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498978"/>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Australia’s History</a:t>
            </a:r>
            <a:endParaRPr lang="en-US" altLang="en-US" dirty="0"/>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000" dirty="0">
                <a:latin typeface="Times New Roman" panose="02020603050405020304" pitchFamily="18" charset="0"/>
                <a:cs typeface="Times New Roman" panose="02020603050405020304" pitchFamily="18" charset="0"/>
              </a:rPr>
              <a:t>I hope you found these facts about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Australia’s History </a:t>
            </a:r>
            <a:r>
              <a:rPr lang="en-US" altLang="en-US" sz="3000" dirty="0">
                <a:latin typeface="Times New Roman" panose="02020603050405020304" pitchFamily="18" charset="0"/>
                <a:cs typeface="Times New Roman" panose="02020603050405020304" pitchFamily="18" charset="0"/>
              </a:rPr>
              <a:t>interesting and informative.</a:t>
            </a:r>
          </a:p>
          <a:p>
            <a:endParaRPr lang="en-US" altLang="en-US" sz="3000" b="1" dirty="0">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Hopefully, you all get the opportunity to visit the beautiful and historic country for yourselves.</a:t>
            </a:r>
          </a:p>
          <a:p>
            <a:endParaRPr lang="en-US" altLang="en-US" sz="3000" dirty="0">
              <a:latin typeface="Times New Roman" panose="02020603050405020304" pitchFamily="18" charset="0"/>
              <a:cs typeface="Times New Roman" panose="02020603050405020304" pitchFamily="18" charset="0"/>
            </a:endParaRPr>
          </a:p>
          <a:p>
            <a:pPr algn="ctr"/>
            <a:r>
              <a:rPr lang="en-US" altLang="en-US" sz="4400" dirty="0">
                <a:latin typeface="Times New Roman" panose="02020603050405020304" pitchFamily="18"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circle(out)">
                                      <p:cBhvr>
                                        <p:cTn id="7" dur="20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5362">
                                            <p:txEl>
                                              <p:pRg st="4" end="4"/>
                                            </p:txEl>
                                          </p:spTgt>
                                        </p:tgtEl>
                                        <p:attrNameLst>
                                          <p:attrName>style.visibility</p:attrName>
                                        </p:attrNameLst>
                                      </p:cBhvr>
                                      <p:to>
                                        <p:strVal val="visible"/>
                                      </p:to>
                                    </p:set>
                                    <p:animEffect transition="in" filter="circle(out)">
                                      <p:cBhvr>
                                        <p:cTn id="1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715108"/>
            <a:ext cx="9142720" cy="1792325"/>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7411-9A91-0F78-8EF0-39913D26140B}"/>
              </a:ext>
            </a:extLst>
          </p:cNvPr>
          <p:cNvSpPr>
            <a:spLocks noGrp="1"/>
          </p:cNvSpPr>
          <p:nvPr>
            <p:ph type="title"/>
          </p:nvPr>
        </p:nvSpPr>
        <p:spPr>
          <a:xfrm>
            <a:off x="838200" y="0"/>
            <a:ext cx="10515600" cy="1428689"/>
          </a:xfrm>
        </p:spPr>
        <p:txBody>
          <a:bodyPr/>
          <a:lstStyle/>
          <a:p>
            <a:pPr algn="ctr"/>
            <a:r>
              <a:rPr lang="en-US" b="1" dirty="0">
                <a:latin typeface="Times New Roman" panose="02020603050405020304" pitchFamily="18" charset="0"/>
                <a:cs typeface="Times New Roman" panose="02020603050405020304" pitchFamily="18" charset="0"/>
              </a:rPr>
              <a:t>Western Discovery</a:t>
            </a:r>
          </a:p>
        </p:txBody>
      </p:sp>
      <p:sp>
        <p:nvSpPr>
          <p:cNvPr id="3" name="Content Placeholder 2">
            <a:extLst>
              <a:ext uri="{FF2B5EF4-FFF2-40B4-BE49-F238E27FC236}">
                <a16:creationId xmlns:a16="http://schemas.microsoft.com/office/drawing/2014/main" id="{FA4303F2-9F18-7C60-B8BE-88AF6A4EC75C}"/>
              </a:ext>
            </a:extLst>
          </p:cNvPr>
          <p:cNvSpPr>
            <a:spLocks noGrp="1"/>
          </p:cNvSpPr>
          <p:nvPr>
            <p:ph idx="1"/>
          </p:nvPr>
        </p:nvSpPr>
        <p:spPr>
          <a:xfrm>
            <a:off x="5451676" y="1459458"/>
            <a:ext cx="6493396" cy="5045777"/>
          </a:xfrm>
        </p:spPr>
        <p:txBody>
          <a:bodyPr>
            <a:normAutofit/>
          </a:bodyPr>
          <a:lstStyle/>
          <a:p>
            <a:pPr marL="0" marR="0"/>
            <a:r>
              <a:rPr lang="en-US" sz="2400" dirty="0">
                <a:effectLst/>
                <a:latin typeface="Times New Roman" panose="02020603050405020304" pitchFamily="18" charset="0"/>
                <a:ea typeface="Times New Roman" panose="02020603050405020304" pitchFamily="18" charset="0"/>
              </a:rPr>
              <a:t>It wasn’t until 1770 when Captain James Cook arrived to chart the east coast of Australia in his ship HMS Endeavour. Cook claimed it as a British possession and names eastern Australia "New South Wales". </a:t>
            </a:r>
          </a:p>
          <a:p>
            <a:pPr marL="0" marR="0"/>
            <a:r>
              <a:rPr lang="en-US" sz="2400" dirty="0">
                <a:effectLst/>
                <a:latin typeface="Times New Roman" panose="02020603050405020304" pitchFamily="18" charset="0"/>
                <a:ea typeface="Times New Roman" panose="02020603050405020304" pitchFamily="18" charset="0"/>
              </a:rPr>
              <a:t>8 years later in 1788</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 British Navy captain Arthur Phillip founded a penal settlement at Sydney. He had arrived with a fleet of 11 vessels, carrying nearly 800 convicts. At the time it was believed the Aboriginal population was thought to number several hundred thousand.</a:t>
            </a:r>
          </a:p>
          <a:p>
            <a:pPr marL="0" indent="0">
              <a:buNone/>
            </a:pPr>
            <a:endParaRPr lang="en-US" dirty="0"/>
          </a:p>
        </p:txBody>
      </p:sp>
      <p:pic>
        <p:nvPicPr>
          <p:cNvPr id="5" name="Picture 4" descr="A person in a pirate garment next to a ship&#10;&#10;Description automatically generated">
            <a:extLst>
              <a:ext uri="{FF2B5EF4-FFF2-40B4-BE49-F238E27FC236}">
                <a16:creationId xmlns:a16="http://schemas.microsoft.com/office/drawing/2014/main" id="{3A504A5A-A8E4-F4EA-8020-4CA6F4BD54D2}"/>
              </a:ext>
            </a:extLst>
          </p:cNvPr>
          <p:cNvPicPr>
            <a:picLocks noChangeAspect="1"/>
          </p:cNvPicPr>
          <p:nvPr/>
        </p:nvPicPr>
        <p:blipFill rotWithShape="1">
          <a:blip r:embed="rId2">
            <a:extLst>
              <a:ext uri="{28A0092B-C50C-407E-A947-70E740481C1C}">
                <a14:useLocalDpi xmlns:a14="http://schemas.microsoft.com/office/drawing/2010/main" val="0"/>
              </a:ext>
            </a:extLst>
          </a:blip>
          <a:srcRect l="1159" r="39754"/>
          <a:stretch/>
        </p:blipFill>
        <p:spPr>
          <a:xfrm>
            <a:off x="0" y="1447099"/>
            <a:ext cx="5312780" cy="5045776"/>
          </a:xfrm>
          <a:prstGeom prst="rect">
            <a:avLst/>
          </a:prstGeom>
        </p:spPr>
      </p:pic>
    </p:spTree>
    <p:extLst>
      <p:ext uri="{BB962C8B-B14F-4D97-AF65-F5344CB8AC3E}">
        <p14:creationId xmlns:p14="http://schemas.microsoft.com/office/powerpoint/2010/main" val="20077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005F-251B-0B62-132C-6028C460758F}"/>
              </a:ext>
            </a:extLst>
          </p:cNvPr>
          <p:cNvSpPr>
            <a:spLocks noGrp="1"/>
          </p:cNvSpPr>
          <p:nvPr>
            <p:ph type="title"/>
          </p:nvPr>
        </p:nvSpPr>
        <p:spPr>
          <a:xfrm>
            <a:off x="838200" y="1"/>
            <a:ext cx="10515600" cy="1690688"/>
          </a:xfrm>
        </p:spPr>
        <p:txBody>
          <a:bodyPr/>
          <a:lstStyle/>
          <a:p>
            <a:pPr algn="ctr"/>
            <a:r>
              <a:rPr lang="en-US" b="1" dirty="0">
                <a:latin typeface="Times New Roman" panose="02020603050405020304" pitchFamily="18" charset="0"/>
                <a:cs typeface="Times New Roman" panose="02020603050405020304" pitchFamily="18" charset="0"/>
              </a:rPr>
              <a:t>Early Colonization</a:t>
            </a:r>
          </a:p>
        </p:txBody>
      </p:sp>
      <p:sp>
        <p:nvSpPr>
          <p:cNvPr id="3" name="Content Placeholder 2">
            <a:extLst>
              <a:ext uri="{FF2B5EF4-FFF2-40B4-BE49-F238E27FC236}">
                <a16:creationId xmlns:a16="http://schemas.microsoft.com/office/drawing/2014/main" id="{5E8471F9-8664-9014-CEF6-D6D93E9756C1}"/>
              </a:ext>
            </a:extLst>
          </p:cNvPr>
          <p:cNvSpPr>
            <a:spLocks noGrp="1"/>
          </p:cNvSpPr>
          <p:nvPr>
            <p:ph idx="1"/>
          </p:nvPr>
        </p:nvSpPr>
        <p:spPr>
          <a:xfrm>
            <a:off x="381965" y="1686207"/>
            <a:ext cx="3715473" cy="4806668"/>
          </a:xfrm>
        </p:spPr>
        <p:txBody>
          <a:bodyPr/>
          <a:lstStyle/>
          <a:p>
            <a:pPr marL="0" marR="0"/>
            <a:r>
              <a:rPr lang="en-US" sz="2400" dirty="0">
                <a:effectLst/>
                <a:latin typeface="Times New Roman" panose="02020603050405020304" pitchFamily="18" charset="0"/>
                <a:ea typeface="Times New Roman" panose="02020603050405020304" pitchFamily="18" charset="0"/>
              </a:rPr>
              <a:t>Actual colonization didn’t occur until 1829 when a colony in Western Australia was established at Perth by Captain James Stirling.</a:t>
            </a:r>
          </a:p>
          <a:p>
            <a:pPr marL="0" marR="0"/>
            <a:r>
              <a:rPr lang="en-US" sz="2400" dirty="0">
                <a:effectLst/>
                <a:latin typeface="Times New Roman" panose="02020603050405020304" pitchFamily="18" charset="0"/>
                <a:ea typeface="Times New Roman" panose="02020603050405020304" pitchFamily="18" charset="0"/>
              </a:rPr>
              <a:t>The region of South Australia was established in 1836 and Adelaide was established as its capital.</a:t>
            </a:r>
          </a:p>
          <a:p>
            <a:endParaRPr lang="en-US" dirty="0"/>
          </a:p>
        </p:txBody>
      </p:sp>
      <p:pic>
        <p:nvPicPr>
          <p:cNvPr id="5" name="Picture 4" descr="A map of australia with different colored areas&#10;&#10;Description automatically generated">
            <a:extLst>
              <a:ext uri="{FF2B5EF4-FFF2-40B4-BE49-F238E27FC236}">
                <a16:creationId xmlns:a16="http://schemas.microsoft.com/office/drawing/2014/main" id="{02913574-1AA5-5DFD-4050-ACD302F0E705}"/>
              </a:ext>
            </a:extLst>
          </p:cNvPr>
          <p:cNvPicPr>
            <a:picLocks noChangeAspect="1"/>
          </p:cNvPicPr>
          <p:nvPr/>
        </p:nvPicPr>
        <p:blipFill rotWithShape="1">
          <a:blip r:embed="rId2">
            <a:extLst>
              <a:ext uri="{28A0092B-C50C-407E-A947-70E740481C1C}">
                <a14:useLocalDpi xmlns:a14="http://schemas.microsoft.com/office/drawing/2010/main" val="0"/>
              </a:ext>
            </a:extLst>
          </a:blip>
          <a:srcRect l="7589" t="1952" r="8034" b="2593"/>
          <a:stretch/>
        </p:blipFill>
        <p:spPr>
          <a:xfrm>
            <a:off x="4097438" y="1705252"/>
            <a:ext cx="8094563" cy="5152748"/>
          </a:xfrm>
          <a:prstGeom prst="rect">
            <a:avLst/>
          </a:prstGeom>
        </p:spPr>
      </p:pic>
    </p:spTree>
    <p:extLst>
      <p:ext uri="{BB962C8B-B14F-4D97-AF65-F5344CB8AC3E}">
        <p14:creationId xmlns:p14="http://schemas.microsoft.com/office/powerpoint/2010/main" val="37345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8E7E-FD61-E11D-CE31-1CCC2B586466}"/>
              </a:ext>
            </a:extLst>
          </p:cNvPr>
          <p:cNvSpPr>
            <a:spLocks noGrp="1"/>
          </p:cNvSpPr>
          <p:nvPr>
            <p:ph type="title"/>
          </p:nvPr>
        </p:nvSpPr>
        <p:spPr>
          <a:xfrm>
            <a:off x="838200" y="1"/>
            <a:ext cx="10515600" cy="1690688"/>
          </a:xfrm>
        </p:spPr>
        <p:txBody>
          <a:bodyPr/>
          <a:lstStyle/>
          <a:p>
            <a:pPr algn="ctr"/>
            <a:r>
              <a:rPr lang="en-US" sz="4400" b="1" dirty="0">
                <a:effectLst/>
                <a:latin typeface="Times New Roman" panose="02020603050405020304" pitchFamily="18" charset="0"/>
                <a:ea typeface="Times New Roman" panose="02020603050405020304" pitchFamily="18" charset="0"/>
              </a:rPr>
              <a:t>Australia’s Gold </a:t>
            </a:r>
            <a:r>
              <a:rPr lang="en-US" b="1" dirty="0">
                <a:latin typeface="Times New Roman" panose="02020603050405020304" pitchFamily="18" charset="0"/>
                <a:ea typeface="Times New Roman" panose="02020603050405020304" pitchFamily="18" charset="0"/>
              </a:rPr>
              <a:t>R</a:t>
            </a:r>
            <a:r>
              <a:rPr lang="en-US" sz="4400" b="1" dirty="0">
                <a:effectLst/>
                <a:latin typeface="Times New Roman" panose="02020603050405020304" pitchFamily="18" charset="0"/>
                <a:ea typeface="Times New Roman" panose="02020603050405020304" pitchFamily="18" charset="0"/>
              </a:rPr>
              <a:t>ush</a:t>
            </a:r>
            <a:endParaRPr lang="en-US" b="1" dirty="0"/>
          </a:p>
        </p:txBody>
      </p:sp>
      <p:sp>
        <p:nvSpPr>
          <p:cNvPr id="3" name="Content Placeholder 2">
            <a:extLst>
              <a:ext uri="{FF2B5EF4-FFF2-40B4-BE49-F238E27FC236}">
                <a16:creationId xmlns:a16="http://schemas.microsoft.com/office/drawing/2014/main" id="{E4E5647B-1B85-F6F3-1A33-4EDCF4D5E8AC}"/>
              </a:ext>
            </a:extLst>
          </p:cNvPr>
          <p:cNvSpPr>
            <a:spLocks noGrp="1"/>
          </p:cNvSpPr>
          <p:nvPr>
            <p:ph idx="1"/>
          </p:nvPr>
        </p:nvSpPr>
        <p:spPr>
          <a:xfrm>
            <a:off x="5763227" y="1825625"/>
            <a:ext cx="6100823" cy="4351338"/>
          </a:xfrm>
        </p:spPr>
        <p:txBody>
          <a:bodyPr/>
          <a:lstStyle/>
          <a:p>
            <a:r>
              <a:rPr lang="en-US" sz="2800" dirty="0">
                <a:effectLst/>
                <a:latin typeface="Times New Roman" panose="02020603050405020304" pitchFamily="18" charset="0"/>
                <a:ea typeface="Times New Roman" panose="02020603050405020304" pitchFamily="18" charset="0"/>
              </a:rPr>
              <a:t>The gold rush wasn’t just a US thing. In 1850 gold was found at several locations in Australia, leading to gold rushes throughout the decade. </a:t>
            </a:r>
          </a:p>
          <a:p>
            <a:endParaRPr lang="en-US" dirty="0"/>
          </a:p>
        </p:txBody>
      </p:sp>
      <p:pic>
        <p:nvPicPr>
          <p:cNvPr id="9" name="Picture 8" descr="A map of australia with red spots&#10;&#10;Description automatically generated">
            <a:extLst>
              <a:ext uri="{FF2B5EF4-FFF2-40B4-BE49-F238E27FC236}">
                <a16:creationId xmlns:a16="http://schemas.microsoft.com/office/drawing/2014/main" id="{8A8204CF-3619-71CC-E4BC-96254AD29188}"/>
              </a:ext>
            </a:extLst>
          </p:cNvPr>
          <p:cNvPicPr>
            <a:picLocks noChangeAspect="1"/>
          </p:cNvPicPr>
          <p:nvPr/>
        </p:nvPicPr>
        <p:blipFill rotWithShape="1">
          <a:blip r:embed="rId2">
            <a:extLst>
              <a:ext uri="{28A0092B-C50C-407E-A947-70E740481C1C}">
                <a14:useLocalDpi xmlns:a14="http://schemas.microsoft.com/office/drawing/2010/main" val="0"/>
              </a:ext>
            </a:extLst>
          </a:blip>
          <a:srcRect l="4708" t="2206" r="2486"/>
          <a:stretch/>
        </p:blipFill>
        <p:spPr>
          <a:xfrm>
            <a:off x="0" y="1690688"/>
            <a:ext cx="5590572" cy="5167312"/>
          </a:xfrm>
          <a:prstGeom prst="rect">
            <a:avLst/>
          </a:prstGeom>
        </p:spPr>
      </p:pic>
      <p:pic>
        <p:nvPicPr>
          <p:cNvPr id="5" name="Picture 4" descr="A timeline of gold rush&#10;&#10;Description automatically generated">
            <a:extLst>
              <a:ext uri="{FF2B5EF4-FFF2-40B4-BE49-F238E27FC236}">
                <a16:creationId xmlns:a16="http://schemas.microsoft.com/office/drawing/2014/main" id="{D5D1C4CF-1B7B-1777-A46A-4FE99C70D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589" y="3558966"/>
            <a:ext cx="5260211" cy="3299034"/>
          </a:xfrm>
          <a:prstGeom prst="rect">
            <a:avLst/>
          </a:prstGeom>
        </p:spPr>
      </p:pic>
    </p:spTree>
    <p:extLst>
      <p:ext uri="{BB962C8B-B14F-4D97-AF65-F5344CB8AC3E}">
        <p14:creationId xmlns:p14="http://schemas.microsoft.com/office/powerpoint/2010/main" val="216705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F203-BF65-619D-22D9-A115D39009CC}"/>
              </a:ext>
            </a:extLst>
          </p:cNvPr>
          <p:cNvSpPr>
            <a:spLocks noGrp="1"/>
          </p:cNvSpPr>
          <p:nvPr>
            <p:ph type="title"/>
          </p:nvPr>
        </p:nvSpPr>
        <p:spPr>
          <a:xfrm>
            <a:off x="126732" y="1"/>
            <a:ext cx="5962785" cy="2172430"/>
          </a:xfrm>
        </p:spPr>
        <p:txBody>
          <a:bodyPr>
            <a:normAutofit/>
          </a:bodyPr>
          <a:lstStyle/>
          <a:p>
            <a:pPr algn="ctr"/>
            <a:r>
              <a:rPr lang="en-US" b="1" dirty="0">
                <a:effectLst/>
                <a:latin typeface="Times New Roman" panose="02020603050405020304" pitchFamily="18" charset="0"/>
                <a:ea typeface="Times New Roman" panose="02020603050405020304" pitchFamily="18" charset="0"/>
              </a:rPr>
              <a:t>Australia’s Gold </a:t>
            </a:r>
            <a:r>
              <a:rPr lang="en-US" b="1" dirty="0">
                <a:latin typeface="Times New Roman" panose="02020603050405020304" pitchFamily="18" charset="0"/>
                <a:ea typeface="Times New Roman" panose="02020603050405020304" pitchFamily="18" charset="0"/>
              </a:rPr>
              <a:t>R</a:t>
            </a:r>
            <a:r>
              <a:rPr lang="en-US" b="1" dirty="0">
                <a:effectLst/>
                <a:latin typeface="Times New Roman" panose="02020603050405020304" pitchFamily="18" charset="0"/>
                <a:ea typeface="Times New Roman" panose="02020603050405020304" pitchFamily="18" charset="0"/>
              </a:rPr>
              <a:t>ush </a:t>
            </a:r>
            <a:r>
              <a:rPr lang="en-US" sz="3600" b="1" dirty="0">
                <a:effectLst/>
                <a:latin typeface="Times New Roman" panose="02020603050405020304" pitchFamily="18" charset="0"/>
                <a:ea typeface="Times New Roman" panose="02020603050405020304" pitchFamily="18" charset="0"/>
              </a:rPr>
              <a:t>Cont.</a:t>
            </a:r>
            <a:endParaRPr lang="en-US" sz="3600" dirty="0"/>
          </a:p>
        </p:txBody>
      </p:sp>
      <p:sp>
        <p:nvSpPr>
          <p:cNvPr id="3" name="Content Placeholder 2">
            <a:extLst>
              <a:ext uri="{FF2B5EF4-FFF2-40B4-BE49-F238E27FC236}">
                <a16:creationId xmlns:a16="http://schemas.microsoft.com/office/drawing/2014/main" id="{16564FDD-4CF6-79D1-13C4-FAF4F615397D}"/>
              </a:ext>
            </a:extLst>
          </p:cNvPr>
          <p:cNvSpPr>
            <a:spLocks noGrp="1"/>
          </p:cNvSpPr>
          <p:nvPr>
            <p:ph idx="1"/>
          </p:nvPr>
        </p:nvSpPr>
        <p:spPr>
          <a:xfrm>
            <a:off x="277791" y="2172430"/>
            <a:ext cx="5938457" cy="4685570"/>
          </a:xfrm>
        </p:spPr>
        <p:txBody>
          <a:bodyPr>
            <a:normAutofit/>
          </a:bodyPr>
          <a:lstStyle/>
          <a:p>
            <a:pPr marL="0" marR="0"/>
            <a:r>
              <a:rPr lang="en-US" sz="2400" dirty="0">
                <a:effectLst/>
                <a:latin typeface="Times New Roman" panose="02020603050405020304" pitchFamily="18" charset="0"/>
                <a:ea typeface="Times New Roman" panose="02020603050405020304" pitchFamily="18" charset="0"/>
              </a:rPr>
              <a:t>The arrival of thousands of Chinese in Australia during the 1850s gold rushes, followed by the recruitment of South Sea Islanders to work on Queensland plantations in the late 1800s, sparked fears of labor competition among Australians of European descent. </a:t>
            </a:r>
          </a:p>
          <a:p>
            <a:pPr marL="0" marR="0"/>
            <a:r>
              <a:rPr lang="en-US" sz="2400" dirty="0">
                <a:effectLst/>
                <a:latin typeface="Times New Roman" panose="02020603050405020304" pitchFamily="18" charset="0"/>
                <a:ea typeface="Times New Roman" panose="02020603050405020304" pitchFamily="18" charset="0"/>
              </a:rPr>
              <a:t>Because of gold fever and demand for labor, the population tripled in just 10 years, increasing the population to over a million people. </a:t>
            </a:r>
          </a:p>
          <a:p>
            <a:endParaRPr lang="en-US" sz="2000" dirty="0"/>
          </a:p>
        </p:txBody>
      </p:sp>
      <p:pic>
        <p:nvPicPr>
          <p:cNvPr id="5" name="Picture 4" descr="A painting of people working in a village&#10;&#10;Description automatically generated">
            <a:extLst>
              <a:ext uri="{FF2B5EF4-FFF2-40B4-BE49-F238E27FC236}">
                <a16:creationId xmlns:a16="http://schemas.microsoft.com/office/drawing/2014/main" id="{4F80121F-AF42-D33B-A17B-01F25EB3A61D}"/>
              </a:ext>
            </a:extLst>
          </p:cNvPr>
          <p:cNvPicPr>
            <a:picLocks noChangeAspect="1"/>
          </p:cNvPicPr>
          <p:nvPr/>
        </p:nvPicPr>
        <p:blipFill rotWithShape="1">
          <a:blip r:embed="rId2">
            <a:extLst>
              <a:ext uri="{28A0092B-C50C-407E-A947-70E740481C1C}">
                <a14:useLocalDpi xmlns:a14="http://schemas.microsoft.com/office/drawing/2010/main" val="0"/>
              </a:ext>
            </a:extLst>
          </a:blip>
          <a:srcRect l="13025" r="18289"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642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5B8B-8BB7-EC10-7044-985E81FC10AF}"/>
              </a:ext>
            </a:extLst>
          </p:cNvPr>
          <p:cNvSpPr>
            <a:spLocks noGrp="1"/>
          </p:cNvSpPr>
          <p:nvPr>
            <p:ph type="title"/>
          </p:nvPr>
        </p:nvSpPr>
        <p:spPr>
          <a:xfrm>
            <a:off x="838200" y="1"/>
            <a:ext cx="10515600" cy="1478384"/>
          </a:xfrm>
        </p:spPr>
        <p:txBody>
          <a:bodyPr/>
          <a:lstStyle/>
          <a:p>
            <a:pPr algn="ctr"/>
            <a:r>
              <a:rPr lang="en-US" sz="4400" b="1" dirty="0">
                <a:effectLst/>
                <a:latin typeface="Times New Roman" panose="02020603050405020304" pitchFamily="18" charset="0"/>
                <a:ea typeface="Times New Roman" panose="02020603050405020304" pitchFamily="18" charset="0"/>
              </a:rPr>
              <a:t>Immigration Restriction Act</a:t>
            </a:r>
            <a:endParaRPr lang="en-US" b="1" dirty="0"/>
          </a:p>
        </p:txBody>
      </p:sp>
      <p:sp>
        <p:nvSpPr>
          <p:cNvPr id="3" name="Content Placeholder 2">
            <a:extLst>
              <a:ext uri="{FF2B5EF4-FFF2-40B4-BE49-F238E27FC236}">
                <a16:creationId xmlns:a16="http://schemas.microsoft.com/office/drawing/2014/main" id="{BA18F88A-B312-9FEE-A12F-B71A4FCCECD0}"/>
              </a:ext>
            </a:extLst>
          </p:cNvPr>
          <p:cNvSpPr>
            <a:spLocks noGrp="1"/>
          </p:cNvSpPr>
          <p:nvPr>
            <p:ph idx="1"/>
          </p:nvPr>
        </p:nvSpPr>
        <p:spPr>
          <a:xfrm>
            <a:off x="324091" y="1412116"/>
            <a:ext cx="11702005" cy="3033511"/>
          </a:xfrm>
        </p:spPr>
        <p:txBody>
          <a:bodyPr>
            <a:noAutofit/>
          </a:bodyPr>
          <a:lstStyle/>
          <a:p>
            <a:pPr>
              <a:lnSpc>
                <a:spcPct val="10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the 1890s the desire for a coordinated immigration ban against nonwhites was one factor that encouraged the Australian colonies to form a federation. T</a:t>
            </a:r>
            <a:r>
              <a:rPr lang="en-US" sz="2400" dirty="0">
                <a:latin typeface="Times New Roman" panose="02020603050405020304" pitchFamily="18" charset="0"/>
                <a:cs typeface="Times New Roman" panose="02020603050405020304" pitchFamily="18" charset="0"/>
              </a:rPr>
              <a:t>he Immigration Restriction Act 1901,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also known as the White Australia policy</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affected migrants who came to Australia between 1901 and 1958. </a:t>
            </a:r>
          </a:p>
          <a:p>
            <a:pPr>
              <a:lnSpc>
                <a:spcPct val="10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Shortly after the Commonwealth of Australia was created in 1901, the new federal Parliament introduced the Immigration Restriction Act. </a:t>
            </a:r>
            <a:r>
              <a:rPr lang="en-US" sz="2400" dirty="0">
                <a:latin typeface="Times New Roman" panose="02020603050405020304" pitchFamily="18" charset="0"/>
                <a:cs typeface="Times New Roman" panose="02020603050405020304" pitchFamily="18" charset="0"/>
              </a:rPr>
              <a:t>To pass the test, they needed to write 50 words in any European language, as dictated by an immigration officer. </a:t>
            </a:r>
            <a:endParaRPr lang="en-US" sz="2400" dirty="0"/>
          </a:p>
        </p:txBody>
      </p:sp>
      <p:pic>
        <p:nvPicPr>
          <p:cNvPr id="5" name="Picture 4" descr="A close-up of a poster&#10;&#10;Description automatically generated">
            <a:extLst>
              <a:ext uri="{FF2B5EF4-FFF2-40B4-BE49-F238E27FC236}">
                <a16:creationId xmlns:a16="http://schemas.microsoft.com/office/drawing/2014/main" id="{464C930C-CC72-4744-8851-500A65531F0A}"/>
              </a:ext>
            </a:extLst>
          </p:cNvPr>
          <p:cNvPicPr>
            <a:picLocks noChangeAspect="1"/>
          </p:cNvPicPr>
          <p:nvPr/>
        </p:nvPicPr>
        <p:blipFill rotWithShape="1">
          <a:blip r:embed="rId4">
            <a:extLst>
              <a:ext uri="{28A0092B-C50C-407E-A947-70E740481C1C}">
                <a14:useLocalDpi xmlns:a14="http://schemas.microsoft.com/office/drawing/2010/main" val="0"/>
              </a:ext>
            </a:extLst>
          </a:blip>
          <a:srcRect l="2906" r="1810" b="6249"/>
          <a:stretch/>
        </p:blipFill>
        <p:spPr>
          <a:xfrm>
            <a:off x="0" y="4421529"/>
            <a:ext cx="4395172" cy="2426790"/>
          </a:xfrm>
          <a:prstGeom prst="rect">
            <a:avLst/>
          </a:prstGeom>
        </p:spPr>
      </p:pic>
      <p:sp>
        <p:nvSpPr>
          <p:cNvPr id="7" name="TextBox 6">
            <a:extLst>
              <a:ext uri="{FF2B5EF4-FFF2-40B4-BE49-F238E27FC236}">
                <a16:creationId xmlns:a16="http://schemas.microsoft.com/office/drawing/2014/main" id="{AB633AFA-BFE6-FC94-4765-4CBB9E2E9356}"/>
              </a:ext>
            </a:extLst>
          </p:cNvPr>
          <p:cNvSpPr txBox="1"/>
          <p:nvPr/>
        </p:nvSpPr>
        <p:spPr>
          <a:xfrm>
            <a:off x="4382946" y="4135460"/>
            <a:ext cx="7643149" cy="2712859"/>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1905, the officer could choose any language at all. A Chinese immigrant, for example, could be asked to write out 50 words in French, Italian or another language.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law, effectively stopped all non-European immigration entering the country. The law was the cornerstone of what became known as the White Australia Policy.</a:t>
            </a:r>
          </a:p>
        </p:txBody>
      </p:sp>
    </p:spTree>
    <p:extLst>
      <p:ext uri="{BB962C8B-B14F-4D97-AF65-F5344CB8AC3E}">
        <p14:creationId xmlns:p14="http://schemas.microsoft.com/office/powerpoint/2010/main" val="23720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D5B8B-8BB7-EC10-7044-985E81FC10AF}"/>
              </a:ext>
            </a:extLst>
          </p:cNvPr>
          <p:cNvSpPr>
            <a:spLocks noGrp="1"/>
          </p:cNvSpPr>
          <p:nvPr>
            <p:ph type="title"/>
          </p:nvPr>
        </p:nvSpPr>
        <p:spPr>
          <a:xfrm>
            <a:off x="0" y="0"/>
            <a:ext cx="12192000" cy="1770925"/>
          </a:xfrm>
        </p:spPr>
        <p:txBody>
          <a:bodyPr>
            <a:normAutofit/>
          </a:bodyPr>
          <a:lstStyle/>
          <a:p>
            <a:pPr algn="ctr"/>
            <a:r>
              <a:rPr lang="en-US" sz="4000" b="1" dirty="0">
                <a:latin typeface="Times New Roman" panose="02020603050405020304" pitchFamily="18" charset="0"/>
                <a:cs typeface="Times New Roman" panose="02020603050405020304" pitchFamily="18" charset="0"/>
              </a:rPr>
              <a:t>The End of the Act</a:t>
            </a:r>
            <a:endParaRPr lang="en-US" sz="4000" dirty="0"/>
          </a:p>
        </p:txBody>
      </p:sp>
      <p:sp>
        <p:nvSpPr>
          <p:cNvPr id="3" name="Content Placeholder 2">
            <a:extLst>
              <a:ext uri="{FF2B5EF4-FFF2-40B4-BE49-F238E27FC236}">
                <a16:creationId xmlns:a16="http://schemas.microsoft.com/office/drawing/2014/main" id="{BA18F88A-B312-9FEE-A12F-B71A4FCCECD0}"/>
              </a:ext>
            </a:extLst>
          </p:cNvPr>
          <p:cNvSpPr>
            <a:spLocks noGrp="1"/>
          </p:cNvSpPr>
          <p:nvPr>
            <p:ph idx="1"/>
          </p:nvPr>
        </p:nvSpPr>
        <p:spPr>
          <a:xfrm>
            <a:off x="190975" y="1770927"/>
            <a:ext cx="5905025" cy="3541853"/>
          </a:xfrm>
        </p:spPr>
        <p:txBody>
          <a:bodyPr>
            <a:normAutofit/>
          </a:bodyPr>
          <a:lstStyle/>
          <a:p>
            <a:r>
              <a:rPr lang="en-US" sz="2400" dirty="0">
                <a:latin typeface="Times New Roman" panose="02020603050405020304" pitchFamily="18" charset="0"/>
                <a:cs typeface="Times New Roman" panose="02020603050405020304" pitchFamily="18" charset="0"/>
              </a:rPr>
              <a:t>The Immigration Restriction Act and dictation test eventually ended in 1958. Other parts of the White Australia policy, such as the registration of non-British migrants as ‘aliens’, continued into the early 1970s.</a:t>
            </a:r>
          </a:p>
          <a:p>
            <a:r>
              <a:rPr lang="en-US" sz="2400" dirty="0">
                <a:latin typeface="Times New Roman" panose="02020603050405020304" pitchFamily="18" charset="0"/>
                <a:cs typeface="Times New Roman" panose="02020603050405020304" pitchFamily="18" charset="0"/>
              </a:rPr>
              <a:t>The Racial Discrimination Act 1975 made it illegal to discriminate against migrants based on their race. It removed the last traces of the White Australia policy.</a:t>
            </a:r>
          </a:p>
        </p:txBody>
      </p:sp>
      <p:pic>
        <p:nvPicPr>
          <p:cNvPr id="5" name="Picture 4" descr="A plane flying over a red and blue background&#10;&#10;Description automatically generated">
            <a:extLst>
              <a:ext uri="{FF2B5EF4-FFF2-40B4-BE49-F238E27FC236}">
                <a16:creationId xmlns:a16="http://schemas.microsoft.com/office/drawing/2014/main" id="{118A9085-4AE7-11CF-AA77-70C335314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159" y="1770926"/>
            <a:ext cx="6125792" cy="3437681"/>
          </a:xfrm>
          <a:prstGeom prst="rect">
            <a:avLst/>
          </a:prstGeom>
        </p:spPr>
      </p:pic>
      <p:sp>
        <p:nvSpPr>
          <p:cNvPr id="7" name="TextBox 6">
            <a:extLst>
              <a:ext uri="{FF2B5EF4-FFF2-40B4-BE49-F238E27FC236}">
                <a16:creationId xmlns:a16="http://schemas.microsoft.com/office/drawing/2014/main" id="{3B690E95-CA36-EA45-03A1-05FD0EB42620}"/>
              </a:ext>
            </a:extLst>
          </p:cNvPr>
          <p:cNvSpPr txBox="1"/>
          <p:nvPr/>
        </p:nvSpPr>
        <p:spPr>
          <a:xfrm>
            <a:off x="190975" y="5423690"/>
            <a:ext cx="11765673"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Despite the White Australia policy, people from all the world settled in Australia, creating the multicultural society we see today.</a:t>
            </a:r>
          </a:p>
        </p:txBody>
      </p:sp>
    </p:spTree>
    <p:extLst>
      <p:ext uri="{BB962C8B-B14F-4D97-AF65-F5344CB8AC3E}">
        <p14:creationId xmlns:p14="http://schemas.microsoft.com/office/powerpoint/2010/main" val="14474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10F8-23BA-0E07-3899-EAB2F2609C52}"/>
              </a:ext>
            </a:extLst>
          </p:cNvPr>
          <p:cNvSpPr>
            <a:spLocks noGrp="1"/>
          </p:cNvSpPr>
          <p:nvPr>
            <p:ph type="title"/>
          </p:nvPr>
        </p:nvSpPr>
        <p:spPr>
          <a:xfrm>
            <a:off x="838200" y="1"/>
            <a:ext cx="10515600" cy="1555667"/>
          </a:xfrm>
        </p:spPr>
        <p:txBody>
          <a:bodyPr>
            <a:normAutofit/>
          </a:bodyPr>
          <a:lstStyle/>
          <a:p>
            <a:pPr algn="ctr"/>
            <a:r>
              <a:rPr lang="en-US" sz="4400" dirty="0">
                <a:effectLst/>
                <a:latin typeface="Times New Roman" panose="02020603050405020304" pitchFamily="18" charset="0"/>
                <a:ea typeface="Times New Roman" panose="02020603050405020304" pitchFamily="18" charset="0"/>
              </a:rPr>
              <a:t>The Commonwealth of Australia</a:t>
            </a:r>
            <a:endParaRPr lang="en-US" dirty="0"/>
          </a:p>
        </p:txBody>
      </p:sp>
      <p:sp>
        <p:nvSpPr>
          <p:cNvPr id="3" name="Content Placeholder 2">
            <a:extLst>
              <a:ext uri="{FF2B5EF4-FFF2-40B4-BE49-F238E27FC236}">
                <a16:creationId xmlns:a16="http://schemas.microsoft.com/office/drawing/2014/main" id="{2B191218-7733-C6CC-E902-AE0AE43C9F76}"/>
              </a:ext>
            </a:extLst>
          </p:cNvPr>
          <p:cNvSpPr>
            <a:spLocks noGrp="1"/>
          </p:cNvSpPr>
          <p:nvPr>
            <p:ph idx="1"/>
          </p:nvPr>
        </p:nvSpPr>
        <p:spPr>
          <a:xfrm>
            <a:off x="308759" y="1555668"/>
            <a:ext cx="11625942" cy="4621295"/>
          </a:xfrm>
        </p:spPr>
        <p:txBody>
          <a:bodyPr/>
          <a:lstStyle/>
          <a:p>
            <a:pPr marL="0" marR="0"/>
            <a:r>
              <a:rPr lang="en-US" sz="2400" dirty="0">
                <a:effectLst/>
                <a:latin typeface="Times New Roman" panose="02020603050405020304" pitchFamily="18" charset="0"/>
                <a:ea typeface="Times New Roman" panose="02020603050405020304" pitchFamily="18" charset="0"/>
              </a:rPr>
              <a:t>At the turn of the century the country becomes a unified nation. The Commonwealth of Australia comes into being on 1st January 1901.</a:t>
            </a:r>
          </a:p>
          <a:p>
            <a:pPr marL="0" marR="0"/>
            <a:r>
              <a:rPr lang="en-US" sz="2400" dirty="0">
                <a:effectLst/>
                <a:latin typeface="Times New Roman" panose="02020603050405020304" pitchFamily="18" charset="0"/>
                <a:ea typeface="Times New Roman" panose="02020603050405020304" pitchFamily="18" charset="0"/>
              </a:rPr>
              <a:t>Canberra is founded in 1911 and was designated as the new nation’s capital.</a:t>
            </a:r>
          </a:p>
          <a:p>
            <a:pPr marL="0" indent="0">
              <a:buNone/>
            </a:pPr>
            <a:endParaRPr lang="en-US" dirty="0"/>
          </a:p>
        </p:txBody>
      </p:sp>
      <p:pic>
        <p:nvPicPr>
          <p:cNvPr id="5" name="Picture 4" descr="A close-up of a flag&#10;&#10;Description automatically generated">
            <a:extLst>
              <a:ext uri="{FF2B5EF4-FFF2-40B4-BE49-F238E27FC236}">
                <a16:creationId xmlns:a16="http://schemas.microsoft.com/office/drawing/2014/main" id="{5142C19B-3442-C46B-7D45-1366698AE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762" y="2882426"/>
            <a:ext cx="7598476" cy="3975574"/>
          </a:xfrm>
          <a:prstGeom prst="rect">
            <a:avLst/>
          </a:prstGeom>
        </p:spPr>
      </p:pic>
    </p:spTree>
    <p:extLst>
      <p:ext uri="{BB962C8B-B14F-4D97-AF65-F5344CB8AC3E}">
        <p14:creationId xmlns:p14="http://schemas.microsoft.com/office/powerpoint/2010/main" val="13636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2328</Words>
  <Application>Microsoft Office PowerPoint</Application>
  <PresentationFormat>Widescreen</PresentationFormat>
  <Paragraphs>108</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Times New Roman</vt:lpstr>
      <vt:lpstr>Office Theme</vt:lpstr>
      <vt:lpstr>42,000 Years of Australia’s History</vt:lpstr>
      <vt:lpstr>First Arrival</vt:lpstr>
      <vt:lpstr>Western Discovery</vt:lpstr>
      <vt:lpstr>Early Colonization</vt:lpstr>
      <vt:lpstr>Australia’s Gold Rush</vt:lpstr>
      <vt:lpstr>Australia’s Gold Rush Cont.</vt:lpstr>
      <vt:lpstr>Immigration Restriction Act</vt:lpstr>
      <vt:lpstr>The End of the Act</vt:lpstr>
      <vt:lpstr>The Commonwealth of Australia</vt:lpstr>
      <vt:lpstr>World War I</vt:lpstr>
      <vt:lpstr>Economic Woes and War</vt:lpstr>
      <vt:lpstr>Australia and WWII</vt:lpstr>
      <vt:lpstr>War on Japan</vt:lpstr>
      <vt:lpstr>World War II Ends</vt:lpstr>
      <vt:lpstr>World War II Ends Cont.</vt:lpstr>
      <vt:lpstr>XVI Olympics</vt:lpstr>
      <vt:lpstr>Aboriginal Issues</vt:lpstr>
      <vt:lpstr>The Australia Act </vt:lpstr>
      <vt:lpstr>Native Title Act</vt:lpstr>
      <vt:lpstr>Illegal Immigrants</vt:lpstr>
      <vt:lpstr>Bali Bombing</vt:lpstr>
      <vt:lpstr>Australia on Fire</vt:lpstr>
      <vt:lpstr>Australia on Fire</vt:lpstr>
      <vt:lpstr>Multibillion Dollar Oil Deal</vt:lpstr>
      <vt:lpstr>Australian Trivia</vt:lpstr>
      <vt:lpstr>Australia’s History</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22</cp:revision>
  <dcterms:created xsi:type="dcterms:W3CDTF">2024-06-28T20:45:30Z</dcterms:created>
  <dcterms:modified xsi:type="dcterms:W3CDTF">2025-04-24T20:26:43Z</dcterms:modified>
</cp:coreProperties>
</file>