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693400" cy="7556500"/>
  <p:notesSz cx="6858000" cy="9144000"/>
  <p:embeddedFontLst>
    <p:embeddedFont>
      <p:font typeface="Atkinson Hyperlegible" charset="1" panose="00000000000000000000"/>
      <p:regular r:id="rId18"/>
    </p:embeddedFont>
    <p:embeddedFont>
      <p:font typeface="OpenDyslexic" charset="1" panose="000005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Relationship Id="rId3" Target="../media/image38.jpeg" Type="http://schemas.openxmlformats.org/officeDocument/2006/relationships/image"/><Relationship Id="rId4" Target="../media/image39.jpeg" Type="http://schemas.openxmlformats.org/officeDocument/2006/relationships/image"/><Relationship Id="rId5" Target="../media/image40.png" Type="http://schemas.openxmlformats.org/officeDocument/2006/relationships/image"/><Relationship Id="rId6" Target="../media/image41.png" Type="http://schemas.openxmlformats.org/officeDocument/2006/relationships/image"/><Relationship Id="rId7" Target="../media/image42.jpeg" Type="http://schemas.openxmlformats.org/officeDocument/2006/relationships/image"/><Relationship Id="rId8" Target="../media/image43.jpeg" Type="http://schemas.openxmlformats.org/officeDocument/2006/relationships/image"/><Relationship Id="rId9" Target="../media/image4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jpeg" Type="http://schemas.openxmlformats.org/officeDocument/2006/relationships/image"/><Relationship Id="rId3" Target="../media/image46.jpeg" Type="http://schemas.openxmlformats.org/officeDocument/2006/relationships/image"/><Relationship Id="rId4" Target="../media/image4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jpeg" Type="http://schemas.openxmlformats.org/officeDocument/2006/relationships/image"/><Relationship Id="rId2" Target="../media/image4.pn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Relationship Id="rId7" Target="../media/image9.jpeg" Type="http://schemas.openxmlformats.org/officeDocument/2006/relationships/image"/><Relationship Id="rId8" Target="../media/image10.jpeg" Type="http://schemas.openxmlformats.org/officeDocument/2006/relationships/image"/><Relationship Id="rId9" Target="../media/image1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jpeg" Type="http://schemas.openxmlformats.org/officeDocument/2006/relationships/image"/><Relationship Id="rId2" Target="../media/image4.pn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Relationship Id="rId7" Target="../media/image17.jpeg" Type="http://schemas.openxmlformats.org/officeDocument/2006/relationships/image"/><Relationship Id="rId8" Target="../media/image18.jpe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png" Type="http://schemas.openxmlformats.org/officeDocument/2006/relationships/image"/><Relationship Id="rId2" Target="../media/image21.jpeg" Type="http://schemas.openxmlformats.org/officeDocument/2006/relationships/image"/><Relationship Id="rId3" Target="../media/image22.jpeg" Type="http://schemas.openxmlformats.org/officeDocument/2006/relationships/image"/><Relationship Id="rId4" Target="../media/image23.jpeg" Type="http://schemas.openxmlformats.org/officeDocument/2006/relationships/image"/><Relationship Id="rId5" Target="../media/image24.jpeg" Type="http://schemas.openxmlformats.org/officeDocument/2006/relationships/image"/><Relationship Id="rId6" Target="../media/image25.jpeg" Type="http://schemas.openxmlformats.org/officeDocument/2006/relationships/image"/><Relationship Id="rId7" Target="../media/image26.jpeg" Type="http://schemas.openxmlformats.org/officeDocument/2006/relationships/image"/><Relationship Id="rId8" Target="../media/image27.jpeg" Type="http://schemas.openxmlformats.org/officeDocument/2006/relationships/image"/><Relationship Id="rId9" Target="../media/image2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png" Type="http://schemas.openxmlformats.org/officeDocument/2006/relationships/image"/><Relationship Id="rId2" Target="../media/image29.jpeg" Type="http://schemas.openxmlformats.org/officeDocument/2006/relationships/image"/><Relationship Id="rId3" Target="../media/image30.jpeg" Type="http://schemas.openxmlformats.org/officeDocument/2006/relationships/image"/><Relationship Id="rId4" Target="../media/image31.jpeg" Type="http://schemas.openxmlformats.org/officeDocument/2006/relationships/image"/><Relationship Id="rId5" Target="../media/image32.jpeg" Type="http://schemas.openxmlformats.org/officeDocument/2006/relationships/image"/><Relationship Id="rId6" Target="../media/image33.jpeg" Type="http://schemas.openxmlformats.org/officeDocument/2006/relationships/image"/><Relationship Id="rId7" Target="../media/image34.jpeg" Type="http://schemas.openxmlformats.org/officeDocument/2006/relationships/image"/><Relationship Id="rId8" Target="../media/image35.jpeg" Type="http://schemas.openxmlformats.org/officeDocument/2006/relationships/image"/><Relationship Id="rId9" Target="../media/image3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402" y="107051"/>
            <a:ext cx="10455196" cy="7345898"/>
            <a:chOff x="0" y="0"/>
            <a:chExt cx="13940261" cy="979453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0" y="0"/>
              <a:ext cx="3389815" cy="4833766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3516815" y="0"/>
              <a:ext cx="3389815" cy="4833766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7033631" y="0"/>
              <a:ext cx="3389815" cy="4833766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10550446" y="0"/>
              <a:ext cx="3389815" cy="4833766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0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3516815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7033631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10550446" y="4960766"/>
              <a:ext cx="3389815" cy="4833766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449213" y="1195122"/>
            <a:ext cx="9863913" cy="5118331"/>
            <a:chOff x="0" y="0"/>
            <a:chExt cx="13151884" cy="682444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9999" y="417684"/>
              <a:ext cx="2257258" cy="671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3504057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3689307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7014092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7199341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10524126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8" y="0"/>
                  </a:lnTo>
                  <a:lnTo>
                    <a:pt x="2627758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0709376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0" id="20"/>
            <p:cNvSpPr/>
            <p:nvPr/>
          </p:nvSpPr>
          <p:spPr>
            <a:xfrm flipH="false" flipV="false" rot="0">
              <a:off x="0" y="4913246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185250" y="5330931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2" id="22"/>
            <p:cNvSpPr/>
            <p:nvPr/>
          </p:nvSpPr>
          <p:spPr>
            <a:xfrm flipH="false" flipV="false" rot="0">
              <a:off x="3504057" y="4913246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3689307" y="5330931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4" id="24"/>
            <p:cNvSpPr/>
            <p:nvPr/>
          </p:nvSpPr>
          <p:spPr>
            <a:xfrm flipH="false" flipV="false" rot="0">
              <a:off x="7014092" y="5010049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7199341" y="542773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6" id="26"/>
            <p:cNvSpPr/>
            <p:nvPr/>
          </p:nvSpPr>
          <p:spPr>
            <a:xfrm flipH="false" flipV="false" rot="0">
              <a:off x="10518149" y="5010049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10703399" y="542773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402" y="107051"/>
            <a:ext cx="10455196" cy="7345898"/>
            <a:chOff x="0" y="0"/>
            <a:chExt cx="13940261" cy="9794531"/>
          </a:xfrm>
        </p:grpSpPr>
        <p:sp>
          <p:nvSpPr>
            <p:cNvPr name="AutoShape 3" id="3"/>
            <p:cNvSpPr/>
            <p:nvPr/>
          </p:nvSpPr>
          <p:spPr>
            <a:xfrm>
              <a:off x="0" y="0"/>
              <a:ext cx="3389815" cy="4833766"/>
            </a:xfrm>
            <a:prstGeom prst="rect">
              <a:avLst/>
            </a:prstGeom>
            <a:solidFill>
              <a:srgbClr val="89B5B5"/>
            </a:solidFill>
          </p:spPr>
        </p:sp>
        <p:sp>
          <p:nvSpPr>
            <p:cNvPr name="AutoShape 4" id="4"/>
            <p:cNvSpPr/>
            <p:nvPr/>
          </p:nvSpPr>
          <p:spPr>
            <a:xfrm>
              <a:off x="3516815" y="0"/>
              <a:ext cx="3389815" cy="4833766"/>
            </a:xfrm>
            <a:prstGeom prst="rect">
              <a:avLst/>
            </a:prstGeom>
            <a:solidFill>
              <a:srgbClr val="89B5B5"/>
            </a:solidFill>
          </p:spPr>
        </p:sp>
        <p:sp>
          <p:nvSpPr>
            <p:cNvPr name="AutoShape 5" id="5"/>
            <p:cNvSpPr/>
            <p:nvPr/>
          </p:nvSpPr>
          <p:spPr>
            <a:xfrm>
              <a:off x="7033631" y="0"/>
              <a:ext cx="3389815" cy="4833766"/>
            </a:xfrm>
            <a:prstGeom prst="rect">
              <a:avLst/>
            </a:prstGeom>
            <a:solidFill>
              <a:srgbClr val="89B5B5"/>
            </a:solidFill>
          </p:spPr>
        </p:sp>
        <p:sp>
          <p:nvSpPr>
            <p:cNvPr name="AutoShape 6" id="6"/>
            <p:cNvSpPr/>
            <p:nvPr/>
          </p:nvSpPr>
          <p:spPr>
            <a:xfrm>
              <a:off x="10550446" y="0"/>
              <a:ext cx="3389815" cy="4833766"/>
            </a:xfrm>
            <a:prstGeom prst="rect">
              <a:avLst/>
            </a:prstGeom>
            <a:solidFill>
              <a:srgbClr val="89B5B5"/>
            </a:solidFill>
          </p:spPr>
        </p:sp>
        <p:sp>
          <p:nvSpPr>
            <p:cNvPr name="AutoShape 7" id="7"/>
            <p:cNvSpPr/>
            <p:nvPr/>
          </p:nvSpPr>
          <p:spPr>
            <a:xfrm>
              <a:off x="0" y="4960766"/>
              <a:ext cx="3389815" cy="4833766"/>
            </a:xfrm>
            <a:prstGeom prst="rect">
              <a:avLst/>
            </a:prstGeom>
            <a:solidFill>
              <a:srgbClr val="527B89"/>
            </a:solidFill>
          </p:spPr>
        </p:sp>
        <p:sp>
          <p:nvSpPr>
            <p:cNvPr name="AutoShape 8" id="8"/>
            <p:cNvSpPr/>
            <p:nvPr/>
          </p:nvSpPr>
          <p:spPr>
            <a:xfrm>
              <a:off x="3516815" y="4960766"/>
              <a:ext cx="3389815" cy="4833766"/>
            </a:xfrm>
            <a:prstGeom prst="rect">
              <a:avLst/>
            </a:prstGeom>
            <a:solidFill>
              <a:srgbClr val="527B89"/>
            </a:solidFill>
          </p:spPr>
        </p:sp>
        <p:sp>
          <p:nvSpPr>
            <p:cNvPr name="AutoShape 9" id="9"/>
            <p:cNvSpPr/>
            <p:nvPr/>
          </p:nvSpPr>
          <p:spPr>
            <a:xfrm>
              <a:off x="7033631" y="4960766"/>
              <a:ext cx="3389815" cy="4833766"/>
            </a:xfrm>
            <a:prstGeom prst="rect">
              <a:avLst/>
            </a:prstGeom>
            <a:solidFill>
              <a:srgbClr val="527B89"/>
            </a:solidFill>
          </p:spPr>
        </p:sp>
        <p:sp>
          <p:nvSpPr>
            <p:cNvPr name="AutoShape 10" id="10"/>
            <p:cNvSpPr/>
            <p:nvPr/>
          </p:nvSpPr>
          <p:spPr>
            <a:xfrm>
              <a:off x="10550446" y="4960766"/>
              <a:ext cx="3389815" cy="4833766"/>
            </a:xfrm>
            <a:prstGeom prst="rect">
              <a:avLst/>
            </a:prstGeom>
            <a:solidFill>
              <a:srgbClr val="527B89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216361" y="3901167"/>
            <a:ext cx="2356792" cy="3489996"/>
            <a:chOff x="0" y="0"/>
            <a:chExt cx="844621" cy="12507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16361" y="202223"/>
            <a:ext cx="2356792" cy="3489996"/>
            <a:chOff x="0" y="0"/>
            <a:chExt cx="844621" cy="125073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850510" y="202223"/>
            <a:ext cx="2356792" cy="3489996"/>
            <a:chOff x="0" y="0"/>
            <a:chExt cx="844621" cy="125073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484658" y="202223"/>
            <a:ext cx="2356792" cy="3489996"/>
            <a:chOff x="0" y="0"/>
            <a:chExt cx="844621" cy="125073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8118806" y="202223"/>
            <a:ext cx="2356792" cy="3489996"/>
            <a:chOff x="0" y="0"/>
            <a:chExt cx="844621" cy="125073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850510" y="3901167"/>
            <a:ext cx="2356792" cy="3489996"/>
            <a:chOff x="0" y="0"/>
            <a:chExt cx="844621" cy="125073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484658" y="3901167"/>
            <a:ext cx="2356792" cy="3489996"/>
            <a:chOff x="0" y="0"/>
            <a:chExt cx="844621" cy="125073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118806" y="3901167"/>
            <a:ext cx="2356792" cy="3489996"/>
            <a:chOff x="0" y="0"/>
            <a:chExt cx="844621" cy="125073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879342" y="3973369"/>
            <a:ext cx="1573422" cy="1573422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0512" t="0" r="-20512" b="0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8517725" y="3973369"/>
            <a:ext cx="1573422" cy="1573422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6701" t="0" r="-6701" b="0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3244486" y="3973369"/>
            <a:ext cx="1573422" cy="1573422"/>
            <a:chOff x="0" y="0"/>
            <a:chExt cx="812800" cy="8128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6105" t="0" r="-16105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600813" y="3973369"/>
            <a:ext cx="1573422" cy="1573422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9009" t="0" r="-23520" b="0"/>
              </a:stretch>
            </a:blip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608047" y="278231"/>
            <a:ext cx="1573422" cy="1573422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229" t="0" r="-1229" b="0"/>
              </a:stretch>
            </a:blip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3242195" y="278231"/>
            <a:ext cx="1573422" cy="1573422"/>
            <a:chOff x="0" y="0"/>
            <a:chExt cx="812800" cy="8128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5136" t="0" r="-25136" b="0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5879342" y="278231"/>
            <a:ext cx="1573422" cy="1573422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0" t="-3294" r="0" b="-3294"/>
              </a:stretch>
            </a:blip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8517725" y="278231"/>
            <a:ext cx="1573422" cy="1573422"/>
            <a:chOff x="0" y="0"/>
            <a:chExt cx="812800" cy="8128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27030" t="0" r="-27030" b="0"/>
              </a:stretch>
            </a:blipFill>
          </p:spPr>
        </p:sp>
      </p:grpSp>
      <p:sp>
        <p:nvSpPr>
          <p:cNvPr name="TextBox 51" id="51"/>
          <p:cNvSpPr txBox="true"/>
          <p:nvPr/>
        </p:nvSpPr>
        <p:spPr>
          <a:xfrm rot="0">
            <a:off x="175120" y="6907596"/>
            <a:ext cx="2424808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527B89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Parasites helminthes 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51972" y="3341003"/>
            <a:ext cx="2271104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89B5B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Parasites protozoaires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936197" y="3341003"/>
            <a:ext cx="2271104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89B5B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Parasites protozoaires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570345" y="3341003"/>
            <a:ext cx="2271104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89B5B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Parasites protozoaires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8161650" y="3341003"/>
            <a:ext cx="2271104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89B5B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Parasites protozoaires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216361" y="5518216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Taenia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Ver solitaire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259205" y="1841769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Giardia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Diarrhées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2979199" y="1841769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Entamoeba 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Dysenterie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2889703" y="5518216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Ascaris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Nématode intestinal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454952" y="1841769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Trypanosoma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Maladie du sommeil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5555550" y="5537266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Schistosoma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Parasite sanguin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8165509" y="1823078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Leishmania   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       P</a:t>
            </a: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arasite intracellulaire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8189908" y="5537266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Enterobius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Oxyure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2820594" y="6926646"/>
            <a:ext cx="2424808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527B89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Parasites helminthes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5454952" y="6926646"/>
            <a:ext cx="2424808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527B89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Parasites helminthes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8084798" y="6926646"/>
            <a:ext cx="2424808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527B89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Parasites helminthes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265141" y="5889691"/>
            <a:ext cx="718319" cy="1463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Ascaris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Sch</a:t>
            </a:r>
            <a:r>
              <a:rPr lang="en-US" sz="10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istosoma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</a:t>
            </a:r>
            <a:r>
              <a:rPr lang="en-US" sz="10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nter</a:t>
            </a:r>
            <a:r>
              <a:rPr lang="en-US" sz="10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obius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Trichinella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Ancylostoma</a:t>
            </a:r>
          </a:p>
          <a:p>
            <a:pPr algn="l">
              <a:lnSpc>
                <a:spcPts val="1400"/>
              </a:lnSpc>
            </a:pPr>
          </a:p>
          <a:p>
            <a:pPr algn="ctr">
              <a:lnSpc>
                <a:spcPts val="2100"/>
              </a:lnSpc>
            </a:pPr>
          </a:p>
        </p:txBody>
      </p:sp>
      <p:sp>
        <p:nvSpPr>
          <p:cNvPr name="TextBox 68" id="68"/>
          <p:cNvSpPr txBox="true"/>
          <p:nvPr/>
        </p:nvSpPr>
        <p:spPr>
          <a:xfrm rot="0">
            <a:off x="2936197" y="6085271"/>
            <a:ext cx="718319" cy="85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Taen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ia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Schistosoma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Enterobius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Trichinella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Ancylostoma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5582102" y="6085271"/>
            <a:ext cx="710431" cy="1022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Taen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ia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Ascaris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Enterobius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Trichinella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Ancylostoma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</a:p>
        </p:txBody>
      </p:sp>
      <p:sp>
        <p:nvSpPr>
          <p:cNvPr name="TextBox 70" id="70"/>
          <p:cNvSpPr txBox="true"/>
          <p:nvPr/>
        </p:nvSpPr>
        <p:spPr>
          <a:xfrm rot="0">
            <a:off x="8212925" y="6085271"/>
            <a:ext cx="718319" cy="85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Taenia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Ascaris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Schistosoma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Trichinella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Ancylostoma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327139" y="2465020"/>
            <a:ext cx="744736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Plasmodium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oxoplasma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Entamoeba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Trypanosoma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Leishmania</a:t>
            </a:r>
          </a:p>
          <a:p>
            <a:pPr algn="l">
              <a:lnSpc>
                <a:spcPts val="1399"/>
              </a:lnSpc>
            </a:pPr>
          </a:p>
          <a:p>
            <a:pPr algn="l">
              <a:lnSpc>
                <a:spcPts val="1399"/>
              </a:lnSpc>
            </a:pPr>
          </a:p>
        </p:txBody>
      </p:sp>
      <p:sp>
        <p:nvSpPr>
          <p:cNvPr name="TextBox 72" id="72"/>
          <p:cNvSpPr txBox="true"/>
          <p:nvPr/>
        </p:nvSpPr>
        <p:spPr>
          <a:xfrm rot="0">
            <a:off x="2979199" y="2486202"/>
            <a:ext cx="744736" cy="1022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Plasmodium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Tox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oplasma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Trypanosoma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Leishmania</a:t>
            </a:r>
          </a:p>
          <a:p>
            <a:pPr algn="l">
              <a:lnSpc>
                <a:spcPts val="1399"/>
              </a:lnSpc>
            </a:pPr>
          </a:p>
          <a:p>
            <a:pPr algn="l">
              <a:lnSpc>
                <a:spcPts val="1399"/>
              </a:lnSpc>
            </a:pPr>
          </a:p>
        </p:txBody>
      </p:sp>
      <p:sp>
        <p:nvSpPr>
          <p:cNvPr name="TextBox 73" id="73"/>
          <p:cNvSpPr txBox="true"/>
          <p:nvPr/>
        </p:nvSpPr>
        <p:spPr>
          <a:xfrm rot="0">
            <a:off x="5582102" y="2465020"/>
            <a:ext cx="778073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HPlasmodium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oxoplasma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Giardia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Entamoeba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Leishmania</a:t>
            </a:r>
          </a:p>
          <a:p>
            <a:pPr algn="l">
              <a:lnSpc>
                <a:spcPts val="1399"/>
              </a:lnSpc>
            </a:pPr>
          </a:p>
          <a:p>
            <a:pPr algn="l">
              <a:lnSpc>
                <a:spcPts val="1399"/>
              </a:lnSpc>
            </a:pPr>
          </a:p>
        </p:txBody>
      </p:sp>
      <p:sp>
        <p:nvSpPr>
          <p:cNvPr name="TextBox 74" id="74"/>
          <p:cNvSpPr txBox="true"/>
          <p:nvPr/>
        </p:nvSpPr>
        <p:spPr>
          <a:xfrm rot="0">
            <a:off x="8255005" y="2486202"/>
            <a:ext cx="778073" cy="1022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HPlasmodium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oxoplasma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Giardia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Entamoeba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Trypanosoma</a:t>
            </a:r>
          </a:p>
          <a:p>
            <a:pPr algn="l">
              <a:lnSpc>
                <a:spcPts val="1399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402" y="107051"/>
            <a:ext cx="10455196" cy="7345898"/>
            <a:chOff x="0" y="0"/>
            <a:chExt cx="13940261" cy="979453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0" y="0"/>
              <a:ext cx="3389815" cy="4833766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3516815" y="0"/>
              <a:ext cx="3389815" cy="4833766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7033631" y="0"/>
              <a:ext cx="3389815" cy="4833766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10550446" y="0"/>
              <a:ext cx="3389815" cy="4833766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0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3516815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7033631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10550446" y="4960766"/>
              <a:ext cx="3389815" cy="4833766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449213" y="1195122"/>
            <a:ext cx="9863913" cy="5118331"/>
            <a:chOff x="0" y="0"/>
            <a:chExt cx="13151884" cy="682444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9999" y="417684"/>
              <a:ext cx="2257258" cy="671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3504057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3689307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7014092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7199341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10524126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8" y="0"/>
                  </a:lnTo>
                  <a:lnTo>
                    <a:pt x="2627758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0709376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0" id="20"/>
            <p:cNvSpPr/>
            <p:nvPr/>
          </p:nvSpPr>
          <p:spPr>
            <a:xfrm flipH="false" flipV="false" rot="0">
              <a:off x="0" y="4913246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185250" y="5330931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2" id="22"/>
            <p:cNvSpPr/>
            <p:nvPr/>
          </p:nvSpPr>
          <p:spPr>
            <a:xfrm flipH="false" flipV="false" rot="0">
              <a:off x="3504057" y="4913246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3689307" y="5330931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4" id="24"/>
            <p:cNvSpPr/>
            <p:nvPr/>
          </p:nvSpPr>
          <p:spPr>
            <a:xfrm flipH="false" flipV="false" rot="0">
              <a:off x="7014092" y="5010049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7199341" y="542773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6" id="26"/>
            <p:cNvSpPr/>
            <p:nvPr/>
          </p:nvSpPr>
          <p:spPr>
            <a:xfrm flipH="false" flipV="false" rot="0">
              <a:off x="10518149" y="5010049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10703399" y="542773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402" y="107051"/>
            <a:ext cx="10455196" cy="7345898"/>
            <a:chOff x="0" y="0"/>
            <a:chExt cx="13940261" cy="9794531"/>
          </a:xfrm>
        </p:grpSpPr>
        <p:sp>
          <p:nvSpPr>
            <p:cNvPr name="AutoShape 3" id="3"/>
            <p:cNvSpPr/>
            <p:nvPr/>
          </p:nvSpPr>
          <p:spPr>
            <a:xfrm>
              <a:off x="0" y="0"/>
              <a:ext cx="3389815" cy="4833766"/>
            </a:xfrm>
            <a:prstGeom prst="rect">
              <a:avLst/>
            </a:prstGeom>
            <a:solidFill>
              <a:srgbClr val="527B89"/>
            </a:solidFill>
          </p:spPr>
        </p:sp>
        <p:sp>
          <p:nvSpPr>
            <p:cNvPr name="AutoShape 4" id="4"/>
            <p:cNvSpPr/>
            <p:nvPr/>
          </p:nvSpPr>
          <p:spPr>
            <a:xfrm>
              <a:off x="3516815" y="0"/>
              <a:ext cx="3389815" cy="4833766"/>
            </a:xfrm>
            <a:prstGeom prst="rect">
              <a:avLst/>
            </a:prstGeom>
            <a:solidFill>
              <a:srgbClr val="527B89"/>
            </a:solidFill>
          </p:spPr>
        </p:sp>
        <p:sp>
          <p:nvSpPr>
            <p:cNvPr name="AutoShape 5" id="5"/>
            <p:cNvSpPr/>
            <p:nvPr/>
          </p:nvSpPr>
          <p:spPr>
            <a:xfrm>
              <a:off x="7033631" y="0"/>
              <a:ext cx="3389815" cy="4833766"/>
            </a:xfrm>
            <a:prstGeom prst="rect">
              <a:avLst/>
            </a:prstGeom>
            <a:solidFill>
              <a:srgbClr val="7ED957"/>
            </a:solidFill>
          </p:spPr>
        </p:sp>
        <p:sp>
          <p:nvSpPr>
            <p:cNvPr name="AutoShape 6" id="6"/>
            <p:cNvSpPr/>
            <p:nvPr/>
          </p:nvSpPr>
          <p:spPr>
            <a:xfrm>
              <a:off x="10550446" y="0"/>
              <a:ext cx="3389815" cy="4833766"/>
            </a:xfrm>
            <a:prstGeom prst="rect">
              <a:avLst/>
            </a:prstGeom>
            <a:solidFill>
              <a:srgbClr val="7ED957"/>
            </a:solidFill>
          </p:spPr>
        </p:sp>
        <p:sp>
          <p:nvSpPr>
            <p:cNvPr name="AutoShape 7" id="7"/>
            <p:cNvSpPr/>
            <p:nvPr/>
          </p:nvSpPr>
          <p:spPr>
            <a:xfrm>
              <a:off x="0" y="4960766"/>
              <a:ext cx="3389815" cy="4833766"/>
            </a:xfrm>
            <a:prstGeom prst="rect">
              <a:avLst/>
            </a:prstGeom>
            <a:solidFill>
              <a:srgbClr val="7ED957"/>
            </a:solidFill>
          </p:spPr>
        </p:sp>
        <p:sp>
          <p:nvSpPr>
            <p:cNvPr name="AutoShape 8" id="8"/>
            <p:cNvSpPr/>
            <p:nvPr/>
          </p:nvSpPr>
          <p:spPr>
            <a:xfrm>
              <a:off x="3516815" y="4960766"/>
              <a:ext cx="3389815" cy="4833766"/>
            </a:xfrm>
            <a:prstGeom prst="rect">
              <a:avLst/>
            </a:prstGeom>
            <a:solidFill>
              <a:srgbClr val="7ED957"/>
            </a:solidFill>
          </p:spPr>
        </p:sp>
        <p:sp>
          <p:nvSpPr>
            <p:cNvPr name="AutoShape 9" id="9"/>
            <p:cNvSpPr/>
            <p:nvPr/>
          </p:nvSpPr>
          <p:spPr>
            <a:xfrm>
              <a:off x="7033631" y="4960766"/>
              <a:ext cx="3389815" cy="4833766"/>
            </a:xfrm>
            <a:prstGeom prst="rect">
              <a:avLst/>
            </a:prstGeom>
            <a:solidFill>
              <a:srgbClr val="7ED957"/>
            </a:solidFill>
          </p:spPr>
        </p:sp>
        <p:sp>
          <p:nvSpPr>
            <p:cNvPr name="AutoShape 10" id="10"/>
            <p:cNvSpPr/>
            <p:nvPr/>
          </p:nvSpPr>
          <p:spPr>
            <a:xfrm>
              <a:off x="10550446" y="4960766"/>
              <a:ext cx="3389815" cy="4833766"/>
            </a:xfrm>
            <a:prstGeom prst="rect">
              <a:avLst/>
            </a:prstGeom>
            <a:solidFill>
              <a:srgbClr val="7ED95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216361" y="3901167"/>
            <a:ext cx="2356792" cy="3489996"/>
            <a:chOff x="0" y="0"/>
            <a:chExt cx="844621" cy="12507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17493" y="202223"/>
            <a:ext cx="2356792" cy="3489996"/>
            <a:chOff x="0" y="0"/>
            <a:chExt cx="844621" cy="125073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852801" y="202223"/>
            <a:ext cx="2356792" cy="3489996"/>
            <a:chOff x="0" y="0"/>
            <a:chExt cx="844621" cy="125073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484658" y="202223"/>
            <a:ext cx="2356792" cy="3489996"/>
            <a:chOff x="0" y="0"/>
            <a:chExt cx="844621" cy="125073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8118806" y="202223"/>
            <a:ext cx="2356792" cy="3489996"/>
            <a:chOff x="0" y="0"/>
            <a:chExt cx="844621" cy="125073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850510" y="3901167"/>
            <a:ext cx="2356792" cy="3489996"/>
            <a:chOff x="0" y="0"/>
            <a:chExt cx="844621" cy="125073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484658" y="3901167"/>
            <a:ext cx="2356792" cy="3489996"/>
            <a:chOff x="0" y="0"/>
            <a:chExt cx="844621" cy="125073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118806" y="3901167"/>
            <a:ext cx="2356792" cy="3489996"/>
            <a:chOff x="0" y="0"/>
            <a:chExt cx="844621" cy="125073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879342" y="3973369"/>
            <a:ext cx="1573422" cy="1573422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78303" t="0" r="-78303" b="0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8517725" y="3973369"/>
            <a:ext cx="1573422" cy="1573422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78303" t="0" r="-78303" b="0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3244486" y="3973369"/>
            <a:ext cx="1573422" cy="1573422"/>
            <a:chOff x="0" y="0"/>
            <a:chExt cx="812800" cy="8128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78303" t="0" r="-78303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600813" y="3973369"/>
            <a:ext cx="1573422" cy="1573422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78303" t="0" r="-78303" b="0"/>
              </a:stretch>
            </a:blip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608047" y="278231"/>
            <a:ext cx="1573422" cy="1573422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136" t="0" r="-25136" b="0"/>
              </a:stretch>
            </a:blip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3242195" y="278231"/>
            <a:ext cx="1573422" cy="1573422"/>
            <a:chOff x="0" y="0"/>
            <a:chExt cx="812800" cy="8128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6105" t="0" r="-16105" b="0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8517725" y="278231"/>
            <a:ext cx="1573422" cy="1573422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78303" t="0" r="-78303" b="0"/>
              </a:stretch>
            </a:blipFill>
          </p:spPr>
        </p:sp>
      </p:grpSp>
      <p:sp>
        <p:nvSpPr>
          <p:cNvPr name="TextBox 49" id="49"/>
          <p:cNvSpPr txBox="true"/>
          <p:nvPr/>
        </p:nvSpPr>
        <p:spPr>
          <a:xfrm rot="0">
            <a:off x="6295508" y="7036141"/>
            <a:ext cx="741089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7ED957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Famille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8933891" y="7036141"/>
            <a:ext cx="741089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7ED957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Famille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660652" y="7023166"/>
            <a:ext cx="741089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7ED957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Famille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014045" y="7023166"/>
            <a:ext cx="741089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7ED957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Famille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8926657" y="3329753"/>
            <a:ext cx="741089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7ED957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Famille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260336" y="1918646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Trichinella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Viande crue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2921192" y="1918646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Ancylostoma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Anémie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5450650" y="183173"/>
            <a:ext cx="2318162" cy="3364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0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Règles  des 7 Familles</a:t>
            </a:r>
          </a:p>
          <a:p>
            <a:pPr algn="ctr">
              <a:lnSpc>
                <a:spcPts val="1539"/>
              </a:lnSpc>
            </a:pPr>
          </a:p>
          <a:p>
            <a:pPr algn="l" marL="172721" indent="-86360" lvl="1">
              <a:lnSpc>
                <a:spcPts val="1120"/>
              </a:lnSpc>
              <a:buAutoNum type="arabicPeriod" startAt="1"/>
            </a:pPr>
            <a:r>
              <a:rPr lang="en-US" sz="8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8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Objectif : Reconstituer le plus de familles possible (6 cartes par famille).</a:t>
            </a:r>
          </a:p>
          <a:p>
            <a:pPr algn="l" marL="172721" indent="-86360" lvl="1">
              <a:lnSpc>
                <a:spcPts val="1120"/>
              </a:lnSpc>
              <a:buAutoNum type="arabicPeriod" startAt="1"/>
            </a:pPr>
            <a:r>
              <a:rPr lang="en-US" sz="8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Mise en place : Distribuer 6 cartes par personne. Le reste devient la pioche.</a:t>
            </a:r>
          </a:p>
          <a:p>
            <a:pPr algn="l" marL="172721" indent="-86360" lvl="1">
              <a:lnSpc>
                <a:spcPts val="1120"/>
              </a:lnSpc>
              <a:buAutoNum type="arabicPeriod" startAt="1"/>
            </a:pPr>
            <a:r>
              <a:rPr lang="en-US" sz="8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Le Tour de Jeu : </a:t>
            </a:r>
          </a:p>
          <a:p>
            <a:pPr algn="l" marL="345441" indent="-115147" lvl="2">
              <a:lnSpc>
                <a:spcPts val="1120"/>
              </a:lnSpc>
              <a:buAutoNum type="alphaLcPeriod" startAt="1"/>
            </a:pPr>
            <a:r>
              <a:rPr lang="en-US" sz="8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 Demandez une carte spécifique à un adversaire (ex: "Dans la famille Parasite, je veux tel parasite"). Vous devez posséder au moins une carte de cette famille.</a:t>
            </a:r>
          </a:p>
          <a:p>
            <a:pPr algn="l" marL="345441" indent="-115147" lvl="2">
              <a:lnSpc>
                <a:spcPts val="1120"/>
              </a:lnSpc>
              <a:buAutoNum type="alphaLcPeriod" startAt="1"/>
            </a:pPr>
            <a:r>
              <a:rPr lang="en-US" sz="8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 L'Échange d'Info : Si l'adversaire possède la carte, il doit vous donner une anecdote ou une information réelle sur le personnage ou le sujet représenté sur la carte avant de vous la tendre. </a:t>
            </a:r>
          </a:p>
          <a:p>
            <a:pPr algn="l" marL="345441" indent="-115147" lvl="2">
              <a:lnSpc>
                <a:spcPts val="1120"/>
              </a:lnSpc>
              <a:buAutoNum type="alphaLcPeriod" startAt="1"/>
            </a:pPr>
            <a:r>
              <a:rPr lang="en-US" sz="8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 Si vous obtenez la carte, rejouez. Sinon, piochez. Si vous piochez la bonne carte, dites "Bonne pioche !" et continuez. Sinon, passez votre tour.</a:t>
            </a:r>
          </a:p>
          <a:p>
            <a:pPr algn="l" marL="172721" indent="-86360" lvl="1">
              <a:lnSpc>
                <a:spcPts val="1120"/>
              </a:lnSpc>
              <a:buAutoNum type="arabicPeriod" startAt="1"/>
            </a:pPr>
            <a:r>
              <a:rPr lang="en-US" sz="8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Fin de partie : Quand toutes les familles sont complétées, le joueur qui en possède le plus gagne.</a:t>
            </a:r>
          </a:p>
          <a:p>
            <a:pPr algn="ctr">
              <a:lnSpc>
                <a:spcPts val="1120"/>
              </a:lnSpc>
            </a:pPr>
          </a:p>
        </p:txBody>
      </p:sp>
      <p:sp>
        <p:nvSpPr>
          <p:cNvPr name="TextBox 57" id="57"/>
          <p:cNvSpPr txBox="true"/>
          <p:nvPr/>
        </p:nvSpPr>
        <p:spPr>
          <a:xfrm rot="0">
            <a:off x="8118806" y="1918646"/>
            <a:ext cx="2424808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Texte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72186" y="5613466"/>
            <a:ext cx="2424808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Texte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2818793" y="5613466"/>
            <a:ext cx="2424808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Texte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416642" y="5613466"/>
            <a:ext cx="2424808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Texte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8118806" y="5617590"/>
            <a:ext cx="2424808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Texte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49477" y="3211961"/>
            <a:ext cx="2424808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527B89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Parasites helminthes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2816502" y="3236643"/>
            <a:ext cx="2424808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527B89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Parasites helminthes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261370" y="2389636"/>
            <a:ext cx="718319" cy="85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Taenia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Ascaris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Schistosoma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Enterobius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Ancylostoma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2921192" y="2389636"/>
            <a:ext cx="718319" cy="1111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Taenia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Ascaris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Schistosoma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Enterobius</a:t>
            </a:r>
          </a:p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Trichinella</a:t>
            </a:r>
          </a:p>
          <a:p>
            <a:pPr algn="ctr">
              <a:lnSpc>
                <a:spcPts val="210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402" y="107051"/>
            <a:ext cx="10455196" cy="7345898"/>
            <a:chOff x="0" y="0"/>
            <a:chExt cx="13940261" cy="9794531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3940261" cy="9794531"/>
              <a:chOff x="0" y="0"/>
              <a:chExt cx="13940261" cy="9794531"/>
            </a:xfrm>
          </p:grpSpPr>
          <p:sp>
            <p:nvSpPr>
              <p:cNvPr name="AutoShape 4" id="4"/>
              <p:cNvSpPr/>
              <p:nvPr/>
            </p:nvSpPr>
            <p:spPr>
              <a:xfrm>
                <a:off x="0" y="0"/>
                <a:ext cx="3389815" cy="4833766"/>
              </a:xfrm>
              <a:prstGeom prst="rect">
                <a:avLst/>
              </a:prstGeom>
              <a:solidFill>
                <a:srgbClr val="65408E"/>
              </a:solidFill>
            </p:spPr>
          </p:sp>
          <p:sp>
            <p:nvSpPr>
              <p:cNvPr name="AutoShape 5" id="5"/>
              <p:cNvSpPr/>
              <p:nvPr/>
            </p:nvSpPr>
            <p:spPr>
              <a:xfrm>
                <a:off x="3516815" y="0"/>
                <a:ext cx="3389815" cy="4833766"/>
              </a:xfrm>
              <a:prstGeom prst="rect">
                <a:avLst/>
              </a:prstGeom>
              <a:solidFill>
                <a:srgbClr val="65408E"/>
              </a:solidFill>
            </p:spPr>
          </p:sp>
          <p:sp>
            <p:nvSpPr>
              <p:cNvPr name="AutoShape 6" id="6"/>
              <p:cNvSpPr/>
              <p:nvPr/>
            </p:nvSpPr>
            <p:spPr>
              <a:xfrm>
                <a:off x="7033631" y="0"/>
                <a:ext cx="3389815" cy="4833766"/>
              </a:xfrm>
              <a:prstGeom prst="rect">
                <a:avLst/>
              </a:prstGeom>
              <a:solidFill>
                <a:srgbClr val="65408E"/>
              </a:solidFill>
            </p:spPr>
          </p:sp>
          <p:sp>
            <p:nvSpPr>
              <p:cNvPr name="AutoShape 7" id="7"/>
              <p:cNvSpPr/>
              <p:nvPr/>
            </p:nvSpPr>
            <p:spPr>
              <a:xfrm>
                <a:off x="10550446" y="0"/>
                <a:ext cx="3389815" cy="4833766"/>
              </a:xfrm>
              <a:prstGeom prst="rect">
                <a:avLst/>
              </a:prstGeom>
              <a:solidFill>
                <a:srgbClr val="65408E"/>
              </a:solidFill>
            </p:spPr>
          </p:sp>
          <p:sp>
            <p:nvSpPr>
              <p:cNvPr name="AutoShape 8" id="8"/>
              <p:cNvSpPr/>
              <p:nvPr/>
            </p:nvSpPr>
            <p:spPr>
              <a:xfrm>
                <a:off x="0" y="4960766"/>
                <a:ext cx="3389815" cy="4833766"/>
              </a:xfrm>
              <a:prstGeom prst="rect">
                <a:avLst/>
              </a:prstGeom>
              <a:solidFill>
                <a:srgbClr val="65408E"/>
              </a:solidFill>
            </p:spPr>
          </p:sp>
          <p:sp>
            <p:nvSpPr>
              <p:cNvPr name="AutoShape 9" id="9"/>
              <p:cNvSpPr/>
              <p:nvPr/>
            </p:nvSpPr>
            <p:spPr>
              <a:xfrm>
                <a:off x="3516815" y="4960766"/>
                <a:ext cx="3389815" cy="4833766"/>
              </a:xfrm>
              <a:prstGeom prst="rect">
                <a:avLst/>
              </a:prstGeom>
              <a:solidFill>
                <a:srgbClr val="65408E"/>
              </a:solidFill>
            </p:spPr>
          </p:sp>
          <p:sp>
            <p:nvSpPr>
              <p:cNvPr name="AutoShape 10" id="10"/>
              <p:cNvSpPr/>
              <p:nvPr/>
            </p:nvSpPr>
            <p:spPr>
              <a:xfrm>
                <a:off x="7033631" y="4960766"/>
                <a:ext cx="3389815" cy="4833766"/>
              </a:xfrm>
              <a:prstGeom prst="rect">
                <a:avLst/>
              </a:prstGeom>
              <a:solidFill>
                <a:srgbClr val="FFC2E8"/>
              </a:solidFill>
            </p:spPr>
          </p:sp>
          <p:sp>
            <p:nvSpPr>
              <p:cNvPr name="AutoShape 11" id="11"/>
              <p:cNvSpPr/>
              <p:nvPr/>
            </p:nvSpPr>
            <p:spPr>
              <a:xfrm>
                <a:off x="10550446" y="4960766"/>
                <a:ext cx="3389815" cy="4833766"/>
              </a:xfrm>
              <a:prstGeom prst="rect">
                <a:avLst/>
              </a:prstGeom>
              <a:solidFill>
                <a:srgbClr val="FFC2E8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130612" y="115400"/>
              <a:ext cx="3142389" cy="4653328"/>
              <a:chOff x="0" y="0"/>
              <a:chExt cx="844621" cy="1250736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44621" cy="1250736"/>
              </a:xfrm>
              <a:custGeom>
                <a:avLst/>
                <a:gdLst/>
                <a:ahLst/>
                <a:cxnLst/>
                <a:rect r="r" b="b" t="t" l="l"/>
                <a:pathLst>
                  <a:path h="1250736" w="844621">
                    <a:moveTo>
                      <a:pt x="121543" y="0"/>
                    </a:moveTo>
                    <a:lnTo>
                      <a:pt x="723078" y="0"/>
                    </a:lnTo>
                    <a:cubicBezTo>
                      <a:pt x="755313" y="0"/>
                      <a:pt x="786228" y="12805"/>
                      <a:pt x="809022" y="35599"/>
                    </a:cubicBezTo>
                    <a:cubicBezTo>
                      <a:pt x="831816" y="58393"/>
                      <a:pt x="844621" y="89308"/>
                      <a:pt x="844621" y="121543"/>
                    </a:cubicBezTo>
                    <a:lnTo>
                      <a:pt x="844621" y="1129193"/>
                    </a:lnTo>
                    <a:cubicBezTo>
                      <a:pt x="844621" y="1161428"/>
                      <a:pt x="831816" y="1192343"/>
                      <a:pt x="809022" y="1215137"/>
                    </a:cubicBezTo>
                    <a:cubicBezTo>
                      <a:pt x="786228" y="1237930"/>
                      <a:pt x="755313" y="1250736"/>
                      <a:pt x="723078" y="1250736"/>
                    </a:cubicBezTo>
                    <a:lnTo>
                      <a:pt x="121543" y="1250736"/>
                    </a:lnTo>
                    <a:cubicBezTo>
                      <a:pt x="89308" y="1250736"/>
                      <a:pt x="58393" y="1237930"/>
                      <a:pt x="35599" y="1215137"/>
                    </a:cubicBezTo>
                    <a:cubicBezTo>
                      <a:pt x="12805" y="1192343"/>
                      <a:pt x="0" y="1161428"/>
                      <a:pt x="0" y="1129193"/>
                    </a:cubicBezTo>
                    <a:lnTo>
                      <a:pt x="0" y="121543"/>
                    </a:lnTo>
                    <a:cubicBezTo>
                      <a:pt x="0" y="89308"/>
                      <a:pt x="12805" y="58393"/>
                      <a:pt x="35599" y="35599"/>
                    </a:cubicBezTo>
                    <a:cubicBezTo>
                      <a:pt x="58393" y="12805"/>
                      <a:pt x="89308" y="0"/>
                      <a:pt x="121543" y="0"/>
                    </a:cubicBezTo>
                    <a:close/>
                  </a:path>
                </a:pathLst>
              </a:custGeom>
              <a:solidFill>
                <a:srgbClr val="F5F7FA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28575"/>
                <a:ext cx="844621" cy="12793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80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7159006" y="5058822"/>
              <a:ext cx="3142389" cy="4653328"/>
              <a:chOff x="0" y="0"/>
              <a:chExt cx="844621" cy="1250736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44621" cy="1250736"/>
              </a:xfrm>
              <a:custGeom>
                <a:avLst/>
                <a:gdLst/>
                <a:ahLst/>
                <a:cxnLst/>
                <a:rect r="r" b="b" t="t" l="l"/>
                <a:pathLst>
                  <a:path h="1250736" w="844621">
                    <a:moveTo>
                      <a:pt x="121543" y="0"/>
                    </a:moveTo>
                    <a:lnTo>
                      <a:pt x="723078" y="0"/>
                    </a:lnTo>
                    <a:cubicBezTo>
                      <a:pt x="755313" y="0"/>
                      <a:pt x="786228" y="12805"/>
                      <a:pt x="809022" y="35599"/>
                    </a:cubicBezTo>
                    <a:cubicBezTo>
                      <a:pt x="831816" y="58393"/>
                      <a:pt x="844621" y="89308"/>
                      <a:pt x="844621" y="121543"/>
                    </a:cubicBezTo>
                    <a:lnTo>
                      <a:pt x="844621" y="1129193"/>
                    </a:lnTo>
                    <a:cubicBezTo>
                      <a:pt x="844621" y="1161428"/>
                      <a:pt x="831816" y="1192343"/>
                      <a:pt x="809022" y="1215137"/>
                    </a:cubicBezTo>
                    <a:cubicBezTo>
                      <a:pt x="786228" y="1237930"/>
                      <a:pt x="755313" y="1250736"/>
                      <a:pt x="723078" y="1250736"/>
                    </a:cubicBezTo>
                    <a:lnTo>
                      <a:pt x="121543" y="1250736"/>
                    </a:lnTo>
                    <a:cubicBezTo>
                      <a:pt x="89308" y="1250736"/>
                      <a:pt x="58393" y="1237930"/>
                      <a:pt x="35599" y="1215137"/>
                    </a:cubicBezTo>
                    <a:cubicBezTo>
                      <a:pt x="12805" y="1192343"/>
                      <a:pt x="0" y="1161428"/>
                      <a:pt x="0" y="1129193"/>
                    </a:cubicBezTo>
                    <a:lnTo>
                      <a:pt x="0" y="121543"/>
                    </a:lnTo>
                    <a:cubicBezTo>
                      <a:pt x="0" y="89308"/>
                      <a:pt x="12805" y="58393"/>
                      <a:pt x="35599" y="35599"/>
                    </a:cubicBezTo>
                    <a:cubicBezTo>
                      <a:pt x="58393" y="12805"/>
                      <a:pt x="89308" y="0"/>
                      <a:pt x="121543" y="0"/>
                    </a:cubicBezTo>
                    <a:close/>
                  </a:path>
                </a:pathLst>
              </a:custGeom>
              <a:solidFill>
                <a:srgbClr val="F5F7FA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28575"/>
                <a:ext cx="844621" cy="12793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8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3615349" y="115400"/>
              <a:ext cx="3142389" cy="4653328"/>
              <a:chOff x="0" y="0"/>
              <a:chExt cx="844621" cy="1250736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44621" cy="1250736"/>
              </a:xfrm>
              <a:custGeom>
                <a:avLst/>
                <a:gdLst/>
                <a:ahLst/>
                <a:cxnLst/>
                <a:rect r="r" b="b" t="t" l="l"/>
                <a:pathLst>
                  <a:path h="1250736" w="844621">
                    <a:moveTo>
                      <a:pt x="121543" y="0"/>
                    </a:moveTo>
                    <a:lnTo>
                      <a:pt x="723078" y="0"/>
                    </a:lnTo>
                    <a:cubicBezTo>
                      <a:pt x="755313" y="0"/>
                      <a:pt x="786228" y="12805"/>
                      <a:pt x="809022" y="35599"/>
                    </a:cubicBezTo>
                    <a:cubicBezTo>
                      <a:pt x="831816" y="58393"/>
                      <a:pt x="844621" y="89308"/>
                      <a:pt x="844621" y="121543"/>
                    </a:cubicBezTo>
                    <a:lnTo>
                      <a:pt x="844621" y="1129193"/>
                    </a:lnTo>
                    <a:cubicBezTo>
                      <a:pt x="844621" y="1161428"/>
                      <a:pt x="831816" y="1192343"/>
                      <a:pt x="809022" y="1215137"/>
                    </a:cubicBezTo>
                    <a:cubicBezTo>
                      <a:pt x="786228" y="1237930"/>
                      <a:pt x="755313" y="1250736"/>
                      <a:pt x="723078" y="1250736"/>
                    </a:cubicBezTo>
                    <a:lnTo>
                      <a:pt x="121543" y="1250736"/>
                    </a:lnTo>
                    <a:cubicBezTo>
                      <a:pt x="89308" y="1250736"/>
                      <a:pt x="58393" y="1237930"/>
                      <a:pt x="35599" y="1215137"/>
                    </a:cubicBezTo>
                    <a:cubicBezTo>
                      <a:pt x="12805" y="1192343"/>
                      <a:pt x="0" y="1161428"/>
                      <a:pt x="0" y="1129193"/>
                    </a:cubicBezTo>
                    <a:lnTo>
                      <a:pt x="0" y="121543"/>
                    </a:lnTo>
                    <a:cubicBezTo>
                      <a:pt x="0" y="89308"/>
                      <a:pt x="12805" y="58393"/>
                      <a:pt x="35599" y="35599"/>
                    </a:cubicBezTo>
                    <a:cubicBezTo>
                      <a:pt x="58393" y="12805"/>
                      <a:pt x="89308" y="0"/>
                      <a:pt x="121543" y="0"/>
                    </a:cubicBezTo>
                    <a:close/>
                  </a:path>
                </a:pathLst>
              </a:custGeom>
              <a:solidFill>
                <a:srgbClr val="F5F7FA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28575"/>
                <a:ext cx="844621" cy="12793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80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7159006" y="115400"/>
              <a:ext cx="3142389" cy="4653328"/>
              <a:chOff x="0" y="0"/>
              <a:chExt cx="844621" cy="1250736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44621" cy="1250736"/>
              </a:xfrm>
              <a:custGeom>
                <a:avLst/>
                <a:gdLst/>
                <a:ahLst/>
                <a:cxnLst/>
                <a:rect r="r" b="b" t="t" l="l"/>
                <a:pathLst>
                  <a:path h="1250736" w="844621">
                    <a:moveTo>
                      <a:pt x="121543" y="0"/>
                    </a:moveTo>
                    <a:lnTo>
                      <a:pt x="723078" y="0"/>
                    </a:lnTo>
                    <a:cubicBezTo>
                      <a:pt x="755313" y="0"/>
                      <a:pt x="786228" y="12805"/>
                      <a:pt x="809022" y="35599"/>
                    </a:cubicBezTo>
                    <a:cubicBezTo>
                      <a:pt x="831816" y="58393"/>
                      <a:pt x="844621" y="89308"/>
                      <a:pt x="844621" y="121543"/>
                    </a:cubicBezTo>
                    <a:lnTo>
                      <a:pt x="844621" y="1129193"/>
                    </a:lnTo>
                    <a:cubicBezTo>
                      <a:pt x="844621" y="1161428"/>
                      <a:pt x="831816" y="1192343"/>
                      <a:pt x="809022" y="1215137"/>
                    </a:cubicBezTo>
                    <a:cubicBezTo>
                      <a:pt x="786228" y="1237930"/>
                      <a:pt x="755313" y="1250736"/>
                      <a:pt x="723078" y="1250736"/>
                    </a:cubicBezTo>
                    <a:lnTo>
                      <a:pt x="121543" y="1250736"/>
                    </a:lnTo>
                    <a:cubicBezTo>
                      <a:pt x="89308" y="1250736"/>
                      <a:pt x="58393" y="1237930"/>
                      <a:pt x="35599" y="1215137"/>
                    </a:cubicBezTo>
                    <a:cubicBezTo>
                      <a:pt x="12805" y="1192343"/>
                      <a:pt x="0" y="1161428"/>
                      <a:pt x="0" y="1129193"/>
                    </a:cubicBezTo>
                    <a:lnTo>
                      <a:pt x="0" y="121543"/>
                    </a:lnTo>
                    <a:cubicBezTo>
                      <a:pt x="0" y="89308"/>
                      <a:pt x="12805" y="58393"/>
                      <a:pt x="35599" y="35599"/>
                    </a:cubicBezTo>
                    <a:cubicBezTo>
                      <a:pt x="58393" y="12805"/>
                      <a:pt x="89308" y="0"/>
                      <a:pt x="121543" y="0"/>
                    </a:cubicBezTo>
                    <a:close/>
                  </a:path>
                </a:pathLst>
              </a:custGeom>
              <a:solidFill>
                <a:srgbClr val="F5F7FA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28575"/>
                <a:ext cx="844621" cy="12793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80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10702662" y="115400"/>
              <a:ext cx="3142389" cy="4653328"/>
              <a:chOff x="0" y="0"/>
              <a:chExt cx="844621" cy="1250736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44621" cy="1250736"/>
              </a:xfrm>
              <a:custGeom>
                <a:avLst/>
                <a:gdLst/>
                <a:ahLst/>
                <a:cxnLst/>
                <a:rect r="r" b="b" t="t" l="l"/>
                <a:pathLst>
                  <a:path h="1250736" w="844621">
                    <a:moveTo>
                      <a:pt x="121543" y="0"/>
                    </a:moveTo>
                    <a:lnTo>
                      <a:pt x="723078" y="0"/>
                    </a:lnTo>
                    <a:cubicBezTo>
                      <a:pt x="755313" y="0"/>
                      <a:pt x="786228" y="12805"/>
                      <a:pt x="809022" y="35599"/>
                    </a:cubicBezTo>
                    <a:cubicBezTo>
                      <a:pt x="831816" y="58393"/>
                      <a:pt x="844621" y="89308"/>
                      <a:pt x="844621" y="121543"/>
                    </a:cubicBezTo>
                    <a:lnTo>
                      <a:pt x="844621" y="1129193"/>
                    </a:lnTo>
                    <a:cubicBezTo>
                      <a:pt x="844621" y="1161428"/>
                      <a:pt x="831816" y="1192343"/>
                      <a:pt x="809022" y="1215137"/>
                    </a:cubicBezTo>
                    <a:cubicBezTo>
                      <a:pt x="786228" y="1237930"/>
                      <a:pt x="755313" y="1250736"/>
                      <a:pt x="723078" y="1250736"/>
                    </a:cubicBezTo>
                    <a:lnTo>
                      <a:pt x="121543" y="1250736"/>
                    </a:lnTo>
                    <a:cubicBezTo>
                      <a:pt x="89308" y="1250736"/>
                      <a:pt x="58393" y="1237930"/>
                      <a:pt x="35599" y="1215137"/>
                    </a:cubicBezTo>
                    <a:cubicBezTo>
                      <a:pt x="12805" y="1192343"/>
                      <a:pt x="0" y="1161428"/>
                      <a:pt x="0" y="1129193"/>
                    </a:cubicBezTo>
                    <a:lnTo>
                      <a:pt x="0" y="121543"/>
                    </a:lnTo>
                    <a:cubicBezTo>
                      <a:pt x="0" y="89308"/>
                      <a:pt x="12805" y="58393"/>
                      <a:pt x="35599" y="35599"/>
                    </a:cubicBezTo>
                    <a:cubicBezTo>
                      <a:pt x="58393" y="12805"/>
                      <a:pt x="89308" y="0"/>
                      <a:pt x="121543" y="0"/>
                    </a:cubicBezTo>
                    <a:close/>
                  </a:path>
                </a:pathLst>
              </a:custGeom>
              <a:solidFill>
                <a:srgbClr val="F5F7FA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28575"/>
                <a:ext cx="844621" cy="12793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80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130612" y="5058822"/>
              <a:ext cx="3142389" cy="4653328"/>
              <a:chOff x="0" y="0"/>
              <a:chExt cx="844621" cy="1250736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44621" cy="1250736"/>
              </a:xfrm>
              <a:custGeom>
                <a:avLst/>
                <a:gdLst/>
                <a:ahLst/>
                <a:cxnLst/>
                <a:rect r="r" b="b" t="t" l="l"/>
                <a:pathLst>
                  <a:path h="1250736" w="844621">
                    <a:moveTo>
                      <a:pt x="121543" y="0"/>
                    </a:moveTo>
                    <a:lnTo>
                      <a:pt x="723078" y="0"/>
                    </a:lnTo>
                    <a:cubicBezTo>
                      <a:pt x="755313" y="0"/>
                      <a:pt x="786228" y="12805"/>
                      <a:pt x="809022" y="35599"/>
                    </a:cubicBezTo>
                    <a:cubicBezTo>
                      <a:pt x="831816" y="58393"/>
                      <a:pt x="844621" y="89308"/>
                      <a:pt x="844621" y="121543"/>
                    </a:cubicBezTo>
                    <a:lnTo>
                      <a:pt x="844621" y="1129193"/>
                    </a:lnTo>
                    <a:cubicBezTo>
                      <a:pt x="844621" y="1161428"/>
                      <a:pt x="831816" y="1192343"/>
                      <a:pt x="809022" y="1215137"/>
                    </a:cubicBezTo>
                    <a:cubicBezTo>
                      <a:pt x="786228" y="1237930"/>
                      <a:pt x="755313" y="1250736"/>
                      <a:pt x="723078" y="1250736"/>
                    </a:cubicBezTo>
                    <a:lnTo>
                      <a:pt x="121543" y="1250736"/>
                    </a:lnTo>
                    <a:cubicBezTo>
                      <a:pt x="89308" y="1250736"/>
                      <a:pt x="58393" y="1237930"/>
                      <a:pt x="35599" y="1215137"/>
                    </a:cubicBezTo>
                    <a:cubicBezTo>
                      <a:pt x="12805" y="1192343"/>
                      <a:pt x="0" y="1161428"/>
                      <a:pt x="0" y="1129193"/>
                    </a:cubicBezTo>
                    <a:lnTo>
                      <a:pt x="0" y="121543"/>
                    </a:lnTo>
                    <a:cubicBezTo>
                      <a:pt x="0" y="89308"/>
                      <a:pt x="12805" y="58393"/>
                      <a:pt x="35599" y="35599"/>
                    </a:cubicBezTo>
                    <a:cubicBezTo>
                      <a:pt x="58393" y="12805"/>
                      <a:pt x="89308" y="0"/>
                      <a:pt x="121543" y="0"/>
                    </a:cubicBezTo>
                    <a:close/>
                  </a:path>
                </a:pathLst>
              </a:custGeom>
              <a:solidFill>
                <a:srgbClr val="F5F7FA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28575"/>
                <a:ext cx="844621" cy="12793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80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3615349" y="5058822"/>
              <a:ext cx="3142389" cy="4653328"/>
              <a:chOff x="0" y="0"/>
              <a:chExt cx="844621" cy="1250736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44621" cy="1250736"/>
              </a:xfrm>
              <a:custGeom>
                <a:avLst/>
                <a:gdLst/>
                <a:ahLst/>
                <a:cxnLst/>
                <a:rect r="r" b="b" t="t" l="l"/>
                <a:pathLst>
                  <a:path h="1250736" w="844621">
                    <a:moveTo>
                      <a:pt x="121543" y="0"/>
                    </a:moveTo>
                    <a:lnTo>
                      <a:pt x="723078" y="0"/>
                    </a:lnTo>
                    <a:cubicBezTo>
                      <a:pt x="755313" y="0"/>
                      <a:pt x="786228" y="12805"/>
                      <a:pt x="809022" y="35599"/>
                    </a:cubicBezTo>
                    <a:cubicBezTo>
                      <a:pt x="831816" y="58393"/>
                      <a:pt x="844621" y="89308"/>
                      <a:pt x="844621" y="121543"/>
                    </a:cubicBezTo>
                    <a:lnTo>
                      <a:pt x="844621" y="1129193"/>
                    </a:lnTo>
                    <a:cubicBezTo>
                      <a:pt x="844621" y="1161428"/>
                      <a:pt x="831816" y="1192343"/>
                      <a:pt x="809022" y="1215137"/>
                    </a:cubicBezTo>
                    <a:cubicBezTo>
                      <a:pt x="786228" y="1237930"/>
                      <a:pt x="755313" y="1250736"/>
                      <a:pt x="723078" y="1250736"/>
                    </a:cubicBezTo>
                    <a:lnTo>
                      <a:pt x="121543" y="1250736"/>
                    </a:lnTo>
                    <a:cubicBezTo>
                      <a:pt x="89308" y="1250736"/>
                      <a:pt x="58393" y="1237930"/>
                      <a:pt x="35599" y="1215137"/>
                    </a:cubicBezTo>
                    <a:cubicBezTo>
                      <a:pt x="12805" y="1192343"/>
                      <a:pt x="0" y="1161428"/>
                      <a:pt x="0" y="1129193"/>
                    </a:cubicBezTo>
                    <a:lnTo>
                      <a:pt x="0" y="121543"/>
                    </a:lnTo>
                    <a:cubicBezTo>
                      <a:pt x="0" y="89308"/>
                      <a:pt x="12805" y="58393"/>
                      <a:pt x="35599" y="35599"/>
                    </a:cubicBezTo>
                    <a:cubicBezTo>
                      <a:pt x="58393" y="12805"/>
                      <a:pt x="89308" y="0"/>
                      <a:pt x="121543" y="0"/>
                    </a:cubicBezTo>
                    <a:close/>
                  </a:path>
                </a:pathLst>
              </a:custGeom>
              <a:solidFill>
                <a:srgbClr val="F5F7FA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28575"/>
                <a:ext cx="844621" cy="12793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80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10702662" y="5058822"/>
              <a:ext cx="3142389" cy="4653328"/>
              <a:chOff x="0" y="0"/>
              <a:chExt cx="844621" cy="1250736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44621" cy="1250736"/>
              </a:xfrm>
              <a:custGeom>
                <a:avLst/>
                <a:gdLst/>
                <a:ahLst/>
                <a:cxnLst/>
                <a:rect r="r" b="b" t="t" l="l"/>
                <a:pathLst>
                  <a:path h="1250736" w="844621">
                    <a:moveTo>
                      <a:pt x="121543" y="0"/>
                    </a:moveTo>
                    <a:lnTo>
                      <a:pt x="723078" y="0"/>
                    </a:lnTo>
                    <a:cubicBezTo>
                      <a:pt x="755313" y="0"/>
                      <a:pt x="786228" y="12805"/>
                      <a:pt x="809022" y="35599"/>
                    </a:cubicBezTo>
                    <a:cubicBezTo>
                      <a:pt x="831816" y="58393"/>
                      <a:pt x="844621" y="89308"/>
                      <a:pt x="844621" y="121543"/>
                    </a:cubicBezTo>
                    <a:lnTo>
                      <a:pt x="844621" y="1129193"/>
                    </a:lnTo>
                    <a:cubicBezTo>
                      <a:pt x="844621" y="1161428"/>
                      <a:pt x="831816" y="1192343"/>
                      <a:pt x="809022" y="1215137"/>
                    </a:cubicBezTo>
                    <a:cubicBezTo>
                      <a:pt x="786228" y="1237930"/>
                      <a:pt x="755313" y="1250736"/>
                      <a:pt x="723078" y="1250736"/>
                    </a:cubicBezTo>
                    <a:lnTo>
                      <a:pt x="121543" y="1250736"/>
                    </a:lnTo>
                    <a:cubicBezTo>
                      <a:pt x="89308" y="1250736"/>
                      <a:pt x="58393" y="1237930"/>
                      <a:pt x="35599" y="1215137"/>
                    </a:cubicBezTo>
                    <a:cubicBezTo>
                      <a:pt x="12805" y="1192343"/>
                      <a:pt x="0" y="1161428"/>
                      <a:pt x="0" y="1129193"/>
                    </a:cubicBezTo>
                    <a:lnTo>
                      <a:pt x="0" y="121543"/>
                    </a:lnTo>
                    <a:cubicBezTo>
                      <a:pt x="0" y="89308"/>
                      <a:pt x="12805" y="58393"/>
                      <a:pt x="35599" y="35599"/>
                    </a:cubicBezTo>
                    <a:cubicBezTo>
                      <a:pt x="58393" y="12805"/>
                      <a:pt x="89308" y="0"/>
                      <a:pt x="121543" y="0"/>
                    </a:cubicBezTo>
                    <a:close/>
                  </a:path>
                </a:pathLst>
              </a:custGeom>
              <a:solidFill>
                <a:srgbClr val="F5F7FA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28575"/>
                <a:ext cx="844621" cy="12793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80"/>
                  </a:lnSpc>
                </a:pPr>
              </a:p>
            </p:txBody>
          </p:sp>
        </p:grpSp>
        <p:sp>
          <p:nvSpPr>
            <p:cNvPr name="Freeform 36" id="36"/>
            <p:cNvSpPr/>
            <p:nvPr/>
          </p:nvSpPr>
          <p:spPr>
            <a:xfrm flipH="false" flipV="false" rot="0">
              <a:off x="2239142" y="3415905"/>
              <a:ext cx="1033859" cy="1033859"/>
            </a:xfrm>
            <a:custGeom>
              <a:avLst/>
              <a:gdLst/>
              <a:ahLst/>
              <a:cxnLst/>
              <a:rect r="r" b="b" t="t" l="l"/>
              <a:pathLst>
                <a:path h="1033859" w="1033859">
                  <a:moveTo>
                    <a:pt x="0" y="0"/>
                  </a:moveTo>
                  <a:lnTo>
                    <a:pt x="1033860" y="0"/>
                  </a:lnTo>
                  <a:lnTo>
                    <a:pt x="1033860" y="1033860"/>
                  </a:lnTo>
                  <a:lnTo>
                    <a:pt x="0" y="1033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0" r="0" b="0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 rot="0">
              <a:off x="186730" y="3255964"/>
              <a:ext cx="1955205" cy="1585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Streptococcus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Clostridium tetani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Bacillus anthracis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Listeria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Enter</a:t>
              </a: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ococcus</a:t>
              </a:r>
            </a:p>
            <a:p>
              <a:pPr algn="l">
                <a:lnSpc>
                  <a:spcPts val="1399"/>
                </a:lnSpc>
              </a:pP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91170" y="2276160"/>
              <a:ext cx="3328636" cy="9988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Staphylococcus aureus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Toxin</a:t>
              </a: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es, abcès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3419807" y="2184721"/>
              <a:ext cx="3592394" cy="605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 Streptoc</a:t>
              </a: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occus 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Angi</a:t>
              </a: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nes, infections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7306636" y="2184721"/>
              <a:ext cx="2894410" cy="8337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Clostr</a:t>
              </a: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idium tetani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 Toxine neuro</a:t>
              </a:r>
            </a:p>
            <a:p>
              <a:pPr algn="ctr">
                <a:lnSpc>
                  <a:spcPts val="1400"/>
                </a:lnSpc>
              </a:pP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10788268" y="2184721"/>
              <a:ext cx="2978348" cy="605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Bacillus a</a:t>
              </a: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nthracis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Spo</a:t>
              </a: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res, charbon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391736" y="4264133"/>
              <a:ext cx="2620142" cy="3426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65408E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Bactéries Gram +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3907923" y="4264133"/>
              <a:ext cx="2590683" cy="3426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65408E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Bactéries Gram +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7507039" y="4264133"/>
              <a:ext cx="2649946" cy="3426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65408E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Bactéries Gram +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11050695" y="4264133"/>
              <a:ext cx="2626044" cy="3426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65408E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Bactéries Gram +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431178" y="9168519"/>
              <a:ext cx="2580700" cy="3426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65408E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Bactéries Gram +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3907923" y="9168519"/>
              <a:ext cx="2637079" cy="3426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65408E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Bactéries Gram +</a:t>
              </a:r>
            </a:p>
          </p:txBody>
        </p:sp>
        <p:sp>
          <p:nvSpPr>
            <p:cNvPr name="TextBox 48" id="48"/>
            <p:cNvSpPr txBox="true"/>
            <p:nvPr/>
          </p:nvSpPr>
          <p:spPr>
            <a:xfrm rot="0">
              <a:off x="7261131" y="9192912"/>
              <a:ext cx="2938138" cy="3426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F99D8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Bactéries Gram −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10763373" y="9168519"/>
              <a:ext cx="3028139" cy="3426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F99D8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Bactéries Gram −</a:t>
              </a:r>
            </a:p>
          </p:txBody>
        </p:sp>
        <p:sp>
          <p:nvSpPr>
            <p:cNvPr name="TextBox 50" id="50"/>
            <p:cNvSpPr txBox="true"/>
            <p:nvPr/>
          </p:nvSpPr>
          <p:spPr>
            <a:xfrm rot="0">
              <a:off x="3766902" y="3164525"/>
              <a:ext cx="1955205" cy="1585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Staphyloc</a:t>
              </a: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occus aureus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Clostridium tetani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Bacillus anthracis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Listeria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Enter</a:t>
              </a: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ococcus</a:t>
              </a:r>
            </a:p>
            <a:p>
              <a:pPr algn="l">
                <a:lnSpc>
                  <a:spcPts val="1399"/>
                </a:lnSpc>
              </a:pP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7367339" y="3164525"/>
              <a:ext cx="1711049" cy="1356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Staphyloc</a:t>
              </a: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occus aureus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Streptococcus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Bacillus anthracis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Listeria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Enter</a:t>
              </a: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ococcus</a:t>
              </a:r>
            </a:p>
            <a:p>
              <a:pPr algn="l">
                <a:lnSpc>
                  <a:spcPts val="1399"/>
                </a:lnSpc>
              </a:pPr>
            </a:p>
          </p:txBody>
        </p:sp>
        <p:sp>
          <p:nvSpPr>
            <p:cNvPr name="TextBox 52" id="52"/>
            <p:cNvSpPr txBox="true"/>
            <p:nvPr/>
          </p:nvSpPr>
          <p:spPr>
            <a:xfrm rot="0">
              <a:off x="10910995" y="3164525"/>
              <a:ext cx="1955205" cy="1585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Staphyloc</a:t>
              </a: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occus aureus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Streptococcus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Clostridium tetani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BListeria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Enter</a:t>
              </a: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ococcus</a:t>
              </a:r>
            </a:p>
            <a:p>
              <a:pPr algn="l">
                <a:lnSpc>
                  <a:spcPts val="1399"/>
                </a:lnSpc>
              </a:pP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275845" y="8068911"/>
              <a:ext cx="1955205" cy="1585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St</a:t>
              </a: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aphylococcus</a:t>
              </a: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aureus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Streptococcus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Clostridium tetani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Bacillus anthracis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Enter</a:t>
              </a: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ococcus</a:t>
              </a:r>
            </a:p>
            <a:p>
              <a:pPr algn="l">
                <a:lnSpc>
                  <a:spcPts val="1399"/>
                </a:lnSpc>
              </a:pP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3766902" y="8068911"/>
              <a:ext cx="1955205" cy="1128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Staphylococcus aureus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Strept</a:t>
              </a: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ococcus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Clostridium tetani</a:t>
              </a:r>
            </a:p>
            <a:p>
              <a:pPr algn="l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Bacillus anthracis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Listeria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186730" y="7224412"/>
              <a:ext cx="3233077" cy="605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Listeria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Risque grossesse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0">
              <a:off x="3586726" y="7224412"/>
              <a:ext cx="3233077" cy="605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Enterococcus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Résistances</a:t>
              </a:r>
            </a:p>
          </p:txBody>
        </p:sp>
        <p:sp>
          <p:nvSpPr>
            <p:cNvPr name="TextBox 57" id="57"/>
            <p:cNvSpPr txBox="true"/>
            <p:nvPr/>
          </p:nvSpPr>
          <p:spPr>
            <a:xfrm rot="0">
              <a:off x="7137303" y="7224412"/>
              <a:ext cx="3233077" cy="8337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E. coli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Intestin, certaines toxiques</a:t>
              </a:r>
            </a:p>
            <a:p>
              <a:pPr algn="ctr">
                <a:lnSpc>
                  <a:spcPts val="1400"/>
                </a:lnSpc>
              </a:pPr>
            </a:p>
          </p:txBody>
        </p:sp>
        <p:sp>
          <p:nvSpPr>
            <p:cNvPr name="TextBox 58" id="58"/>
            <p:cNvSpPr txBox="true"/>
            <p:nvPr/>
          </p:nvSpPr>
          <p:spPr>
            <a:xfrm rot="0">
              <a:off x="10624380" y="7224412"/>
              <a:ext cx="3233077" cy="8337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Salmonella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OpenDyslexic"/>
                  <a:ea typeface="OpenDyslexic"/>
                  <a:cs typeface="OpenDyslexic"/>
                  <a:sym typeface="OpenDyslexic"/>
                </a:rPr>
                <a:t>Gastro-entérite</a:t>
              </a:r>
            </a:p>
            <a:p>
              <a:pPr algn="ctr">
                <a:lnSpc>
                  <a:spcPts val="1400"/>
                </a:lnSpc>
              </a:pP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7314398" y="8048873"/>
              <a:ext cx="1451173" cy="1663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</a:t>
              </a: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Sa</a:t>
              </a: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lmonella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Vibrio cholerae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Neisseria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Pseudomonas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Helicobacter pylori</a:t>
              </a:r>
            </a:p>
            <a:p>
              <a:pPr algn="ctr">
                <a:lnSpc>
                  <a:spcPts val="3359"/>
                </a:lnSpc>
              </a:pP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10912544" y="8048873"/>
              <a:ext cx="1451173" cy="1663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E. coli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Vibrio cholerae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Neisseria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Pseudomonas</a:t>
              </a:r>
            </a:p>
            <a:p>
              <a:pPr algn="l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Helicobacter pylori</a:t>
              </a:r>
            </a:p>
            <a:p>
              <a:pPr algn="ctr">
                <a:lnSpc>
                  <a:spcPts val="3359"/>
                </a:lnSpc>
              </a:pPr>
            </a:p>
          </p:txBody>
        </p:sp>
        <p:sp>
          <p:nvSpPr>
            <p:cNvPr name="Freeform 61" id="61"/>
            <p:cNvSpPr/>
            <p:nvPr/>
          </p:nvSpPr>
          <p:spPr>
            <a:xfrm flipH="false" flipV="false" rot="0">
              <a:off x="12642880" y="8087961"/>
              <a:ext cx="1033859" cy="1033859"/>
            </a:xfrm>
            <a:custGeom>
              <a:avLst/>
              <a:gdLst/>
              <a:ahLst/>
              <a:cxnLst/>
              <a:rect r="r" b="b" t="t" l="l"/>
              <a:pathLst>
                <a:path h="1033859" w="1033859">
                  <a:moveTo>
                    <a:pt x="0" y="0"/>
                  </a:moveTo>
                  <a:lnTo>
                    <a:pt x="1033859" y="0"/>
                  </a:lnTo>
                  <a:lnTo>
                    <a:pt x="1033859" y="1033859"/>
                  </a:lnTo>
                  <a:lnTo>
                    <a:pt x="0" y="1033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2" id="62"/>
          <p:cNvGrpSpPr/>
          <p:nvPr/>
        </p:nvGrpSpPr>
        <p:grpSpPr>
          <a:xfrm rot="0">
            <a:off x="595602" y="253914"/>
            <a:ext cx="1573422" cy="1573422"/>
            <a:chOff x="0" y="0"/>
            <a:chExt cx="812800" cy="8128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3294" r="0" b="-3294"/>
              </a:stretch>
            </a:blipFill>
          </p:spPr>
        </p:sp>
      </p:grpSp>
      <p:grpSp>
        <p:nvGrpSpPr>
          <p:cNvPr name="Group 64" id="64"/>
          <p:cNvGrpSpPr/>
          <p:nvPr/>
        </p:nvGrpSpPr>
        <p:grpSpPr>
          <a:xfrm rot="0">
            <a:off x="3206587" y="253914"/>
            <a:ext cx="1573422" cy="1573422"/>
            <a:chOff x="0" y="0"/>
            <a:chExt cx="812800" cy="8128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0174" t="0" r="-30174" b="0"/>
              </a:stretch>
            </a:blipFill>
          </p:spPr>
        </p:sp>
      </p:grpSp>
      <p:grpSp>
        <p:nvGrpSpPr>
          <p:cNvPr name="Group 66" id="66"/>
          <p:cNvGrpSpPr/>
          <p:nvPr/>
        </p:nvGrpSpPr>
        <p:grpSpPr>
          <a:xfrm rot="0">
            <a:off x="5864782" y="253914"/>
            <a:ext cx="1573422" cy="1573422"/>
            <a:chOff x="0" y="0"/>
            <a:chExt cx="812800" cy="812800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14402" r="0" b="-14402"/>
              </a:stretch>
            </a:blipFill>
          </p:spPr>
        </p:sp>
      </p:grpSp>
      <p:grpSp>
        <p:nvGrpSpPr>
          <p:cNvPr name="Group 68" id="68"/>
          <p:cNvGrpSpPr/>
          <p:nvPr/>
        </p:nvGrpSpPr>
        <p:grpSpPr>
          <a:xfrm rot="0">
            <a:off x="8525953" y="253914"/>
            <a:ext cx="1573422" cy="1573422"/>
            <a:chOff x="0" y="0"/>
            <a:chExt cx="812800" cy="81280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70" id="70"/>
          <p:cNvGrpSpPr/>
          <p:nvPr/>
        </p:nvGrpSpPr>
        <p:grpSpPr>
          <a:xfrm rot="0">
            <a:off x="595602" y="3932623"/>
            <a:ext cx="1573422" cy="1573422"/>
            <a:chOff x="0" y="0"/>
            <a:chExt cx="812800" cy="81280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14402" t="0" r="-14402" b="0"/>
              </a:stretch>
            </a:blipFill>
          </p:spPr>
        </p:sp>
      </p:grpSp>
      <p:grpSp>
        <p:nvGrpSpPr>
          <p:cNvPr name="Group 72" id="72"/>
          <p:cNvGrpSpPr/>
          <p:nvPr/>
        </p:nvGrpSpPr>
        <p:grpSpPr>
          <a:xfrm rot="0">
            <a:off x="3206587" y="3932623"/>
            <a:ext cx="1573422" cy="1573422"/>
            <a:chOff x="0" y="0"/>
            <a:chExt cx="812800" cy="81280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25136" t="0" r="-25136" b="0"/>
              </a:stretch>
            </a:blipFill>
          </p:spPr>
        </p:sp>
      </p:grpSp>
      <p:grpSp>
        <p:nvGrpSpPr>
          <p:cNvPr name="Group 74" id="74"/>
          <p:cNvGrpSpPr/>
          <p:nvPr/>
        </p:nvGrpSpPr>
        <p:grpSpPr>
          <a:xfrm rot="0">
            <a:off x="5864782" y="3932623"/>
            <a:ext cx="1573422" cy="1573422"/>
            <a:chOff x="0" y="0"/>
            <a:chExt cx="812800" cy="8128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20512" t="0" r="-20512" b="0"/>
              </a:stretch>
            </a:blipFill>
          </p:spPr>
        </p:sp>
      </p:grpSp>
      <p:grpSp>
        <p:nvGrpSpPr>
          <p:cNvPr name="Group 76" id="76"/>
          <p:cNvGrpSpPr/>
          <p:nvPr/>
        </p:nvGrpSpPr>
        <p:grpSpPr>
          <a:xfrm rot="0">
            <a:off x="8525953" y="3932623"/>
            <a:ext cx="1573422" cy="1573422"/>
            <a:chOff x="0" y="0"/>
            <a:chExt cx="812800" cy="812800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16105" t="0" r="-16105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402" y="107051"/>
            <a:ext cx="10455196" cy="7345898"/>
            <a:chOff x="0" y="0"/>
            <a:chExt cx="13940261" cy="979453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0" y="0"/>
              <a:ext cx="3389815" cy="4833766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3516815" y="0"/>
              <a:ext cx="3389815" cy="4833766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7033631" y="0"/>
              <a:ext cx="3389815" cy="4833766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10550446" y="0"/>
              <a:ext cx="3389815" cy="4833766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0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3516815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7033631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10550446" y="4960766"/>
              <a:ext cx="3389815" cy="4833766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449213" y="1195122"/>
            <a:ext cx="9863913" cy="5118331"/>
            <a:chOff x="0" y="0"/>
            <a:chExt cx="13151884" cy="682444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9999" y="417684"/>
              <a:ext cx="2257258" cy="671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3504057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3689307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7014092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7199341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10524126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8" y="0"/>
                  </a:lnTo>
                  <a:lnTo>
                    <a:pt x="2627758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0709376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0" id="20"/>
            <p:cNvSpPr/>
            <p:nvPr/>
          </p:nvSpPr>
          <p:spPr>
            <a:xfrm flipH="false" flipV="false" rot="0">
              <a:off x="0" y="4913246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185250" y="5330931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2" id="22"/>
            <p:cNvSpPr/>
            <p:nvPr/>
          </p:nvSpPr>
          <p:spPr>
            <a:xfrm flipH="false" flipV="false" rot="0">
              <a:off x="3504057" y="4913246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3689307" y="5330931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4" id="24"/>
            <p:cNvSpPr/>
            <p:nvPr/>
          </p:nvSpPr>
          <p:spPr>
            <a:xfrm flipH="false" flipV="false" rot="0">
              <a:off x="7014092" y="5010049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7199341" y="542773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6" id="26"/>
            <p:cNvSpPr/>
            <p:nvPr/>
          </p:nvSpPr>
          <p:spPr>
            <a:xfrm flipH="false" flipV="false" rot="0">
              <a:off x="10518149" y="5010049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10703399" y="542773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402" y="107051"/>
            <a:ext cx="10455196" cy="7345898"/>
            <a:chOff x="0" y="0"/>
            <a:chExt cx="13940261" cy="9794531"/>
          </a:xfrm>
        </p:grpSpPr>
        <p:sp>
          <p:nvSpPr>
            <p:cNvPr name="AutoShape 3" id="3"/>
            <p:cNvSpPr/>
            <p:nvPr/>
          </p:nvSpPr>
          <p:spPr>
            <a:xfrm>
              <a:off x="0" y="0"/>
              <a:ext cx="3389815" cy="4833766"/>
            </a:xfrm>
            <a:prstGeom prst="rect">
              <a:avLst/>
            </a:prstGeom>
            <a:solidFill>
              <a:srgbClr val="FFC2E8"/>
            </a:solidFill>
          </p:spPr>
        </p:sp>
        <p:sp>
          <p:nvSpPr>
            <p:cNvPr name="AutoShape 4" id="4"/>
            <p:cNvSpPr/>
            <p:nvPr/>
          </p:nvSpPr>
          <p:spPr>
            <a:xfrm>
              <a:off x="3516815" y="0"/>
              <a:ext cx="3389815" cy="4833766"/>
            </a:xfrm>
            <a:prstGeom prst="rect">
              <a:avLst/>
            </a:prstGeom>
            <a:solidFill>
              <a:srgbClr val="FFC2E8"/>
            </a:solidFill>
          </p:spPr>
        </p:sp>
        <p:sp>
          <p:nvSpPr>
            <p:cNvPr name="AutoShape 5" id="5"/>
            <p:cNvSpPr/>
            <p:nvPr/>
          </p:nvSpPr>
          <p:spPr>
            <a:xfrm>
              <a:off x="7033631" y="0"/>
              <a:ext cx="3389815" cy="4833766"/>
            </a:xfrm>
            <a:prstGeom prst="rect">
              <a:avLst/>
            </a:prstGeom>
            <a:solidFill>
              <a:srgbClr val="FFC2E8"/>
            </a:solidFill>
          </p:spPr>
        </p:sp>
        <p:sp>
          <p:nvSpPr>
            <p:cNvPr name="AutoShape 6" id="6"/>
            <p:cNvSpPr/>
            <p:nvPr/>
          </p:nvSpPr>
          <p:spPr>
            <a:xfrm>
              <a:off x="10550446" y="0"/>
              <a:ext cx="3389815" cy="4833766"/>
            </a:xfrm>
            <a:prstGeom prst="rect">
              <a:avLst/>
            </a:prstGeom>
            <a:solidFill>
              <a:srgbClr val="FFC2E8"/>
            </a:solidFill>
          </p:spPr>
        </p:sp>
        <p:sp>
          <p:nvSpPr>
            <p:cNvPr name="AutoShape 7" id="7"/>
            <p:cNvSpPr/>
            <p:nvPr/>
          </p:nvSpPr>
          <p:spPr>
            <a:xfrm>
              <a:off x="0" y="4960766"/>
              <a:ext cx="3389815" cy="4833766"/>
            </a:xfrm>
            <a:prstGeom prst="rect">
              <a:avLst/>
            </a:prstGeom>
            <a:solidFill>
              <a:srgbClr val="B7563D"/>
            </a:solidFill>
          </p:spPr>
        </p:sp>
        <p:sp>
          <p:nvSpPr>
            <p:cNvPr name="AutoShape 8" id="8"/>
            <p:cNvSpPr/>
            <p:nvPr/>
          </p:nvSpPr>
          <p:spPr>
            <a:xfrm>
              <a:off x="3516815" y="4960766"/>
              <a:ext cx="3389815" cy="4833766"/>
            </a:xfrm>
            <a:prstGeom prst="rect">
              <a:avLst/>
            </a:prstGeom>
            <a:solidFill>
              <a:srgbClr val="B7563D"/>
            </a:solidFill>
          </p:spPr>
        </p:sp>
        <p:sp>
          <p:nvSpPr>
            <p:cNvPr name="AutoShape 9" id="9"/>
            <p:cNvSpPr/>
            <p:nvPr/>
          </p:nvSpPr>
          <p:spPr>
            <a:xfrm>
              <a:off x="7033631" y="4960766"/>
              <a:ext cx="3389815" cy="4833766"/>
            </a:xfrm>
            <a:prstGeom prst="rect">
              <a:avLst/>
            </a:prstGeom>
            <a:solidFill>
              <a:srgbClr val="B7563D"/>
            </a:solidFill>
          </p:spPr>
        </p:sp>
        <p:sp>
          <p:nvSpPr>
            <p:cNvPr name="AutoShape 10" id="10"/>
            <p:cNvSpPr/>
            <p:nvPr/>
          </p:nvSpPr>
          <p:spPr>
            <a:xfrm>
              <a:off x="10550446" y="4960766"/>
              <a:ext cx="3389815" cy="4833766"/>
            </a:xfrm>
            <a:prstGeom prst="rect">
              <a:avLst/>
            </a:prstGeom>
            <a:solidFill>
              <a:srgbClr val="B7563D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216361" y="3901167"/>
            <a:ext cx="2356792" cy="3489996"/>
            <a:chOff x="0" y="0"/>
            <a:chExt cx="844621" cy="12507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850510" y="3901167"/>
            <a:ext cx="2356792" cy="3489996"/>
            <a:chOff x="0" y="0"/>
            <a:chExt cx="844621" cy="125073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484658" y="3901167"/>
            <a:ext cx="2356792" cy="3489996"/>
            <a:chOff x="0" y="0"/>
            <a:chExt cx="844621" cy="125073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118806" y="3901167"/>
            <a:ext cx="2356792" cy="3489996"/>
            <a:chOff x="0" y="0"/>
            <a:chExt cx="844621" cy="125073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217493" y="171330"/>
            <a:ext cx="2356792" cy="3489996"/>
            <a:chOff x="0" y="0"/>
            <a:chExt cx="844621" cy="125073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850510" y="171330"/>
            <a:ext cx="2356792" cy="3489996"/>
            <a:chOff x="0" y="0"/>
            <a:chExt cx="844621" cy="125073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484658" y="171330"/>
            <a:ext cx="2356792" cy="3489996"/>
            <a:chOff x="0" y="0"/>
            <a:chExt cx="844621" cy="125073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118806" y="171330"/>
            <a:ext cx="2356792" cy="3489996"/>
            <a:chOff x="0" y="0"/>
            <a:chExt cx="844621" cy="125073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9600562" y="6173022"/>
            <a:ext cx="775394" cy="775394"/>
          </a:xfrm>
          <a:custGeom>
            <a:avLst/>
            <a:gdLst/>
            <a:ahLst/>
            <a:cxnLst/>
            <a:rect r="r" b="b" t="t" l="l"/>
            <a:pathLst>
              <a:path h="775394" w="775394">
                <a:moveTo>
                  <a:pt x="0" y="0"/>
                </a:moveTo>
                <a:lnTo>
                  <a:pt x="775395" y="0"/>
                </a:lnTo>
                <a:lnTo>
                  <a:pt x="775395" y="775394"/>
                </a:lnTo>
                <a:lnTo>
                  <a:pt x="0" y="775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0"/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4299688" y="2428156"/>
            <a:ext cx="775394" cy="775394"/>
          </a:xfrm>
          <a:custGeom>
            <a:avLst/>
            <a:gdLst/>
            <a:ahLst/>
            <a:cxnLst/>
            <a:rect r="r" b="b" t="t" l="l"/>
            <a:pathLst>
              <a:path h="775394" w="775394">
                <a:moveTo>
                  <a:pt x="0" y="0"/>
                </a:moveTo>
                <a:lnTo>
                  <a:pt x="775395" y="0"/>
                </a:lnTo>
                <a:lnTo>
                  <a:pt x="775395" y="775394"/>
                </a:lnTo>
                <a:lnTo>
                  <a:pt x="0" y="775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0"/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8165300" y="3286260"/>
            <a:ext cx="2271104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99D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Bactéries Gram −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893353" y="3286260"/>
            <a:ext cx="2271104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99D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Bactéries Gram −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527502" y="3286260"/>
            <a:ext cx="2271104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99D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Bactéries Gram −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59205" y="3286260"/>
            <a:ext cx="2271104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99D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Bactéries Gram −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59205" y="7013641"/>
            <a:ext cx="2271104" cy="54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AC4C29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Virus à ARN</a:t>
            </a:r>
          </a:p>
          <a:p>
            <a:pPr algn="ctr">
              <a:lnSpc>
                <a:spcPts val="2240"/>
              </a:lnSpc>
            </a:pPr>
          </a:p>
        </p:txBody>
      </p:sp>
      <p:sp>
        <p:nvSpPr>
          <p:cNvPr name="TextBox 42" id="42"/>
          <p:cNvSpPr txBox="true"/>
          <p:nvPr/>
        </p:nvSpPr>
        <p:spPr>
          <a:xfrm rot="0">
            <a:off x="2936197" y="7013641"/>
            <a:ext cx="2271104" cy="54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AC4C29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Virus à ARN</a:t>
            </a:r>
          </a:p>
          <a:p>
            <a:pPr algn="ctr">
              <a:lnSpc>
                <a:spcPts val="2240"/>
              </a:lnSpc>
            </a:pPr>
          </a:p>
        </p:txBody>
      </p:sp>
      <p:sp>
        <p:nvSpPr>
          <p:cNvPr name="TextBox 43" id="43"/>
          <p:cNvSpPr txBox="true"/>
          <p:nvPr/>
        </p:nvSpPr>
        <p:spPr>
          <a:xfrm rot="0">
            <a:off x="5531152" y="7013641"/>
            <a:ext cx="2271104" cy="54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AC4C29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Virus à ARN</a:t>
            </a:r>
          </a:p>
          <a:p>
            <a:pPr algn="ctr">
              <a:lnSpc>
                <a:spcPts val="2240"/>
              </a:lnSpc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8161650" y="7013641"/>
            <a:ext cx="2271104" cy="54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AC4C29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Virus à ARN</a:t>
            </a:r>
          </a:p>
          <a:p>
            <a:pPr algn="ctr">
              <a:lnSpc>
                <a:spcPts val="2240"/>
              </a:lnSpc>
            </a:pPr>
          </a:p>
        </p:txBody>
      </p:sp>
      <p:sp>
        <p:nvSpPr>
          <p:cNvPr name="TextBox 45" id="45"/>
          <p:cNvSpPr txBox="true"/>
          <p:nvPr/>
        </p:nvSpPr>
        <p:spPr>
          <a:xfrm rot="0">
            <a:off x="263777" y="1789328"/>
            <a:ext cx="2424808" cy="632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Vibrio cholerae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Diarrhée sévère</a:t>
            </a:r>
          </a:p>
          <a:p>
            <a:pPr algn="ctr">
              <a:lnSpc>
                <a:spcPts val="1400"/>
              </a:lnSpc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2893353" y="1789328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Neisseria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Méningite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5594386" y="1789328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Pseudomonas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Opportuniste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8165300" y="1789328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Helicobacter pylori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Ulcères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59205" y="5518216"/>
            <a:ext cx="2424808" cy="803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Influenza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ARN segmenté, très mutable, grippe</a:t>
            </a:r>
          </a:p>
          <a:p>
            <a:pPr algn="ctr">
              <a:lnSpc>
                <a:spcPts val="1400"/>
              </a:lnSpc>
            </a:pPr>
          </a:p>
        </p:txBody>
      </p:sp>
      <p:sp>
        <p:nvSpPr>
          <p:cNvPr name="TextBox 50" id="50"/>
          <p:cNvSpPr txBox="true"/>
          <p:nvPr/>
        </p:nvSpPr>
        <p:spPr>
          <a:xfrm rot="0">
            <a:off x="2936197" y="5518216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SARS-CoV-2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Coronavirus, respiratoire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565811" y="5518216"/>
            <a:ext cx="2424808" cy="803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Ebola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Virus filamenteux, fièvre hémorragique</a:t>
            </a:r>
          </a:p>
          <a:p>
            <a:pPr algn="ctr">
              <a:lnSpc>
                <a:spcPts val="1400"/>
              </a:lnSpc>
            </a:pPr>
          </a:p>
        </p:txBody>
      </p:sp>
      <p:sp>
        <p:nvSpPr>
          <p:cNvPr name="TextBox 52" id="52"/>
          <p:cNvSpPr txBox="true"/>
          <p:nvPr/>
        </p:nvSpPr>
        <p:spPr>
          <a:xfrm rot="0">
            <a:off x="8050790" y="5518216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VIH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Rétrovirus, attaque CD4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00488" y="6168365"/>
            <a:ext cx="1054596" cy="1252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SARS-CoV-2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Ebola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VIH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Zika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Virus de la rage</a:t>
            </a: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54" id="54"/>
          <p:cNvSpPr txBox="true"/>
          <p:nvPr/>
        </p:nvSpPr>
        <p:spPr>
          <a:xfrm rot="0">
            <a:off x="2936197" y="6115004"/>
            <a:ext cx="872579" cy="142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BInfluenza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Ebola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VIH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Zika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Virus de la rage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55" id="55"/>
          <p:cNvSpPr txBox="true"/>
          <p:nvPr/>
        </p:nvSpPr>
        <p:spPr>
          <a:xfrm rot="0">
            <a:off x="5569252" y="6115004"/>
            <a:ext cx="872579" cy="142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BInflue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nza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SARS-C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oV-2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VIH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Zika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Virus de la rage</a:t>
            </a:r>
          </a:p>
          <a:p>
            <a:pPr algn="l">
              <a:lnSpc>
                <a:spcPts val="1399"/>
              </a:lnSpc>
            </a:pP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56" id="56"/>
          <p:cNvSpPr txBox="true"/>
          <p:nvPr/>
        </p:nvSpPr>
        <p:spPr>
          <a:xfrm rot="0">
            <a:off x="8203400" y="6115004"/>
            <a:ext cx="872579" cy="142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Influe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nza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SARS-C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oV-2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Ebola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Zika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Virus de la rage</a:t>
            </a:r>
          </a:p>
          <a:p>
            <a:pPr algn="l">
              <a:lnSpc>
                <a:spcPts val="1399"/>
              </a:lnSpc>
            </a:pP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57" id="57"/>
          <p:cNvSpPr txBox="true"/>
          <p:nvPr/>
        </p:nvSpPr>
        <p:spPr>
          <a:xfrm rot="0">
            <a:off x="349751" y="2409106"/>
            <a:ext cx="1048569" cy="142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E. coli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Salmonell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Neiss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eria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Ps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eudomonas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Helicobacter pylori</a:t>
            </a:r>
          </a:p>
          <a:p>
            <a:pPr algn="l">
              <a:lnSpc>
                <a:spcPts val="1399"/>
              </a:lnSpc>
            </a:pP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58" id="58"/>
          <p:cNvSpPr txBox="true"/>
          <p:nvPr/>
        </p:nvSpPr>
        <p:spPr>
          <a:xfrm rot="0">
            <a:off x="2986578" y="2409106"/>
            <a:ext cx="1048569" cy="142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E. coli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Salmonella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Vibri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 cholerae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Pseudomonas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Helicobacter pylori</a:t>
            </a:r>
          </a:p>
          <a:p>
            <a:pPr algn="l">
              <a:lnSpc>
                <a:spcPts val="1399"/>
              </a:lnSpc>
            </a:pP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59" id="59"/>
          <p:cNvSpPr txBox="true"/>
          <p:nvPr/>
        </p:nvSpPr>
        <p:spPr>
          <a:xfrm rot="0">
            <a:off x="5617517" y="2440117"/>
            <a:ext cx="1048569" cy="1595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E. coli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Salmonella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Vibrio ch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olerae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Neisseria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Helicobacter pylori</a:t>
            </a:r>
          </a:p>
          <a:p>
            <a:pPr algn="l">
              <a:lnSpc>
                <a:spcPts val="1399"/>
              </a:lnSpc>
            </a:pPr>
          </a:p>
          <a:p>
            <a:pPr algn="l">
              <a:lnSpc>
                <a:spcPts val="1399"/>
              </a:lnSpc>
            </a:pP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60" id="60"/>
          <p:cNvSpPr txBox="true"/>
          <p:nvPr/>
        </p:nvSpPr>
        <p:spPr>
          <a:xfrm rot="0">
            <a:off x="8251025" y="2440117"/>
            <a:ext cx="1126679" cy="1252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E. coli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Salmonella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Vibrio ch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olerae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Neisseria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Pseudomonas</a:t>
            </a:r>
          </a:p>
          <a:p>
            <a:pPr algn="ctr">
              <a:lnSpc>
                <a:spcPts val="3359"/>
              </a:lnSpc>
            </a:pPr>
          </a:p>
        </p:txBody>
      </p:sp>
      <p:grpSp>
        <p:nvGrpSpPr>
          <p:cNvPr name="Group 61" id="61"/>
          <p:cNvGrpSpPr/>
          <p:nvPr/>
        </p:nvGrpSpPr>
        <p:grpSpPr>
          <a:xfrm rot="0">
            <a:off x="609178" y="3973369"/>
            <a:ext cx="1573422" cy="1573422"/>
            <a:chOff x="0" y="0"/>
            <a:chExt cx="812800" cy="81280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6105" t="0" r="-16105" b="0"/>
              </a:stretch>
            </a:blipFill>
          </p:spPr>
        </p:sp>
      </p:grpSp>
      <p:grpSp>
        <p:nvGrpSpPr>
          <p:cNvPr name="Group 63" id="63"/>
          <p:cNvGrpSpPr/>
          <p:nvPr/>
        </p:nvGrpSpPr>
        <p:grpSpPr>
          <a:xfrm rot="0">
            <a:off x="3242195" y="3947076"/>
            <a:ext cx="1573422" cy="1573422"/>
            <a:chOff x="0" y="0"/>
            <a:chExt cx="812800" cy="812800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65" id="65"/>
          <p:cNvGrpSpPr/>
          <p:nvPr/>
        </p:nvGrpSpPr>
        <p:grpSpPr>
          <a:xfrm rot="0">
            <a:off x="5919187" y="3947076"/>
            <a:ext cx="1573422" cy="1573422"/>
            <a:chOff x="0" y="0"/>
            <a:chExt cx="812800" cy="8128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4402" t="0" r="-14402" b="0"/>
              </a:stretch>
            </a:blipFill>
          </p:spPr>
        </p:sp>
      </p:grpSp>
      <p:grpSp>
        <p:nvGrpSpPr>
          <p:cNvPr name="Group 67" id="67"/>
          <p:cNvGrpSpPr/>
          <p:nvPr/>
        </p:nvGrpSpPr>
        <p:grpSpPr>
          <a:xfrm rot="0">
            <a:off x="8508200" y="3947076"/>
            <a:ext cx="1573422" cy="1573422"/>
            <a:chOff x="0" y="0"/>
            <a:chExt cx="812800" cy="81280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32211" t="0" r="0" b="0"/>
              </a:stretch>
            </a:blipFill>
          </p:spPr>
        </p:sp>
      </p:grpSp>
      <p:grpSp>
        <p:nvGrpSpPr>
          <p:cNvPr name="Group 69" id="69"/>
          <p:cNvGrpSpPr/>
          <p:nvPr/>
        </p:nvGrpSpPr>
        <p:grpSpPr>
          <a:xfrm rot="0">
            <a:off x="611608" y="177806"/>
            <a:ext cx="1573422" cy="1573422"/>
            <a:chOff x="0" y="0"/>
            <a:chExt cx="812800" cy="812800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12076" t="0" r="-12076" b="0"/>
              </a:stretch>
            </a:blipFill>
          </p:spPr>
        </p:sp>
      </p:grpSp>
      <p:grpSp>
        <p:nvGrpSpPr>
          <p:cNvPr name="Group 71" id="71"/>
          <p:cNvGrpSpPr/>
          <p:nvPr/>
        </p:nvGrpSpPr>
        <p:grpSpPr>
          <a:xfrm rot="0">
            <a:off x="3248435" y="215906"/>
            <a:ext cx="1573422" cy="1573422"/>
            <a:chOff x="0" y="0"/>
            <a:chExt cx="812800" cy="8128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27030" t="0" r="-27030" b="0"/>
              </a:stretch>
            </a:blipFill>
          </p:spPr>
        </p:sp>
      </p:grpSp>
      <p:grpSp>
        <p:nvGrpSpPr>
          <p:cNvPr name="Group 73" id="73"/>
          <p:cNvGrpSpPr/>
          <p:nvPr/>
        </p:nvGrpSpPr>
        <p:grpSpPr>
          <a:xfrm rot="0">
            <a:off x="5883577" y="177806"/>
            <a:ext cx="1573422" cy="1573422"/>
            <a:chOff x="0" y="0"/>
            <a:chExt cx="812800" cy="812800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20512" t="0" r="-20512" b="0"/>
              </a:stretch>
            </a:blipFill>
          </p:spPr>
        </p:sp>
      </p:grpSp>
      <p:grpSp>
        <p:nvGrpSpPr>
          <p:cNvPr name="Group 75" id="75"/>
          <p:cNvGrpSpPr/>
          <p:nvPr/>
        </p:nvGrpSpPr>
        <p:grpSpPr>
          <a:xfrm rot="0">
            <a:off x="8514141" y="215906"/>
            <a:ext cx="1573422" cy="1573422"/>
            <a:chOff x="0" y="0"/>
            <a:chExt cx="812800" cy="812800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25136" t="0" r="-25136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402" y="107051"/>
            <a:ext cx="10455196" cy="7345898"/>
            <a:chOff x="0" y="0"/>
            <a:chExt cx="13940261" cy="979453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0" y="0"/>
              <a:ext cx="3389815" cy="4833766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3516815" y="0"/>
              <a:ext cx="3389815" cy="4833766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7033631" y="0"/>
              <a:ext cx="3389815" cy="4833766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10550446" y="0"/>
              <a:ext cx="3389815" cy="4833766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0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3516815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7033631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10550446" y="4960766"/>
              <a:ext cx="3389815" cy="4833766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449213" y="1195122"/>
            <a:ext cx="9863913" cy="5118331"/>
            <a:chOff x="0" y="0"/>
            <a:chExt cx="13151884" cy="682444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9999" y="417684"/>
              <a:ext cx="2257258" cy="671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3504057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3689307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7014092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7199341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10524126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8" y="0"/>
                  </a:lnTo>
                  <a:lnTo>
                    <a:pt x="2627758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0709376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0" id="20"/>
            <p:cNvSpPr/>
            <p:nvPr/>
          </p:nvSpPr>
          <p:spPr>
            <a:xfrm flipH="false" flipV="false" rot="0">
              <a:off x="0" y="4913246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185250" y="5330931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2" id="22"/>
            <p:cNvSpPr/>
            <p:nvPr/>
          </p:nvSpPr>
          <p:spPr>
            <a:xfrm flipH="false" flipV="false" rot="0">
              <a:off x="3504057" y="4913246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3689307" y="5330931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4" id="24"/>
            <p:cNvSpPr/>
            <p:nvPr/>
          </p:nvSpPr>
          <p:spPr>
            <a:xfrm flipH="false" flipV="false" rot="0">
              <a:off x="7014092" y="5010049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7199341" y="542773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6" id="26"/>
            <p:cNvSpPr/>
            <p:nvPr/>
          </p:nvSpPr>
          <p:spPr>
            <a:xfrm flipH="false" flipV="false" rot="0">
              <a:off x="10518149" y="5010049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10703399" y="542773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402" y="107051"/>
            <a:ext cx="10455196" cy="7345898"/>
            <a:chOff x="0" y="0"/>
            <a:chExt cx="13940261" cy="9794531"/>
          </a:xfrm>
        </p:grpSpPr>
        <p:sp>
          <p:nvSpPr>
            <p:cNvPr name="AutoShape 3" id="3"/>
            <p:cNvSpPr/>
            <p:nvPr/>
          </p:nvSpPr>
          <p:spPr>
            <a:xfrm>
              <a:off x="0" y="0"/>
              <a:ext cx="3389815" cy="4833766"/>
            </a:xfrm>
            <a:prstGeom prst="rect">
              <a:avLst/>
            </a:prstGeom>
            <a:solidFill>
              <a:srgbClr val="AC4C29"/>
            </a:solidFill>
          </p:spPr>
        </p:sp>
        <p:sp>
          <p:nvSpPr>
            <p:cNvPr name="AutoShape 4" id="4"/>
            <p:cNvSpPr/>
            <p:nvPr/>
          </p:nvSpPr>
          <p:spPr>
            <a:xfrm>
              <a:off x="3516815" y="0"/>
              <a:ext cx="3389815" cy="4833766"/>
            </a:xfrm>
            <a:prstGeom prst="rect">
              <a:avLst/>
            </a:prstGeom>
            <a:solidFill>
              <a:srgbClr val="AC4C29"/>
            </a:solidFill>
          </p:spPr>
        </p:sp>
        <p:sp>
          <p:nvSpPr>
            <p:cNvPr name="AutoShape 5" id="5"/>
            <p:cNvSpPr/>
            <p:nvPr/>
          </p:nvSpPr>
          <p:spPr>
            <a:xfrm>
              <a:off x="7033631" y="0"/>
              <a:ext cx="3389815" cy="4833766"/>
            </a:xfrm>
            <a:prstGeom prst="rect">
              <a:avLst/>
            </a:prstGeom>
            <a:solidFill>
              <a:srgbClr val="F2B15F"/>
            </a:solidFill>
          </p:spPr>
        </p:sp>
        <p:sp>
          <p:nvSpPr>
            <p:cNvPr name="AutoShape 6" id="6"/>
            <p:cNvSpPr/>
            <p:nvPr/>
          </p:nvSpPr>
          <p:spPr>
            <a:xfrm>
              <a:off x="10550446" y="0"/>
              <a:ext cx="3389815" cy="4833766"/>
            </a:xfrm>
            <a:prstGeom prst="rect">
              <a:avLst/>
            </a:prstGeom>
            <a:solidFill>
              <a:srgbClr val="F2B15F"/>
            </a:solidFill>
          </p:spPr>
        </p:sp>
        <p:sp>
          <p:nvSpPr>
            <p:cNvPr name="AutoShape 7" id="7"/>
            <p:cNvSpPr/>
            <p:nvPr/>
          </p:nvSpPr>
          <p:spPr>
            <a:xfrm>
              <a:off x="0" y="4960766"/>
              <a:ext cx="3389815" cy="4833766"/>
            </a:xfrm>
            <a:prstGeom prst="rect">
              <a:avLst/>
            </a:prstGeom>
            <a:solidFill>
              <a:srgbClr val="F2B15F"/>
            </a:solidFill>
          </p:spPr>
        </p:sp>
        <p:sp>
          <p:nvSpPr>
            <p:cNvPr name="AutoShape 8" id="8"/>
            <p:cNvSpPr/>
            <p:nvPr/>
          </p:nvSpPr>
          <p:spPr>
            <a:xfrm>
              <a:off x="3516815" y="4960766"/>
              <a:ext cx="3389815" cy="4833766"/>
            </a:xfrm>
            <a:prstGeom prst="rect">
              <a:avLst/>
            </a:prstGeom>
            <a:solidFill>
              <a:srgbClr val="F2B15F"/>
            </a:solidFill>
          </p:spPr>
        </p:sp>
        <p:sp>
          <p:nvSpPr>
            <p:cNvPr name="AutoShape 9" id="9"/>
            <p:cNvSpPr/>
            <p:nvPr/>
          </p:nvSpPr>
          <p:spPr>
            <a:xfrm>
              <a:off x="7033631" y="4960766"/>
              <a:ext cx="3389815" cy="4833766"/>
            </a:xfrm>
            <a:prstGeom prst="rect">
              <a:avLst/>
            </a:prstGeom>
            <a:solidFill>
              <a:srgbClr val="F2B15F"/>
            </a:solidFill>
          </p:spPr>
        </p:sp>
        <p:sp>
          <p:nvSpPr>
            <p:cNvPr name="AutoShape 10" id="10"/>
            <p:cNvSpPr/>
            <p:nvPr/>
          </p:nvSpPr>
          <p:spPr>
            <a:xfrm>
              <a:off x="10550446" y="4960766"/>
              <a:ext cx="3389815" cy="4833766"/>
            </a:xfrm>
            <a:prstGeom prst="rect">
              <a:avLst/>
            </a:prstGeom>
            <a:solidFill>
              <a:srgbClr val="F2B15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216361" y="3901167"/>
            <a:ext cx="2356792" cy="3489996"/>
            <a:chOff x="0" y="0"/>
            <a:chExt cx="844621" cy="12507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871105" y="3901167"/>
            <a:ext cx="2356792" cy="3489996"/>
            <a:chOff x="0" y="0"/>
            <a:chExt cx="844621" cy="125073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484658" y="3901167"/>
            <a:ext cx="2356792" cy="3489996"/>
            <a:chOff x="0" y="0"/>
            <a:chExt cx="844621" cy="125073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136725" y="3901167"/>
            <a:ext cx="2356792" cy="3489996"/>
            <a:chOff x="0" y="0"/>
            <a:chExt cx="844621" cy="125073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216361" y="187027"/>
            <a:ext cx="2356792" cy="3489996"/>
            <a:chOff x="0" y="0"/>
            <a:chExt cx="844621" cy="125073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832591" y="187027"/>
            <a:ext cx="2356792" cy="3489996"/>
            <a:chOff x="0" y="0"/>
            <a:chExt cx="844621" cy="125073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484658" y="187027"/>
            <a:ext cx="2356792" cy="3489996"/>
            <a:chOff x="0" y="0"/>
            <a:chExt cx="844621" cy="125073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136725" y="187027"/>
            <a:ext cx="2356792" cy="3489996"/>
            <a:chOff x="0" y="0"/>
            <a:chExt cx="844621" cy="125073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879342" y="3973369"/>
            <a:ext cx="1573422" cy="1573422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7030" t="0" r="-27030" b="0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8528410" y="3973369"/>
            <a:ext cx="1573422" cy="1573422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3262790" y="3973369"/>
            <a:ext cx="1573422" cy="1573422"/>
            <a:chOff x="0" y="0"/>
            <a:chExt cx="812800" cy="8128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16105" r="0" b="-16105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608047" y="3973369"/>
            <a:ext cx="1573422" cy="1573422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6701" r="0" b="-6701"/>
              </a:stretch>
            </a:blip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608047" y="255731"/>
            <a:ext cx="1573422" cy="1573422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3262790" y="255731"/>
            <a:ext cx="1573422" cy="1573422"/>
            <a:chOff x="0" y="0"/>
            <a:chExt cx="812800" cy="8128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6701" t="0" r="-6701" b="0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5879342" y="255731"/>
            <a:ext cx="1573422" cy="1573422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16105" t="0" r="-16105" b="0"/>
              </a:stretch>
            </a:blip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8528410" y="255731"/>
            <a:ext cx="1573422" cy="1573422"/>
            <a:chOff x="0" y="0"/>
            <a:chExt cx="812800" cy="8128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12076" t="0" r="-12076" b="0"/>
              </a:stretch>
            </a:blipFill>
          </p:spPr>
        </p:sp>
      </p:grpSp>
      <p:sp>
        <p:nvSpPr>
          <p:cNvPr name="TextBox 51" id="51"/>
          <p:cNvSpPr txBox="true"/>
          <p:nvPr/>
        </p:nvSpPr>
        <p:spPr>
          <a:xfrm rot="0">
            <a:off x="259205" y="3307417"/>
            <a:ext cx="2271104" cy="54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AC4C29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Virus à ARN</a:t>
            </a:r>
          </a:p>
          <a:p>
            <a:pPr algn="ctr">
              <a:lnSpc>
                <a:spcPts val="2240"/>
              </a:lnSpc>
            </a:pPr>
          </a:p>
        </p:txBody>
      </p:sp>
      <p:sp>
        <p:nvSpPr>
          <p:cNvPr name="TextBox 52" id="52"/>
          <p:cNvSpPr txBox="true"/>
          <p:nvPr/>
        </p:nvSpPr>
        <p:spPr>
          <a:xfrm rot="0">
            <a:off x="2871105" y="3307417"/>
            <a:ext cx="2271104" cy="54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AC4C29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Virus à ARN</a:t>
            </a:r>
          </a:p>
          <a:p>
            <a:pPr algn="ctr">
              <a:lnSpc>
                <a:spcPts val="2240"/>
              </a:lnSpc>
            </a:pPr>
          </a:p>
        </p:txBody>
      </p:sp>
      <p:sp>
        <p:nvSpPr>
          <p:cNvPr name="TextBox 53" id="53"/>
          <p:cNvSpPr txBox="true"/>
          <p:nvPr/>
        </p:nvSpPr>
        <p:spPr>
          <a:xfrm rot="0">
            <a:off x="5532283" y="3307417"/>
            <a:ext cx="2271104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2B15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Virus à ADN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8179569" y="3307417"/>
            <a:ext cx="2271104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2B15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Virus à ADN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259205" y="7023166"/>
            <a:ext cx="2271104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2B15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Virus à ADN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5531152" y="7013641"/>
            <a:ext cx="2271104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2B15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Virus à ADN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2913949" y="7023166"/>
            <a:ext cx="2271104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2B15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Virus à ADN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8179569" y="7023166"/>
            <a:ext cx="2271104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2B15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Virus à ADN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216361" y="5518216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Adénovirus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Infections ORL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259205" y="1800578"/>
            <a:ext cx="2271104" cy="632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Zika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Virus transmis par les moustiques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2871931" y="1800578"/>
            <a:ext cx="2424808" cy="803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Virus de la rage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Neurotrope,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mortel sans traitement</a:t>
            </a:r>
          </a:p>
          <a:p>
            <a:pPr algn="ctr">
              <a:lnSpc>
                <a:spcPts val="1400"/>
              </a:lnSpc>
            </a:pPr>
          </a:p>
        </p:txBody>
      </p:sp>
      <p:sp>
        <p:nvSpPr>
          <p:cNvPr name="TextBox 62" id="62"/>
          <p:cNvSpPr txBox="true"/>
          <p:nvPr/>
        </p:nvSpPr>
        <p:spPr>
          <a:xfrm rot="0">
            <a:off x="5453648" y="1800578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Herpès simplex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Latence nerveuse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8148790" y="1800578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Papillomavirus (HPV)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Verrues, cancers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2803089" y="5540562"/>
            <a:ext cx="2424808" cy="632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Varicelle-zona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Primo-infection + réactivation</a:t>
            </a:r>
          </a:p>
          <a:p>
            <a:pPr algn="ctr">
              <a:lnSpc>
                <a:spcPts val="1400"/>
              </a:lnSpc>
            </a:pPr>
          </a:p>
        </p:txBody>
      </p:sp>
      <p:sp>
        <p:nvSpPr>
          <p:cNvPr name="TextBox 65" id="65"/>
          <p:cNvSpPr txBox="true"/>
          <p:nvPr/>
        </p:nvSpPr>
        <p:spPr>
          <a:xfrm rot="0">
            <a:off x="5500733" y="5518216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Cytomégalovirus 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Risque grossesse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8102717" y="5518216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Poxvirus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Virus géants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5553914" y="2424803"/>
            <a:ext cx="1251496" cy="142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HPa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pillomavirus (HPV)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Adénovirus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Varicelle-zona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Cytomégalovirus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Poxvirus</a:t>
            </a:r>
          </a:p>
          <a:p>
            <a:pPr algn="l">
              <a:lnSpc>
                <a:spcPts val="1399"/>
              </a:lnSpc>
            </a:pP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68" id="68"/>
          <p:cNvSpPr txBox="true"/>
          <p:nvPr/>
        </p:nvSpPr>
        <p:spPr>
          <a:xfrm rot="0">
            <a:off x="8235897" y="2424803"/>
            <a:ext cx="923479" cy="142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Herpès simplex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Adénovirus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Varicelle-zona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Cytomégalovirus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Poxvirus</a:t>
            </a:r>
          </a:p>
          <a:p>
            <a:pPr algn="l">
              <a:lnSpc>
                <a:spcPts val="1399"/>
              </a:lnSpc>
            </a:pP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69" id="69"/>
          <p:cNvSpPr txBox="true"/>
          <p:nvPr/>
        </p:nvSpPr>
        <p:spPr>
          <a:xfrm rot="0">
            <a:off x="302183" y="6115004"/>
            <a:ext cx="1163836" cy="142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Herpès simplex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apillomavirus (HPV)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aricelle-zona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Cytomégalovirus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Poxvirus</a:t>
            </a:r>
          </a:p>
          <a:p>
            <a:pPr algn="l">
              <a:lnSpc>
                <a:spcPts val="1399"/>
              </a:lnSpc>
            </a:pP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70" id="70"/>
          <p:cNvSpPr txBox="true"/>
          <p:nvPr/>
        </p:nvSpPr>
        <p:spPr>
          <a:xfrm rot="0">
            <a:off x="2985238" y="6115004"/>
            <a:ext cx="1163836" cy="142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AHerpès simplex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apillomavirus (HPV)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Adén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ovirus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Cytomégalovirus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Poxvirus</a:t>
            </a:r>
          </a:p>
          <a:p>
            <a:pPr algn="l">
              <a:lnSpc>
                <a:spcPts val="1399"/>
              </a:lnSpc>
            </a:pP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71" id="71"/>
          <p:cNvSpPr txBox="true"/>
          <p:nvPr/>
        </p:nvSpPr>
        <p:spPr>
          <a:xfrm rot="0">
            <a:off x="5603463" y="6115004"/>
            <a:ext cx="1315070" cy="142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AHerpès simplex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apillomavirus (HPV)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Adén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ovirus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Varicelle-zona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Poxvirus</a:t>
            </a:r>
          </a:p>
          <a:p>
            <a:pPr algn="l">
              <a:lnSpc>
                <a:spcPts val="1399"/>
              </a:lnSpc>
            </a:pP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72" id="72"/>
          <p:cNvSpPr txBox="true"/>
          <p:nvPr/>
        </p:nvSpPr>
        <p:spPr>
          <a:xfrm rot="0">
            <a:off x="8289125" y="6115004"/>
            <a:ext cx="1163836" cy="1252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Herpès simplex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apillomavirus (HPV)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Adén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ovirus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Varicelle-zona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Cytomégalovirus</a:t>
            </a: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73" id="73"/>
          <p:cNvSpPr txBox="true"/>
          <p:nvPr/>
        </p:nvSpPr>
        <p:spPr>
          <a:xfrm rot="0">
            <a:off x="302183" y="2445742"/>
            <a:ext cx="872579" cy="142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Influe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nza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SARS-C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oV-2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Ebola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VIH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Virus de la rage</a:t>
            </a:r>
          </a:p>
          <a:p>
            <a:pPr algn="l">
              <a:lnSpc>
                <a:spcPts val="1399"/>
              </a:lnSpc>
            </a:pP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74" id="74"/>
          <p:cNvSpPr txBox="true"/>
          <p:nvPr/>
        </p:nvSpPr>
        <p:spPr>
          <a:xfrm rot="0">
            <a:off x="2893420" y="2424803"/>
            <a:ext cx="848954" cy="142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Influe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nza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SARS-CoV-2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Ebola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VIH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Zika</a:t>
            </a:r>
          </a:p>
          <a:p>
            <a:pPr algn="l">
              <a:lnSpc>
                <a:spcPts val="1399"/>
              </a:lnSpc>
            </a:pP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Freeform 75" id="75"/>
          <p:cNvSpPr/>
          <p:nvPr/>
        </p:nvSpPr>
        <p:spPr>
          <a:xfrm flipH="false" flipV="false" rot="0">
            <a:off x="9600562" y="6173022"/>
            <a:ext cx="775394" cy="775394"/>
          </a:xfrm>
          <a:custGeom>
            <a:avLst/>
            <a:gdLst/>
            <a:ahLst/>
            <a:cxnLst/>
            <a:rect r="r" b="b" t="t" l="l"/>
            <a:pathLst>
              <a:path h="775394" w="775394">
                <a:moveTo>
                  <a:pt x="0" y="0"/>
                </a:moveTo>
                <a:lnTo>
                  <a:pt x="775395" y="0"/>
                </a:lnTo>
                <a:lnTo>
                  <a:pt x="775395" y="775394"/>
                </a:lnTo>
                <a:lnTo>
                  <a:pt x="0" y="7753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0"/>
            </a:blip>
            <a:stretch>
              <a:fillRect l="0" t="0" r="0" b="0"/>
            </a:stretch>
          </a:blipFill>
        </p:spPr>
      </p:sp>
      <p:sp>
        <p:nvSpPr>
          <p:cNvPr name="Freeform 76" id="76"/>
          <p:cNvSpPr/>
          <p:nvPr/>
        </p:nvSpPr>
        <p:spPr>
          <a:xfrm flipH="false" flipV="false" rot="0">
            <a:off x="1541222" y="2411092"/>
            <a:ext cx="775394" cy="775394"/>
          </a:xfrm>
          <a:custGeom>
            <a:avLst/>
            <a:gdLst/>
            <a:ahLst/>
            <a:cxnLst/>
            <a:rect r="r" b="b" t="t" l="l"/>
            <a:pathLst>
              <a:path h="775394" w="775394">
                <a:moveTo>
                  <a:pt x="0" y="0"/>
                </a:moveTo>
                <a:lnTo>
                  <a:pt x="775394" y="0"/>
                </a:lnTo>
                <a:lnTo>
                  <a:pt x="775394" y="775395"/>
                </a:lnTo>
                <a:lnTo>
                  <a:pt x="0" y="7753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402" y="107051"/>
            <a:ext cx="10455196" cy="7345898"/>
            <a:chOff x="0" y="0"/>
            <a:chExt cx="13940261" cy="979453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0" y="0"/>
              <a:ext cx="3389815" cy="4833766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3516815" y="0"/>
              <a:ext cx="3389815" cy="4833766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7033631" y="0"/>
              <a:ext cx="3389815" cy="4833766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10550446" y="0"/>
              <a:ext cx="3389815" cy="4833766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0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3516815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7033631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10550446" y="4960766"/>
              <a:ext cx="3389815" cy="4833766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449213" y="1195122"/>
            <a:ext cx="9863913" cy="5118331"/>
            <a:chOff x="0" y="0"/>
            <a:chExt cx="13151884" cy="682444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9999" y="417684"/>
              <a:ext cx="2257258" cy="671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3504057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3689307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7014092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7199341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10524126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8" y="0"/>
                  </a:lnTo>
                  <a:lnTo>
                    <a:pt x="2627758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0709376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0" id="20"/>
            <p:cNvSpPr/>
            <p:nvPr/>
          </p:nvSpPr>
          <p:spPr>
            <a:xfrm flipH="false" flipV="false" rot="0">
              <a:off x="0" y="4913246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185250" y="5330931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2" id="22"/>
            <p:cNvSpPr/>
            <p:nvPr/>
          </p:nvSpPr>
          <p:spPr>
            <a:xfrm flipH="false" flipV="false" rot="0">
              <a:off x="3504057" y="4913246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3689307" y="5330931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4" id="24"/>
            <p:cNvSpPr/>
            <p:nvPr/>
          </p:nvSpPr>
          <p:spPr>
            <a:xfrm flipH="false" flipV="false" rot="0">
              <a:off x="7014092" y="5010049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7199341" y="542773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6" id="26"/>
            <p:cNvSpPr/>
            <p:nvPr/>
          </p:nvSpPr>
          <p:spPr>
            <a:xfrm flipH="false" flipV="false" rot="0">
              <a:off x="10518149" y="5010049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10703399" y="542773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402" y="107051"/>
            <a:ext cx="10455196" cy="7345898"/>
            <a:chOff x="0" y="0"/>
            <a:chExt cx="13940261" cy="9794531"/>
          </a:xfrm>
        </p:grpSpPr>
        <p:sp>
          <p:nvSpPr>
            <p:cNvPr name="AutoShape 3" id="3"/>
            <p:cNvSpPr/>
            <p:nvPr/>
          </p:nvSpPr>
          <p:spPr>
            <a:xfrm>
              <a:off x="0" y="0"/>
              <a:ext cx="3389815" cy="4833766"/>
            </a:xfrm>
            <a:prstGeom prst="rect">
              <a:avLst/>
            </a:prstGeom>
            <a:solidFill>
              <a:srgbClr val="0A5572"/>
            </a:solidFill>
          </p:spPr>
        </p:sp>
        <p:sp>
          <p:nvSpPr>
            <p:cNvPr name="AutoShape 4" id="4"/>
            <p:cNvSpPr/>
            <p:nvPr/>
          </p:nvSpPr>
          <p:spPr>
            <a:xfrm>
              <a:off x="3516815" y="0"/>
              <a:ext cx="3389815" cy="4833766"/>
            </a:xfrm>
            <a:prstGeom prst="rect">
              <a:avLst/>
            </a:prstGeom>
            <a:solidFill>
              <a:srgbClr val="0A5572"/>
            </a:solidFill>
          </p:spPr>
        </p:sp>
        <p:sp>
          <p:nvSpPr>
            <p:cNvPr name="AutoShape 5" id="5"/>
            <p:cNvSpPr/>
            <p:nvPr/>
          </p:nvSpPr>
          <p:spPr>
            <a:xfrm>
              <a:off x="7033631" y="0"/>
              <a:ext cx="3389815" cy="4833766"/>
            </a:xfrm>
            <a:prstGeom prst="rect">
              <a:avLst/>
            </a:prstGeom>
            <a:solidFill>
              <a:srgbClr val="0A5572"/>
            </a:solidFill>
          </p:spPr>
        </p:sp>
        <p:sp>
          <p:nvSpPr>
            <p:cNvPr name="AutoShape 6" id="6"/>
            <p:cNvSpPr/>
            <p:nvPr/>
          </p:nvSpPr>
          <p:spPr>
            <a:xfrm>
              <a:off x="10550446" y="0"/>
              <a:ext cx="3389815" cy="4833766"/>
            </a:xfrm>
            <a:prstGeom prst="rect">
              <a:avLst/>
            </a:prstGeom>
            <a:solidFill>
              <a:srgbClr val="0A5572"/>
            </a:solidFill>
          </p:spPr>
        </p:sp>
        <p:sp>
          <p:nvSpPr>
            <p:cNvPr name="AutoShape 7" id="7"/>
            <p:cNvSpPr/>
            <p:nvPr/>
          </p:nvSpPr>
          <p:spPr>
            <a:xfrm>
              <a:off x="0" y="4960766"/>
              <a:ext cx="3389815" cy="4833766"/>
            </a:xfrm>
            <a:prstGeom prst="rect">
              <a:avLst/>
            </a:prstGeom>
            <a:solidFill>
              <a:srgbClr val="0A5572"/>
            </a:solidFill>
          </p:spPr>
        </p:sp>
        <p:sp>
          <p:nvSpPr>
            <p:cNvPr name="AutoShape 8" id="8"/>
            <p:cNvSpPr/>
            <p:nvPr/>
          </p:nvSpPr>
          <p:spPr>
            <a:xfrm>
              <a:off x="3516815" y="4960766"/>
              <a:ext cx="3389815" cy="4833766"/>
            </a:xfrm>
            <a:prstGeom prst="rect">
              <a:avLst/>
            </a:prstGeom>
            <a:solidFill>
              <a:srgbClr val="0A5572"/>
            </a:solidFill>
          </p:spPr>
        </p:sp>
        <p:sp>
          <p:nvSpPr>
            <p:cNvPr name="AutoShape 9" id="9"/>
            <p:cNvSpPr/>
            <p:nvPr/>
          </p:nvSpPr>
          <p:spPr>
            <a:xfrm>
              <a:off x="7033631" y="4960766"/>
              <a:ext cx="3389815" cy="4833766"/>
            </a:xfrm>
            <a:prstGeom prst="rect">
              <a:avLst/>
            </a:prstGeom>
            <a:solidFill>
              <a:srgbClr val="89B5B5"/>
            </a:solidFill>
          </p:spPr>
        </p:sp>
        <p:sp>
          <p:nvSpPr>
            <p:cNvPr name="AutoShape 10" id="10"/>
            <p:cNvSpPr/>
            <p:nvPr/>
          </p:nvSpPr>
          <p:spPr>
            <a:xfrm>
              <a:off x="10550446" y="4960766"/>
              <a:ext cx="3389815" cy="4833766"/>
            </a:xfrm>
            <a:prstGeom prst="rect">
              <a:avLst/>
            </a:prstGeom>
            <a:solidFill>
              <a:srgbClr val="89B5B5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216361" y="3901167"/>
            <a:ext cx="2356792" cy="3489996"/>
            <a:chOff x="0" y="0"/>
            <a:chExt cx="844621" cy="12507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850510" y="3901167"/>
            <a:ext cx="2356792" cy="3489996"/>
            <a:chOff x="0" y="0"/>
            <a:chExt cx="844621" cy="125073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484658" y="3901167"/>
            <a:ext cx="2356792" cy="3489996"/>
            <a:chOff x="0" y="0"/>
            <a:chExt cx="844621" cy="125073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118806" y="3901167"/>
            <a:ext cx="2356792" cy="3489996"/>
            <a:chOff x="0" y="0"/>
            <a:chExt cx="844621" cy="125073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216361" y="181628"/>
            <a:ext cx="2356792" cy="3489996"/>
            <a:chOff x="0" y="0"/>
            <a:chExt cx="844621" cy="125073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850510" y="181628"/>
            <a:ext cx="2356792" cy="3489996"/>
            <a:chOff x="0" y="0"/>
            <a:chExt cx="844621" cy="125073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484658" y="181628"/>
            <a:ext cx="2356792" cy="3489996"/>
            <a:chOff x="0" y="0"/>
            <a:chExt cx="844621" cy="125073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118806" y="181628"/>
            <a:ext cx="2356792" cy="3489996"/>
            <a:chOff x="0" y="0"/>
            <a:chExt cx="844621" cy="125073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44621" cy="1250736"/>
            </a:xfrm>
            <a:custGeom>
              <a:avLst/>
              <a:gdLst/>
              <a:ahLst/>
              <a:cxnLst/>
              <a:rect r="r" b="b" t="t" l="l"/>
              <a:pathLst>
                <a:path h="1250736" w="844621">
                  <a:moveTo>
                    <a:pt x="121543" y="0"/>
                  </a:moveTo>
                  <a:lnTo>
                    <a:pt x="723078" y="0"/>
                  </a:lnTo>
                  <a:cubicBezTo>
                    <a:pt x="755313" y="0"/>
                    <a:pt x="786228" y="12805"/>
                    <a:pt x="809022" y="35599"/>
                  </a:cubicBezTo>
                  <a:cubicBezTo>
                    <a:pt x="831816" y="58393"/>
                    <a:pt x="844621" y="89308"/>
                    <a:pt x="844621" y="121543"/>
                  </a:cubicBezTo>
                  <a:lnTo>
                    <a:pt x="844621" y="1129193"/>
                  </a:lnTo>
                  <a:cubicBezTo>
                    <a:pt x="844621" y="1161428"/>
                    <a:pt x="831816" y="1192343"/>
                    <a:pt x="809022" y="1215137"/>
                  </a:cubicBezTo>
                  <a:cubicBezTo>
                    <a:pt x="786228" y="1237930"/>
                    <a:pt x="755313" y="1250736"/>
                    <a:pt x="723078" y="1250736"/>
                  </a:cubicBezTo>
                  <a:lnTo>
                    <a:pt x="121543" y="1250736"/>
                  </a:lnTo>
                  <a:cubicBezTo>
                    <a:pt x="89308" y="1250736"/>
                    <a:pt x="58393" y="1237930"/>
                    <a:pt x="35599" y="1215137"/>
                  </a:cubicBezTo>
                  <a:cubicBezTo>
                    <a:pt x="12805" y="1192343"/>
                    <a:pt x="0" y="1161428"/>
                    <a:pt x="0" y="1129193"/>
                  </a:cubicBezTo>
                  <a:lnTo>
                    <a:pt x="0" y="121543"/>
                  </a:lnTo>
                  <a:cubicBezTo>
                    <a:pt x="0" y="89308"/>
                    <a:pt x="12805" y="58393"/>
                    <a:pt x="35599" y="35599"/>
                  </a:cubicBezTo>
                  <a:cubicBezTo>
                    <a:pt x="58393" y="12805"/>
                    <a:pt x="89308" y="0"/>
                    <a:pt x="121543" y="0"/>
                  </a:cubicBezTo>
                  <a:close/>
                </a:path>
              </a:pathLst>
            </a:custGeom>
            <a:solidFill>
              <a:srgbClr val="F5F7FA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844621" cy="12793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08047" y="260833"/>
            <a:ext cx="1573422" cy="1573422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7030" t="0" r="-27030" b="0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5879342" y="3973369"/>
            <a:ext cx="1573422" cy="1573422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8441525" y="3973369"/>
            <a:ext cx="1573422" cy="1573422"/>
            <a:chOff x="0" y="0"/>
            <a:chExt cx="812800" cy="8128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136" t="0" r="-25136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3244486" y="3973369"/>
            <a:ext cx="1573422" cy="1573422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0512" t="0" r="-20512" b="0"/>
              </a:stretch>
            </a:blip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610338" y="3973369"/>
            <a:ext cx="1573422" cy="1573422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7030" t="0" r="-27030" b="0"/>
              </a:stretch>
            </a:blip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3242195" y="260833"/>
            <a:ext cx="1573422" cy="1573422"/>
            <a:chOff x="0" y="0"/>
            <a:chExt cx="812800" cy="8128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16105" t="0" r="-16105" b="0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5876343" y="261447"/>
            <a:ext cx="1573422" cy="1573422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8471440" y="260833"/>
            <a:ext cx="1573422" cy="1573422"/>
            <a:chOff x="0" y="0"/>
            <a:chExt cx="812800" cy="8128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TextBox 51" id="51"/>
          <p:cNvSpPr txBox="true"/>
          <p:nvPr/>
        </p:nvSpPr>
        <p:spPr>
          <a:xfrm rot="0">
            <a:off x="5531152" y="7013641"/>
            <a:ext cx="2271104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89B5B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Parasites protozoaires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65080" y="3303682"/>
            <a:ext cx="2271104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A557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Levures et champignons 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895645" y="3275682"/>
            <a:ext cx="2271104" cy="54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A557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Levures et champignons </a:t>
            </a:r>
          </a:p>
          <a:p>
            <a:pPr algn="ctr">
              <a:lnSpc>
                <a:spcPts val="2240"/>
              </a:lnSpc>
            </a:pPr>
          </a:p>
        </p:txBody>
      </p:sp>
      <p:sp>
        <p:nvSpPr>
          <p:cNvPr name="TextBox 54" id="54"/>
          <p:cNvSpPr txBox="true"/>
          <p:nvPr/>
        </p:nvSpPr>
        <p:spPr>
          <a:xfrm rot="0">
            <a:off x="5527502" y="3351258"/>
            <a:ext cx="2271104" cy="54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A557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Levures et champignons </a:t>
            </a:r>
          </a:p>
          <a:p>
            <a:pPr algn="ctr">
              <a:lnSpc>
                <a:spcPts val="2240"/>
              </a:lnSpc>
            </a:pPr>
          </a:p>
        </p:txBody>
      </p:sp>
      <p:sp>
        <p:nvSpPr>
          <p:cNvPr name="TextBox 55" id="55"/>
          <p:cNvSpPr txBox="true"/>
          <p:nvPr/>
        </p:nvSpPr>
        <p:spPr>
          <a:xfrm rot="0">
            <a:off x="8161650" y="3351258"/>
            <a:ext cx="2271104" cy="54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A557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Levures et champignons </a:t>
            </a:r>
          </a:p>
          <a:p>
            <a:pPr algn="ctr">
              <a:lnSpc>
                <a:spcPts val="2240"/>
              </a:lnSpc>
            </a:pPr>
          </a:p>
        </p:txBody>
      </p:sp>
      <p:sp>
        <p:nvSpPr>
          <p:cNvPr name="TextBox 56" id="56"/>
          <p:cNvSpPr txBox="true"/>
          <p:nvPr/>
        </p:nvSpPr>
        <p:spPr>
          <a:xfrm rot="0">
            <a:off x="8161650" y="7013641"/>
            <a:ext cx="2271104" cy="26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89B5B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Parasites protozoaires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2889703" y="7068250"/>
            <a:ext cx="2271104" cy="54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A557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Levures et champignons </a:t>
            </a:r>
          </a:p>
          <a:p>
            <a:pPr algn="ctr">
              <a:lnSpc>
                <a:spcPts val="2240"/>
              </a:lnSpc>
            </a:pPr>
          </a:p>
        </p:txBody>
      </p:sp>
      <p:sp>
        <p:nvSpPr>
          <p:cNvPr name="TextBox 58" id="58"/>
          <p:cNvSpPr txBox="true"/>
          <p:nvPr/>
        </p:nvSpPr>
        <p:spPr>
          <a:xfrm rot="0">
            <a:off x="265080" y="7068250"/>
            <a:ext cx="2271104" cy="54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A557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Levures et champignons </a:t>
            </a:r>
          </a:p>
          <a:p>
            <a:pPr algn="ctr">
              <a:lnSpc>
                <a:spcPts val="2240"/>
              </a:lnSpc>
            </a:pPr>
          </a:p>
        </p:txBody>
      </p:sp>
      <p:sp>
        <p:nvSpPr>
          <p:cNvPr name="TextBox 59" id="59"/>
          <p:cNvSpPr txBox="true"/>
          <p:nvPr/>
        </p:nvSpPr>
        <p:spPr>
          <a:xfrm rot="0">
            <a:off x="216361" y="5518216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Microsporum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Dermatophyte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84645" y="1800578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Candida albicans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Mycoses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2893353" y="1805679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Cryptococcus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Méningites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2921192" y="5518216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Malassezia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Peau, pellicules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5484658" y="1805679"/>
            <a:ext cx="2424808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Aspergillus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Poumons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8182431" y="1805679"/>
            <a:ext cx="2424808" cy="632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Trichophyton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Mycoses cutanées</a:t>
            </a:r>
          </a:p>
          <a:p>
            <a:pPr algn="ctr">
              <a:lnSpc>
                <a:spcPts val="1400"/>
              </a:lnSpc>
            </a:pPr>
          </a:p>
        </p:txBody>
      </p:sp>
      <p:sp>
        <p:nvSpPr>
          <p:cNvPr name="TextBox 65" id="65"/>
          <p:cNvSpPr txBox="true"/>
          <p:nvPr/>
        </p:nvSpPr>
        <p:spPr>
          <a:xfrm rot="0">
            <a:off x="5555550" y="5518216"/>
            <a:ext cx="2243056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Plasmodium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Paludisme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8161650" y="5518216"/>
            <a:ext cx="2391167" cy="46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Toxoplasma  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                 Zoo</a:t>
            </a:r>
            <a:r>
              <a:rPr lang="en-US" sz="1000">
                <a:solidFill>
                  <a:srgbClr val="000000"/>
                </a:solidFill>
                <a:latin typeface="OpenDyslexic"/>
                <a:ea typeface="OpenDyslexic"/>
                <a:cs typeface="OpenDyslexic"/>
                <a:sym typeface="OpenDyslexic"/>
              </a:rPr>
              <a:t>nose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294002" y="2537812"/>
            <a:ext cx="1423033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Cryptococcus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Aspergillus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Trichophyton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Microsporum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Malassezia</a:t>
            </a:r>
          </a:p>
          <a:p>
            <a:pPr algn="l">
              <a:lnSpc>
                <a:spcPts val="1399"/>
              </a:lnSpc>
            </a:pPr>
          </a:p>
          <a:p>
            <a:pPr algn="l">
              <a:lnSpc>
                <a:spcPts val="1399"/>
              </a:lnSpc>
            </a:pPr>
          </a:p>
        </p:txBody>
      </p:sp>
      <p:sp>
        <p:nvSpPr>
          <p:cNvPr name="TextBox 68" id="68"/>
          <p:cNvSpPr txBox="true"/>
          <p:nvPr/>
        </p:nvSpPr>
        <p:spPr>
          <a:xfrm rot="0">
            <a:off x="2928150" y="2537812"/>
            <a:ext cx="1423033" cy="1365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EC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andida albicans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CAspergillus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Trichophyton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Microsporum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Malassezia</a:t>
            </a:r>
          </a:p>
          <a:p>
            <a:pPr algn="l">
              <a:lnSpc>
                <a:spcPts val="1399"/>
              </a:lnSpc>
            </a:pPr>
          </a:p>
          <a:p>
            <a:pPr algn="l">
              <a:lnSpc>
                <a:spcPts val="1399"/>
              </a:lnSpc>
            </a:pPr>
          </a:p>
        </p:txBody>
      </p:sp>
      <p:sp>
        <p:nvSpPr>
          <p:cNvPr name="TextBox 69" id="69"/>
          <p:cNvSpPr txBox="true"/>
          <p:nvPr/>
        </p:nvSpPr>
        <p:spPr>
          <a:xfrm rot="0">
            <a:off x="5559727" y="2537812"/>
            <a:ext cx="1423033" cy="1365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Candida albicans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Cryptococcus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Trichophyton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Microsporum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Malassezia</a:t>
            </a:r>
          </a:p>
          <a:p>
            <a:pPr algn="l">
              <a:lnSpc>
                <a:spcPts val="1399"/>
              </a:lnSpc>
            </a:pPr>
          </a:p>
          <a:p>
            <a:pPr algn="l">
              <a:lnSpc>
                <a:spcPts val="1399"/>
              </a:lnSpc>
            </a:pPr>
          </a:p>
        </p:txBody>
      </p:sp>
      <p:sp>
        <p:nvSpPr>
          <p:cNvPr name="TextBox 70" id="70"/>
          <p:cNvSpPr txBox="true"/>
          <p:nvPr/>
        </p:nvSpPr>
        <p:spPr>
          <a:xfrm rot="0">
            <a:off x="8231975" y="2537812"/>
            <a:ext cx="1423033" cy="1365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Candida albicans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Cryptococcus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Asp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ergi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llus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Microsporum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Malassezia</a:t>
            </a:r>
          </a:p>
          <a:p>
            <a:pPr algn="l">
              <a:lnSpc>
                <a:spcPts val="1399"/>
              </a:lnSpc>
            </a:pPr>
          </a:p>
          <a:p>
            <a:pPr algn="l">
              <a:lnSpc>
                <a:spcPts val="1399"/>
              </a:lnSpc>
            </a:pPr>
          </a:p>
        </p:txBody>
      </p:sp>
      <p:sp>
        <p:nvSpPr>
          <p:cNvPr name="TextBox 71" id="71"/>
          <p:cNvSpPr txBox="true"/>
          <p:nvPr/>
        </p:nvSpPr>
        <p:spPr>
          <a:xfrm rot="0">
            <a:off x="284477" y="6245925"/>
            <a:ext cx="1423033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Candida albicans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Cryptococcus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Asp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ergi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llus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Trichophyton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Malassezia</a:t>
            </a:r>
          </a:p>
          <a:p>
            <a:pPr algn="l">
              <a:lnSpc>
                <a:spcPts val="1399"/>
              </a:lnSpc>
            </a:pPr>
          </a:p>
          <a:p>
            <a:pPr algn="l">
              <a:lnSpc>
                <a:spcPts val="1399"/>
              </a:lnSpc>
            </a:pPr>
          </a:p>
        </p:txBody>
      </p:sp>
      <p:sp>
        <p:nvSpPr>
          <p:cNvPr name="TextBox 72" id="72"/>
          <p:cNvSpPr txBox="true"/>
          <p:nvPr/>
        </p:nvSpPr>
        <p:spPr>
          <a:xfrm rot="0">
            <a:off x="2928150" y="6245925"/>
            <a:ext cx="1423033" cy="1022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ECandida albicans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Cryptococcus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Asp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ergi</a:t>
            </a: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llus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Trichophyton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Microsporum</a:t>
            </a:r>
          </a:p>
          <a:p>
            <a:pPr algn="l">
              <a:lnSpc>
                <a:spcPts val="1399"/>
              </a:lnSpc>
            </a:pPr>
          </a:p>
        </p:txBody>
      </p:sp>
      <p:sp>
        <p:nvSpPr>
          <p:cNvPr name="TextBox 73" id="73"/>
          <p:cNvSpPr txBox="true"/>
          <p:nvPr/>
        </p:nvSpPr>
        <p:spPr>
          <a:xfrm rot="0">
            <a:off x="5574153" y="6074475"/>
            <a:ext cx="744736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Toxoplasma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Giardia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Entamoeba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Trypanosoma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Leishmania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</a:t>
            </a:r>
          </a:p>
          <a:p>
            <a:pPr algn="l">
              <a:lnSpc>
                <a:spcPts val="1399"/>
              </a:lnSpc>
            </a:pPr>
          </a:p>
        </p:txBody>
      </p:sp>
      <p:sp>
        <p:nvSpPr>
          <p:cNvPr name="TextBox 74" id="74"/>
          <p:cNvSpPr txBox="true"/>
          <p:nvPr/>
        </p:nvSpPr>
        <p:spPr>
          <a:xfrm rot="0">
            <a:off x="8212925" y="6074475"/>
            <a:ext cx="744736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Plasmodium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Giardia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Entamoeba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Trypanosoma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Leishmania</a:t>
            </a:r>
          </a:p>
          <a:p>
            <a:pPr algn="l">
              <a:lnSpc>
                <a:spcPts val="1399"/>
              </a:lnSpc>
            </a:pPr>
          </a:p>
          <a:p>
            <a:pPr algn="l">
              <a:lnSpc>
                <a:spcPts val="1399"/>
              </a:lnSpc>
            </a:pPr>
          </a:p>
        </p:txBody>
      </p:sp>
      <p:sp>
        <p:nvSpPr>
          <p:cNvPr name="Freeform 75" id="75"/>
          <p:cNvSpPr/>
          <p:nvPr/>
        </p:nvSpPr>
        <p:spPr>
          <a:xfrm flipH="false" flipV="false" rot="0">
            <a:off x="9548303" y="2556862"/>
            <a:ext cx="775394" cy="775394"/>
          </a:xfrm>
          <a:custGeom>
            <a:avLst/>
            <a:gdLst/>
            <a:ahLst/>
            <a:cxnLst/>
            <a:rect r="r" b="b" t="t" l="l"/>
            <a:pathLst>
              <a:path h="775394" w="775394">
                <a:moveTo>
                  <a:pt x="0" y="0"/>
                </a:moveTo>
                <a:lnTo>
                  <a:pt x="775394" y="0"/>
                </a:lnTo>
                <a:lnTo>
                  <a:pt x="775394" y="775395"/>
                </a:lnTo>
                <a:lnTo>
                  <a:pt x="0" y="7753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0"/>
            </a:blip>
            <a:stretch>
              <a:fillRect l="0" t="0" r="0" b="0"/>
            </a:stretch>
          </a:blipFill>
        </p:spPr>
      </p:sp>
      <p:sp>
        <p:nvSpPr>
          <p:cNvPr name="Freeform 76" id="76"/>
          <p:cNvSpPr/>
          <p:nvPr/>
        </p:nvSpPr>
        <p:spPr>
          <a:xfrm flipH="false" flipV="false" rot="0">
            <a:off x="4226209" y="6284025"/>
            <a:ext cx="775394" cy="775394"/>
          </a:xfrm>
          <a:custGeom>
            <a:avLst/>
            <a:gdLst/>
            <a:ahLst/>
            <a:cxnLst/>
            <a:rect r="r" b="b" t="t" l="l"/>
            <a:pathLst>
              <a:path h="775394" w="775394">
                <a:moveTo>
                  <a:pt x="0" y="0"/>
                </a:moveTo>
                <a:lnTo>
                  <a:pt x="775395" y="0"/>
                </a:lnTo>
                <a:lnTo>
                  <a:pt x="775395" y="775395"/>
                </a:lnTo>
                <a:lnTo>
                  <a:pt x="0" y="7753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402" y="107051"/>
            <a:ext cx="10455196" cy="7345898"/>
            <a:chOff x="0" y="0"/>
            <a:chExt cx="13940261" cy="979453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0" y="0"/>
              <a:ext cx="3389815" cy="4833766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3516815" y="0"/>
              <a:ext cx="3389815" cy="4833766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7033631" y="0"/>
              <a:ext cx="3389815" cy="4833766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10550446" y="0"/>
              <a:ext cx="3389815" cy="4833766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0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3516815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7033631" y="4960766"/>
              <a:ext cx="3389815" cy="4833766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2"/>
            <a:srcRect l="14936" t="0" r="14936" b="0"/>
            <a:stretch>
              <a:fillRect/>
            </a:stretch>
          </p:blipFill>
          <p:spPr>
            <a:xfrm flipH="false" flipV="false">
              <a:off x="10550446" y="4960766"/>
              <a:ext cx="3389815" cy="4833766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449213" y="1195122"/>
            <a:ext cx="9863913" cy="5118331"/>
            <a:chOff x="0" y="0"/>
            <a:chExt cx="13151884" cy="682444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9999" y="417684"/>
              <a:ext cx="2257258" cy="671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3504057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3689307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7014092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7199341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10524126" y="0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8" y="0"/>
                  </a:lnTo>
                  <a:lnTo>
                    <a:pt x="2627758" y="1814392"/>
                  </a:lnTo>
                  <a:lnTo>
                    <a:pt x="0" y="1814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0709376" y="41768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0" id="20"/>
            <p:cNvSpPr/>
            <p:nvPr/>
          </p:nvSpPr>
          <p:spPr>
            <a:xfrm flipH="false" flipV="false" rot="0">
              <a:off x="0" y="4913246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185250" y="5330931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2" id="22"/>
            <p:cNvSpPr/>
            <p:nvPr/>
          </p:nvSpPr>
          <p:spPr>
            <a:xfrm flipH="false" flipV="false" rot="0">
              <a:off x="3504057" y="4913246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3689307" y="5330931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4" id="24"/>
            <p:cNvSpPr/>
            <p:nvPr/>
          </p:nvSpPr>
          <p:spPr>
            <a:xfrm flipH="false" flipV="false" rot="0">
              <a:off x="7014092" y="5010049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7199341" y="542773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  <p:sp>
          <p:nvSpPr>
            <p:cNvPr name="Freeform 26" id="26"/>
            <p:cNvSpPr/>
            <p:nvPr/>
          </p:nvSpPr>
          <p:spPr>
            <a:xfrm flipH="false" flipV="false" rot="0">
              <a:off x="10518149" y="5010049"/>
              <a:ext cx="2627757" cy="1814392"/>
            </a:xfrm>
            <a:custGeom>
              <a:avLst/>
              <a:gdLst/>
              <a:ahLst/>
              <a:cxnLst/>
              <a:rect r="r" b="b" t="t" l="l"/>
              <a:pathLst>
                <a:path h="1814392" w="2627757">
                  <a:moveTo>
                    <a:pt x="0" y="0"/>
                  </a:moveTo>
                  <a:lnTo>
                    <a:pt x="2627757" y="0"/>
                  </a:lnTo>
                  <a:lnTo>
                    <a:pt x="2627757" y="1814393"/>
                  </a:lnTo>
                  <a:lnTo>
                    <a:pt x="0" y="181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-3718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10703399" y="5427734"/>
              <a:ext cx="2257258" cy="1017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</a:t>
              </a: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microbiologie</a:t>
              </a:r>
            </a:p>
            <a:p>
              <a:pPr algn="ctr">
                <a:lnSpc>
                  <a:spcPts val="2109"/>
                </a:lnSpc>
              </a:pPr>
              <a:r>
                <a:rPr lang="en-US" sz="1506">
                  <a:solidFill>
                    <a:srgbClr val="19558B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 7 familles !</a:t>
              </a:r>
            </a:p>
            <a:p>
              <a:pPr algn="ctr">
                <a:lnSpc>
                  <a:spcPts val="210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DAHBbCtl9MY</dc:identifier>
  <dcterms:modified xsi:type="dcterms:W3CDTF">2011-08-01T06:04:30Z</dcterms:modified>
  <cp:revision>1</cp:revision>
  <dc:title>Jeu des 7 familles des micro organismes</dc:title>
</cp:coreProperties>
</file>