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embeddedFontLst>
    <p:embeddedFont>
      <p:font typeface="Atkinson Hyperlegible" panose="020B0604020202020204" charset="0"/>
      <p:regular r:id="rId14"/>
    </p:embeddedFont>
    <p:embeddedFont>
      <p:font typeface="OpenDyslexic" panose="00000500000000000000" pitchFamily="50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685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hyperlink" Target="https://fr.wikipedia.org/wiki/M%C3%A9moire_%C3%A9pisodiqu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1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449213" y="1195122"/>
            <a:ext cx="9863913" cy="5118331"/>
            <a:chOff x="0" y="0"/>
            <a:chExt cx="13151884" cy="68244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3504057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89307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7014092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199341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524126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8" y="0"/>
                  </a:lnTo>
                  <a:lnTo>
                    <a:pt x="2627758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709376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4913246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5250" y="5330931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3504057" y="4913246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689307" y="5330931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7014092" y="5010049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199341" y="542773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518149" y="5010049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703399" y="542773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594" r="26594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6594" r="26594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6594" r="26594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6594" r="26594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6361" y="3901167"/>
            <a:ext cx="2356792" cy="3489996"/>
            <a:chOff x="0" y="0"/>
            <a:chExt cx="844621" cy="12507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6361" y="202223"/>
            <a:ext cx="2356792" cy="3489996"/>
            <a:chOff x="0" y="0"/>
            <a:chExt cx="844621" cy="12507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50510" y="202223"/>
            <a:ext cx="2356792" cy="3489996"/>
            <a:chOff x="0" y="0"/>
            <a:chExt cx="844621" cy="12507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84658" y="202223"/>
            <a:ext cx="2356792" cy="3489996"/>
            <a:chOff x="0" y="0"/>
            <a:chExt cx="844621" cy="12507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18806" y="202223"/>
            <a:ext cx="2356792" cy="3489996"/>
            <a:chOff x="0" y="0"/>
            <a:chExt cx="844621" cy="12507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50510" y="3901167"/>
            <a:ext cx="2356792" cy="3489996"/>
            <a:chOff x="0" y="0"/>
            <a:chExt cx="844621" cy="12507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84658" y="3901167"/>
            <a:ext cx="2356792" cy="3489996"/>
            <a:chOff x="0" y="0"/>
            <a:chExt cx="844621" cy="125073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18806" y="3901167"/>
            <a:ext cx="2356792" cy="3489996"/>
            <a:chOff x="0" y="0"/>
            <a:chExt cx="844621" cy="12507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879342" y="3973369"/>
            <a:ext cx="1573422" cy="157342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0329" b="-1032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517725" y="3973369"/>
            <a:ext cx="1573422" cy="157342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947" b="-3158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244486" y="3973369"/>
            <a:ext cx="1573422" cy="157342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310" b="-2649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00813" y="3973369"/>
            <a:ext cx="1573422" cy="157342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2178" r="-2217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08047" y="278231"/>
            <a:ext cx="1573422" cy="1573422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6265" r="-1626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242195" y="278231"/>
            <a:ext cx="1573422" cy="157342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6408" r="-1447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879342" y="278231"/>
            <a:ext cx="1573422" cy="157342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38035" r="-1223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517725" y="278231"/>
            <a:ext cx="1573422" cy="1573422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t="-12451" b="-2857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75120" y="6907596"/>
            <a:ext cx="2424808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3EB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Ingénierie et Technologie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51972" y="3341003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17622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Sciences sociales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936197" y="3341003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17622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sciences sociales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70345" y="3341003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17622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Sciences sociales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161650" y="3341003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17622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Sciences sociales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16361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Edith Clarke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Calculatrice Clarke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59205" y="1841769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Mamie Phipps Clark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Test de la poupée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979199" y="1841769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Kimberlé Crenshaw 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Concept d'intersectionnalité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889703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Hedy Lamarr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Saut de fréquence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454952" y="1841769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Saskia Sassen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Concept de "Ville Mondiale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55550" y="553726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Radia Perlman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Protocole STP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165509" y="182307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Françoise Héritier   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 Valence différentielle des sexes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89908" y="553726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Lynn Conway 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Méthode VLSI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820594" y="6926646"/>
            <a:ext cx="2424808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3EB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Ingénierie et Technologie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454952" y="6926646"/>
            <a:ext cx="2424808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3EB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Ingénierie et Technologie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084798" y="6926646"/>
            <a:ext cx="2424808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3EB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Ingénierie et Technologie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65141" y="5889691"/>
            <a:ext cx="989261" cy="129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endParaRPr/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Hedy Lamarr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Radia Perlman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Lynn Conway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Frances Hugle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Stephanie Kwolek</a:t>
            </a:r>
          </a:p>
          <a:p>
            <a:pPr algn="ctr">
              <a:lnSpc>
                <a:spcPts val="2100"/>
              </a:lnSpc>
            </a:pPr>
            <a:endParaRPr lang="en-US" sz="100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2936197" y="6085271"/>
            <a:ext cx="989261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Edith Clarke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Radia Perlman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Lynn Conway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Frances Hugle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Stephanie Kwolek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582102" y="6085271"/>
            <a:ext cx="989261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Edith Clarke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Hedy Lamarr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Lynn Conway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Frances Hugle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Stephanie Kwolek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212925" y="6085271"/>
            <a:ext cx="989261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Edith Clarke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Hedy Lamarr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Radia Perlman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Frances Hugle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Stephanie Kwolek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27139" y="2465020"/>
            <a:ext cx="1101626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Hannah Arendt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Wollstonecraft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Kimberlé Crenshaw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Saskia Sassen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Françoise Héritier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2979199" y="2486202"/>
            <a:ext cx="1122908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Hannah Arendt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Wollstonecraft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Mamie Phipps Clark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Saskia Sassen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Françoise Héritier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582102" y="2465020"/>
            <a:ext cx="1122908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Hannah Arendt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Wollstonecraft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Mamie Phipps Clark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Kimberlé Crenshaw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Françoise Héritier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8255005" y="2486202"/>
            <a:ext cx="1122908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Hannah Arendt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Wollstonecraft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Mamie Phipps Clark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Kimberlé Crenshaw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Saskia Sassen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449831" y="1228872"/>
            <a:ext cx="1970818" cy="1360794"/>
            <a:chOff x="0" y="0"/>
            <a:chExt cx="2627757" cy="18143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85431" y="1228872"/>
            <a:ext cx="1970818" cy="1360794"/>
            <a:chOff x="0" y="0"/>
            <a:chExt cx="2627757" cy="18143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21032" y="1228872"/>
            <a:ext cx="1970818" cy="1360794"/>
            <a:chOff x="0" y="0"/>
            <a:chExt cx="2627757" cy="181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58600" y="1228872"/>
            <a:ext cx="1970818" cy="1360794"/>
            <a:chOff x="0" y="0"/>
            <a:chExt cx="2627757" cy="18143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9831" y="4958808"/>
            <a:ext cx="1970818" cy="1360794"/>
            <a:chOff x="0" y="0"/>
            <a:chExt cx="2627757" cy="18143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85431" y="4958808"/>
            <a:ext cx="1970818" cy="1360794"/>
            <a:chOff x="0" y="0"/>
            <a:chExt cx="2627757" cy="18143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721032" y="4958808"/>
            <a:ext cx="1970818" cy="1360794"/>
            <a:chOff x="0" y="0"/>
            <a:chExt cx="2627757" cy="18143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58600" y="4958808"/>
            <a:ext cx="1970818" cy="1360794"/>
            <a:chOff x="0" y="0"/>
            <a:chExt cx="2627757" cy="18143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389815" cy="4833766"/>
            </a:xfrm>
            <a:prstGeom prst="rect">
              <a:avLst/>
            </a:prstGeom>
            <a:solidFill>
              <a:srgbClr val="7E3EB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516815" y="0"/>
              <a:ext cx="3389815" cy="4833766"/>
            </a:xfrm>
            <a:prstGeom prst="rect">
              <a:avLst/>
            </a:prstGeom>
            <a:solidFill>
              <a:srgbClr val="7E3EB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AutoShape 5"/>
            <p:cNvSpPr/>
            <p:nvPr/>
          </p:nvSpPr>
          <p:spPr>
            <a:xfrm>
              <a:off x="7033631" y="0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0550446" y="0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AutoShape 8"/>
            <p:cNvSpPr/>
            <p:nvPr/>
          </p:nvSpPr>
          <p:spPr>
            <a:xfrm>
              <a:off x="3516815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AutoShape 9"/>
            <p:cNvSpPr/>
            <p:nvPr/>
          </p:nvSpPr>
          <p:spPr>
            <a:xfrm>
              <a:off x="7033631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0550446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6361" y="3901167"/>
            <a:ext cx="2356792" cy="3489996"/>
            <a:chOff x="0" y="0"/>
            <a:chExt cx="844621" cy="12507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7493" y="202223"/>
            <a:ext cx="2356792" cy="3489996"/>
            <a:chOff x="0" y="0"/>
            <a:chExt cx="844621" cy="12507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52801" y="202223"/>
            <a:ext cx="2356792" cy="3489996"/>
            <a:chOff x="0" y="0"/>
            <a:chExt cx="844621" cy="12507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84658" y="202223"/>
            <a:ext cx="2356792" cy="3489996"/>
            <a:chOff x="0" y="0"/>
            <a:chExt cx="844621" cy="12507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18806" y="202223"/>
            <a:ext cx="2356792" cy="3489996"/>
            <a:chOff x="0" y="0"/>
            <a:chExt cx="844621" cy="12507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50510" y="3901167"/>
            <a:ext cx="2356792" cy="3489996"/>
            <a:chOff x="0" y="0"/>
            <a:chExt cx="844621" cy="12507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84658" y="3901167"/>
            <a:ext cx="2356792" cy="3489996"/>
            <a:chOff x="0" y="0"/>
            <a:chExt cx="844621" cy="125073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18806" y="3901167"/>
            <a:ext cx="2356792" cy="3489996"/>
            <a:chOff x="0" y="0"/>
            <a:chExt cx="844621" cy="12507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879342" y="3973369"/>
            <a:ext cx="1573422" cy="157342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517725" y="3973369"/>
            <a:ext cx="1573422" cy="157342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244486" y="3973369"/>
            <a:ext cx="1573422" cy="157342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00813" y="3973369"/>
            <a:ext cx="1573422" cy="157342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08047" y="278231"/>
            <a:ext cx="1573422" cy="1573422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3202" b="-320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242195" y="278231"/>
            <a:ext cx="1573422" cy="157342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517725" y="278231"/>
            <a:ext cx="1573422" cy="157342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6295508" y="7036141"/>
            <a:ext cx="741089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933891" y="7036141"/>
            <a:ext cx="741089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660652" y="7023166"/>
            <a:ext cx="741089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14045" y="7023166"/>
            <a:ext cx="741089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926657" y="3329753"/>
            <a:ext cx="741089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60336" y="191864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Frances Hugle 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Circuits intégrés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21192" y="191864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Stephanie Kwolek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Kevlar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450650" y="183173"/>
            <a:ext cx="2318162" cy="348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Règles</a:t>
            </a:r>
            <a:r>
              <a:rPr lang="en-US" sz="10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des 7 </a:t>
            </a:r>
            <a:r>
              <a:rPr lang="en-US" sz="1099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Familles</a:t>
            </a:r>
            <a:endParaRPr lang="en-US" sz="10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ctr">
              <a:lnSpc>
                <a:spcPts val="1539"/>
              </a:lnSpc>
            </a:pPr>
            <a:endParaRPr lang="en-US" sz="10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172721" lvl="1" indent="-86360" algn="l">
              <a:lnSpc>
                <a:spcPts val="1120"/>
              </a:lnSpc>
              <a:buAutoNum type="arabicPeriod"/>
            </a:pP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Objectif :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Reconstituer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 plus de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possible (6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cartes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par famille).</a:t>
            </a:r>
          </a:p>
          <a:p>
            <a:pPr marL="172721" lvl="1" indent="-86360" algn="l">
              <a:lnSpc>
                <a:spcPts val="1120"/>
              </a:lnSpc>
              <a:buAutoNum type="arabicPeriod"/>
            </a:pP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Mise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place :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Distribuer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6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cartes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par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personne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Le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reste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devient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la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pioche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  <a:p>
            <a:pPr marL="172721" lvl="1" indent="-86360" algn="l">
              <a:lnSpc>
                <a:spcPts val="1120"/>
              </a:lnSpc>
              <a:buAutoNum type="arabicPeriod"/>
            </a:pP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 Tour de Jeu : </a:t>
            </a:r>
          </a:p>
          <a:p>
            <a:pPr marL="345441" lvl="2" indent="-115147" algn="l">
              <a:lnSpc>
                <a:spcPts val="1120"/>
              </a:lnSpc>
              <a:buAutoNum type="alphaLcPeriod"/>
            </a:pP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Demandez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carte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spécifique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à un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adversaire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(ex: "Dans la famille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Biologie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je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veux</a:t>
            </a: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madame X"). 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Vous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devez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posséder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au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moins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carte de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cette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famille.</a:t>
            </a:r>
          </a:p>
          <a:p>
            <a:pPr marL="345441" lvl="2" indent="-115147" algn="l">
              <a:lnSpc>
                <a:spcPts val="1120"/>
              </a:lnSpc>
              <a:buAutoNum type="alphaLcPeriod"/>
            </a:pP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Si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l'adversaire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possède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la carte, il doit vous donner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anecdote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ou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information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réelle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sur le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personnage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ou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sujet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représenté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sur la carte avant de vous la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tendre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</a:t>
            </a:r>
          </a:p>
          <a:p>
            <a:pPr marL="345441" lvl="2" indent="-115147" algn="l">
              <a:lnSpc>
                <a:spcPts val="1120"/>
              </a:lnSpc>
              <a:buAutoNum type="alphaLcPeriod"/>
            </a:pP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Si vous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obtenez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la carte,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rejouez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Sinon,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piochez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Si vous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piochez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la bonne carte,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dites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"Bonne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pioche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!" et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continuez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Sinon,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passez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votre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tour.</a:t>
            </a:r>
          </a:p>
          <a:p>
            <a:pPr marL="172721" lvl="1" indent="-86360" algn="l">
              <a:lnSpc>
                <a:spcPts val="1120"/>
              </a:lnSpc>
              <a:buAutoNum type="arabicPeriod"/>
            </a:pP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Fin de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partie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: Quand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toutes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les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sont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complétées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le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joueur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qui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possède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 plus </a:t>
            </a:r>
            <a:r>
              <a:rPr lang="en-US" sz="800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gagne</a:t>
            </a:r>
            <a:r>
              <a:rPr lang="en-US" sz="8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  <a:p>
            <a:pPr algn="ctr">
              <a:lnSpc>
                <a:spcPts val="1120"/>
              </a:lnSpc>
            </a:pPr>
            <a:endParaRPr lang="en-US" sz="800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118806" y="1918646"/>
            <a:ext cx="242480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2186" y="5613466"/>
            <a:ext cx="242480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818793" y="5613466"/>
            <a:ext cx="242480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416642" y="5613466"/>
            <a:ext cx="242480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18806" y="5617590"/>
            <a:ext cx="242480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9477" y="3211961"/>
            <a:ext cx="2424808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3EB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Ingénierie et Technologie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816502" y="3236643"/>
            <a:ext cx="2424808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3EB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Ingénierie et Technologie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61370" y="2389636"/>
            <a:ext cx="989261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Edith Clarke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Hedy Lamarr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Radia Perlman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Lynn Conway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Stephanie Kwolek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921192" y="2389636"/>
            <a:ext cx="815727" cy="1111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Edith Clarke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Hedy Lamarr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Radia Perlman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Lynn Conway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Frances Hugle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940261" cy="9794531"/>
              <a:chOff x="0" y="0"/>
              <a:chExt cx="13940261" cy="9794531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2"/>
              <a:srcRect l="26638" r="26638"/>
              <a:stretch>
                <a:fillRect/>
              </a:stretch>
            </p:blipFill>
            <p:spPr>
              <a:xfrm>
                <a:off x="0" y="0"/>
                <a:ext cx="3389815" cy="4833766"/>
              </a:xfrm>
              <a:prstGeom prst="rect">
                <a:avLst/>
              </a:prstGeom>
            </p:spPr>
          </p:pic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2"/>
              <a:srcRect l="26638" r="26638"/>
              <a:stretch>
                <a:fillRect/>
              </a:stretch>
            </p:blipFill>
            <p:spPr>
              <a:xfrm>
                <a:off x="3516815" y="0"/>
                <a:ext cx="3389815" cy="4833766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2"/>
              <a:srcRect l="26638" r="26638"/>
              <a:stretch>
                <a:fillRect/>
              </a:stretch>
            </p:blipFill>
            <p:spPr>
              <a:xfrm>
                <a:off x="7033631" y="0"/>
                <a:ext cx="3389815" cy="4833766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2"/>
              <a:srcRect l="26616" r="26616"/>
              <a:stretch>
                <a:fillRect/>
              </a:stretch>
            </p:blipFill>
            <p:spPr>
              <a:xfrm>
                <a:off x="10550446" y="0"/>
                <a:ext cx="3389815" cy="4833766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2"/>
              <a:srcRect l="26638" r="26638"/>
              <a:stretch>
                <a:fillRect/>
              </a:stretch>
            </p:blipFill>
            <p:spPr>
              <a:xfrm>
                <a:off x="0" y="4960766"/>
                <a:ext cx="3389815" cy="4833766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2"/>
              <a:srcRect l="26638" r="26638"/>
              <a:stretch>
                <a:fillRect/>
              </a:stretch>
            </p:blipFill>
            <p:spPr>
              <a:xfrm>
                <a:off x="3516815" y="4960766"/>
                <a:ext cx="3389815" cy="4833766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3"/>
              <a:srcRect l="26624" r="26624"/>
              <a:stretch>
                <a:fillRect/>
              </a:stretch>
            </p:blipFill>
            <p:spPr>
              <a:xfrm>
                <a:off x="7033631" y="4960766"/>
                <a:ext cx="3389815" cy="4833766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3"/>
              <a:srcRect l="26624" r="26624"/>
              <a:stretch>
                <a:fillRect/>
              </a:stretch>
            </p:blipFill>
            <p:spPr>
              <a:xfrm>
                <a:off x="10550446" y="4960766"/>
                <a:ext cx="3389815" cy="4833766"/>
              </a:xfrm>
              <a:prstGeom prst="rect">
                <a:avLst/>
              </a:prstGeom>
            </p:spPr>
          </p:pic>
        </p:grpSp>
        <p:grpSp>
          <p:nvGrpSpPr>
            <p:cNvPr id="12" name="Group 12"/>
            <p:cNvGrpSpPr/>
            <p:nvPr/>
          </p:nvGrpSpPr>
          <p:grpSpPr>
            <a:xfrm>
              <a:off x="130612" y="115400"/>
              <a:ext cx="3142389" cy="4653328"/>
              <a:chOff x="0" y="0"/>
              <a:chExt cx="844621" cy="125073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159006" y="5058822"/>
              <a:ext cx="3142389" cy="4653328"/>
              <a:chOff x="0" y="0"/>
              <a:chExt cx="844621" cy="125073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615349" y="115400"/>
              <a:ext cx="3142389" cy="4653328"/>
              <a:chOff x="0" y="0"/>
              <a:chExt cx="844621" cy="125073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159006" y="115400"/>
              <a:ext cx="3142389" cy="4653328"/>
              <a:chOff x="0" y="0"/>
              <a:chExt cx="844621" cy="12507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0702662" y="115400"/>
              <a:ext cx="3142389" cy="4653328"/>
              <a:chOff x="0" y="0"/>
              <a:chExt cx="844621" cy="125073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30612" y="5058822"/>
              <a:ext cx="3142389" cy="4653328"/>
              <a:chOff x="0" y="0"/>
              <a:chExt cx="844621" cy="125073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15349" y="5058822"/>
              <a:ext cx="3142389" cy="4653328"/>
              <a:chOff x="0" y="0"/>
              <a:chExt cx="844621" cy="125073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0702662" y="5058822"/>
              <a:ext cx="3142389" cy="4653328"/>
              <a:chOff x="0" y="0"/>
              <a:chExt cx="844621" cy="125073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44621" cy="1250736"/>
              </a:xfrm>
              <a:custGeom>
                <a:avLst/>
                <a:gdLst/>
                <a:ahLst/>
                <a:cxnLst/>
                <a:rect l="l" t="t" r="r" b="b"/>
                <a:pathLst>
                  <a:path w="844621" h="1250736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52859" y="115400"/>
              <a:ext cx="2097895" cy="2097895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817" b="-27987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137596" y="115400"/>
              <a:ext cx="2097895" cy="2097895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4356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7681253" y="115400"/>
              <a:ext cx="2097895" cy="2097895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5831" b="-44441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1228495" y="115400"/>
              <a:ext cx="2097895" cy="2097895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b="-32530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652859" y="5155091"/>
              <a:ext cx="2097895" cy="2097895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0495" r="-10495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4167056" y="5155091"/>
              <a:ext cx="2097895" cy="2097895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826" b="-49446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7681253" y="5155091"/>
              <a:ext cx="2097895" cy="2097895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7138" b="-300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1228495" y="5155091"/>
              <a:ext cx="2097895" cy="2097895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t="-7642" b="-33382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2239142" y="3415905"/>
              <a:ext cx="1033859" cy="1033859"/>
            </a:xfrm>
            <a:custGeom>
              <a:avLst/>
              <a:gdLst/>
              <a:ahLst/>
              <a:cxnLst/>
              <a:rect l="l" t="t" r="r" b="b"/>
              <a:pathLst>
                <a:path w="1033859" h="1033859">
                  <a:moveTo>
                    <a:pt x="0" y="0"/>
                  </a:moveTo>
                  <a:lnTo>
                    <a:pt x="1033860" y="0"/>
                  </a:lnTo>
                  <a:lnTo>
                    <a:pt x="1033860" y="1033860"/>
                  </a:lnTo>
                  <a:lnTo>
                    <a:pt x="0" y="1033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275845" y="3164525"/>
              <a:ext cx="1955205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Barbara McClintock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Françoise Barré-Sinoussi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Rita Levi-Montalcini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Elizabeth Blackburn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Tu Youyou 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91170" y="2184721"/>
              <a:ext cx="3233077" cy="60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Rosalind Franklin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Structure de l’ADN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3419807" y="2184721"/>
              <a:ext cx="3592394" cy="60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Barbara McClintock 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Gènes sauteurs (transposons)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475969" y="2079720"/>
              <a:ext cx="2579204" cy="998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Françoise 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Barré-Sinoussi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Découverte du VIH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0788268" y="2184721"/>
              <a:ext cx="2978348" cy="60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Rita Levi-Montalcini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Facteur de croissance nerveuse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91736" y="4264133"/>
              <a:ext cx="2620142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5DBD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Biologie et Médecine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907923" y="4264133"/>
              <a:ext cx="2590683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5DBD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Biologie et Médecine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7507039" y="4264133"/>
              <a:ext cx="2649946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5DBD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Biologie et Médecine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1050695" y="4264133"/>
              <a:ext cx="2626044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5DBD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Biologie et Médecine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431178" y="9168519"/>
              <a:ext cx="2580700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5DBD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Biologie et Médecine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907923" y="9168519"/>
              <a:ext cx="2637079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5DBD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Biologie et Médecine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261131" y="9192912"/>
              <a:ext cx="2938138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7C93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Physique et Astronomie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10763373" y="9168519"/>
              <a:ext cx="3028139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87C93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Physique et Astronomie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766902" y="3164525"/>
              <a:ext cx="1955205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Rosalind Franklin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Françoise Barré-Sinoussi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Rita Levi-Montalcini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Elizabeth Blackburn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Tu Youyou 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367339" y="3164525"/>
              <a:ext cx="1592659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Rosalind Franklin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Barbara McClintock 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Rita Levi-Montalcini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Elizabeth Blackburn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Tu Youyou 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0910995" y="3164525"/>
              <a:ext cx="1955205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Rosalind Franklin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Barbara McClintock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Françoise Barré-Sinoussi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Elizabeth Blackburn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Tu Youyou 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275845" y="8068911"/>
              <a:ext cx="1955205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Rosalind Franklin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Barbara McClintock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Françoise Barré-Sinoussi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Rita Levi-Montalcini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Tu Youyou 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3766902" y="8068911"/>
              <a:ext cx="1955205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Rosalind Franklin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Barbara McClintock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Françoise Barré-Sinoussi 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Rita Levi-Montalcini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Elizabeth Blackburn  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86730" y="7224412"/>
              <a:ext cx="3233077" cy="60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Elizabeth Blackburn 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découverte télomérases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3586726" y="7224412"/>
              <a:ext cx="3233077" cy="60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 Tu Youyou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Traitement contre le paludisme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137303" y="7224412"/>
              <a:ext cx="3233077" cy="60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Marie Curie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Radioactivité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10624380" y="7224412"/>
              <a:ext cx="3233077" cy="605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 Vera Rubin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Matière noire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314398" y="8048873"/>
              <a:ext cx="1451173" cy="1663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Vera Rubin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Jocelyn Bell Burnell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Chien-Shiung Wu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Lise Meitner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Emmy Noether</a:t>
              </a:r>
            </a:p>
            <a:p>
              <a:pPr algn="ctr">
                <a:lnSpc>
                  <a:spcPts val="3359"/>
                </a:lnSpc>
              </a:pPr>
              <a:endPara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10912544" y="8048873"/>
              <a:ext cx="1451173" cy="1663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Marie Curie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Jocelyn Bell Burnell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Chien-Shiung Wu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Lise Meitner 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Emmy Noether</a:t>
              </a:r>
            </a:p>
            <a:p>
              <a:pPr algn="ctr">
                <a:lnSpc>
                  <a:spcPts val="3359"/>
                </a:lnSpc>
              </a:pPr>
              <a:endPara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77" name="Freeform 77"/>
            <p:cNvSpPr/>
            <p:nvPr/>
          </p:nvSpPr>
          <p:spPr>
            <a:xfrm>
              <a:off x="12642880" y="8087961"/>
              <a:ext cx="1033859" cy="1033859"/>
            </a:xfrm>
            <a:custGeom>
              <a:avLst/>
              <a:gdLst/>
              <a:ahLst/>
              <a:cxnLst/>
              <a:rect l="l" t="t" r="r" b="b"/>
              <a:pathLst>
                <a:path w="1033859" h="1033859">
                  <a:moveTo>
                    <a:pt x="0" y="0"/>
                  </a:moveTo>
                  <a:lnTo>
                    <a:pt x="1033859" y="0"/>
                  </a:lnTo>
                  <a:lnTo>
                    <a:pt x="1033859" y="1033859"/>
                  </a:lnTo>
                  <a:lnTo>
                    <a:pt x="0" y="1033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427331" y="1195122"/>
            <a:ext cx="1970818" cy="1360794"/>
            <a:chOff x="0" y="0"/>
            <a:chExt cx="2627757" cy="18143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71107" y="1195122"/>
            <a:ext cx="1970818" cy="1360794"/>
            <a:chOff x="0" y="0"/>
            <a:chExt cx="2627757" cy="18143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18200" y="1195122"/>
            <a:ext cx="1970818" cy="1360794"/>
            <a:chOff x="0" y="0"/>
            <a:chExt cx="2627757" cy="181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65293" y="1195122"/>
            <a:ext cx="1970818" cy="1360794"/>
            <a:chOff x="0" y="0"/>
            <a:chExt cx="2627757" cy="18143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27331" y="4907659"/>
            <a:ext cx="1970818" cy="1360794"/>
            <a:chOff x="0" y="0"/>
            <a:chExt cx="2627757" cy="18143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71107" y="4907659"/>
            <a:ext cx="1970818" cy="1360794"/>
            <a:chOff x="0" y="0"/>
            <a:chExt cx="2627757" cy="18143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718200" y="4907659"/>
            <a:ext cx="1970818" cy="1360794"/>
            <a:chOff x="0" y="0"/>
            <a:chExt cx="2627757" cy="18143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65293" y="4907659"/>
            <a:ext cx="1970818" cy="1360794"/>
            <a:chOff x="0" y="0"/>
            <a:chExt cx="2627757" cy="18143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6616" r="2661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6361" y="3901167"/>
            <a:ext cx="2356792" cy="3489996"/>
            <a:chOff x="0" y="0"/>
            <a:chExt cx="844621" cy="12507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50510" y="3901167"/>
            <a:ext cx="2356792" cy="3489996"/>
            <a:chOff x="0" y="0"/>
            <a:chExt cx="844621" cy="12507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4658" y="3901167"/>
            <a:ext cx="2356792" cy="3489996"/>
            <a:chOff x="0" y="0"/>
            <a:chExt cx="844621" cy="12507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118806" y="3901167"/>
            <a:ext cx="2356792" cy="3489996"/>
            <a:chOff x="0" y="0"/>
            <a:chExt cx="844621" cy="12507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17493" y="171330"/>
            <a:ext cx="2356792" cy="3489996"/>
            <a:chOff x="0" y="0"/>
            <a:chExt cx="844621" cy="12507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50510" y="171330"/>
            <a:ext cx="2356792" cy="3489996"/>
            <a:chOff x="0" y="0"/>
            <a:chExt cx="844621" cy="12507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84658" y="171330"/>
            <a:ext cx="2356792" cy="3489996"/>
            <a:chOff x="0" y="0"/>
            <a:chExt cx="844621" cy="125073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18806" y="171330"/>
            <a:ext cx="2356792" cy="3489996"/>
            <a:chOff x="0" y="0"/>
            <a:chExt cx="844621" cy="12507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165300" y="3286260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87C93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Physique et Astronomie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93353" y="3286260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87C93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Physique et Astronomie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527502" y="3286260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87C93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Physique et Astronomie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9205" y="3286260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87C93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Physique et Astronomie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879342" y="3973369"/>
            <a:ext cx="1573422" cy="157342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3369" b="-469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517725" y="3973369"/>
            <a:ext cx="1573422" cy="157342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136" r="-2513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242195" y="3973369"/>
            <a:ext cx="1573422" cy="1573422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2133" r="-576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09178" y="3973369"/>
            <a:ext cx="1573422" cy="157342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b="-3253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09178" y="244481"/>
            <a:ext cx="1573422" cy="157342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242760" y="244481"/>
            <a:ext cx="1573422" cy="1573422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919187" y="244481"/>
            <a:ext cx="1573422" cy="1573422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t="-6716" b="-671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517725" y="244481"/>
            <a:ext cx="1573422" cy="157342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t="-4030" b="-3699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259205" y="7013641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E611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Neurosciences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936197" y="7013641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E611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Neurosciences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531152" y="7013641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E611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Neurosciences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61650" y="7013641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E611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Neurosciences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63777" y="178932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Jocelyn Bell Burnell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Les pulsars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893353" y="178932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Chien-Shiung Wu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Violation de la parité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94386" y="178932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Lise Meitner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Fission nucléaire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165300" y="178932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Emmy Noether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Théorème de Noether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59205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Brenda Milner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M</a:t>
            </a: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  <a:hlinkClick r:id="rId12" tooltip="https://fr.wikipedia.org/wiki/M%C3%A9moire_%C3%A9pisodique"/>
              </a:rPr>
              <a:t>émoire épisodique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936197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Marian Diamond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La plasticité cérébrale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565811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May-Britt Moser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Les cellules de grille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050790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Huda Zoghbi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Syndrome de Rett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00488" y="6168365"/>
            <a:ext cx="959272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Marian Diamond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May-Britt Moser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Huda Zoghbi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Eve Marder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Achard 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2936197" y="6115004"/>
            <a:ext cx="928167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Brenda Milner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May-Britt Moser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Huda Zoghbi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Eve Marder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Achard 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569252" y="6115004"/>
            <a:ext cx="959272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Brenda Milner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Marian Diamond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Huda Zoghbi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Eve Marder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Achard 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8203400" y="6115004"/>
            <a:ext cx="959272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Brenda Milner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Marian Diamond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May-Britt Moser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 Marder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Achard 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349751" y="2409106"/>
            <a:ext cx="1005334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Marie Curie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Vera Rubin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Chien-Shiung Wu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Lise Meitner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Emmy Noether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2986578" y="2409106"/>
            <a:ext cx="1088380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Marie Curie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Vera Rubin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Jocelyn Bell Burnell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Lise Meitner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Emmy Noether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617517" y="2440117"/>
            <a:ext cx="1088380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Marie Curie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Vera Rubin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Jocelyn Bell Burnell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Chien-Shiung Wu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Emmy Noether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8251025" y="2440117"/>
            <a:ext cx="1088380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Marie Curie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Vera Rubin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Jocelyn Bell Burnell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Chien-Shiung Wu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Lise Meitner 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5" name="Freeform 75"/>
          <p:cNvSpPr/>
          <p:nvPr/>
        </p:nvSpPr>
        <p:spPr>
          <a:xfrm>
            <a:off x="9600562" y="6173022"/>
            <a:ext cx="775394" cy="775394"/>
          </a:xfrm>
          <a:custGeom>
            <a:avLst/>
            <a:gdLst/>
            <a:ahLst/>
            <a:cxnLst/>
            <a:rect l="l" t="t" r="r" b="b"/>
            <a:pathLst>
              <a:path w="775394" h="775394">
                <a:moveTo>
                  <a:pt x="0" y="0"/>
                </a:moveTo>
                <a:lnTo>
                  <a:pt x="775395" y="0"/>
                </a:lnTo>
                <a:lnTo>
                  <a:pt x="775395" y="775394"/>
                </a:lnTo>
                <a:lnTo>
                  <a:pt x="0" y="7753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/>
          <p:nvPr/>
        </p:nvSpPr>
        <p:spPr>
          <a:xfrm>
            <a:off x="4299688" y="2428156"/>
            <a:ext cx="775394" cy="775394"/>
          </a:xfrm>
          <a:custGeom>
            <a:avLst/>
            <a:gdLst/>
            <a:ahLst/>
            <a:cxnLst/>
            <a:rect l="l" t="t" r="r" b="b"/>
            <a:pathLst>
              <a:path w="775394" h="775394">
                <a:moveTo>
                  <a:pt x="0" y="0"/>
                </a:moveTo>
                <a:lnTo>
                  <a:pt x="775395" y="0"/>
                </a:lnTo>
                <a:lnTo>
                  <a:pt x="775395" y="775394"/>
                </a:lnTo>
                <a:lnTo>
                  <a:pt x="0" y="7753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93581" y="1206372"/>
            <a:ext cx="1970818" cy="1360794"/>
            <a:chOff x="0" y="0"/>
            <a:chExt cx="2627757" cy="18143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59857" y="1206372"/>
            <a:ext cx="1970818" cy="1360794"/>
            <a:chOff x="0" y="0"/>
            <a:chExt cx="2627757" cy="18143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26000" y="1206372"/>
            <a:ext cx="1970818" cy="1360794"/>
            <a:chOff x="0" y="0"/>
            <a:chExt cx="2627757" cy="181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92143" y="1206372"/>
            <a:ext cx="1970818" cy="1360794"/>
            <a:chOff x="0" y="0"/>
            <a:chExt cx="2627757" cy="18143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3581" y="4952659"/>
            <a:ext cx="1970818" cy="1360794"/>
            <a:chOff x="0" y="0"/>
            <a:chExt cx="2627757" cy="18143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59857" y="4952659"/>
            <a:ext cx="1970818" cy="1360794"/>
            <a:chOff x="0" y="0"/>
            <a:chExt cx="2627757" cy="18143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726000" y="4952659"/>
            <a:ext cx="1970818" cy="1360794"/>
            <a:chOff x="0" y="0"/>
            <a:chExt cx="2627757" cy="18143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92143" y="4952659"/>
            <a:ext cx="1970818" cy="1360794"/>
            <a:chOff x="0" y="0"/>
            <a:chExt cx="2627757" cy="18143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616" r="26616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6616" r="26616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8683" r="18683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8683" r="18683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8683" r="18683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8683" r="18683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8683" r="18683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18683" r="18683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6361" y="3901167"/>
            <a:ext cx="2356792" cy="3489996"/>
            <a:chOff x="0" y="0"/>
            <a:chExt cx="844621" cy="12507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71105" y="3901167"/>
            <a:ext cx="2356792" cy="3489996"/>
            <a:chOff x="0" y="0"/>
            <a:chExt cx="844621" cy="12507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4658" y="3901167"/>
            <a:ext cx="2356792" cy="3489996"/>
            <a:chOff x="0" y="0"/>
            <a:chExt cx="844621" cy="12507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136725" y="3901167"/>
            <a:ext cx="2356792" cy="3489996"/>
            <a:chOff x="0" y="0"/>
            <a:chExt cx="844621" cy="12507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16361" y="187027"/>
            <a:ext cx="2356792" cy="3489996"/>
            <a:chOff x="0" y="0"/>
            <a:chExt cx="844621" cy="12507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32591" y="187027"/>
            <a:ext cx="2356792" cy="3489996"/>
            <a:chOff x="0" y="0"/>
            <a:chExt cx="844621" cy="12507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64140" y="187027"/>
            <a:ext cx="2356792" cy="3489996"/>
            <a:chOff x="0" y="0"/>
            <a:chExt cx="844621" cy="125073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36725" y="187027"/>
            <a:ext cx="2356792" cy="3489996"/>
            <a:chOff x="0" y="0"/>
            <a:chExt cx="844621" cy="12507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879342" y="3973369"/>
            <a:ext cx="1573422" cy="157342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2931" r="-1809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528410" y="3973369"/>
            <a:ext cx="1573422" cy="157342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b="-1343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262790" y="3973369"/>
            <a:ext cx="1573422" cy="157342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b="-1343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08047" y="3973369"/>
            <a:ext cx="1573422" cy="157342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b="-1343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08047" y="255731"/>
            <a:ext cx="1573422" cy="1573422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8206" b="-4206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262790" y="255731"/>
            <a:ext cx="1573422" cy="157342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b="-5027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879342" y="255731"/>
            <a:ext cx="1573422" cy="157342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b="-2880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528410" y="255731"/>
            <a:ext cx="1573422" cy="1573422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t="-16265" b="-1626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259205" y="3307417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E611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Neurosciences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871105" y="3307417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E611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Neurosciences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32283" y="3307417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5BA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Mathématiques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179569" y="3307417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5BA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Mathématiques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59205" y="7023166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5BA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Mathématiques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531152" y="7013641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5BA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Mathématiques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913949" y="7023166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5BA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Mathématiques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79569" y="7023166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5BA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Mathématiques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16361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Sophie Germain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Théorème de Fermat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59205" y="1800578"/>
            <a:ext cx="2271104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Eve Marder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Flexibilité des circuits neuronaux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871931" y="180057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Sophie Achard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connectivité dans le cerveau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453648" y="180057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 Ada Lovelace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Algorithme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235897" y="1800578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Maryam Mirzakhani 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Surfaces de Riemann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921192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Karen Uhlenbeck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Analyse géométrique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500733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Florence Nightingale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Diagramme en "crête de coq"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228008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Mary Cartwright  </a:t>
            </a:r>
          </a:p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Théorie</a:t>
            </a:r>
            <a:r>
              <a:rPr lang="en-US" sz="1000" dirty="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du chaos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71339" y="2397733"/>
            <a:ext cx="1308919" cy="1252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Maryam Mirzakhani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Germain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Karen </a:t>
            </a:r>
            <a:r>
              <a:rPr lang="en-US" sz="999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Uhlenbeck</a:t>
            </a: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Florence Nightingale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Cartwright</a:t>
            </a:r>
          </a:p>
          <a:p>
            <a:pPr algn="ctr">
              <a:lnSpc>
                <a:spcPts val="3359"/>
              </a:lnSpc>
            </a:pP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8263120" y="2433634"/>
            <a:ext cx="1286406" cy="1252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Ada Lovelace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Germain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Karen </a:t>
            </a:r>
            <a:r>
              <a:rPr lang="en-US" sz="999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Uhlenbeck</a:t>
            </a: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Florence Nightingale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Cartwright</a:t>
            </a:r>
          </a:p>
          <a:p>
            <a:pPr algn="ctr">
              <a:lnSpc>
                <a:spcPts val="3359"/>
              </a:lnSpc>
            </a:pP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302183" y="6025580"/>
            <a:ext cx="1159222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Ada Lovelace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Maryam Mirzakhani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Karen </a:t>
            </a:r>
            <a:r>
              <a:rPr lang="en-US" sz="999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Uhlenbeck</a:t>
            </a: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Florence Nightingale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Cartwright</a:t>
            </a:r>
          </a:p>
          <a:p>
            <a:pPr algn="ctr">
              <a:lnSpc>
                <a:spcPts val="3359"/>
              </a:lnSpc>
            </a:pP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2982299" y="6014702"/>
            <a:ext cx="1089720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Ada Lovelace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Maryam Mirzakhani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Germain</a:t>
            </a:r>
          </a:p>
          <a:p>
            <a:pPr algn="l">
              <a:lnSpc>
                <a:spcPts val="1399"/>
              </a:lnSpc>
            </a:pPr>
            <a:r>
              <a:rPr lang="en-US" sz="999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lorence</a:t>
            </a: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Nightingale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Cartwright</a:t>
            </a:r>
          </a:p>
          <a:p>
            <a:pPr algn="ctr">
              <a:lnSpc>
                <a:spcPts val="3359"/>
              </a:lnSpc>
            </a:pP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5603463" y="6115004"/>
            <a:ext cx="1162855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Ada Lovelace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Maryam Mirzakhani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Germain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Karen Uhlenbeck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Cartwright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8245123" y="6052767"/>
            <a:ext cx="1207801" cy="1252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Ada Lovelace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Maryam Mirzakhani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Germain</a:t>
            </a: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Karen </a:t>
            </a:r>
            <a:r>
              <a:rPr lang="en-US" sz="999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Uhlenbeck</a:t>
            </a: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Florence Nightingale</a:t>
            </a:r>
          </a:p>
          <a:p>
            <a:pPr algn="ctr">
              <a:lnSpc>
                <a:spcPts val="3359"/>
              </a:lnSpc>
            </a:pPr>
            <a:endParaRPr lang="en-US" sz="999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02183" y="2445742"/>
            <a:ext cx="959272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Brenda Milner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Marian Diamond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May-Britt Moser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Huda Zoghbi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Sophie Achard 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2893420" y="2424803"/>
            <a:ext cx="959346" cy="125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Brenda Milner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Marian Diamond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May-Britt Moser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Huda Zoghbi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Eve Marder </a:t>
            </a:r>
          </a:p>
          <a:p>
            <a:pPr algn="ctr">
              <a:lnSpc>
                <a:spcPts val="335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5" name="Freeform 75"/>
          <p:cNvSpPr/>
          <p:nvPr/>
        </p:nvSpPr>
        <p:spPr>
          <a:xfrm>
            <a:off x="9600562" y="6173022"/>
            <a:ext cx="775394" cy="775394"/>
          </a:xfrm>
          <a:custGeom>
            <a:avLst/>
            <a:gdLst/>
            <a:ahLst/>
            <a:cxnLst/>
            <a:rect l="l" t="t" r="r" b="b"/>
            <a:pathLst>
              <a:path w="775394" h="775394">
                <a:moveTo>
                  <a:pt x="0" y="0"/>
                </a:moveTo>
                <a:lnTo>
                  <a:pt x="775395" y="0"/>
                </a:lnTo>
                <a:lnTo>
                  <a:pt x="775395" y="775394"/>
                </a:lnTo>
                <a:lnTo>
                  <a:pt x="0" y="7753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/>
          <p:nvPr/>
        </p:nvSpPr>
        <p:spPr>
          <a:xfrm>
            <a:off x="1541222" y="2411092"/>
            <a:ext cx="775394" cy="775394"/>
          </a:xfrm>
          <a:custGeom>
            <a:avLst/>
            <a:gdLst/>
            <a:ahLst/>
            <a:cxnLst/>
            <a:rect l="l" t="t" r="r" b="b"/>
            <a:pathLst>
              <a:path w="775394" h="775394">
                <a:moveTo>
                  <a:pt x="0" y="0"/>
                </a:moveTo>
                <a:lnTo>
                  <a:pt x="775394" y="0"/>
                </a:lnTo>
                <a:lnTo>
                  <a:pt x="775394" y="775395"/>
                </a:lnTo>
                <a:lnTo>
                  <a:pt x="0" y="7753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59830" y="1195122"/>
            <a:ext cx="1970818" cy="1360794"/>
            <a:chOff x="0" y="0"/>
            <a:chExt cx="2627757" cy="18143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43505" y="1195122"/>
            <a:ext cx="1970818" cy="1360794"/>
            <a:chOff x="0" y="0"/>
            <a:chExt cx="2627757" cy="18143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28698" y="1195122"/>
            <a:ext cx="1970818" cy="1360794"/>
            <a:chOff x="0" y="0"/>
            <a:chExt cx="2627757" cy="181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42308" y="1195122"/>
            <a:ext cx="1970818" cy="1360794"/>
            <a:chOff x="0" y="0"/>
            <a:chExt cx="2627757" cy="18143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59830" y="4936307"/>
            <a:ext cx="1970818" cy="1360794"/>
            <a:chOff x="0" y="0"/>
            <a:chExt cx="2627757" cy="18143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43505" y="4936307"/>
            <a:ext cx="1970818" cy="1360794"/>
            <a:chOff x="0" y="0"/>
            <a:chExt cx="2627757" cy="18143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728698" y="4936307"/>
            <a:ext cx="1970818" cy="1360794"/>
            <a:chOff x="0" y="0"/>
            <a:chExt cx="2627757" cy="18143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13891" y="4936307"/>
            <a:ext cx="1970818" cy="1360794"/>
            <a:chOff x="0" y="0"/>
            <a:chExt cx="2627757" cy="18143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26624" r="26624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26594" r="26594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6594" r="26594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6361" y="3901167"/>
            <a:ext cx="2356792" cy="3489996"/>
            <a:chOff x="0" y="0"/>
            <a:chExt cx="844621" cy="12507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50510" y="3901167"/>
            <a:ext cx="2356792" cy="3489996"/>
            <a:chOff x="0" y="0"/>
            <a:chExt cx="844621" cy="12507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4658" y="3901167"/>
            <a:ext cx="2356792" cy="3489996"/>
            <a:chOff x="0" y="0"/>
            <a:chExt cx="844621" cy="12507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118806" y="3901167"/>
            <a:ext cx="2356792" cy="3489996"/>
            <a:chOff x="0" y="0"/>
            <a:chExt cx="844621" cy="12507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16361" y="181628"/>
            <a:ext cx="2356792" cy="3489996"/>
            <a:chOff x="0" y="0"/>
            <a:chExt cx="844621" cy="12507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50510" y="181628"/>
            <a:ext cx="2356792" cy="3489996"/>
            <a:chOff x="0" y="0"/>
            <a:chExt cx="844621" cy="12507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84658" y="181628"/>
            <a:ext cx="2356792" cy="3489996"/>
            <a:chOff x="0" y="0"/>
            <a:chExt cx="844621" cy="125073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18806" y="181628"/>
            <a:ext cx="2356792" cy="3489996"/>
            <a:chOff x="0" y="0"/>
            <a:chExt cx="844621" cy="12507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44621" cy="1250736"/>
            </a:xfrm>
            <a:custGeom>
              <a:avLst/>
              <a:gdLst/>
              <a:ahLst/>
              <a:cxnLst/>
              <a:rect l="l" t="t" r="r" b="b"/>
              <a:pathLst>
                <a:path w="844621" h="1250736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08047" y="260833"/>
            <a:ext cx="1573422" cy="157342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0329" b="-1032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879342" y="3973369"/>
            <a:ext cx="1573422" cy="157342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b="-3253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441525" y="3973369"/>
            <a:ext cx="1573422" cy="157342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10329" b="-1032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244486" y="3973369"/>
            <a:ext cx="1573422" cy="157342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3366" b="-2916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10338" y="3973369"/>
            <a:ext cx="1573422" cy="1573422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141" b="-3238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242195" y="260833"/>
            <a:ext cx="1573422" cy="157342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b="-3253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876343" y="261447"/>
            <a:ext cx="1573422" cy="157342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b="-410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471440" y="260833"/>
            <a:ext cx="1573422" cy="1573422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5531152" y="7013641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17622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Sciences sociales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94002" y="3351258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920A16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Ecologie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895645" y="3351258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920A16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Ecologie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27502" y="3351258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920A16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Ecologie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161650" y="3351258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920A16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Ecologie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61650" y="7013641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17622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Sciences sociales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889703" y="7068250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920A16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Ecologie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65080" y="7068250"/>
            <a:ext cx="2271104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920A16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Ecologie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16361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Heidi Sevestre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Dynamique des glaciers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84645" y="1800578"/>
            <a:ext cx="2424808" cy="75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Eunice 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Newton Foote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Effet de serre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893353" y="1805679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Jane Goodall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Chimpanzés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921192" y="5518216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Suzanne Simard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Wood Wide Web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484658" y="1805679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Wangari Maathai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Mouvement de la Ceinture Verte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82431" y="1805679"/>
            <a:ext cx="2424808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Janine Benyus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Biomimétisme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555550" y="5518216"/>
            <a:ext cx="2243056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Hannah Arendt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Concept de totalitarisme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161650" y="5518216"/>
            <a:ext cx="2391167" cy="46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Mary Wollstonecraft  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Défense des droits de la femme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94002" y="2537812"/>
            <a:ext cx="1423033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Jane Goodall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Wangari Maathai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Janine Benyus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Heidi Sevestre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Suzanne Simard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2928150" y="2537812"/>
            <a:ext cx="1423033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Eunice Newton Foote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Wangari Maathai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Janine Benyus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Heidi Sevestre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Suzanne Simard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559727" y="2537812"/>
            <a:ext cx="1423033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Eunice Newton Foote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Jane Goodall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Janine Benyus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Heidi Sevestre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Suzanne Simard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8231975" y="2537812"/>
            <a:ext cx="1423033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Eunice Newton Foote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Jane Goodall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Wangari Maathai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JHeidi Sevestre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Suzanne Simard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284477" y="6245925"/>
            <a:ext cx="1423033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Eunice Newton Foote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Jane Goodall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Wangari Maathai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Janine Benyus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Suzanne Simard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2928150" y="6245925"/>
            <a:ext cx="1423033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Eunice Newton Foote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Jane Goodall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Wangari Maathai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Janine Benyus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Heidi Sevestre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574153" y="6074475"/>
            <a:ext cx="1122908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Mary Wollstonecraft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Mamie Phipps Clark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Kimberlé Crenshaw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Saskia Sassen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Françoise Héritier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8212925" y="6074475"/>
            <a:ext cx="1122908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Hannah Arendt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Mamie Phipps Clark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Kimberlé Crenshaw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Saskia Sassen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Françoise Héritier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5" name="Freeform 75"/>
          <p:cNvSpPr/>
          <p:nvPr/>
        </p:nvSpPr>
        <p:spPr>
          <a:xfrm>
            <a:off x="9548303" y="2556862"/>
            <a:ext cx="775394" cy="775394"/>
          </a:xfrm>
          <a:custGeom>
            <a:avLst/>
            <a:gdLst/>
            <a:ahLst/>
            <a:cxnLst/>
            <a:rect l="l" t="t" r="r" b="b"/>
            <a:pathLst>
              <a:path w="775394" h="775394">
                <a:moveTo>
                  <a:pt x="0" y="0"/>
                </a:moveTo>
                <a:lnTo>
                  <a:pt x="775394" y="0"/>
                </a:lnTo>
                <a:lnTo>
                  <a:pt x="775394" y="775395"/>
                </a:lnTo>
                <a:lnTo>
                  <a:pt x="0" y="7753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/>
          <p:nvPr/>
        </p:nvSpPr>
        <p:spPr>
          <a:xfrm>
            <a:off x="4226209" y="6284025"/>
            <a:ext cx="775394" cy="775394"/>
          </a:xfrm>
          <a:custGeom>
            <a:avLst/>
            <a:gdLst/>
            <a:ahLst/>
            <a:cxnLst/>
            <a:rect l="l" t="t" r="r" b="b"/>
            <a:pathLst>
              <a:path w="775394" h="775394">
                <a:moveTo>
                  <a:pt x="0" y="0"/>
                </a:moveTo>
                <a:lnTo>
                  <a:pt x="775395" y="0"/>
                </a:lnTo>
                <a:lnTo>
                  <a:pt x="775395" y="775395"/>
                </a:lnTo>
                <a:lnTo>
                  <a:pt x="0" y="7753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02" y="107051"/>
            <a:ext cx="10455196" cy="7345898"/>
            <a:chOff x="0" y="0"/>
            <a:chExt cx="13940261" cy="97945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4936" r="14936"/>
            <a:stretch>
              <a:fillRect/>
            </a:stretch>
          </p:blipFill>
          <p:spPr>
            <a:xfrm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449831" y="1228872"/>
            <a:ext cx="1970818" cy="1360794"/>
            <a:chOff x="0" y="0"/>
            <a:chExt cx="2627757" cy="18143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11006" y="1228872"/>
            <a:ext cx="1970818" cy="1360794"/>
            <a:chOff x="0" y="0"/>
            <a:chExt cx="2627757" cy="18143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676031" y="1228872"/>
            <a:ext cx="1970818" cy="1360794"/>
            <a:chOff x="0" y="0"/>
            <a:chExt cx="2627757" cy="18143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32649" y="1228872"/>
            <a:ext cx="1970818" cy="1360794"/>
            <a:chOff x="0" y="0"/>
            <a:chExt cx="2627757" cy="18143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9831" y="4981308"/>
            <a:ext cx="1970818" cy="1360794"/>
            <a:chOff x="0" y="0"/>
            <a:chExt cx="2627757" cy="18143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11006" y="4981308"/>
            <a:ext cx="1970818" cy="1360794"/>
            <a:chOff x="0" y="0"/>
            <a:chExt cx="2627757" cy="18143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767624" y="4981308"/>
            <a:ext cx="1970818" cy="1360794"/>
            <a:chOff x="0" y="0"/>
            <a:chExt cx="2627757" cy="18143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24242" y="4981308"/>
            <a:ext cx="1970818" cy="1360794"/>
            <a:chOff x="0" y="0"/>
            <a:chExt cx="2627757" cy="18143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627757" cy="1814392"/>
            </a:xfrm>
            <a:custGeom>
              <a:avLst/>
              <a:gdLst/>
              <a:ahLst/>
              <a:cxnLst/>
              <a:rect l="l" t="t" r="r" b="b"/>
              <a:pathLst>
                <a:path w="2627757" h="1814392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37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85250" y="417684"/>
              <a:ext cx="2257258" cy="101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Les femmes 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scientifiques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1294</Words>
  <Application>Microsoft Office PowerPoint</Application>
  <PresentationFormat>Personnalisé</PresentationFormat>
  <Paragraphs>502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OpenDyslexic</vt:lpstr>
      <vt:lpstr>Arial</vt:lpstr>
      <vt:lpstr>Calibri</vt:lpstr>
      <vt:lpstr>Atkinson Hyperlegible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 des 7 familles des femmes scientifiques</dc:title>
  <dc:creator>Anne GIROD</dc:creator>
  <cp:lastModifiedBy>Anne GIROD</cp:lastModifiedBy>
  <cp:revision>3</cp:revision>
  <dcterms:created xsi:type="dcterms:W3CDTF">2006-08-16T00:00:00Z</dcterms:created>
  <dcterms:modified xsi:type="dcterms:W3CDTF">2026-02-13T05:19:22Z</dcterms:modified>
  <dc:identifier>DAHASX03XW4</dc:identifier>
</cp:coreProperties>
</file>