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embeddedFontLst>
    <p:embeddedFont>
      <p:font typeface="Arial Black" panose="020B0A04020102020204" pitchFamily="34" charset="0"/>
      <p:regular r:id="rId16"/>
      <p:bold r:id="rId17"/>
    </p:embeddedFont>
    <p:embeddedFont>
      <p:font typeface="Lucida Sans" panose="020B0602030504020204" pitchFamily="34" charset="0"/>
      <p:regular r:id="rId18"/>
      <p:bold r:id="rId19"/>
      <p:italic r:id="rId20"/>
      <p:boldItalic r:id="rId21"/>
    </p:embeddedFont>
    <p:embeddedFont>
      <p:font typeface="Roboto" panose="02000000000000000000" pitchFamily="2" charset="0"/>
      <p:regular r:id="rId22"/>
      <p:bold r:id="rId23"/>
      <p:italic r:id="rId24"/>
      <p:boldItalic r:id="rId25"/>
    </p:embeddedFont>
    <p:embeddedFont>
      <p:font typeface="Roboto Slab" pitchFamily="2" charset="0"/>
      <p:regular r:id="rId26"/>
      <p:bold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793">
          <p15:clr>
            <a:srgbClr val="A4A3A4"/>
          </p15:clr>
        </p15:guide>
        <p15:guide id="2" pos="5269">
          <p15:clr>
            <a:srgbClr val="A4A3A4"/>
          </p15:clr>
        </p15:guide>
        <p15:guide id="3" pos="3855">
          <p15:clr>
            <a:srgbClr val="747775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8" roundtripDataSignature="AMtx7mhgSMei7BtRqDR1zsEncUirX7eK0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C91005-2CD4-444F-BEBC-A824E74DCBD5}">
  <a:tblStyle styleId="{59C91005-2CD4-444F-BEBC-A824E74DCBD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672" y="54"/>
      </p:cViewPr>
      <p:guideLst>
        <p:guide orient="horz" pos="3793"/>
        <p:guide pos="5269"/>
        <p:guide pos="385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" name="Google Shape;2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93fdd00cbf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7" name="Google Shape;137;g393fdd00cbf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93fdd00cbf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5" name="Google Shape;155;g393fdd00cbf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93fdd00cbf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3" name="Google Shape;173;g393fdd00cbf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1" name="Google Shape;191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3" name="Google Shape;4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3" name="Google Shape;5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1" name="Google Shape;6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0" name="Google Shape;7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9" name="Google Shape;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93fdd00cb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5" name="Google Shape;105;g393fdd00cb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4" name="Google Shape;12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erpo de presentación 1">
  <p:cSld name="Cuerpo de presentación 1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35037" y="358743"/>
            <a:ext cx="1579814" cy="49613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4"/>
          <p:cNvSpPr/>
          <p:nvPr/>
        </p:nvSpPr>
        <p:spPr>
          <a:xfrm>
            <a:off x="0" y="368060"/>
            <a:ext cx="2851484" cy="180474"/>
          </a:xfrm>
          <a:prstGeom prst="rect">
            <a:avLst/>
          </a:prstGeom>
          <a:solidFill>
            <a:srgbClr val="8CC6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C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" name="Google Shape;13;p14"/>
          <p:cNvSpPr/>
          <p:nvPr/>
        </p:nvSpPr>
        <p:spPr>
          <a:xfrm>
            <a:off x="9340516" y="6512186"/>
            <a:ext cx="2851484" cy="180474"/>
          </a:xfrm>
          <a:prstGeom prst="rect">
            <a:avLst/>
          </a:prstGeom>
          <a:solidFill>
            <a:srgbClr val="8CC6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C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" name="Google Shape;14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96837" cy="1230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C63E"/>
              </a:buClr>
              <a:buSzPts val="4400"/>
              <a:buFont typeface="Roboto Slab"/>
              <a:buNone/>
              <a:defRPr>
                <a:solidFill>
                  <a:srgbClr val="8CC63E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50429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63636"/>
              </a:buClr>
              <a:buSzPts val="1600"/>
              <a:buChar char="•"/>
              <a:defRPr sz="1600">
                <a:solidFill>
                  <a:srgbClr val="363636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63636"/>
              </a:buClr>
              <a:buSzPts val="1600"/>
              <a:buChar char="•"/>
              <a:defRPr sz="1600">
                <a:solidFill>
                  <a:srgbClr val="363636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63636"/>
              </a:buClr>
              <a:buSzPts val="1600"/>
              <a:buChar char="•"/>
              <a:defRPr sz="1600">
                <a:solidFill>
                  <a:srgbClr val="363636"/>
                </a:solidFill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63636"/>
              </a:buClr>
              <a:buSzPts val="1600"/>
              <a:buChar char="•"/>
              <a:defRPr sz="1600">
                <a:solidFill>
                  <a:srgbClr val="363636"/>
                </a:solidFill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63636"/>
              </a:buClr>
              <a:buSzPts val="1600"/>
              <a:buChar char="•"/>
              <a:defRPr sz="1600">
                <a:solidFill>
                  <a:srgbClr val="363636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14"/>
          <p:cNvSpPr>
            <a:spLocks noGrp="1"/>
          </p:cNvSpPr>
          <p:nvPr>
            <p:ph type="pic" idx="2"/>
          </p:nvPr>
        </p:nvSpPr>
        <p:spPr>
          <a:xfrm>
            <a:off x="7586663" y="1825625"/>
            <a:ext cx="3767137" cy="435133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erpo de presentación 2">
  <p:cSld name="Cuerpo de presentación 2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35037" y="358743"/>
            <a:ext cx="1579814" cy="49613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15"/>
          <p:cNvSpPr/>
          <p:nvPr/>
        </p:nvSpPr>
        <p:spPr>
          <a:xfrm>
            <a:off x="0" y="368060"/>
            <a:ext cx="2851484" cy="180474"/>
          </a:xfrm>
          <a:prstGeom prst="rect">
            <a:avLst/>
          </a:prstGeom>
          <a:solidFill>
            <a:srgbClr val="F8A0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C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" name="Google Shape;20;p15"/>
          <p:cNvSpPr/>
          <p:nvPr/>
        </p:nvSpPr>
        <p:spPr>
          <a:xfrm>
            <a:off x="9340516" y="6512186"/>
            <a:ext cx="2851484" cy="180474"/>
          </a:xfrm>
          <a:prstGeom prst="rect">
            <a:avLst/>
          </a:prstGeom>
          <a:solidFill>
            <a:srgbClr val="F8A0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C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" name="Google Shape;21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596837" cy="1230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8A02B"/>
              </a:buClr>
              <a:buSzPts val="4400"/>
              <a:buFont typeface="Roboto Slab"/>
              <a:buNone/>
              <a:defRPr>
                <a:solidFill>
                  <a:srgbClr val="F8A02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50429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63636"/>
              </a:buClr>
              <a:buSzPts val="1600"/>
              <a:buChar char="•"/>
              <a:defRPr sz="1600">
                <a:solidFill>
                  <a:srgbClr val="363636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63636"/>
              </a:buClr>
              <a:buSzPts val="1600"/>
              <a:buChar char="•"/>
              <a:defRPr sz="1600">
                <a:solidFill>
                  <a:srgbClr val="363636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63636"/>
              </a:buClr>
              <a:buSzPts val="1600"/>
              <a:buChar char="•"/>
              <a:defRPr sz="1600">
                <a:solidFill>
                  <a:srgbClr val="363636"/>
                </a:solidFill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63636"/>
              </a:buClr>
              <a:buSzPts val="1600"/>
              <a:buChar char="•"/>
              <a:defRPr sz="1600">
                <a:solidFill>
                  <a:srgbClr val="363636"/>
                </a:solidFill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63636"/>
              </a:buClr>
              <a:buSzPts val="1600"/>
              <a:buChar char="•"/>
              <a:defRPr sz="1600">
                <a:solidFill>
                  <a:srgbClr val="363636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15"/>
          <p:cNvSpPr>
            <a:spLocks noGrp="1"/>
          </p:cNvSpPr>
          <p:nvPr>
            <p:ph type="pic" idx="2"/>
          </p:nvPr>
        </p:nvSpPr>
        <p:spPr>
          <a:xfrm>
            <a:off x="7586663" y="1825625"/>
            <a:ext cx="3767137" cy="435133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A3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4400"/>
              <a:buFont typeface="Roboto Slab"/>
              <a:buNone/>
              <a:defRPr sz="4400" b="1" i="0" u="none" strike="noStrike" cap="none">
                <a:solidFill>
                  <a:srgbClr val="D8D8D8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C6C6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6C6C6C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6C6C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6C6C6C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6C6C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6C6C6C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6C6C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C6C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C6C6C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C6C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9C8C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C8C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C8C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C8C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C8C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C8C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C8C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C8C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C8C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C8C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linkedin.com/in/sgtc" TargetMode="Externa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10" Type="http://schemas.openxmlformats.org/officeDocument/2006/relationships/image" Target="../media/image15.jpg"/><Relationship Id="rId4" Type="http://schemas.openxmlformats.org/officeDocument/2006/relationships/image" Target="../media/image22.jpg"/><Relationship Id="rId9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>
            <a:spLocks noGrp="1"/>
          </p:cNvSpPr>
          <p:nvPr>
            <p:ph type="title"/>
          </p:nvPr>
        </p:nvSpPr>
        <p:spPr>
          <a:xfrm>
            <a:off x="1609486" y="1938979"/>
            <a:ext cx="8739300" cy="12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s-CO" sz="2800" b="0" dirty="0">
                <a:solidFill>
                  <a:schemeClr val="dk1"/>
                </a:solidFill>
              </a:rPr>
              <a:t>Murindó: laboratorio vivo de bioeconomía y turismo regenerativo en el Atrato Medio</a:t>
            </a:r>
            <a:endParaRPr sz="2800" b="0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s-CO" sz="19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Proyecto de restauración, reforestación y bioeconomía liderado por comunidad negra (Convocatoria NARP – regalías)</a:t>
            </a:r>
            <a:br>
              <a:rPr lang="es-CO" sz="19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br>
              <a:rPr lang="es-CO" sz="19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s-CO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Febrero 2026</a:t>
            </a:r>
            <a:br>
              <a:rPr lang="es-CO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s-CO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Murindó – Antioquia</a:t>
            </a:r>
            <a:br>
              <a:rPr lang="es-CO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s-CO" sz="14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Colombia</a:t>
            </a:r>
            <a:endParaRPr sz="3500" dirty="0">
              <a:solidFill>
                <a:schemeClr val="dk1"/>
              </a:solidFill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0E02EC0D-978E-8B97-299B-E9C46D7B77D7}"/>
              </a:ext>
            </a:extLst>
          </p:cNvPr>
          <p:cNvGrpSpPr/>
          <p:nvPr/>
        </p:nvGrpSpPr>
        <p:grpSpPr>
          <a:xfrm>
            <a:off x="0" y="5910160"/>
            <a:ext cx="12192000" cy="1237638"/>
            <a:chOff x="0" y="5910160"/>
            <a:chExt cx="12192000" cy="1237638"/>
          </a:xfrm>
        </p:grpSpPr>
        <p:sp>
          <p:nvSpPr>
            <p:cNvPr id="30" name="Google Shape;30;p22"/>
            <p:cNvSpPr/>
            <p:nvPr/>
          </p:nvSpPr>
          <p:spPr>
            <a:xfrm>
              <a:off x="0" y="5918305"/>
              <a:ext cx="12192000" cy="1041816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1" name="Google Shape;31;p2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834925" y="5942462"/>
              <a:ext cx="1357075" cy="1124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32;p22"/>
            <p:cNvPicPr preferRelativeResize="0"/>
            <p:nvPr/>
          </p:nvPicPr>
          <p:blipFill>
            <a:blip r:embed="rId5"/>
            <a:srcRect t="13861" b="17821"/>
            <a:stretch/>
          </p:blipFill>
          <p:spPr>
            <a:xfrm>
              <a:off x="4654370" y="5930153"/>
              <a:ext cx="1221995" cy="9278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33;p2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812413" y="6146716"/>
              <a:ext cx="1760425" cy="645096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4" name="Google Shape;34;p2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700649" y="5910160"/>
              <a:ext cx="849675" cy="9414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Google Shape;35;p22"/>
            <p:cNvPicPr preferRelativeResize="0"/>
            <p:nvPr/>
          </p:nvPicPr>
          <p:blipFill rotWithShape="1">
            <a:blip r:embed="rId8">
              <a:alphaModFix/>
            </a:blip>
            <a:srcRect t="9346"/>
            <a:stretch/>
          </p:blipFill>
          <p:spPr>
            <a:xfrm>
              <a:off x="5899175" y="5917548"/>
              <a:ext cx="1357075" cy="1230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36;p22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803925" y="6221525"/>
              <a:ext cx="2374450" cy="60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37;p22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36999" y="5918299"/>
              <a:ext cx="1041824" cy="10418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" name="Google Shape;38;p22"/>
          <p:cNvGrpSpPr/>
          <p:nvPr/>
        </p:nvGrpSpPr>
        <p:grpSpPr>
          <a:xfrm>
            <a:off x="164435" y="274821"/>
            <a:ext cx="2876008" cy="881042"/>
            <a:chOff x="164435" y="274821"/>
            <a:chExt cx="2876008" cy="881042"/>
          </a:xfrm>
        </p:grpSpPr>
        <p:pic>
          <p:nvPicPr>
            <p:cNvPr id="39" name="Google Shape;39;p22" descr="WCSJ 2023 - Gebernación de Antioquia"/>
            <p:cNvPicPr preferRelativeResize="0"/>
            <p:nvPr/>
          </p:nvPicPr>
          <p:blipFill rotWithShape="1">
            <a:blip r:embed="rId11">
              <a:alphaModFix/>
            </a:blip>
            <a:srcRect r="21284"/>
            <a:stretch/>
          </p:blipFill>
          <p:spPr>
            <a:xfrm>
              <a:off x="164435" y="274821"/>
              <a:ext cx="2734615" cy="7608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Google Shape;40;p22"/>
            <p:cNvSpPr txBox="1"/>
            <p:nvPr/>
          </p:nvSpPr>
          <p:spPr>
            <a:xfrm>
              <a:off x="1280043" y="894263"/>
              <a:ext cx="1760400" cy="26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-CO" sz="1100" b="0" i="0" u="none" strike="noStrike" cap="none">
                  <a:solidFill>
                    <a:srgbClr val="7F7F7F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Por Antioquia Firme!</a:t>
              </a:r>
              <a:endParaRPr sz="1100" b="0" i="0" u="none" strike="noStrike" cap="none">
                <a:solidFill>
                  <a:srgbClr val="7F7F7F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93fdd00cbf_0_90"/>
          <p:cNvSpPr txBox="1"/>
          <p:nvPr/>
        </p:nvSpPr>
        <p:spPr>
          <a:xfrm>
            <a:off x="5585375" y="2566950"/>
            <a:ext cx="5355600" cy="31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s-CO" sz="1200">
                <a:latin typeface="Roboto"/>
                <a:ea typeface="Roboto"/>
                <a:cs typeface="Roboto"/>
                <a:sym typeface="Roboto"/>
              </a:rPr>
              <a:t>Jóvenes como protagonistas: narradores digitales, guías, creadores de experiencias turísticas y soluciones Maker vinculadas a los módulos (residuos, energía, bioinsumos).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s-CO" sz="1200">
                <a:latin typeface="Roboto"/>
                <a:ea typeface="Roboto"/>
                <a:cs typeface="Roboto"/>
                <a:sym typeface="Roboto"/>
              </a:rPr>
              <a:t>Metodología en tres fases: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lphaLcPeriod"/>
            </a:pPr>
            <a:r>
              <a:rPr lang="es-CO" sz="1200">
                <a:latin typeface="Roboto"/>
                <a:ea typeface="Roboto"/>
                <a:cs typeface="Roboto"/>
                <a:sym typeface="Roboto"/>
              </a:rPr>
              <a:t>Generar y explorar: mapeo de talentos, historias y retos locales.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lphaLcPeriod"/>
            </a:pPr>
            <a:r>
              <a:rPr lang="es-CO" sz="1200">
                <a:latin typeface="Roboto"/>
                <a:ea typeface="Roboto"/>
                <a:cs typeface="Roboto"/>
                <a:sym typeface="Roboto"/>
              </a:rPr>
              <a:t>Navegar e idear: prototipos de experiencias, narrativa común del clúster de turismo regenerativo.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lphaLcPeriod"/>
            </a:pPr>
            <a:r>
              <a:rPr lang="es-CO" sz="1200">
                <a:latin typeface="Roboto"/>
                <a:ea typeface="Roboto"/>
                <a:cs typeface="Roboto"/>
                <a:sym typeface="Roboto"/>
              </a:rPr>
              <a:t>Accionar y escalar: tours piloto, inmersión inversa de visitantes, mentores, empaquetamiento de productos turísticos financiables.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s-CO" sz="1200">
                <a:latin typeface="Roboto"/>
                <a:ea typeface="Roboto"/>
                <a:cs typeface="Roboto"/>
                <a:sym typeface="Roboto"/>
              </a:rPr>
              <a:t>Valor para el inversionista: impacto en juventud (empleabilidad, liderazgo, emprendimiento) + reputación asociada a innovación social en un territorio emblemático.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0" name="Google Shape;140;g393fdd00cbf_0_90"/>
          <p:cNvSpPr txBox="1"/>
          <p:nvPr/>
        </p:nvSpPr>
        <p:spPr>
          <a:xfrm>
            <a:off x="819450" y="3564450"/>
            <a:ext cx="3482100" cy="13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>
                <a:solidFill>
                  <a:schemeClr val="dk1"/>
                </a:solidFill>
                <a:highlight>
                  <a:schemeClr val="lt1"/>
                </a:highlight>
                <a:latin typeface="Roboto Slab"/>
                <a:ea typeface="Roboto Slab"/>
                <a:cs typeface="Roboto Slab"/>
                <a:sym typeface="Roboto Slab"/>
              </a:rPr>
              <a:t>“Del río al mundo”: diplomacia cultural desde Murindó</a:t>
            </a:r>
            <a:endParaRPr sz="2800">
              <a:solidFill>
                <a:schemeClr val="dk1"/>
              </a:solidFill>
              <a:highlight>
                <a:schemeClr val="lt1"/>
              </a:highlight>
              <a:latin typeface="Roboto Slab"/>
              <a:ea typeface="Roboto Slab"/>
              <a:cs typeface="Roboto Slab"/>
              <a:sym typeface="Roboto Slab"/>
            </a:endParaRPr>
          </a:p>
        </p:txBody>
      </p:sp>
      <p:grpSp>
        <p:nvGrpSpPr>
          <p:cNvPr id="150" name="Google Shape;150;g393fdd00cbf_0_90"/>
          <p:cNvGrpSpPr/>
          <p:nvPr/>
        </p:nvGrpSpPr>
        <p:grpSpPr>
          <a:xfrm>
            <a:off x="164435" y="274821"/>
            <a:ext cx="2876008" cy="881042"/>
            <a:chOff x="164435" y="274821"/>
            <a:chExt cx="2876008" cy="881042"/>
          </a:xfrm>
        </p:grpSpPr>
        <p:pic>
          <p:nvPicPr>
            <p:cNvPr id="151" name="Google Shape;151;g393fdd00cbf_0_90" descr="WCSJ 2023 - Gebernación de Antioquia"/>
            <p:cNvPicPr preferRelativeResize="0"/>
            <p:nvPr/>
          </p:nvPicPr>
          <p:blipFill rotWithShape="1">
            <a:blip r:embed="rId3">
              <a:alphaModFix/>
            </a:blip>
            <a:srcRect r="21284"/>
            <a:stretch/>
          </p:blipFill>
          <p:spPr>
            <a:xfrm>
              <a:off x="164435" y="274821"/>
              <a:ext cx="2734615" cy="7608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" name="Google Shape;152;g393fdd00cbf_0_90"/>
            <p:cNvSpPr txBox="1"/>
            <p:nvPr/>
          </p:nvSpPr>
          <p:spPr>
            <a:xfrm>
              <a:off x="1280043" y="894263"/>
              <a:ext cx="1760400" cy="26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-CO" sz="1100" b="0" i="0" u="none" strike="noStrike" cap="none">
                  <a:solidFill>
                    <a:srgbClr val="7F7F7F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Por Antioquia Firme!</a:t>
              </a:r>
              <a:endParaRPr sz="1100" b="0" i="0" u="none" strike="noStrike" cap="none">
                <a:solidFill>
                  <a:srgbClr val="7F7F7F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1A77977B-55A4-7C85-4B44-4D135F2D2688}"/>
              </a:ext>
            </a:extLst>
          </p:cNvPr>
          <p:cNvGrpSpPr/>
          <p:nvPr/>
        </p:nvGrpSpPr>
        <p:grpSpPr>
          <a:xfrm>
            <a:off x="0" y="5910160"/>
            <a:ext cx="12192000" cy="1237638"/>
            <a:chOff x="0" y="5910160"/>
            <a:chExt cx="12192000" cy="1237638"/>
          </a:xfrm>
        </p:grpSpPr>
        <p:sp>
          <p:nvSpPr>
            <p:cNvPr id="3" name="Google Shape;30;p22">
              <a:extLst>
                <a:ext uri="{FF2B5EF4-FFF2-40B4-BE49-F238E27FC236}">
                  <a16:creationId xmlns:a16="http://schemas.microsoft.com/office/drawing/2014/main" id="{0B6707E5-B786-2770-73D4-8FD9359F940E}"/>
                </a:ext>
              </a:extLst>
            </p:cNvPr>
            <p:cNvSpPr/>
            <p:nvPr/>
          </p:nvSpPr>
          <p:spPr>
            <a:xfrm>
              <a:off x="0" y="5918305"/>
              <a:ext cx="12192000" cy="1041816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" name="Google Shape;31;p22">
              <a:extLst>
                <a:ext uri="{FF2B5EF4-FFF2-40B4-BE49-F238E27FC236}">
                  <a16:creationId xmlns:a16="http://schemas.microsoft.com/office/drawing/2014/main" id="{BC8C8F85-1D3F-B1F8-E3BA-FEEC0536B16F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834925" y="5942462"/>
              <a:ext cx="1357075" cy="1124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32;p22">
              <a:extLst>
                <a:ext uri="{FF2B5EF4-FFF2-40B4-BE49-F238E27FC236}">
                  <a16:creationId xmlns:a16="http://schemas.microsoft.com/office/drawing/2014/main" id="{95E0F2F3-72A8-1A1E-5749-D2736E05057A}"/>
                </a:ext>
              </a:extLst>
            </p:cNvPr>
            <p:cNvPicPr preferRelativeResize="0"/>
            <p:nvPr/>
          </p:nvPicPr>
          <p:blipFill>
            <a:blip r:embed="rId5"/>
            <a:srcRect t="13861" b="17821"/>
            <a:stretch/>
          </p:blipFill>
          <p:spPr>
            <a:xfrm>
              <a:off x="4654370" y="5930153"/>
              <a:ext cx="1221995" cy="9278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33;p22">
              <a:extLst>
                <a:ext uri="{FF2B5EF4-FFF2-40B4-BE49-F238E27FC236}">
                  <a16:creationId xmlns:a16="http://schemas.microsoft.com/office/drawing/2014/main" id="{286224B9-07A0-1D3F-9C29-3761769E2E73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812413" y="6146716"/>
              <a:ext cx="1760425" cy="645096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7" name="Google Shape;34;p22">
              <a:extLst>
                <a:ext uri="{FF2B5EF4-FFF2-40B4-BE49-F238E27FC236}">
                  <a16:creationId xmlns:a16="http://schemas.microsoft.com/office/drawing/2014/main" id="{AE88890D-06E6-F86E-6AFE-434091B09365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700649" y="5910160"/>
              <a:ext cx="849675" cy="9414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35;p22">
              <a:extLst>
                <a:ext uri="{FF2B5EF4-FFF2-40B4-BE49-F238E27FC236}">
                  <a16:creationId xmlns:a16="http://schemas.microsoft.com/office/drawing/2014/main" id="{1F145D5A-0D9E-157F-4D45-2ECAAA7DAF3A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t="9346"/>
            <a:stretch/>
          </p:blipFill>
          <p:spPr>
            <a:xfrm>
              <a:off x="5899175" y="5917548"/>
              <a:ext cx="1357075" cy="1230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36;p22">
              <a:extLst>
                <a:ext uri="{FF2B5EF4-FFF2-40B4-BE49-F238E27FC236}">
                  <a16:creationId xmlns:a16="http://schemas.microsoft.com/office/drawing/2014/main" id="{15A123B0-9EBE-FF8F-A3C1-82011B5D1192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803925" y="6221525"/>
              <a:ext cx="2374450" cy="60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37;p22">
              <a:extLst>
                <a:ext uri="{FF2B5EF4-FFF2-40B4-BE49-F238E27FC236}">
                  <a16:creationId xmlns:a16="http://schemas.microsoft.com/office/drawing/2014/main" id="{B8D780AB-4E94-2833-AF40-B8B05A755A75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36999" y="5918299"/>
              <a:ext cx="1041824" cy="10418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93fdd00cbf_0_110"/>
          <p:cNvSpPr txBox="1"/>
          <p:nvPr/>
        </p:nvSpPr>
        <p:spPr>
          <a:xfrm>
            <a:off x="5585375" y="2566950"/>
            <a:ext cx="5355600" cy="31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s-CO" sz="1200">
                <a:latin typeface="Roboto"/>
                <a:ea typeface="Roboto"/>
                <a:cs typeface="Roboto"/>
                <a:sym typeface="Roboto"/>
              </a:rPr>
              <a:t>Plataforma de extensión agropecuaria digital: línea base de productores, planes de finca, microvideos y contenidos formativos en teléfonos de los beneficiarios.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s-CO" sz="1200">
                <a:latin typeface="Roboto"/>
                <a:ea typeface="Roboto"/>
                <a:cs typeface="Roboto"/>
                <a:sym typeface="Roboto"/>
              </a:rPr>
              <a:t>Repositorio de biodatos: restauración, residuos, biodiversidad, turismo, gobernanza participativa sobre quién recoge, usa y comparte los datos.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s-CO" sz="1200">
                <a:latin typeface="Roboto"/>
                <a:ea typeface="Roboto"/>
                <a:cs typeface="Roboto"/>
                <a:sym typeface="Roboto"/>
              </a:rPr>
              <a:t>Capa de IA: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2984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s-CO" sz="1200">
                <a:latin typeface="Roboto"/>
                <a:ea typeface="Roboto"/>
                <a:cs typeface="Roboto"/>
                <a:sym typeface="Roboto"/>
              </a:rPr>
              <a:t>Convierte datos locales en materiales pedagógicos y analíticos para escuelas y comunidades.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2984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s-CO" sz="1200">
                <a:latin typeface="Roboto"/>
                <a:ea typeface="Roboto"/>
                <a:cs typeface="Roboto"/>
                <a:sym typeface="Roboto"/>
              </a:rPr>
              <a:t>Ayuda a formular nuevos proyectos de regalías y cooperación.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2984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s-CO" sz="1200">
                <a:latin typeface="Roboto"/>
                <a:ea typeface="Roboto"/>
                <a:cs typeface="Roboto"/>
                <a:sym typeface="Roboto"/>
              </a:rPr>
              <a:t>Fortalece la soberanía del conocimiento: el territorio interpreta sus datos y los usa para negociar mejor.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8" name="Google Shape;158;g393fdd00cbf_0_110"/>
          <p:cNvSpPr txBox="1"/>
          <p:nvPr/>
        </p:nvSpPr>
        <p:spPr>
          <a:xfrm>
            <a:off x="819450" y="3402750"/>
            <a:ext cx="3482100" cy="14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>
                <a:solidFill>
                  <a:schemeClr val="dk1"/>
                </a:solidFill>
                <a:highlight>
                  <a:schemeClr val="lt1"/>
                </a:highlight>
                <a:latin typeface="Roboto Slab"/>
                <a:ea typeface="Roboto Slab"/>
                <a:cs typeface="Roboto Slab"/>
                <a:sym typeface="Roboto Slab"/>
              </a:rPr>
              <a:t>IA con raíz local</a:t>
            </a:r>
            <a:endParaRPr sz="2800">
              <a:solidFill>
                <a:schemeClr val="dk1"/>
              </a:solidFill>
              <a:highlight>
                <a:schemeClr val="lt1"/>
              </a:highlight>
              <a:latin typeface="Roboto Slab"/>
              <a:ea typeface="Roboto Slab"/>
              <a:cs typeface="Roboto Slab"/>
              <a:sym typeface="Roboto Slab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highlight>
                <a:schemeClr val="lt1"/>
              </a:highlight>
              <a:latin typeface="Roboto Slab"/>
              <a:ea typeface="Roboto Slab"/>
              <a:cs typeface="Roboto Slab"/>
              <a:sym typeface="Roboto Slab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>
                <a:latin typeface="Roboto"/>
                <a:ea typeface="Roboto"/>
                <a:cs typeface="Roboto"/>
                <a:sym typeface="Roboto"/>
              </a:rPr>
              <a:t>No es solo un proyecto de árboles y residuos: es un proyecto de datos y conocimiento donde la comunidad conserva, produce y negocia saber.</a:t>
            </a:r>
            <a:endParaRPr sz="2800">
              <a:solidFill>
                <a:schemeClr val="dk1"/>
              </a:solidFill>
              <a:highlight>
                <a:schemeClr val="lt1"/>
              </a:highlight>
              <a:latin typeface="Roboto Slab"/>
              <a:ea typeface="Roboto Slab"/>
              <a:cs typeface="Roboto Slab"/>
              <a:sym typeface="Roboto Slab"/>
            </a:endParaRPr>
          </a:p>
        </p:txBody>
      </p:sp>
      <p:grpSp>
        <p:nvGrpSpPr>
          <p:cNvPr id="168" name="Google Shape;168;g393fdd00cbf_0_110"/>
          <p:cNvGrpSpPr/>
          <p:nvPr/>
        </p:nvGrpSpPr>
        <p:grpSpPr>
          <a:xfrm>
            <a:off x="164435" y="274821"/>
            <a:ext cx="2876008" cy="881042"/>
            <a:chOff x="164435" y="274821"/>
            <a:chExt cx="2876008" cy="881042"/>
          </a:xfrm>
        </p:grpSpPr>
        <p:pic>
          <p:nvPicPr>
            <p:cNvPr id="169" name="Google Shape;169;g393fdd00cbf_0_110" descr="WCSJ 2023 - Gebernación de Antioquia"/>
            <p:cNvPicPr preferRelativeResize="0"/>
            <p:nvPr/>
          </p:nvPicPr>
          <p:blipFill rotWithShape="1">
            <a:blip r:embed="rId3">
              <a:alphaModFix/>
            </a:blip>
            <a:srcRect r="21284"/>
            <a:stretch/>
          </p:blipFill>
          <p:spPr>
            <a:xfrm>
              <a:off x="164435" y="274821"/>
              <a:ext cx="2734615" cy="7608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" name="Google Shape;170;g393fdd00cbf_0_110"/>
            <p:cNvSpPr txBox="1"/>
            <p:nvPr/>
          </p:nvSpPr>
          <p:spPr>
            <a:xfrm>
              <a:off x="1280043" y="894263"/>
              <a:ext cx="1760400" cy="26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-CO" sz="1100" b="0" i="0" u="none" strike="noStrike" cap="none">
                  <a:solidFill>
                    <a:srgbClr val="7F7F7F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Por Antioquia Firme!</a:t>
              </a:r>
              <a:endParaRPr sz="1100" b="0" i="0" u="none" strike="noStrike" cap="none">
                <a:solidFill>
                  <a:srgbClr val="7F7F7F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EED3D3B7-6331-B7B8-5B0B-FC8E8C0D238A}"/>
              </a:ext>
            </a:extLst>
          </p:cNvPr>
          <p:cNvGrpSpPr/>
          <p:nvPr/>
        </p:nvGrpSpPr>
        <p:grpSpPr>
          <a:xfrm>
            <a:off x="0" y="5910160"/>
            <a:ext cx="12192000" cy="1237638"/>
            <a:chOff x="0" y="5910160"/>
            <a:chExt cx="12192000" cy="1237638"/>
          </a:xfrm>
        </p:grpSpPr>
        <p:sp>
          <p:nvSpPr>
            <p:cNvPr id="3" name="Google Shape;30;p22">
              <a:extLst>
                <a:ext uri="{FF2B5EF4-FFF2-40B4-BE49-F238E27FC236}">
                  <a16:creationId xmlns:a16="http://schemas.microsoft.com/office/drawing/2014/main" id="{7AD51CC7-174F-5D47-F429-040E70D7D989}"/>
                </a:ext>
              </a:extLst>
            </p:cNvPr>
            <p:cNvSpPr/>
            <p:nvPr/>
          </p:nvSpPr>
          <p:spPr>
            <a:xfrm>
              <a:off x="0" y="5918305"/>
              <a:ext cx="12192000" cy="1041816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" name="Google Shape;31;p22">
              <a:extLst>
                <a:ext uri="{FF2B5EF4-FFF2-40B4-BE49-F238E27FC236}">
                  <a16:creationId xmlns:a16="http://schemas.microsoft.com/office/drawing/2014/main" id="{7AF37F4F-8D1D-1185-BCA9-511852AB827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834925" y="5942462"/>
              <a:ext cx="1357075" cy="1124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32;p22">
              <a:extLst>
                <a:ext uri="{FF2B5EF4-FFF2-40B4-BE49-F238E27FC236}">
                  <a16:creationId xmlns:a16="http://schemas.microsoft.com/office/drawing/2014/main" id="{3AC9A514-C058-30CD-B2B1-593ED3D822CC}"/>
                </a:ext>
              </a:extLst>
            </p:cNvPr>
            <p:cNvPicPr preferRelativeResize="0"/>
            <p:nvPr/>
          </p:nvPicPr>
          <p:blipFill>
            <a:blip r:embed="rId5"/>
            <a:srcRect t="13861" b="17821"/>
            <a:stretch/>
          </p:blipFill>
          <p:spPr>
            <a:xfrm>
              <a:off x="4654370" y="5930153"/>
              <a:ext cx="1221995" cy="9278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33;p22">
              <a:extLst>
                <a:ext uri="{FF2B5EF4-FFF2-40B4-BE49-F238E27FC236}">
                  <a16:creationId xmlns:a16="http://schemas.microsoft.com/office/drawing/2014/main" id="{BBC7B8D7-C1FD-DDFE-8D82-C99873A6D73D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812413" y="6146716"/>
              <a:ext cx="1760425" cy="645096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7" name="Google Shape;34;p22">
              <a:extLst>
                <a:ext uri="{FF2B5EF4-FFF2-40B4-BE49-F238E27FC236}">
                  <a16:creationId xmlns:a16="http://schemas.microsoft.com/office/drawing/2014/main" id="{3D261C2E-B4FC-F176-C358-60269F8B8D57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700649" y="5910160"/>
              <a:ext cx="849675" cy="9414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35;p22">
              <a:extLst>
                <a:ext uri="{FF2B5EF4-FFF2-40B4-BE49-F238E27FC236}">
                  <a16:creationId xmlns:a16="http://schemas.microsoft.com/office/drawing/2014/main" id="{27DFFADD-2C47-44C1-71C9-97F5359B3AB6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t="9346"/>
            <a:stretch/>
          </p:blipFill>
          <p:spPr>
            <a:xfrm>
              <a:off x="5899175" y="5917548"/>
              <a:ext cx="1357075" cy="1230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36;p22">
              <a:extLst>
                <a:ext uri="{FF2B5EF4-FFF2-40B4-BE49-F238E27FC236}">
                  <a16:creationId xmlns:a16="http://schemas.microsoft.com/office/drawing/2014/main" id="{C1C73EE1-50B7-F7AF-BB5F-486E75F3276F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803925" y="6221525"/>
              <a:ext cx="2374450" cy="60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37;p22">
              <a:extLst>
                <a:ext uri="{FF2B5EF4-FFF2-40B4-BE49-F238E27FC236}">
                  <a16:creationId xmlns:a16="http://schemas.microsoft.com/office/drawing/2014/main" id="{3D496064-6B50-6F7A-EC70-D47E9F3A8624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36999" y="5918299"/>
              <a:ext cx="1041824" cy="10418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93fdd00cbf_0_128"/>
          <p:cNvSpPr txBox="1"/>
          <p:nvPr/>
        </p:nvSpPr>
        <p:spPr>
          <a:xfrm>
            <a:off x="271525" y="2754900"/>
            <a:ext cx="3482100" cy="13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>
                <a:solidFill>
                  <a:schemeClr val="dk1"/>
                </a:solidFill>
                <a:highlight>
                  <a:schemeClr val="lt1"/>
                </a:highlight>
                <a:latin typeface="Roboto Slab"/>
                <a:ea typeface="Roboto Slab"/>
                <a:cs typeface="Roboto Slab"/>
                <a:sym typeface="Roboto Slab"/>
              </a:rPr>
              <a:t>Qué gana el inversionista y qué buscamos hoy</a:t>
            </a:r>
            <a:endParaRPr sz="2800">
              <a:solidFill>
                <a:schemeClr val="dk1"/>
              </a:solidFill>
              <a:highlight>
                <a:schemeClr val="lt1"/>
              </a:highlight>
              <a:latin typeface="Roboto Slab"/>
              <a:ea typeface="Roboto Slab"/>
              <a:cs typeface="Roboto Slab"/>
              <a:sym typeface="Roboto Slab"/>
            </a:endParaRPr>
          </a:p>
        </p:txBody>
      </p:sp>
      <p:grpSp>
        <p:nvGrpSpPr>
          <p:cNvPr id="185" name="Google Shape;185;g393fdd00cbf_0_128"/>
          <p:cNvGrpSpPr/>
          <p:nvPr/>
        </p:nvGrpSpPr>
        <p:grpSpPr>
          <a:xfrm>
            <a:off x="164435" y="274821"/>
            <a:ext cx="2876008" cy="881042"/>
            <a:chOff x="164435" y="274821"/>
            <a:chExt cx="2876008" cy="881042"/>
          </a:xfrm>
        </p:grpSpPr>
        <p:pic>
          <p:nvPicPr>
            <p:cNvPr id="186" name="Google Shape;186;g393fdd00cbf_0_128" descr="WCSJ 2023 - Gebernación de Antioquia"/>
            <p:cNvPicPr preferRelativeResize="0"/>
            <p:nvPr/>
          </p:nvPicPr>
          <p:blipFill rotWithShape="1">
            <a:blip r:embed="rId3">
              <a:alphaModFix/>
            </a:blip>
            <a:srcRect r="21284"/>
            <a:stretch/>
          </p:blipFill>
          <p:spPr>
            <a:xfrm>
              <a:off x="164435" y="274821"/>
              <a:ext cx="2734615" cy="7608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Google Shape;187;g393fdd00cbf_0_128"/>
            <p:cNvSpPr txBox="1"/>
            <p:nvPr/>
          </p:nvSpPr>
          <p:spPr>
            <a:xfrm>
              <a:off x="1280043" y="894263"/>
              <a:ext cx="1760400" cy="26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-CO" sz="1100" b="0" i="0" u="none" strike="noStrike" cap="none">
                  <a:solidFill>
                    <a:srgbClr val="7F7F7F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Por Antioquia Firme!</a:t>
              </a:r>
              <a:endParaRPr sz="1100" b="0" i="0" u="none" strike="noStrike" cap="none">
                <a:solidFill>
                  <a:srgbClr val="7F7F7F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aphicFrame>
        <p:nvGraphicFramePr>
          <p:cNvPr id="188" name="Google Shape;188;g393fdd00cbf_0_128"/>
          <p:cNvGraphicFramePr/>
          <p:nvPr/>
        </p:nvGraphicFramePr>
        <p:xfrm>
          <a:off x="4381425" y="490425"/>
          <a:ext cx="7388325" cy="5269932"/>
        </p:xfrm>
        <a:graphic>
          <a:graphicData uri="http://schemas.openxmlformats.org/drawingml/2006/table">
            <a:tbl>
              <a:tblPr>
                <a:noFill/>
                <a:tableStyleId>{59C91005-2CD4-444F-BEBC-A824E74DCBD5}</a:tableStyleId>
              </a:tblPr>
              <a:tblGrid>
                <a:gridCol w="214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42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b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Lo que buscamos:</a:t>
                      </a:r>
                      <a:endParaRPr sz="16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b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Lo que obtiene:</a:t>
                      </a:r>
                      <a:endParaRPr sz="16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457200" lvl="0" indent="-3048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Roboto"/>
                        <a:buChar char="-"/>
                      </a:pPr>
                      <a:r>
                        <a:rPr lang="es-CO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Cofinanciación de componentes específicos (p. ej. juventud Maker + turismo regenerativo, capa digital/IA, ampliación de módulos de residuos/energía).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lvl="0" indent="-3048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Roboto"/>
                        <a:buChar char="-"/>
                      </a:pPr>
                      <a:r>
                        <a:rPr lang="es-CO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Inversión paciente / blended finance (donación + créditos blandos + aportes en especie/know-how).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lvl="0" indent="-3048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Roboto"/>
                        <a:buChar char="-"/>
                      </a:pPr>
                      <a:r>
                        <a:rPr lang="es-CO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Acompañamiento estratégico: visibilidad, redes internacionales, atracción de cooperación.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/>
                        <a:t>Impacto medible (ejemplos de indicadores que puedes prometer monitorear):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-"/>
                      </a:pPr>
                      <a:r>
                        <a:rPr lang="es-CO"/>
                        <a:t>Hectáreas restauradas, taludes estabilizados, reducción de erosión/inundaciones locales.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-"/>
                      </a:pPr>
                      <a:r>
                        <a:rPr lang="es-CO"/>
                        <a:t>Número de jóvenes formados, emprendimientos creados, empleos verdes generados.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-"/>
                      </a:pPr>
                      <a:r>
                        <a:rPr lang="es-CO"/>
                        <a:t>Toneladas de residuos orgánicos y plásticos valorizados, energía producida, hortalizas y productos de pesca transformados.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-"/>
                      </a:pPr>
                      <a:r>
                        <a:rPr lang="es-CO"/>
                        <a:t>Visitantes y experiencias de turismo regenerativo documentadas.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Posicionamiento: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-"/>
                      </a:pPr>
                      <a:r>
                        <a:rPr lang="es-CO"/>
                        <a:t>Alma Air y el inversor como aliados clave en el primer laboratorio vivo de bioeconomía del Atrato Medio.</a:t>
                      </a:r>
                      <a:endParaRPr/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-"/>
                      </a:pPr>
                      <a:r>
                        <a:rPr lang="es-CO"/>
                        <a:t>Relato fuerte alineado con “potencia mundial de la vida” y con la agenda climática y de biodiversidad global.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" name="Grupo 1">
            <a:extLst>
              <a:ext uri="{FF2B5EF4-FFF2-40B4-BE49-F238E27FC236}">
                <a16:creationId xmlns:a16="http://schemas.microsoft.com/office/drawing/2014/main" id="{4127DC37-806C-AFC7-C628-F55317445290}"/>
              </a:ext>
            </a:extLst>
          </p:cNvPr>
          <p:cNvGrpSpPr/>
          <p:nvPr/>
        </p:nvGrpSpPr>
        <p:grpSpPr>
          <a:xfrm>
            <a:off x="0" y="5910160"/>
            <a:ext cx="12192000" cy="1237638"/>
            <a:chOff x="0" y="5910160"/>
            <a:chExt cx="12192000" cy="1237638"/>
          </a:xfrm>
        </p:grpSpPr>
        <p:sp>
          <p:nvSpPr>
            <p:cNvPr id="3" name="Google Shape;30;p22">
              <a:extLst>
                <a:ext uri="{FF2B5EF4-FFF2-40B4-BE49-F238E27FC236}">
                  <a16:creationId xmlns:a16="http://schemas.microsoft.com/office/drawing/2014/main" id="{A2CBE200-581E-15C9-5003-4D22AA0855A7}"/>
                </a:ext>
              </a:extLst>
            </p:cNvPr>
            <p:cNvSpPr/>
            <p:nvPr/>
          </p:nvSpPr>
          <p:spPr>
            <a:xfrm>
              <a:off x="0" y="5918305"/>
              <a:ext cx="12192000" cy="1041816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" name="Google Shape;31;p22">
              <a:extLst>
                <a:ext uri="{FF2B5EF4-FFF2-40B4-BE49-F238E27FC236}">
                  <a16:creationId xmlns:a16="http://schemas.microsoft.com/office/drawing/2014/main" id="{11B76D09-BA26-774B-860D-45F7B9BB6E5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834925" y="5942462"/>
              <a:ext cx="1357075" cy="1124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32;p22">
              <a:extLst>
                <a:ext uri="{FF2B5EF4-FFF2-40B4-BE49-F238E27FC236}">
                  <a16:creationId xmlns:a16="http://schemas.microsoft.com/office/drawing/2014/main" id="{8FC5EAA0-3DA8-B14C-5656-5966C1C7EF89}"/>
                </a:ext>
              </a:extLst>
            </p:cNvPr>
            <p:cNvPicPr preferRelativeResize="0"/>
            <p:nvPr/>
          </p:nvPicPr>
          <p:blipFill>
            <a:blip r:embed="rId5"/>
            <a:srcRect t="13861" b="17821"/>
            <a:stretch/>
          </p:blipFill>
          <p:spPr>
            <a:xfrm>
              <a:off x="4654370" y="5930153"/>
              <a:ext cx="1221995" cy="9278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33;p22">
              <a:extLst>
                <a:ext uri="{FF2B5EF4-FFF2-40B4-BE49-F238E27FC236}">
                  <a16:creationId xmlns:a16="http://schemas.microsoft.com/office/drawing/2014/main" id="{74FBD5FA-2BC7-28B1-B29C-C2E800863E04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812413" y="6146716"/>
              <a:ext cx="1760425" cy="645096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7" name="Google Shape;34;p22">
              <a:extLst>
                <a:ext uri="{FF2B5EF4-FFF2-40B4-BE49-F238E27FC236}">
                  <a16:creationId xmlns:a16="http://schemas.microsoft.com/office/drawing/2014/main" id="{569E85B9-3BCF-D4F5-6AE5-C4B839F53475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700649" y="5910160"/>
              <a:ext cx="849675" cy="9414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35;p22">
              <a:extLst>
                <a:ext uri="{FF2B5EF4-FFF2-40B4-BE49-F238E27FC236}">
                  <a16:creationId xmlns:a16="http://schemas.microsoft.com/office/drawing/2014/main" id="{03637A5A-5651-B416-1E50-CDF956ECED1A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t="9346"/>
            <a:stretch/>
          </p:blipFill>
          <p:spPr>
            <a:xfrm>
              <a:off x="5899175" y="5917548"/>
              <a:ext cx="1357075" cy="1230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36;p22">
              <a:extLst>
                <a:ext uri="{FF2B5EF4-FFF2-40B4-BE49-F238E27FC236}">
                  <a16:creationId xmlns:a16="http://schemas.microsoft.com/office/drawing/2014/main" id="{3A50AE94-3B56-7558-8DB0-4D60781CF44C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803925" y="6221525"/>
              <a:ext cx="2374450" cy="60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37;p22">
              <a:extLst>
                <a:ext uri="{FF2B5EF4-FFF2-40B4-BE49-F238E27FC236}">
                  <a16:creationId xmlns:a16="http://schemas.microsoft.com/office/drawing/2014/main" id="{8E5C5E23-77E7-97CE-AA2E-C0EE4BA29443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36999" y="5918299"/>
              <a:ext cx="1041824" cy="10418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46" descr="Rutas turísticas Antioquia es Mágic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73456" y="4616971"/>
            <a:ext cx="2653259" cy="1783829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pic>
      <p:sp>
        <p:nvSpPr>
          <p:cNvPr id="195" name="Google Shape;195;p46"/>
          <p:cNvSpPr txBox="1"/>
          <p:nvPr/>
        </p:nvSpPr>
        <p:spPr>
          <a:xfrm>
            <a:off x="7281472" y="5977089"/>
            <a:ext cx="6198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u="sng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https://www.linkedin.com/in/sgtc</a:t>
            </a:r>
            <a:r>
              <a:rPr lang="es-CO" sz="1600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/</a:t>
            </a:r>
            <a:endParaRPr sz="16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6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Diego Orozco. Cel. 3182492862</a:t>
            </a:r>
            <a:endParaRPr sz="16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346939"/>
            <a:ext cx="5861154" cy="4245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38824" y="0"/>
            <a:ext cx="6353176" cy="4601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1" descr="El Bongo de Bojayá: Resiliencia y memoria en un canto por la paz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83436" y="0"/>
            <a:ext cx="3477718" cy="3477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" descr="Poblados que resurgen: Bojayá, Chocó | La Red Cultural del Banco de la Repúblic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51160" y="3724431"/>
            <a:ext cx="6340840" cy="396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1" descr="Emberá - Wikipedia, la enciclopedia libr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" y="0"/>
            <a:ext cx="2383436" cy="3655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47775" y="2492202"/>
            <a:ext cx="3134423" cy="235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"/>
          <p:cNvSpPr txBox="1"/>
          <p:nvPr/>
        </p:nvSpPr>
        <p:spPr>
          <a:xfrm>
            <a:off x="466350" y="1156525"/>
            <a:ext cx="482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s-CO" sz="2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Problema y oportunidad</a:t>
            </a:r>
            <a:endParaRPr sz="28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56" name="Google Shape;56;p2"/>
          <p:cNvSpPr txBox="1"/>
          <p:nvPr/>
        </p:nvSpPr>
        <p:spPr>
          <a:xfrm>
            <a:off x="6420475" y="467425"/>
            <a:ext cx="5439600" cy="19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700">
                <a:latin typeface="Roboto"/>
                <a:ea typeface="Roboto"/>
                <a:cs typeface="Roboto"/>
                <a:sym typeface="Roboto"/>
              </a:rPr>
              <a:t>En el corredor Atrato–Chocó se cruzan Caribe y Pacífico, Centro y Suramérica. Un hotspot de biodiversidad y culturas afro–indígenas sometido a erosión, deforestación y mala gestión de residuos, pero con potencial para ser un nodo demostrativo de bioeconomía tropical.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7" name="Google Shape;57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98277"/>
            <a:ext cx="12192000" cy="4355024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2"/>
          <p:cNvSpPr txBox="1"/>
          <p:nvPr/>
        </p:nvSpPr>
        <p:spPr>
          <a:xfrm>
            <a:off x="-35350" y="4153675"/>
            <a:ext cx="34998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</a:pPr>
            <a:r>
              <a:rPr lang="es-CO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Atrato Medio como corredor crítico de regulación climática, biodiversidad y agua.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</a:pPr>
            <a:r>
              <a:rPr lang="es-CO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Murindó: pequeña escala fiscal, alta vulnerabilidad ambiental y social.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</a:pPr>
            <a:r>
              <a:rPr lang="es-CO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País que se ha desarrollado “de espaldas” al Chocó biogeográfico.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</a:pPr>
            <a:r>
              <a:rPr lang="es-CO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Oportunidad: reposicionar el territorio como laboratorio vivo de economías de la naturaleza.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"/>
          <p:cNvSpPr txBox="1"/>
          <p:nvPr/>
        </p:nvSpPr>
        <p:spPr>
          <a:xfrm>
            <a:off x="371175" y="299475"/>
            <a:ext cx="3959400" cy="17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s-CO" sz="2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Riesgos sistémicos: deltas que se hunden, territorios que se inundan</a:t>
            </a:r>
            <a:endParaRPr sz="28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64" name="Google Shape;64;p3"/>
          <p:cNvSpPr txBox="1"/>
          <p:nvPr/>
        </p:nvSpPr>
        <p:spPr>
          <a:xfrm>
            <a:off x="5302300" y="492975"/>
            <a:ext cx="6124500" cy="1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700">
                <a:latin typeface="Roboto"/>
                <a:ea typeface="Roboto"/>
                <a:cs typeface="Roboto"/>
                <a:sym typeface="Roboto"/>
              </a:rPr>
              <a:t>Los grandes deltas del mundo se hunden más rápido de lo que sube el mar. </a:t>
            </a:r>
            <a:r>
              <a:rPr lang="es-CO" sz="17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La Depresión Momposina (río Magdalena) ya muestra en Colombia el costo de ignorar la subsidencia y la pérdida de sedimentos</a:t>
            </a:r>
            <a:r>
              <a:rPr lang="es-CO" sz="1700">
                <a:latin typeface="Roboto"/>
                <a:ea typeface="Roboto"/>
                <a:cs typeface="Roboto"/>
                <a:sym typeface="Roboto"/>
              </a:rPr>
              <a:t>. El Atrato está a tiempo de evitar ese escenario.</a:t>
            </a:r>
            <a:endParaRPr sz="17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5" name="Google Shape;6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46642"/>
            <a:ext cx="12191999" cy="4712714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3"/>
          <p:cNvSpPr/>
          <p:nvPr/>
        </p:nvSpPr>
        <p:spPr>
          <a:xfrm>
            <a:off x="5744451" y="3994600"/>
            <a:ext cx="2916300" cy="25275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F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" name="Google Shape;67;p3"/>
          <p:cNvSpPr txBox="1"/>
          <p:nvPr/>
        </p:nvSpPr>
        <p:spPr>
          <a:xfrm>
            <a:off x="176750" y="3799150"/>
            <a:ext cx="3534900" cy="29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s-CO" sz="1200">
                <a:highlight>
                  <a:srgbClr val="4A86E8"/>
                </a:highlight>
                <a:latin typeface="Roboto"/>
                <a:ea typeface="Roboto"/>
                <a:cs typeface="Roboto"/>
                <a:sym typeface="Roboto"/>
              </a:rPr>
              <a:t>Subsidencia en deltas (Amazonas, Nilo, Mississippi, Magdalena, otros) + subida del nivel del mar = inundaciones crónicas, pérdida de tierras y desplazamientos.</a:t>
            </a:r>
            <a:endParaRPr sz="1200">
              <a:highlight>
                <a:srgbClr val="4A86E8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s-CO" sz="1200">
                <a:highlight>
                  <a:srgbClr val="4A86E8"/>
                </a:highlight>
                <a:latin typeface="Roboto"/>
                <a:ea typeface="Roboto"/>
                <a:cs typeface="Roboto"/>
                <a:sym typeface="Roboto"/>
              </a:rPr>
              <a:t>Depresión Momposina como “zona cero” nacional de este fenómeno.</a:t>
            </a:r>
            <a:endParaRPr sz="1200">
              <a:highlight>
                <a:srgbClr val="4A86E8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s-CO" sz="1200">
                <a:highlight>
                  <a:srgbClr val="4A86E8"/>
                </a:highlight>
                <a:latin typeface="Roboto"/>
                <a:ea typeface="Roboto"/>
                <a:cs typeface="Roboto"/>
                <a:sym typeface="Roboto"/>
              </a:rPr>
              <a:t>El Atrato comparte vulnerabilidades: cambios en cauces, erosión, deforestación, alteración de dinámicas sedimentarias.</a:t>
            </a:r>
            <a:endParaRPr sz="1200">
              <a:highlight>
                <a:srgbClr val="4A86E8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s-CO" sz="1200">
                <a:highlight>
                  <a:srgbClr val="4A86E8"/>
                </a:highlight>
                <a:latin typeface="Roboto"/>
                <a:ea typeface="Roboto"/>
                <a:cs typeface="Roboto"/>
                <a:sym typeface="Roboto"/>
              </a:rPr>
              <a:t>Invertir en restauración y bioingeniería hoy reduce riesgos de catástrofes y costos futuros.</a:t>
            </a:r>
            <a:endParaRPr sz="1200">
              <a:highlight>
                <a:srgbClr val="4A86E8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24" descr="Afrodescendientes de Quibdó, Colombia | AfroLatinida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305654" cy="821639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24"/>
          <p:cNvSpPr/>
          <p:nvPr/>
        </p:nvSpPr>
        <p:spPr>
          <a:xfrm>
            <a:off x="-46494" y="0"/>
            <a:ext cx="12368400" cy="81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74" name="Google Shape;74;p24"/>
          <p:cNvSpPr/>
          <p:nvPr/>
        </p:nvSpPr>
        <p:spPr>
          <a:xfrm>
            <a:off x="0" y="-144378"/>
            <a:ext cx="12320400" cy="8328900"/>
          </a:xfrm>
          <a:prstGeom prst="rect">
            <a:avLst/>
          </a:prstGeom>
          <a:gradFill>
            <a:gsLst>
              <a:gs pos="0">
                <a:srgbClr val="000000"/>
              </a:gs>
              <a:gs pos="8300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12" scaled="0"/>
          </a:gradFill>
          <a:ln w="25400" cap="flat" cmpd="sng">
            <a:solidFill>
              <a:srgbClr val="1949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4"/>
          <p:cNvSpPr txBox="1"/>
          <p:nvPr/>
        </p:nvSpPr>
        <p:spPr>
          <a:xfrm>
            <a:off x="1062425" y="1007500"/>
            <a:ext cx="10180800" cy="9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>
                <a:solidFill>
                  <a:schemeClr val="dk1"/>
                </a:solidFill>
                <a:highlight>
                  <a:schemeClr val="lt1"/>
                </a:highlight>
                <a:latin typeface="Roboto Slab"/>
                <a:ea typeface="Roboto Slab"/>
                <a:cs typeface="Roboto Slab"/>
                <a:sym typeface="Roboto Slab"/>
              </a:rPr>
              <a:t>Plan de restauración y reforestación para el desarrollo sostenible y bioeconómico de Murindó</a:t>
            </a:r>
            <a:endParaRPr sz="28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" name="Google Shape;76;p24"/>
          <p:cNvSpPr txBox="1"/>
          <p:nvPr/>
        </p:nvSpPr>
        <p:spPr>
          <a:xfrm>
            <a:off x="426125" y="2472725"/>
            <a:ext cx="5424300" cy="41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</a:pPr>
            <a:r>
              <a:rPr lang="es-CO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Problema central (síntesis del árbol de problemas):</a:t>
            </a:r>
            <a:br>
              <a:rPr lang="es-CO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s-CO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“Escasez de estrategias integrales de desarrollo sostenible que articulen restauración ecológica, bioeconomía comunitaria y gobernanza territorial en Murindó.”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</a:pPr>
            <a:r>
              <a:rPr lang="es-CO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Objetivo general (árbol de objetivos):</a:t>
            </a:r>
            <a:br>
              <a:rPr lang="es-CO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s-CO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“Implementar un plan integral de restauración y reforestación que recupere ecosistemas estratégicos y habilite una bioeconomía territorial inclusiva basada en vetiver, especies nativas, valorización de residuos, pesca y turismo regenerativo.”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</a:pPr>
            <a:r>
              <a:rPr lang="es-CO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Población objetivo: familias afro del Consejo Comunitario PDI, jóvenes y niñez de Murindó, emprendedores locales.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</a:pPr>
            <a:r>
              <a:rPr lang="es-CO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Horizonte: 5 años, con visión de escalamiento Atrato Medio.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4" descr="Afrodescendientes de Quibdó, Colombia | AfroLatinida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305654" cy="8216391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4"/>
          <p:cNvSpPr/>
          <p:nvPr/>
        </p:nvSpPr>
        <p:spPr>
          <a:xfrm>
            <a:off x="0" y="0"/>
            <a:ext cx="12368400" cy="8349600"/>
          </a:xfrm>
          <a:prstGeom prst="rect">
            <a:avLst/>
          </a:prstGeom>
          <a:gradFill>
            <a:gsLst>
              <a:gs pos="0">
                <a:srgbClr val="000000">
                  <a:alpha val="42745"/>
                </a:srgbClr>
              </a:gs>
              <a:gs pos="70000">
                <a:srgbClr val="000000">
                  <a:alpha val="42745"/>
                </a:srgbClr>
              </a:gs>
              <a:gs pos="100000">
                <a:srgbClr val="363636"/>
              </a:gs>
            </a:gsLst>
            <a:path path="circle">
              <a:fillToRect l="100000" t="100000"/>
            </a:path>
            <a:tileRect r="-100000" b="-100000"/>
          </a:gradFill>
          <a:ln w="25400" cap="flat" cmpd="sng">
            <a:solidFill>
              <a:srgbClr val="1949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4"/>
          <p:cNvSpPr txBox="1"/>
          <p:nvPr/>
        </p:nvSpPr>
        <p:spPr>
          <a:xfrm>
            <a:off x="3135300" y="989825"/>
            <a:ext cx="6097800" cy="9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>
                <a:solidFill>
                  <a:schemeClr val="dk1"/>
                </a:solidFill>
                <a:highlight>
                  <a:schemeClr val="lt1"/>
                </a:highlight>
                <a:latin typeface="Roboto Slab"/>
                <a:ea typeface="Roboto Slab"/>
                <a:cs typeface="Roboto Slab"/>
                <a:sym typeface="Roboto Slab"/>
              </a:rPr>
              <a:t>De restauración ecológica a bioeconomía comunitaria</a:t>
            </a:r>
            <a:endParaRPr sz="2800">
              <a:solidFill>
                <a:schemeClr val="dk1"/>
              </a:solidFill>
              <a:highlight>
                <a:schemeClr val="lt1"/>
              </a:highlight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84" name="Google Shape;84;p4"/>
          <p:cNvSpPr txBox="1"/>
          <p:nvPr/>
        </p:nvSpPr>
        <p:spPr>
          <a:xfrm>
            <a:off x="512575" y="2503200"/>
            <a:ext cx="5426400" cy="41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</a:pPr>
            <a:r>
              <a:rPr lang="es-CO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Resultado 1 – Ambiental:</a:t>
            </a:r>
            <a:br>
              <a:rPr lang="es-CO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s-CO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“Al menos 150 ha degradadas restauradas con vetiver y especies nativas, reduciendo erosión y fortaleciendo seguridad hídrica y de suelos.”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</a:pPr>
            <a:r>
              <a:rPr lang="es-CO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Resultado 2 – Productivo:</a:t>
            </a:r>
            <a:br>
              <a:rPr lang="es-CO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s-CO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“Portafolio de modelos bioeconómicos (residuos, pesca, hortalizas, plásticos, turismo) en operación, generando nuevas fuentes de ingreso local.”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</a:pPr>
            <a:r>
              <a:rPr lang="es-CO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Resultado 3 – Social y de capacidades:</a:t>
            </a:r>
            <a:br>
              <a:rPr lang="es-CO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s-CO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“Jóvenes, docentes y líderes formados como comunidad Maker y agentes de turismo regenerativo digital, con emprendimientos en marcha.”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</a:pPr>
            <a:r>
              <a:rPr lang="es-CO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Resultado 4 – Gobernanza y datos:</a:t>
            </a:r>
            <a:br>
              <a:rPr lang="es-CO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s-CO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“Plataforma de extensión agropecuaria digital y sistema de biodatos e IA territorial funcionando al servicio de la comunidad.”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5032750" y="671395"/>
            <a:ext cx="6663600" cy="53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s-CO" sz="1200">
                <a:latin typeface="Roboto"/>
                <a:ea typeface="Roboto"/>
                <a:cs typeface="Roboto"/>
                <a:sym typeface="Roboto"/>
              </a:rPr>
              <a:t>P1. Sistemas de bioingeniería con vetiver instalados en taludes y márgenes críticas del río, viveros comunitarios y módulos de reforestación.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s-CO" sz="1200">
                <a:latin typeface="Roboto"/>
                <a:ea typeface="Roboto"/>
                <a:cs typeface="Roboto"/>
                <a:sym typeface="Roboto"/>
              </a:rPr>
              <a:t>P2. Planta/módulos de manejo de residuos orgánicos (biogás, compost, biofertilizantes) y esquemas piloto de PSA donde aplique.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s-CO" sz="1200">
                <a:latin typeface="Roboto"/>
                <a:ea typeface="Roboto"/>
                <a:cs typeface="Roboto"/>
                <a:sym typeface="Roboto"/>
              </a:rPr>
              <a:t>P3. Unidad de transformación de subproductos de pesca (aceite, harina, concentrado, jabones).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s-CO" sz="1200">
                <a:latin typeface="Roboto"/>
                <a:ea typeface="Roboto"/>
                <a:cs typeface="Roboto"/>
                <a:sym typeface="Roboto"/>
              </a:rPr>
              <a:t>P4. Módulos de producción intensiva de hortalizas (p. ej. aeroponía/hidroponía) para mercado local y regional.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s-CO" sz="1200">
                <a:latin typeface="Roboto"/>
                <a:ea typeface="Roboto"/>
                <a:cs typeface="Roboto"/>
                <a:sym typeface="Roboto"/>
              </a:rPr>
              <a:t>P5. Módulo de transformación de plásticos en materiales tipo madera y elementos útiles en el territorio.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s-CO" sz="1200">
                <a:latin typeface="Roboto"/>
                <a:ea typeface="Roboto"/>
                <a:cs typeface="Roboto"/>
                <a:sym typeface="Roboto"/>
              </a:rPr>
              <a:t>P6. Clúster de turismo regenerativo comunitario (rutas, operadores, productos turísticos definidos y paquetizados).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s-CO" sz="1200">
                <a:latin typeface="Roboto"/>
                <a:ea typeface="Roboto"/>
                <a:cs typeface="Roboto"/>
                <a:sym typeface="Roboto"/>
              </a:rPr>
              <a:t>P7. Plataforma digital de extensión, aplicaciones móviles y repositorio de biodatos con reglas de gobernanza comunitaria.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s-CO" sz="1200">
                <a:latin typeface="Roboto"/>
                <a:ea typeface="Roboto"/>
                <a:cs typeface="Roboto"/>
                <a:sym typeface="Roboto"/>
              </a:rPr>
              <a:t>P8. Programas de formación y acompañamiento (jóvenes Maker, docentes, líderes comunitarios).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" name="Google Shape;90;p5"/>
          <p:cNvSpPr txBox="1"/>
          <p:nvPr/>
        </p:nvSpPr>
        <p:spPr>
          <a:xfrm>
            <a:off x="1060500" y="2875825"/>
            <a:ext cx="3000000" cy="17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>
                <a:solidFill>
                  <a:schemeClr val="dk1"/>
                </a:solidFill>
                <a:highlight>
                  <a:schemeClr val="lt1"/>
                </a:highlight>
                <a:latin typeface="Roboto Slab"/>
                <a:ea typeface="Roboto Slab"/>
                <a:cs typeface="Roboto Slab"/>
                <a:sym typeface="Roboto Slab"/>
              </a:rPr>
              <a:t>Productos clave (nivel de outputs del marco lógico)</a:t>
            </a:r>
            <a:endParaRPr sz="2800">
              <a:solidFill>
                <a:schemeClr val="dk1"/>
              </a:solidFill>
              <a:highlight>
                <a:schemeClr val="lt1"/>
              </a:highlight>
              <a:latin typeface="Roboto Slab"/>
              <a:ea typeface="Roboto Slab"/>
              <a:cs typeface="Roboto Slab"/>
              <a:sym typeface="Roboto Slab"/>
            </a:endParaRPr>
          </a:p>
        </p:txBody>
      </p:sp>
      <p:grpSp>
        <p:nvGrpSpPr>
          <p:cNvPr id="91" name="Google Shape;91;p5"/>
          <p:cNvGrpSpPr/>
          <p:nvPr/>
        </p:nvGrpSpPr>
        <p:grpSpPr>
          <a:xfrm>
            <a:off x="164435" y="274821"/>
            <a:ext cx="2876008" cy="881042"/>
            <a:chOff x="164435" y="274821"/>
            <a:chExt cx="2876008" cy="881042"/>
          </a:xfrm>
        </p:grpSpPr>
        <p:pic>
          <p:nvPicPr>
            <p:cNvPr id="92" name="Google Shape;92;p5" descr="WCSJ 2023 - Gebernación de Antioquia"/>
            <p:cNvPicPr preferRelativeResize="0"/>
            <p:nvPr/>
          </p:nvPicPr>
          <p:blipFill rotWithShape="1">
            <a:blip r:embed="rId3">
              <a:alphaModFix/>
            </a:blip>
            <a:srcRect r="21284"/>
            <a:stretch/>
          </p:blipFill>
          <p:spPr>
            <a:xfrm>
              <a:off x="164435" y="274821"/>
              <a:ext cx="2734615" cy="7608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" name="Google Shape;93;p5"/>
            <p:cNvSpPr txBox="1"/>
            <p:nvPr/>
          </p:nvSpPr>
          <p:spPr>
            <a:xfrm>
              <a:off x="1280043" y="894263"/>
              <a:ext cx="1760400" cy="26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-CO" sz="1100" b="0" i="0" u="none" strike="noStrike" cap="none">
                  <a:solidFill>
                    <a:srgbClr val="7F7F7F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Por Antioquia Firme!</a:t>
              </a:r>
              <a:endParaRPr sz="1100" b="0" i="0" u="none" strike="noStrike" cap="none">
                <a:solidFill>
                  <a:srgbClr val="7F7F7F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3C4FB468-C719-FCEA-1D43-0F362D07F791}"/>
              </a:ext>
            </a:extLst>
          </p:cNvPr>
          <p:cNvGrpSpPr/>
          <p:nvPr/>
        </p:nvGrpSpPr>
        <p:grpSpPr>
          <a:xfrm>
            <a:off x="0" y="5910160"/>
            <a:ext cx="12192000" cy="1237638"/>
            <a:chOff x="0" y="5910160"/>
            <a:chExt cx="12192000" cy="1237638"/>
          </a:xfrm>
        </p:grpSpPr>
        <p:sp>
          <p:nvSpPr>
            <p:cNvPr id="3" name="Google Shape;30;p22">
              <a:extLst>
                <a:ext uri="{FF2B5EF4-FFF2-40B4-BE49-F238E27FC236}">
                  <a16:creationId xmlns:a16="http://schemas.microsoft.com/office/drawing/2014/main" id="{B6EFD35F-AB58-227C-9DB4-BEB36FF236D6}"/>
                </a:ext>
              </a:extLst>
            </p:cNvPr>
            <p:cNvSpPr/>
            <p:nvPr/>
          </p:nvSpPr>
          <p:spPr>
            <a:xfrm>
              <a:off x="0" y="5918305"/>
              <a:ext cx="12192000" cy="1041816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" name="Google Shape;31;p22">
              <a:extLst>
                <a:ext uri="{FF2B5EF4-FFF2-40B4-BE49-F238E27FC236}">
                  <a16:creationId xmlns:a16="http://schemas.microsoft.com/office/drawing/2014/main" id="{0635D66F-1079-1D3A-4B7F-F0559F05DB8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834925" y="5942462"/>
              <a:ext cx="1357075" cy="1124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32;p22">
              <a:extLst>
                <a:ext uri="{FF2B5EF4-FFF2-40B4-BE49-F238E27FC236}">
                  <a16:creationId xmlns:a16="http://schemas.microsoft.com/office/drawing/2014/main" id="{33580E7F-6761-75D3-5F51-238558F38873}"/>
                </a:ext>
              </a:extLst>
            </p:cNvPr>
            <p:cNvPicPr preferRelativeResize="0"/>
            <p:nvPr/>
          </p:nvPicPr>
          <p:blipFill>
            <a:blip r:embed="rId5"/>
            <a:srcRect t="13861" b="17821"/>
            <a:stretch/>
          </p:blipFill>
          <p:spPr>
            <a:xfrm>
              <a:off x="4654370" y="5930153"/>
              <a:ext cx="1221995" cy="9278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33;p22">
              <a:extLst>
                <a:ext uri="{FF2B5EF4-FFF2-40B4-BE49-F238E27FC236}">
                  <a16:creationId xmlns:a16="http://schemas.microsoft.com/office/drawing/2014/main" id="{566DC50B-DD1C-0B13-0A49-23B73FAE7746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812413" y="6146716"/>
              <a:ext cx="1760425" cy="645096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7" name="Google Shape;34;p22">
              <a:extLst>
                <a:ext uri="{FF2B5EF4-FFF2-40B4-BE49-F238E27FC236}">
                  <a16:creationId xmlns:a16="http://schemas.microsoft.com/office/drawing/2014/main" id="{687E5399-A544-BA27-2AFA-924DD22E48C6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700649" y="5910160"/>
              <a:ext cx="849675" cy="9414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35;p22">
              <a:extLst>
                <a:ext uri="{FF2B5EF4-FFF2-40B4-BE49-F238E27FC236}">
                  <a16:creationId xmlns:a16="http://schemas.microsoft.com/office/drawing/2014/main" id="{D1127952-CE3C-48C7-3C20-63DF97AEA78B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t="9346"/>
            <a:stretch/>
          </p:blipFill>
          <p:spPr>
            <a:xfrm>
              <a:off x="5899175" y="5917548"/>
              <a:ext cx="1357075" cy="1230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36;p22">
              <a:extLst>
                <a:ext uri="{FF2B5EF4-FFF2-40B4-BE49-F238E27FC236}">
                  <a16:creationId xmlns:a16="http://schemas.microsoft.com/office/drawing/2014/main" id="{33EDE8DE-2D0D-5E90-D23D-939D8161ED0B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803925" y="6221525"/>
              <a:ext cx="2374450" cy="60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37;p22">
              <a:extLst>
                <a:ext uri="{FF2B5EF4-FFF2-40B4-BE49-F238E27FC236}">
                  <a16:creationId xmlns:a16="http://schemas.microsoft.com/office/drawing/2014/main" id="{A3396087-909B-6601-9570-90492FE67189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36999" y="5918299"/>
              <a:ext cx="1041824" cy="10418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93fdd00cbf_0_37"/>
          <p:cNvSpPr txBox="1"/>
          <p:nvPr/>
        </p:nvSpPr>
        <p:spPr>
          <a:xfrm>
            <a:off x="5446194" y="2002174"/>
            <a:ext cx="5890500" cy="4007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s-CO" sz="1200" dirty="0">
                <a:latin typeface="Roboto"/>
                <a:ea typeface="Roboto"/>
                <a:cs typeface="Roboto"/>
                <a:sym typeface="Roboto"/>
              </a:rPr>
              <a:t>Comunidad (Consejo Comunitario PDI, liderazgos juveniles, operadores turísticos): ancla territorial, legitimidad, ejecución diaria.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s-CO" sz="1200" dirty="0">
                <a:latin typeface="Roboto"/>
                <a:ea typeface="Roboto"/>
                <a:cs typeface="Roboto"/>
                <a:sym typeface="Roboto"/>
              </a:rPr>
              <a:t>Alcaldía de Murindó: articulación institucional, planeación, cofinanciación local, sostenibilidad post–proyecto.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s-CO" sz="1200" dirty="0">
                <a:latin typeface="Roboto"/>
                <a:ea typeface="Roboto"/>
                <a:cs typeface="Roboto"/>
                <a:sym typeface="Roboto"/>
              </a:rPr>
              <a:t>Universidad (Corporación Universitaria Adventista) y  </a:t>
            </a:r>
            <a:r>
              <a:rPr lang="es-CO" sz="1200" dirty="0" err="1">
                <a:latin typeface="Roboto"/>
                <a:ea typeface="Roboto"/>
                <a:cs typeface="Roboto"/>
                <a:sym typeface="Roboto"/>
              </a:rPr>
              <a:t>Ayeconomics</a:t>
            </a:r>
            <a:r>
              <a:rPr lang="es-CO" sz="1200" dirty="0">
                <a:latin typeface="Roboto"/>
                <a:ea typeface="Roboto"/>
                <a:cs typeface="Roboto"/>
                <a:sym typeface="Roboto"/>
              </a:rPr>
              <a:t> (Universidad Santiago de Compostela –España-): I+D, currículos en biotecnología, energías renovables, monitoreo de biodiversidad y medición del impacto.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s-CO" sz="1200" dirty="0">
                <a:latin typeface="Roboto"/>
                <a:ea typeface="Roboto"/>
                <a:cs typeface="Roboto"/>
                <a:sym typeface="Roboto"/>
              </a:rPr>
              <a:t>Empresas tecnológicas/</a:t>
            </a:r>
            <a:r>
              <a:rPr lang="es-CO" sz="1200" dirty="0" err="1">
                <a:latin typeface="Roboto"/>
                <a:ea typeface="Roboto"/>
                <a:cs typeface="Roboto"/>
                <a:sym typeface="Roboto"/>
              </a:rPr>
              <a:t>bioeconómicas</a:t>
            </a:r>
            <a:r>
              <a:rPr lang="es-CO" sz="1200" dirty="0">
                <a:latin typeface="Roboto"/>
                <a:ea typeface="Roboto"/>
                <a:cs typeface="Roboto"/>
                <a:sym typeface="Roboto"/>
              </a:rPr>
              <a:t> (SGTC, </a:t>
            </a:r>
            <a:r>
              <a:rPr lang="es-CO" sz="1200" dirty="0" err="1">
                <a:latin typeface="Roboto"/>
                <a:ea typeface="Roboto"/>
                <a:cs typeface="Roboto"/>
                <a:sym typeface="Roboto"/>
              </a:rPr>
              <a:t>Biomasnest</a:t>
            </a:r>
            <a:r>
              <a:rPr lang="es-CO" sz="1200" dirty="0"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s-CO" sz="1200" dirty="0" err="1">
                <a:latin typeface="Roboto"/>
                <a:ea typeface="Roboto"/>
                <a:cs typeface="Roboto"/>
                <a:sym typeface="Roboto"/>
              </a:rPr>
              <a:t>Vetivernet</a:t>
            </a:r>
            <a:r>
              <a:rPr lang="es-CO" sz="1200" dirty="0">
                <a:latin typeface="Roboto"/>
                <a:ea typeface="Roboto"/>
                <a:cs typeface="Roboto"/>
                <a:sym typeface="Roboto"/>
              </a:rPr>
              <a:t>, Alma Air): diseño y operación de módulos de residuos, energía, bioproductos, soluciones digitales y turismo regenerativo.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s-CO" sz="1200" dirty="0">
                <a:latin typeface="Roboto"/>
                <a:ea typeface="Roboto"/>
                <a:cs typeface="Roboto"/>
                <a:sym typeface="Roboto"/>
              </a:rPr>
              <a:t>Estado (regalías NARP, entidades ambientales, sector educación): recursos públicos, habilitación normativa, escalamiento y la Gobernación de Antioquia en promoción turística.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8" name="Google Shape;108;g393fdd00cbf_0_37"/>
          <p:cNvSpPr txBox="1"/>
          <p:nvPr/>
        </p:nvSpPr>
        <p:spPr>
          <a:xfrm>
            <a:off x="1060500" y="2875825"/>
            <a:ext cx="3000000" cy="17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>
                <a:solidFill>
                  <a:schemeClr val="dk1"/>
                </a:solidFill>
                <a:highlight>
                  <a:schemeClr val="lt1"/>
                </a:highlight>
                <a:latin typeface="Roboto Slab"/>
                <a:ea typeface="Roboto Slab"/>
                <a:cs typeface="Roboto Slab"/>
                <a:sym typeface="Roboto Slab"/>
              </a:rPr>
              <a:t>Arquitectura de alianza: poder blando en acción</a:t>
            </a:r>
            <a:endParaRPr sz="2800">
              <a:solidFill>
                <a:schemeClr val="dk1"/>
              </a:solidFill>
              <a:highlight>
                <a:schemeClr val="lt1"/>
              </a:highlight>
              <a:latin typeface="Roboto Slab"/>
              <a:ea typeface="Roboto Slab"/>
              <a:cs typeface="Roboto Slab"/>
              <a:sym typeface="Roboto Slab"/>
            </a:endParaRPr>
          </a:p>
        </p:txBody>
      </p:sp>
      <p:grpSp>
        <p:nvGrpSpPr>
          <p:cNvPr id="118" name="Google Shape;118;g393fdd00cbf_0_37"/>
          <p:cNvGrpSpPr/>
          <p:nvPr/>
        </p:nvGrpSpPr>
        <p:grpSpPr>
          <a:xfrm>
            <a:off x="164435" y="274821"/>
            <a:ext cx="2876008" cy="881042"/>
            <a:chOff x="164435" y="274821"/>
            <a:chExt cx="2876008" cy="881042"/>
          </a:xfrm>
        </p:grpSpPr>
        <p:pic>
          <p:nvPicPr>
            <p:cNvPr id="119" name="Google Shape;119;g393fdd00cbf_0_37" descr="WCSJ 2023 - Gebernación de Antioquia"/>
            <p:cNvPicPr preferRelativeResize="0"/>
            <p:nvPr/>
          </p:nvPicPr>
          <p:blipFill rotWithShape="1">
            <a:blip r:embed="rId3">
              <a:alphaModFix/>
            </a:blip>
            <a:srcRect r="21284"/>
            <a:stretch/>
          </p:blipFill>
          <p:spPr>
            <a:xfrm>
              <a:off x="164435" y="274821"/>
              <a:ext cx="2734615" cy="7608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0" name="Google Shape;120;g393fdd00cbf_0_37"/>
            <p:cNvSpPr txBox="1"/>
            <p:nvPr/>
          </p:nvSpPr>
          <p:spPr>
            <a:xfrm>
              <a:off x="1280043" y="894263"/>
              <a:ext cx="1760400" cy="26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-CO" sz="1100" b="0" i="0" u="none" strike="noStrike" cap="none">
                  <a:solidFill>
                    <a:srgbClr val="7F7F7F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Por Antioquia Firme!</a:t>
              </a:r>
              <a:endParaRPr sz="1100" b="0" i="0" u="none" strike="noStrike" cap="none">
                <a:solidFill>
                  <a:srgbClr val="7F7F7F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sp>
        <p:nvSpPr>
          <p:cNvPr id="121" name="Google Shape;121;g393fdd00cbf_0_37"/>
          <p:cNvSpPr txBox="1"/>
          <p:nvPr/>
        </p:nvSpPr>
        <p:spPr>
          <a:xfrm>
            <a:off x="1305600" y="4611925"/>
            <a:ext cx="2509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>
                <a:latin typeface="Roboto"/>
                <a:ea typeface="Roboto"/>
                <a:cs typeface="Roboto"/>
                <a:sym typeface="Roboto"/>
              </a:rPr>
              <a:t>Un micro-tratado territorial: universidad–empresa–Estado–comunidad negociando poder blando desde el Atrato Medio.</a:t>
            </a:r>
            <a:endParaRPr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582EF886-132F-083B-E324-8DA78CCF5D2B}"/>
              </a:ext>
            </a:extLst>
          </p:cNvPr>
          <p:cNvGrpSpPr/>
          <p:nvPr/>
        </p:nvGrpSpPr>
        <p:grpSpPr>
          <a:xfrm>
            <a:off x="0" y="5910160"/>
            <a:ext cx="12192000" cy="1237638"/>
            <a:chOff x="0" y="5910160"/>
            <a:chExt cx="12192000" cy="1237638"/>
          </a:xfrm>
        </p:grpSpPr>
        <p:sp>
          <p:nvSpPr>
            <p:cNvPr id="3" name="Google Shape;30;p22">
              <a:extLst>
                <a:ext uri="{FF2B5EF4-FFF2-40B4-BE49-F238E27FC236}">
                  <a16:creationId xmlns:a16="http://schemas.microsoft.com/office/drawing/2014/main" id="{F9C51539-9475-0757-D195-55D2A60BCC66}"/>
                </a:ext>
              </a:extLst>
            </p:cNvPr>
            <p:cNvSpPr/>
            <p:nvPr/>
          </p:nvSpPr>
          <p:spPr>
            <a:xfrm>
              <a:off x="0" y="5918305"/>
              <a:ext cx="12192000" cy="1041816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" name="Google Shape;31;p22">
              <a:extLst>
                <a:ext uri="{FF2B5EF4-FFF2-40B4-BE49-F238E27FC236}">
                  <a16:creationId xmlns:a16="http://schemas.microsoft.com/office/drawing/2014/main" id="{61B00DDB-E376-A8BD-37B6-D810AD954C6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834925" y="5942462"/>
              <a:ext cx="1357075" cy="1124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32;p22">
              <a:extLst>
                <a:ext uri="{FF2B5EF4-FFF2-40B4-BE49-F238E27FC236}">
                  <a16:creationId xmlns:a16="http://schemas.microsoft.com/office/drawing/2014/main" id="{7C2A7447-FA12-1E82-899C-6BEA3E8038E6}"/>
                </a:ext>
              </a:extLst>
            </p:cNvPr>
            <p:cNvPicPr preferRelativeResize="0"/>
            <p:nvPr/>
          </p:nvPicPr>
          <p:blipFill>
            <a:blip r:embed="rId5"/>
            <a:srcRect t="13861" b="17821"/>
            <a:stretch/>
          </p:blipFill>
          <p:spPr>
            <a:xfrm>
              <a:off x="4654370" y="5930153"/>
              <a:ext cx="1221995" cy="9278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33;p22">
              <a:extLst>
                <a:ext uri="{FF2B5EF4-FFF2-40B4-BE49-F238E27FC236}">
                  <a16:creationId xmlns:a16="http://schemas.microsoft.com/office/drawing/2014/main" id="{06F0D605-7C08-108D-1A5A-C88D2D7242E6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812413" y="6146716"/>
              <a:ext cx="1760425" cy="645096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7" name="Google Shape;34;p22">
              <a:extLst>
                <a:ext uri="{FF2B5EF4-FFF2-40B4-BE49-F238E27FC236}">
                  <a16:creationId xmlns:a16="http://schemas.microsoft.com/office/drawing/2014/main" id="{652210D8-BF83-28E4-4B69-9939BFB582C1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700649" y="5910160"/>
              <a:ext cx="849675" cy="9414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35;p22">
              <a:extLst>
                <a:ext uri="{FF2B5EF4-FFF2-40B4-BE49-F238E27FC236}">
                  <a16:creationId xmlns:a16="http://schemas.microsoft.com/office/drawing/2014/main" id="{4E6ABCEF-EE9F-5F31-D428-4EA2385C2D2A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t="9346"/>
            <a:stretch/>
          </p:blipFill>
          <p:spPr>
            <a:xfrm>
              <a:off x="5899175" y="5917548"/>
              <a:ext cx="1357075" cy="1230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36;p22">
              <a:extLst>
                <a:ext uri="{FF2B5EF4-FFF2-40B4-BE49-F238E27FC236}">
                  <a16:creationId xmlns:a16="http://schemas.microsoft.com/office/drawing/2014/main" id="{9CF9A8AD-2827-7F70-D379-711BF5140D7E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803925" y="6221525"/>
              <a:ext cx="2374450" cy="60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37;p22">
              <a:extLst>
                <a:ext uri="{FF2B5EF4-FFF2-40B4-BE49-F238E27FC236}">
                  <a16:creationId xmlns:a16="http://schemas.microsoft.com/office/drawing/2014/main" id="{FFFD84CC-8573-9068-9242-46E54893EA2B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36999" y="5918299"/>
              <a:ext cx="1041824" cy="10418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7"/>
          <p:cNvPicPr preferRelativeResize="0"/>
          <p:nvPr/>
        </p:nvPicPr>
        <p:blipFill rotWithShape="1">
          <a:blip r:embed="rId3">
            <a:alphaModFix/>
          </a:blip>
          <a:srcRect l="13437" t="19620" r="13053"/>
          <a:stretch/>
        </p:blipFill>
        <p:spPr>
          <a:xfrm>
            <a:off x="0" y="-112295"/>
            <a:ext cx="12192000" cy="7772269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7"/>
          <p:cNvSpPr/>
          <p:nvPr/>
        </p:nvSpPr>
        <p:spPr>
          <a:xfrm>
            <a:off x="0" y="-144378"/>
            <a:ext cx="12320337" cy="8328978"/>
          </a:xfrm>
          <a:prstGeom prst="rect">
            <a:avLst/>
          </a:prstGeom>
          <a:gradFill>
            <a:gsLst>
              <a:gs pos="0">
                <a:srgbClr val="000000"/>
              </a:gs>
              <a:gs pos="8300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  <a:ln w="25400" cap="flat" cmpd="sng">
            <a:solidFill>
              <a:srgbClr val="1949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p7" descr="Un grupo de personas en un barco en el agua&#10;&#10;El contenido generado por IA puede ser incorrecto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26581" y="731263"/>
            <a:ext cx="2009537" cy="1506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7" descr="Un barco en el mar&#10;&#10;El contenido generado por IA puede ser incorrecto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80705" y="434715"/>
            <a:ext cx="1955596" cy="1466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7" descr="Nubes blancas en el agua&#10;&#10;El contenido generado por IA puede ser incorrecto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34059" y="970614"/>
            <a:ext cx="2073639" cy="1555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7" descr="Imagen que contiene persona, interior, joven, niño&#10;&#10;El contenido generado por IA puede ser incorrecto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76186" y="3777520"/>
            <a:ext cx="1980430" cy="116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65312" y="2728210"/>
            <a:ext cx="1949394" cy="1304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7" descr="Defense of the Atrato River | Environmental Justice Colombia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696262" y="2503563"/>
            <a:ext cx="3387778" cy="1093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7" descr="Poblados que resurgen: Bojayá, Chocó | La Red Cultural del Banco de la  República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111645" y="3582650"/>
            <a:ext cx="1866775" cy="11667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Colores UdeA">
      <a:dk1>
        <a:srgbClr val="01602D"/>
      </a:dk1>
      <a:lt1>
        <a:srgbClr val="FFFFFF"/>
      </a:lt1>
      <a:dk2>
        <a:srgbClr val="007473"/>
      </a:dk2>
      <a:lt2>
        <a:srgbClr val="D8D8D8"/>
      </a:lt2>
      <a:accent1>
        <a:srgbClr val="3DAE2B"/>
      </a:accent1>
      <a:accent2>
        <a:srgbClr val="722159"/>
      </a:accent2>
      <a:accent3>
        <a:srgbClr val="007297"/>
      </a:accent3>
      <a:accent4>
        <a:srgbClr val="F5333F"/>
      </a:accent4>
      <a:accent5>
        <a:srgbClr val="FFA400"/>
      </a:accent5>
      <a:accent6>
        <a:srgbClr val="009579"/>
      </a:accent6>
      <a:hlink>
        <a:srgbClr val="44546A"/>
      </a:hlink>
      <a:folHlink>
        <a:srgbClr val="8496B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1311</Words>
  <Application>Microsoft Office PowerPoint</Application>
  <PresentationFormat>Panorámica</PresentationFormat>
  <Paragraphs>102</Paragraphs>
  <Slides>13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Roboto Slab</vt:lpstr>
      <vt:lpstr>Lucida Sans</vt:lpstr>
      <vt:lpstr>Arial Black</vt:lpstr>
      <vt:lpstr>Arial</vt:lpstr>
      <vt:lpstr>Roboto</vt:lpstr>
      <vt:lpstr>Tema de Office</vt:lpstr>
      <vt:lpstr>Murindó: laboratorio vivo de bioeconomía y turismo regenerativo en el Atrato Medio Proyecto de restauración, reforestación y bioeconomía liderado por comunidad negra (Convocatoria NARP – regalías)  Febrero 2026 Murindó – Antioquia Colombia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Mauricio Castaño Grajales</dc:creator>
  <cp:lastModifiedBy>diego orozco</cp:lastModifiedBy>
  <cp:revision>3</cp:revision>
  <dcterms:created xsi:type="dcterms:W3CDTF">2020-05-06T19:09:23Z</dcterms:created>
  <dcterms:modified xsi:type="dcterms:W3CDTF">2026-02-17T15:52:00Z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0x01010084AFD08684D01B4F98E44266EF3B470B</vt:lpwstr>
  </property>
</Properties>
</file>