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63" r:id="rId6"/>
    <p:sldId id="269" r:id="rId7"/>
    <p:sldId id="262" r:id="rId8"/>
    <p:sldId id="270" r:id="rId9"/>
    <p:sldId id="268" r:id="rId10"/>
    <p:sldId id="261" r:id="rId11"/>
    <p:sldId id="273" r:id="rId12"/>
    <p:sldId id="267" r:id="rId13"/>
    <p:sldId id="266" r:id="rId14"/>
  </p:sldIdLst>
  <p:sldSz cx="18288000" cy="10287000"/>
  <p:notesSz cx="6858000" cy="9144000"/>
  <p:embeddedFontLst>
    <p:embeddedFont>
      <p:font typeface="Carollo Playscript" panose="020B0604020202020204" charset="0"/>
      <p:regular r:id="rId15"/>
    </p:embeddedFont>
    <p:embeddedFont>
      <p:font typeface="Repo Heavy" panose="020B0604020202020204" charset="0"/>
      <p:regular r:id="rId16"/>
    </p:embeddedFont>
    <p:embeddedFont>
      <p:font typeface="Repo Ultra-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1130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0.svg"/><Relationship Id="rId7" Type="http://schemas.openxmlformats.org/officeDocument/2006/relationships/image" Target="../media/image4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12.svg"/><Relationship Id="rId5" Type="http://schemas.openxmlformats.org/officeDocument/2006/relationships/image" Target="../media/image36.svg"/><Relationship Id="rId10" Type="http://schemas.openxmlformats.org/officeDocument/2006/relationships/image" Target="../media/image11.png"/><Relationship Id="rId4" Type="http://schemas.openxmlformats.org/officeDocument/2006/relationships/image" Target="../media/image35.png"/><Relationship Id="rId9" Type="http://schemas.openxmlformats.org/officeDocument/2006/relationships/image" Target="../media/image5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0.svg"/><Relationship Id="rId7" Type="http://schemas.openxmlformats.org/officeDocument/2006/relationships/image" Target="../media/image56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12.svg"/><Relationship Id="rId5" Type="http://schemas.openxmlformats.org/officeDocument/2006/relationships/image" Target="../media/image54.svg"/><Relationship Id="rId10" Type="http://schemas.openxmlformats.org/officeDocument/2006/relationships/image" Target="../media/image11.png"/><Relationship Id="rId4" Type="http://schemas.openxmlformats.org/officeDocument/2006/relationships/image" Target="../media/image53.png"/><Relationship Id="rId9" Type="http://schemas.openxmlformats.org/officeDocument/2006/relationships/image" Target="../media/image5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12.svg"/><Relationship Id="rId3" Type="http://schemas.openxmlformats.org/officeDocument/2006/relationships/image" Target="../media/image30.svg"/><Relationship Id="rId7" Type="http://schemas.openxmlformats.org/officeDocument/2006/relationships/image" Target="../media/image56.svg"/><Relationship Id="rId12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5" Type="http://schemas.openxmlformats.org/officeDocument/2006/relationships/image" Target="../media/image54.sv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12.svg"/><Relationship Id="rId3" Type="http://schemas.openxmlformats.org/officeDocument/2006/relationships/image" Target="../media/image36.svg"/><Relationship Id="rId7" Type="http://schemas.openxmlformats.org/officeDocument/2006/relationships/image" Target="../media/image64.svg"/><Relationship Id="rId12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10.svg"/><Relationship Id="rId5" Type="http://schemas.openxmlformats.org/officeDocument/2006/relationships/image" Target="../media/image62.svg"/><Relationship Id="rId10" Type="http://schemas.openxmlformats.org/officeDocument/2006/relationships/image" Target="../media/image9.png"/><Relationship Id="rId4" Type="http://schemas.openxmlformats.org/officeDocument/2006/relationships/image" Target="../media/image61.png"/><Relationship Id="rId9" Type="http://schemas.openxmlformats.org/officeDocument/2006/relationships/image" Target="../media/image6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svg"/><Relationship Id="rId7" Type="http://schemas.openxmlformats.org/officeDocument/2006/relationships/image" Target="../media/image2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2.svg"/><Relationship Id="rId5" Type="http://schemas.openxmlformats.org/officeDocument/2006/relationships/image" Target="../media/image20.svg"/><Relationship Id="rId10" Type="http://schemas.openxmlformats.org/officeDocument/2006/relationships/image" Target="../media/image11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1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2.sv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6.svg"/><Relationship Id="rId5" Type="http://schemas.openxmlformats.org/officeDocument/2006/relationships/image" Target="../media/image32.sv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7.png"/><Relationship Id="rId3" Type="http://schemas.openxmlformats.org/officeDocument/2006/relationships/image" Target="../media/image44.svg"/><Relationship Id="rId7" Type="http://schemas.openxmlformats.org/officeDocument/2006/relationships/image" Target="../media/image12.svg"/><Relationship Id="rId12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6.svg"/><Relationship Id="rId5" Type="http://schemas.openxmlformats.org/officeDocument/2006/relationships/image" Target="../media/image42.sv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30.svg"/><Relationship Id="rId1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4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2.svg"/><Relationship Id="rId5" Type="http://schemas.openxmlformats.org/officeDocument/2006/relationships/image" Target="../media/image22.svg"/><Relationship Id="rId10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svg"/><Relationship Id="rId7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44654" y="2738392"/>
            <a:ext cx="12785610" cy="2603615"/>
          </a:xfrm>
          <a:custGeom>
            <a:avLst/>
            <a:gdLst/>
            <a:ahLst/>
            <a:cxnLst/>
            <a:rect l="l" t="t" r="r" b="b"/>
            <a:pathLst>
              <a:path w="12785610" h="2603615">
                <a:moveTo>
                  <a:pt x="0" y="0"/>
                </a:moveTo>
                <a:lnTo>
                  <a:pt x="12785609" y="0"/>
                </a:lnTo>
                <a:lnTo>
                  <a:pt x="12785609" y="2603615"/>
                </a:lnTo>
                <a:lnTo>
                  <a:pt x="0" y="26036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3" name="Freeform 3"/>
          <p:cNvSpPr/>
          <p:nvPr/>
        </p:nvSpPr>
        <p:spPr>
          <a:xfrm>
            <a:off x="12305635" y="5297743"/>
            <a:ext cx="4305291" cy="4501731"/>
          </a:xfrm>
          <a:custGeom>
            <a:avLst/>
            <a:gdLst/>
            <a:ahLst/>
            <a:cxnLst/>
            <a:rect l="l" t="t" r="r" b="b"/>
            <a:pathLst>
              <a:path w="4305291" h="4501731">
                <a:moveTo>
                  <a:pt x="0" y="0"/>
                </a:moveTo>
                <a:lnTo>
                  <a:pt x="4305292" y="0"/>
                </a:lnTo>
                <a:lnTo>
                  <a:pt x="4305292" y="4501731"/>
                </a:lnTo>
                <a:lnTo>
                  <a:pt x="0" y="45017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4" name="Freeform 4"/>
          <p:cNvSpPr/>
          <p:nvPr/>
        </p:nvSpPr>
        <p:spPr>
          <a:xfrm>
            <a:off x="1257737" y="4304759"/>
            <a:ext cx="14867642" cy="3243849"/>
          </a:xfrm>
          <a:custGeom>
            <a:avLst/>
            <a:gdLst/>
            <a:ahLst/>
            <a:cxnLst/>
            <a:rect l="l" t="t" r="r" b="b"/>
            <a:pathLst>
              <a:path w="14867642" h="3243849">
                <a:moveTo>
                  <a:pt x="0" y="0"/>
                </a:moveTo>
                <a:lnTo>
                  <a:pt x="14867642" y="0"/>
                </a:lnTo>
                <a:lnTo>
                  <a:pt x="14867642" y="3243849"/>
                </a:lnTo>
                <a:lnTo>
                  <a:pt x="0" y="32438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5" name="Freeform 5"/>
          <p:cNvSpPr/>
          <p:nvPr/>
        </p:nvSpPr>
        <p:spPr>
          <a:xfrm rot="-1418456">
            <a:off x="259037" y="662116"/>
            <a:ext cx="3047010" cy="3164501"/>
          </a:xfrm>
          <a:custGeom>
            <a:avLst/>
            <a:gdLst/>
            <a:ahLst/>
            <a:cxnLst/>
            <a:rect l="l" t="t" r="r" b="b"/>
            <a:pathLst>
              <a:path w="3047010" h="3164501">
                <a:moveTo>
                  <a:pt x="0" y="0"/>
                </a:moveTo>
                <a:lnTo>
                  <a:pt x="3047010" y="0"/>
                </a:lnTo>
                <a:lnTo>
                  <a:pt x="3047010" y="3164501"/>
                </a:lnTo>
                <a:lnTo>
                  <a:pt x="0" y="31645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6" name="TextBox 6"/>
          <p:cNvSpPr txBox="1"/>
          <p:nvPr/>
        </p:nvSpPr>
        <p:spPr>
          <a:xfrm>
            <a:off x="2924835" y="4975809"/>
            <a:ext cx="11857965" cy="12988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20"/>
              </a:lnSpc>
            </a:pPr>
            <a:r>
              <a:rPr lang="en-US" sz="8800" b="1" dirty="0" err="1">
                <a:solidFill>
                  <a:srgbClr val="000000"/>
                </a:solidFill>
                <a:latin typeface="Repo Heavy"/>
                <a:ea typeface="Repo Heavy"/>
                <a:cs typeface="Repo Heavy"/>
                <a:sym typeface="Repo Heavy"/>
              </a:rPr>
              <a:t>Conversemos</a:t>
            </a:r>
            <a:r>
              <a:rPr lang="en-US" sz="8800" b="1" dirty="0">
                <a:solidFill>
                  <a:srgbClr val="000000"/>
                </a:solidFill>
                <a:latin typeface="Repo Heavy"/>
                <a:ea typeface="Repo Heavy"/>
                <a:cs typeface="Repo Heavy"/>
                <a:sym typeface="Repo Heavy"/>
              </a:rPr>
              <a:t>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001298" y="3190494"/>
            <a:ext cx="11272320" cy="80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8"/>
              </a:lnSpc>
            </a:pPr>
            <a:r>
              <a:rPr lang="en-US" sz="4677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Al Toque Roque...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34944" y="8693518"/>
            <a:ext cx="10844808" cy="1139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8"/>
              </a:lnSpc>
              <a:spcBef>
                <a:spcPct val="0"/>
              </a:spcBef>
            </a:pPr>
            <a:r>
              <a:rPr lang="en-US" sz="3971" b="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Juntos </a:t>
            </a:r>
            <a:r>
              <a:rPr lang="en-US" sz="3971" b="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por</a:t>
            </a:r>
            <a:r>
              <a:rPr lang="en-US" sz="3971" b="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3971" b="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unas</a:t>
            </a:r>
            <a:r>
              <a:rPr lang="en-US" sz="3971" b="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3971" b="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elecciones</a:t>
            </a:r>
            <a:r>
              <a:rPr lang="en-US" sz="3971" b="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3971" b="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limpias</a:t>
            </a:r>
            <a:r>
              <a:rPr lang="en-US" sz="3971" b="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y la </a:t>
            </a:r>
            <a:r>
              <a:rPr lang="en-US" sz="3971" b="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reforma</a:t>
            </a:r>
            <a:r>
              <a:rPr lang="en-US" sz="3971" b="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del </a:t>
            </a:r>
            <a:r>
              <a:rPr lang="en-US" sz="3971" b="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sistema</a:t>
            </a:r>
            <a:r>
              <a:rPr lang="en-US" sz="3971" b="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electoral 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C898AD71-C0E9-F568-5A89-60FED7CD5EA8}"/>
              </a:ext>
            </a:extLst>
          </p:cNvPr>
          <p:cNvSpPr/>
          <p:nvPr/>
        </p:nvSpPr>
        <p:spPr>
          <a:xfrm>
            <a:off x="3200400" y="266700"/>
            <a:ext cx="14478000" cy="1674434"/>
          </a:xfrm>
          <a:custGeom>
            <a:avLst/>
            <a:gdLst/>
            <a:ahLst/>
            <a:cxnLst/>
            <a:rect l="l" t="t" r="r" b="b"/>
            <a:pathLst>
              <a:path w="7674490" h="1674434">
                <a:moveTo>
                  <a:pt x="0" y="0"/>
                </a:moveTo>
                <a:lnTo>
                  <a:pt x="7674490" y="0"/>
                </a:lnTo>
                <a:lnTo>
                  <a:pt x="7674490" y="1674434"/>
                </a:lnTo>
                <a:lnTo>
                  <a:pt x="0" y="16744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F5CB449-AF6A-0E1D-EE2F-117255B2EA66}"/>
              </a:ext>
            </a:extLst>
          </p:cNvPr>
          <p:cNvSpPr txBox="1"/>
          <p:nvPr/>
        </p:nvSpPr>
        <p:spPr>
          <a:xfrm>
            <a:off x="4572000" y="642443"/>
            <a:ext cx="12785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/>
              <a:t>ROQUE AUGUSTO BRAVO BASALDÚA</a:t>
            </a:r>
            <a:endParaRPr lang="es-PE" sz="6000" b="1" dirty="0"/>
          </a:p>
        </p:txBody>
      </p:sp>
      <p:pic>
        <p:nvPicPr>
          <p:cNvPr id="10" name="Cámara 9">
            <a:extLst>
              <a:ext uri="{FF2B5EF4-FFF2-40B4-BE49-F238E27FC236}">
                <a16:creationId xmlns:a16="http://schemas.microsoft.com/office/drawing/2014/main" id="{6BBAC134-C361-3AD8-AC42-5C9311E26F2D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024252" y="1177049"/>
            <a:ext cx="2077124" cy="2077124"/>
          </a:xfrm>
          <a:prstGeom prst="ellipse">
            <a:avLst/>
          </a:prstGeom>
          <a:ln w="19050" cap="rnd">
            <a:solidFill>
              <a:srgbClr val="404040"/>
            </a:solidFill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39927" y="577361"/>
            <a:ext cx="9759092" cy="2306695"/>
          </a:xfrm>
          <a:custGeom>
            <a:avLst/>
            <a:gdLst/>
            <a:ahLst/>
            <a:cxnLst/>
            <a:rect l="l" t="t" r="r" b="b"/>
            <a:pathLst>
              <a:path w="9759092" h="2306695">
                <a:moveTo>
                  <a:pt x="0" y="0"/>
                </a:moveTo>
                <a:lnTo>
                  <a:pt x="9759092" y="0"/>
                </a:lnTo>
                <a:lnTo>
                  <a:pt x="9759092" y="2306695"/>
                </a:lnTo>
                <a:lnTo>
                  <a:pt x="0" y="23066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3" name="Freeform 3"/>
          <p:cNvSpPr/>
          <p:nvPr/>
        </p:nvSpPr>
        <p:spPr>
          <a:xfrm>
            <a:off x="379402" y="3747209"/>
            <a:ext cx="4497398" cy="3453691"/>
          </a:xfrm>
          <a:custGeom>
            <a:avLst/>
            <a:gdLst/>
            <a:ahLst/>
            <a:cxnLst/>
            <a:rect l="l" t="t" r="r" b="b"/>
            <a:pathLst>
              <a:path w="5576110" h="5841639">
                <a:moveTo>
                  <a:pt x="0" y="0"/>
                </a:moveTo>
                <a:lnTo>
                  <a:pt x="5576110" y="0"/>
                </a:lnTo>
                <a:lnTo>
                  <a:pt x="5576110" y="5841640"/>
                </a:lnTo>
                <a:lnTo>
                  <a:pt x="0" y="58416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kumimoji="0" lang="es-MX" sz="340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   </a:t>
            </a:r>
          </a:p>
          <a:p>
            <a:pPr algn="ctr"/>
            <a:r>
              <a:rPr lang="es-MX" sz="3200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 </a:t>
            </a:r>
            <a:r>
              <a:rPr lang="es-MX" sz="3600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S</a:t>
            </a: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u regulación es compleja y hoy es objeto de debate</a:t>
            </a:r>
            <a:endParaRPr lang="es-PE" sz="3600" dirty="0"/>
          </a:p>
        </p:txBody>
      </p:sp>
      <p:sp>
        <p:nvSpPr>
          <p:cNvPr id="4" name="Freeform 4"/>
          <p:cNvSpPr/>
          <p:nvPr/>
        </p:nvSpPr>
        <p:spPr>
          <a:xfrm flipH="1">
            <a:off x="7010400" y="3070371"/>
            <a:ext cx="10471071" cy="4188429"/>
          </a:xfrm>
          <a:custGeom>
            <a:avLst/>
            <a:gdLst/>
            <a:ahLst/>
            <a:cxnLst/>
            <a:rect l="l" t="t" r="r" b="b"/>
            <a:pathLst>
              <a:path w="10471071" h="4188429">
                <a:moveTo>
                  <a:pt x="10471072" y="0"/>
                </a:moveTo>
                <a:lnTo>
                  <a:pt x="0" y="0"/>
                </a:lnTo>
                <a:lnTo>
                  <a:pt x="0" y="4188429"/>
                </a:lnTo>
                <a:lnTo>
                  <a:pt x="10471072" y="4188429"/>
                </a:lnTo>
                <a:lnTo>
                  <a:pt x="1047107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5" name="Freeform 5"/>
          <p:cNvSpPr/>
          <p:nvPr/>
        </p:nvSpPr>
        <p:spPr>
          <a:xfrm>
            <a:off x="6350511" y="7277100"/>
            <a:ext cx="3039933" cy="2272930"/>
          </a:xfrm>
          <a:custGeom>
            <a:avLst/>
            <a:gdLst/>
            <a:ahLst/>
            <a:cxnLst/>
            <a:rect l="l" t="t" r="r" b="b"/>
            <a:pathLst>
              <a:path w="3667455" h="2816918">
                <a:moveTo>
                  <a:pt x="0" y="0"/>
                </a:moveTo>
                <a:lnTo>
                  <a:pt x="3667456" y="0"/>
                </a:lnTo>
                <a:lnTo>
                  <a:pt x="3667456" y="2816918"/>
                </a:lnTo>
                <a:lnTo>
                  <a:pt x="0" y="28169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6" name="TextBox 6"/>
          <p:cNvSpPr txBox="1"/>
          <p:nvPr/>
        </p:nvSpPr>
        <p:spPr>
          <a:xfrm>
            <a:off x="1600200" y="878911"/>
            <a:ext cx="8618305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16"/>
              </a:lnSpc>
            </a:pPr>
            <a:r>
              <a:rPr lang="en-US" sz="5400" b="1" dirty="0" err="1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Existen</a:t>
            </a:r>
            <a:r>
              <a:rPr lang="en-US" sz="5400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ilícitos</a:t>
            </a:r>
            <a:r>
              <a:rPr lang="en-US" sz="5400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vinculados</a:t>
            </a:r>
            <a:r>
              <a:rPr lang="en-US" sz="5400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 a </a:t>
            </a:r>
            <a:r>
              <a:rPr lang="en-US" sz="5400" b="1" dirty="0" err="1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los</a:t>
            </a:r>
            <a:r>
              <a:rPr lang="en-US" sz="5400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partidos</a:t>
            </a:r>
            <a:r>
              <a:rPr lang="en-US" sz="5400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políticos</a:t>
            </a:r>
            <a:r>
              <a:rPr lang="en-US" sz="5400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20000" y="3350746"/>
            <a:ext cx="7883191" cy="3669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2"/>
              </a:lnSpc>
            </a:pPr>
            <a:r>
              <a:rPr lang="es-MX" sz="3402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Un dato curioso…destacando el caso de Italia, que en 1992 incorporó sanciones penales por la intervención del crimen organizado en procesos electorales. </a:t>
            </a:r>
            <a:endParaRPr lang="en-US" sz="3402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</p:txBody>
      </p:sp>
      <p:pic>
        <p:nvPicPr>
          <p:cNvPr id="10" name="Cámara 9">
            <a:extLst>
              <a:ext uri="{FF2B5EF4-FFF2-40B4-BE49-F238E27FC236}">
                <a16:creationId xmlns:a16="http://schemas.microsoft.com/office/drawing/2014/main" id="{AD7835D0-C442-3904-D8F2-3A362C40B7B8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216351" y="33430"/>
            <a:ext cx="2810256" cy="2810256"/>
          </a:xfrm>
          <a:prstGeom prst="ellipse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D957B-A694-2AB6-F842-20FF24662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3E5FB33-BD19-EA29-1D0C-75AD6A0666BE}"/>
              </a:ext>
            </a:extLst>
          </p:cNvPr>
          <p:cNvSpPr/>
          <p:nvPr/>
        </p:nvSpPr>
        <p:spPr>
          <a:xfrm>
            <a:off x="5181600" y="783327"/>
            <a:ext cx="12342817" cy="2558060"/>
          </a:xfrm>
          <a:custGeom>
            <a:avLst/>
            <a:gdLst/>
            <a:ahLst/>
            <a:cxnLst/>
            <a:rect l="l" t="t" r="r" b="b"/>
            <a:pathLst>
              <a:path w="10822561" h="2558060">
                <a:moveTo>
                  <a:pt x="0" y="0"/>
                </a:moveTo>
                <a:lnTo>
                  <a:pt x="10822560" y="0"/>
                </a:lnTo>
                <a:lnTo>
                  <a:pt x="10822560" y="2558060"/>
                </a:lnTo>
                <a:lnTo>
                  <a:pt x="0" y="2558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6CA5FD0-6F5B-16E2-228D-37B92D935A12}"/>
              </a:ext>
            </a:extLst>
          </p:cNvPr>
          <p:cNvSpPr/>
          <p:nvPr/>
        </p:nvSpPr>
        <p:spPr>
          <a:xfrm rot="-5400000">
            <a:off x="3190954" y="794002"/>
            <a:ext cx="3492533" cy="6555950"/>
          </a:xfrm>
          <a:custGeom>
            <a:avLst/>
            <a:gdLst/>
            <a:ahLst/>
            <a:cxnLst/>
            <a:rect l="l" t="t" r="r" b="b"/>
            <a:pathLst>
              <a:path w="3492533" h="6555950">
                <a:moveTo>
                  <a:pt x="0" y="0"/>
                </a:moveTo>
                <a:lnTo>
                  <a:pt x="3492533" y="0"/>
                </a:lnTo>
                <a:lnTo>
                  <a:pt x="3492533" y="6555950"/>
                </a:lnTo>
                <a:lnTo>
                  <a:pt x="0" y="6555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1C7882D-37AF-C7D6-7B6F-E7BCA93A170B}"/>
              </a:ext>
            </a:extLst>
          </p:cNvPr>
          <p:cNvSpPr/>
          <p:nvPr/>
        </p:nvSpPr>
        <p:spPr>
          <a:xfrm rot="-5400000" flipV="1">
            <a:off x="7526020" y="553718"/>
            <a:ext cx="3769360" cy="15011403"/>
          </a:xfrm>
          <a:custGeom>
            <a:avLst/>
            <a:gdLst/>
            <a:ahLst/>
            <a:cxnLst/>
            <a:rect l="l" t="t" r="r" b="b"/>
            <a:pathLst>
              <a:path w="3492533" h="6555950">
                <a:moveTo>
                  <a:pt x="0" y="6555950"/>
                </a:moveTo>
                <a:lnTo>
                  <a:pt x="3492533" y="6555950"/>
                </a:lnTo>
                <a:lnTo>
                  <a:pt x="3492533" y="0"/>
                </a:lnTo>
                <a:lnTo>
                  <a:pt x="0" y="0"/>
                </a:lnTo>
                <a:lnTo>
                  <a:pt x="0" y="655595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E5E5D4B-7D68-25C7-1C4E-85A372763C20}"/>
              </a:ext>
            </a:extLst>
          </p:cNvPr>
          <p:cNvSpPr/>
          <p:nvPr/>
        </p:nvSpPr>
        <p:spPr>
          <a:xfrm rot="-5400000" flipV="1">
            <a:off x="11140109" y="329597"/>
            <a:ext cx="3492533" cy="7484756"/>
          </a:xfrm>
          <a:custGeom>
            <a:avLst/>
            <a:gdLst/>
            <a:ahLst/>
            <a:cxnLst/>
            <a:rect l="l" t="t" r="r" b="b"/>
            <a:pathLst>
              <a:path w="3492533" h="6555950">
                <a:moveTo>
                  <a:pt x="0" y="6555950"/>
                </a:moveTo>
                <a:lnTo>
                  <a:pt x="3492534" y="6555950"/>
                </a:lnTo>
                <a:lnTo>
                  <a:pt x="3492534" y="0"/>
                </a:lnTo>
                <a:lnTo>
                  <a:pt x="0" y="0"/>
                </a:lnTo>
                <a:lnTo>
                  <a:pt x="0" y="655595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87CB8FE3-ECE8-86EB-220F-4CEAD1FB7A78}"/>
              </a:ext>
            </a:extLst>
          </p:cNvPr>
          <p:cNvSpPr txBox="1"/>
          <p:nvPr/>
        </p:nvSpPr>
        <p:spPr>
          <a:xfrm>
            <a:off x="5334000" y="1175980"/>
            <a:ext cx="11683353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80"/>
              </a:lnSpc>
            </a:pPr>
            <a:r>
              <a:rPr lang="en-US" sz="6164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Con </a:t>
            </a:r>
            <a:r>
              <a:rPr lang="en-US" sz="6164" b="1" dirty="0" err="1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relación</a:t>
            </a:r>
            <a:r>
              <a:rPr lang="en-US" sz="6164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 al Perú…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90C9B50-049C-5B39-F45A-48633CBEE2AB}"/>
              </a:ext>
            </a:extLst>
          </p:cNvPr>
          <p:cNvSpPr txBox="1"/>
          <p:nvPr/>
        </p:nvSpPr>
        <p:spPr>
          <a:xfrm>
            <a:off x="2560500" y="2085573"/>
            <a:ext cx="5410200" cy="3580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68"/>
              </a:lnSpc>
            </a:pPr>
            <a:endParaRPr lang="en-US" sz="3971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  <a:p>
            <a:r>
              <a:rPr lang="es-MX" sz="2800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El primer Reglamento de elecciones de Diputados, emitido el 26 de abril de 1822, con relación a las conductas contra la voluntad popular contiene la siguiente disposición:</a:t>
            </a:r>
            <a:endParaRPr lang="en-US" sz="3971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113F40ED-2785-1057-C4DA-76B46CA1B5E3}"/>
              </a:ext>
            </a:extLst>
          </p:cNvPr>
          <p:cNvSpPr txBox="1"/>
          <p:nvPr/>
        </p:nvSpPr>
        <p:spPr>
          <a:xfrm>
            <a:off x="2202594" y="5818242"/>
            <a:ext cx="6781800" cy="1703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68"/>
              </a:lnSpc>
            </a:pPr>
            <a:endParaRPr lang="en-US" sz="3971" b="1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  <a:p>
            <a:pPr algn="ctr">
              <a:lnSpc>
                <a:spcPts val="4368"/>
              </a:lnSpc>
            </a:pPr>
            <a:endParaRPr lang="en-US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  <a:p>
            <a:pPr algn="ctr">
              <a:lnSpc>
                <a:spcPts val="4368"/>
              </a:lnSpc>
            </a:pPr>
            <a:endParaRPr lang="en-US" sz="3971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8D7ED28C-B45C-6E5A-EC32-A36BD454E7FC}"/>
              </a:ext>
            </a:extLst>
          </p:cNvPr>
          <p:cNvSpPr txBox="1"/>
          <p:nvPr/>
        </p:nvSpPr>
        <p:spPr>
          <a:xfrm>
            <a:off x="9190635" y="2788715"/>
            <a:ext cx="6506565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MX" sz="2800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Es importante destacar que de acuerdo a información del Poder Judicial  los procesos judiciales por el delito de atentado contra la voluntad popular han ido en incremento, con un pico en el año 2015</a:t>
            </a:r>
            <a:endParaRPr lang="en-US" sz="2800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</p:txBody>
      </p:sp>
      <p:pic>
        <p:nvPicPr>
          <p:cNvPr id="12" name="Cámara 11">
            <a:extLst>
              <a:ext uri="{FF2B5EF4-FFF2-40B4-BE49-F238E27FC236}">
                <a16:creationId xmlns:a16="http://schemas.microsoft.com/office/drawing/2014/main" id="{2AD2FB93-D8DB-69FB-5961-BFCC62B7E404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0413" y="14594"/>
            <a:ext cx="2558061" cy="2558061"/>
          </a:xfrm>
          <a:prstGeom prst="ellipse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6FEA9C9-87B6-8A81-3CD8-82AE48F5808F}"/>
              </a:ext>
            </a:extLst>
          </p:cNvPr>
          <p:cNvSpPr txBox="1"/>
          <p:nvPr/>
        </p:nvSpPr>
        <p:spPr>
          <a:xfrm>
            <a:off x="2667000" y="6787205"/>
            <a:ext cx="1234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latin typeface="Carollo Playscript" panose="020B0604020202020204" charset="0"/>
              </a:rPr>
              <a:t>Casos de condenas por fraude electoral</a:t>
            </a:r>
          </a:p>
          <a:p>
            <a:endParaRPr lang="es-PE" sz="2000" dirty="0">
              <a:latin typeface="Carollo Playscript" panose="020B0604020202020204" charset="0"/>
            </a:endParaRPr>
          </a:p>
          <a:p>
            <a:r>
              <a:rPr lang="es-MX" sz="2000" dirty="0">
                <a:latin typeface="Carollo Playscript" panose="020B0604020202020204" charset="0"/>
              </a:rPr>
              <a:t>ELECCIONES REGIONALES Y MUNICIPALES 2006HUAYTARÁ, HUACHOS, CASTROVIRREYNA, HUANCAVELICA</a:t>
            </a:r>
          </a:p>
          <a:p>
            <a:endParaRPr lang="es-MX" sz="2000" dirty="0">
              <a:latin typeface="Carollo Playscript" panose="020B0604020202020204" charset="0"/>
            </a:endParaRPr>
          </a:p>
          <a:p>
            <a:r>
              <a:rPr lang="es-PE" sz="2000" dirty="0">
                <a:latin typeface="Carollo Playscript" panose="020B0604020202020204" charset="0"/>
              </a:rPr>
              <a:t>RESUMEN DEL EXPEDIENTE 297-2008-11904JX-01</a:t>
            </a:r>
          </a:p>
          <a:p>
            <a:endParaRPr lang="es-PE" sz="2000" dirty="0">
              <a:latin typeface="Carollo Playscript" panose="020B0604020202020204" charset="0"/>
            </a:endParaRPr>
          </a:p>
          <a:p>
            <a:r>
              <a:rPr lang="es-MX" sz="2000" dirty="0">
                <a:latin typeface="Carollo Playscript" panose="020B0604020202020204" charset="0"/>
              </a:rPr>
              <a:t>ELECCIONES REGIONALES Y MUNICIPALES 2006HUAYTARÁ, HUACHOS, CASTROVIRREYNA, HUANCAVELICARESUMEN DEL EXPEDIENTE 178-2011-110904JX01F</a:t>
            </a:r>
            <a:endParaRPr lang="es-PE" sz="2000" dirty="0">
              <a:latin typeface="Carollo Playscrip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79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81600" y="783327"/>
            <a:ext cx="12342817" cy="1679773"/>
          </a:xfrm>
          <a:custGeom>
            <a:avLst/>
            <a:gdLst/>
            <a:ahLst/>
            <a:cxnLst/>
            <a:rect l="l" t="t" r="r" b="b"/>
            <a:pathLst>
              <a:path w="10822561" h="2558060">
                <a:moveTo>
                  <a:pt x="0" y="0"/>
                </a:moveTo>
                <a:lnTo>
                  <a:pt x="10822560" y="0"/>
                </a:lnTo>
                <a:lnTo>
                  <a:pt x="10822560" y="2558060"/>
                </a:lnTo>
                <a:lnTo>
                  <a:pt x="0" y="2558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3" name="Freeform 3"/>
          <p:cNvSpPr/>
          <p:nvPr/>
        </p:nvSpPr>
        <p:spPr>
          <a:xfrm rot="-5400000">
            <a:off x="3190954" y="794002"/>
            <a:ext cx="3492533" cy="6555950"/>
          </a:xfrm>
          <a:custGeom>
            <a:avLst/>
            <a:gdLst/>
            <a:ahLst/>
            <a:cxnLst/>
            <a:rect l="l" t="t" r="r" b="b"/>
            <a:pathLst>
              <a:path w="3492533" h="6555950">
                <a:moveTo>
                  <a:pt x="0" y="0"/>
                </a:moveTo>
                <a:lnTo>
                  <a:pt x="3492533" y="0"/>
                </a:lnTo>
                <a:lnTo>
                  <a:pt x="3492533" y="6555950"/>
                </a:lnTo>
                <a:lnTo>
                  <a:pt x="0" y="6555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 dirty="0"/>
          </a:p>
        </p:txBody>
      </p:sp>
      <p:sp>
        <p:nvSpPr>
          <p:cNvPr id="4" name="Freeform 4"/>
          <p:cNvSpPr/>
          <p:nvPr/>
        </p:nvSpPr>
        <p:spPr>
          <a:xfrm rot="-5400000" flipV="1">
            <a:off x="3944618" y="4135120"/>
            <a:ext cx="3769360" cy="7848599"/>
          </a:xfrm>
          <a:custGeom>
            <a:avLst/>
            <a:gdLst/>
            <a:ahLst/>
            <a:cxnLst/>
            <a:rect l="l" t="t" r="r" b="b"/>
            <a:pathLst>
              <a:path w="3492533" h="6555950">
                <a:moveTo>
                  <a:pt x="0" y="6555950"/>
                </a:moveTo>
                <a:lnTo>
                  <a:pt x="3492533" y="6555950"/>
                </a:lnTo>
                <a:lnTo>
                  <a:pt x="3492533" y="0"/>
                </a:lnTo>
                <a:lnTo>
                  <a:pt x="0" y="0"/>
                </a:lnTo>
                <a:lnTo>
                  <a:pt x="0" y="655595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5" name="Freeform 5"/>
          <p:cNvSpPr/>
          <p:nvPr/>
        </p:nvSpPr>
        <p:spPr>
          <a:xfrm rot="-5400000" flipV="1">
            <a:off x="11140109" y="329597"/>
            <a:ext cx="3492533" cy="7484756"/>
          </a:xfrm>
          <a:custGeom>
            <a:avLst/>
            <a:gdLst/>
            <a:ahLst/>
            <a:cxnLst/>
            <a:rect l="l" t="t" r="r" b="b"/>
            <a:pathLst>
              <a:path w="3492533" h="6555950">
                <a:moveTo>
                  <a:pt x="0" y="6555950"/>
                </a:moveTo>
                <a:lnTo>
                  <a:pt x="3492534" y="6555950"/>
                </a:lnTo>
                <a:lnTo>
                  <a:pt x="3492534" y="0"/>
                </a:lnTo>
                <a:lnTo>
                  <a:pt x="0" y="0"/>
                </a:lnTo>
                <a:lnTo>
                  <a:pt x="0" y="655595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6" name="Freeform 6"/>
          <p:cNvSpPr/>
          <p:nvPr/>
        </p:nvSpPr>
        <p:spPr>
          <a:xfrm rot="-5400000">
            <a:off x="11604513" y="4643034"/>
            <a:ext cx="3492533" cy="6555950"/>
          </a:xfrm>
          <a:custGeom>
            <a:avLst/>
            <a:gdLst/>
            <a:ahLst/>
            <a:cxnLst/>
            <a:rect l="l" t="t" r="r" b="b"/>
            <a:pathLst>
              <a:path w="3492533" h="6555950">
                <a:moveTo>
                  <a:pt x="0" y="0"/>
                </a:moveTo>
                <a:lnTo>
                  <a:pt x="3492533" y="0"/>
                </a:lnTo>
                <a:lnTo>
                  <a:pt x="3492533" y="6555950"/>
                </a:lnTo>
                <a:lnTo>
                  <a:pt x="0" y="65559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7" name="TextBox 7"/>
          <p:cNvSpPr txBox="1"/>
          <p:nvPr/>
        </p:nvSpPr>
        <p:spPr>
          <a:xfrm>
            <a:off x="5248497" y="683655"/>
            <a:ext cx="11683353" cy="16420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80"/>
              </a:lnSpc>
            </a:pPr>
            <a:r>
              <a:rPr lang="en-US" sz="4000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Con </a:t>
            </a:r>
            <a:r>
              <a:rPr lang="en-US" sz="4000" b="1" dirty="0" err="1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relación</a:t>
            </a:r>
            <a:r>
              <a:rPr lang="en-US" sz="4000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 a Perú </a:t>
            </a:r>
            <a:r>
              <a:rPr lang="es-MX" sz="4000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el sistema electoral enfrenta grandes desafíos, que exige cumplir</a:t>
            </a:r>
            <a:r>
              <a:rPr lang="en-US" sz="4000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14601" y="2819600"/>
            <a:ext cx="5410200" cy="2787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68"/>
              </a:lnSpc>
            </a:pPr>
            <a:r>
              <a:rPr lang="es-MX" sz="2800" b="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Las autoridades electorales deben actuar con estricta imparcialidad y sin protagonismo político</a:t>
            </a:r>
            <a:endParaRPr lang="en-US" sz="3971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667000" y="5818242"/>
            <a:ext cx="5943600" cy="4719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68"/>
              </a:lnSpc>
            </a:pPr>
            <a:endParaRPr lang="en-US" sz="3971" b="1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  <a:p>
            <a:pPr algn="ctr"/>
            <a:r>
              <a:rPr lang="es-MX" sz="2400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Como señalaba un peruano hace mucho tiempo, </a:t>
            </a:r>
            <a:r>
              <a:rPr lang="es-MX" sz="2400" b="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“el cuerpo  judicial es el primero que debiera dar ejemplo de </a:t>
            </a:r>
            <a:r>
              <a:rPr lang="es-MX" sz="2400" b="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sumision</a:t>
            </a:r>
            <a:r>
              <a:rPr lang="es-MX" sz="2400" b="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y de acatamiento á la ley, por lo mismo que lleva en sí la facultad de interpretarla y de aplicarla” </a:t>
            </a:r>
            <a:r>
              <a:rPr lang="es-MX" sz="2800" b="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(</a:t>
            </a:r>
            <a:r>
              <a:rPr lang="es-MX" b="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Bustamante, 1849, p. 54).</a:t>
            </a:r>
            <a:r>
              <a:rPr lang="en-US" b="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</a:p>
          <a:p>
            <a:pPr algn="ctr">
              <a:lnSpc>
                <a:spcPts val="4368"/>
              </a:lnSpc>
            </a:pPr>
            <a:endParaRPr lang="en-US" sz="3971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  <a:p>
            <a:pPr algn="ctr">
              <a:lnSpc>
                <a:spcPts val="4368"/>
              </a:lnSpc>
            </a:pPr>
            <a:endParaRPr lang="en-US" sz="3971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372600" y="2708203"/>
            <a:ext cx="6506565" cy="2802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68"/>
              </a:lnSpc>
            </a:pPr>
            <a:endParaRPr lang="en-US" sz="3971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  <a:p>
            <a:pPr algn="ctr">
              <a:lnSpc>
                <a:spcPts val="4368"/>
              </a:lnSpc>
            </a:pPr>
            <a:r>
              <a:rPr lang="en-US" sz="397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s-MX" sz="3200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la justicia electoral no debe ser parte de la contienda, pues los únicos decisores legítimos son los electores. </a:t>
            </a:r>
            <a:endParaRPr lang="en-US" sz="3200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668000" y="6497596"/>
            <a:ext cx="5791200" cy="31495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68"/>
              </a:lnSpc>
            </a:pPr>
            <a:endParaRPr lang="en-US" sz="3971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  <a:p>
            <a:pPr algn="ctr"/>
            <a:r>
              <a:rPr lang="es-MX" sz="2400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La justicia electoral debe entenderse como uno de los productos del sistema electoral, en tanto entramado institucional que debe garantizar unas elecciones “libres y honestas” (Nohlen, 2013, p. 235)</a:t>
            </a:r>
            <a:endParaRPr lang="en-US" sz="2400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</p:txBody>
      </p:sp>
      <p:pic>
        <p:nvPicPr>
          <p:cNvPr id="12" name="Cámara 11">
            <a:extLst>
              <a:ext uri="{FF2B5EF4-FFF2-40B4-BE49-F238E27FC236}">
                <a16:creationId xmlns:a16="http://schemas.microsoft.com/office/drawing/2014/main" id="{904F6C6D-4394-C486-A09F-06D4CE3ED855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0413" y="14594"/>
            <a:ext cx="2558061" cy="2558061"/>
          </a:xfrm>
          <a:prstGeom prst="ellipse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800" y="3009900"/>
            <a:ext cx="7109763" cy="6658636"/>
          </a:xfrm>
          <a:custGeom>
            <a:avLst/>
            <a:gdLst/>
            <a:ahLst/>
            <a:cxnLst/>
            <a:rect l="l" t="t" r="r" b="b"/>
            <a:pathLst>
              <a:path w="7841772" h="8215190">
                <a:moveTo>
                  <a:pt x="0" y="0"/>
                </a:moveTo>
                <a:lnTo>
                  <a:pt x="7841773" y="0"/>
                </a:lnTo>
                <a:lnTo>
                  <a:pt x="7841773" y="8215190"/>
                </a:lnTo>
                <a:lnTo>
                  <a:pt x="0" y="8215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3" name="TextBox 3"/>
          <p:cNvSpPr txBox="1"/>
          <p:nvPr/>
        </p:nvSpPr>
        <p:spPr>
          <a:xfrm>
            <a:off x="1210847" y="3848100"/>
            <a:ext cx="5799553" cy="4310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02"/>
              </a:lnSpc>
            </a:pPr>
            <a:r>
              <a:rPr lang="en-US" sz="8800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¡Gracias </a:t>
            </a:r>
            <a:r>
              <a:rPr lang="en-US" sz="8800" b="1" dirty="0" err="1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por</a:t>
            </a:r>
            <a:r>
              <a:rPr lang="en-US" sz="8800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 </a:t>
            </a:r>
            <a:r>
              <a:rPr lang="en-US" sz="8800" b="1" dirty="0" err="1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tu</a:t>
            </a:r>
            <a:r>
              <a:rPr lang="en-US" sz="8800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 </a:t>
            </a:r>
            <a:r>
              <a:rPr lang="en-US" sz="8800" b="1" dirty="0" err="1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atención</a:t>
            </a:r>
            <a:r>
              <a:rPr lang="en-US" sz="8800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!</a:t>
            </a:r>
          </a:p>
        </p:txBody>
      </p:sp>
      <p:sp>
        <p:nvSpPr>
          <p:cNvPr id="4" name="Freeform 4"/>
          <p:cNvSpPr/>
          <p:nvPr/>
        </p:nvSpPr>
        <p:spPr>
          <a:xfrm>
            <a:off x="9144000" y="1409701"/>
            <a:ext cx="4876800" cy="5364670"/>
          </a:xfrm>
          <a:custGeom>
            <a:avLst/>
            <a:gdLst/>
            <a:ahLst/>
            <a:cxnLst/>
            <a:rect l="l" t="t" r="r" b="b"/>
            <a:pathLst>
              <a:path w="5725638" h="5986884">
                <a:moveTo>
                  <a:pt x="0" y="0"/>
                </a:moveTo>
                <a:lnTo>
                  <a:pt x="5725638" y="0"/>
                </a:lnTo>
                <a:lnTo>
                  <a:pt x="5725638" y="5986884"/>
                </a:lnTo>
                <a:lnTo>
                  <a:pt x="0" y="59868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5" name="Freeform 5"/>
          <p:cNvSpPr/>
          <p:nvPr/>
        </p:nvSpPr>
        <p:spPr>
          <a:xfrm>
            <a:off x="10546861" y="5804134"/>
            <a:ext cx="6334144" cy="1497161"/>
          </a:xfrm>
          <a:custGeom>
            <a:avLst/>
            <a:gdLst/>
            <a:ahLst/>
            <a:cxnLst/>
            <a:rect l="l" t="t" r="r" b="b"/>
            <a:pathLst>
              <a:path w="6334144" h="1497161">
                <a:moveTo>
                  <a:pt x="0" y="0"/>
                </a:moveTo>
                <a:lnTo>
                  <a:pt x="6334144" y="0"/>
                </a:lnTo>
                <a:lnTo>
                  <a:pt x="6334144" y="1497161"/>
                </a:lnTo>
                <a:lnTo>
                  <a:pt x="0" y="14971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6" name="Freeform 6"/>
          <p:cNvSpPr/>
          <p:nvPr/>
        </p:nvSpPr>
        <p:spPr>
          <a:xfrm>
            <a:off x="10546861" y="6012797"/>
            <a:ext cx="5900107" cy="1201476"/>
          </a:xfrm>
          <a:custGeom>
            <a:avLst/>
            <a:gdLst/>
            <a:ahLst/>
            <a:cxnLst/>
            <a:rect l="l" t="t" r="r" b="b"/>
            <a:pathLst>
              <a:path w="5900107" h="1201476">
                <a:moveTo>
                  <a:pt x="0" y="0"/>
                </a:moveTo>
                <a:lnTo>
                  <a:pt x="5900107" y="0"/>
                </a:lnTo>
                <a:lnTo>
                  <a:pt x="5900107" y="1201476"/>
                </a:lnTo>
                <a:lnTo>
                  <a:pt x="0" y="12014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7" name="TextBox 7"/>
          <p:cNvSpPr txBox="1"/>
          <p:nvPr/>
        </p:nvSpPr>
        <p:spPr>
          <a:xfrm>
            <a:off x="9717059" y="3009899"/>
            <a:ext cx="4227542" cy="2240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dirty="0">
                <a:solidFill>
                  <a:srgbClr val="FFFDF5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¿Tienes </a:t>
            </a:r>
            <a:r>
              <a:rPr lang="en-US" sz="4199" dirty="0" err="1">
                <a:solidFill>
                  <a:srgbClr val="FFFDF5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dudas</a:t>
            </a:r>
            <a:r>
              <a:rPr lang="en-US" sz="4199" dirty="0">
                <a:solidFill>
                  <a:srgbClr val="FFFDF5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? ¡</a:t>
            </a:r>
            <a:r>
              <a:rPr lang="en-US" sz="4199" dirty="0" err="1">
                <a:solidFill>
                  <a:srgbClr val="FFFDF5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Contáctanos</a:t>
            </a:r>
            <a:r>
              <a:rPr lang="en-US" sz="4199" dirty="0">
                <a:solidFill>
                  <a:srgbClr val="FFFDF5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34355" y="6272720"/>
            <a:ext cx="5125120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www.altoqueroque.com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F6C9A793-2F32-6B97-C5F9-335F722843E2}"/>
              </a:ext>
            </a:extLst>
          </p:cNvPr>
          <p:cNvSpPr/>
          <p:nvPr/>
        </p:nvSpPr>
        <p:spPr>
          <a:xfrm>
            <a:off x="1581475" y="330724"/>
            <a:ext cx="14478000" cy="1307576"/>
          </a:xfrm>
          <a:custGeom>
            <a:avLst/>
            <a:gdLst/>
            <a:ahLst/>
            <a:cxnLst/>
            <a:rect l="l" t="t" r="r" b="b"/>
            <a:pathLst>
              <a:path w="7674490" h="1674434">
                <a:moveTo>
                  <a:pt x="0" y="0"/>
                </a:moveTo>
                <a:lnTo>
                  <a:pt x="7674490" y="0"/>
                </a:lnTo>
                <a:lnTo>
                  <a:pt x="7674490" y="1674434"/>
                </a:lnTo>
                <a:lnTo>
                  <a:pt x="0" y="16744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ROQUE AUGUSTO BRAVO BASALDÚA</a:t>
            </a:r>
            <a:endParaRPr kumimoji="0" lang="es-PE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29EBCAAE-5C0B-473D-C02C-6FF484C5966B}"/>
              </a:ext>
            </a:extLst>
          </p:cNvPr>
          <p:cNvSpPr/>
          <p:nvPr/>
        </p:nvSpPr>
        <p:spPr>
          <a:xfrm>
            <a:off x="10487639" y="7558930"/>
            <a:ext cx="6334144" cy="1497161"/>
          </a:xfrm>
          <a:custGeom>
            <a:avLst/>
            <a:gdLst/>
            <a:ahLst/>
            <a:cxnLst/>
            <a:rect l="l" t="t" r="r" b="b"/>
            <a:pathLst>
              <a:path w="6334144" h="1497161">
                <a:moveTo>
                  <a:pt x="0" y="0"/>
                </a:moveTo>
                <a:lnTo>
                  <a:pt x="6334144" y="0"/>
                </a:lnTo>
                <a:lnTo>
                  <a:pt x="6334144" y="1497161"/>
                </a:lnTo>
                <a:lnTo>
                  <a:pt x="0" y="14971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B5ECF4AA-6B7E-2B93-A895-6CF82E86B4E9}"/>
              </a:ext>
            </a:extLst>
          </p:cNvPr>
          <p:cNvSpPr/>
          <p:nvPr/>
        </p:nvSpPr>
        <p:spPr>
          <a:xfrm>
            <a:off x="10668000" y="7706772"/>
            <a:ext cx="5719746" cy="1201476"/>
          </a:xfrm>
          <a:custGeom>
            <a:avLst/>
            <a:gdLst/>
            <a:ahLst/>
            <a:cxnLst/>
            <a:rect l="l" t="t" r="r" b="b"/>
            <a:pathLst>
              <a:path w="5900107" h="1201476">
                <a:moveTo>
                  <a:pt x="0" y="0"/>
                </a:moveTo>
                <a:lnTo>
                  <a:pt x="5900107" y="0"/>
                </a:lnTo>
                <a:lnTo>
                  <a:pt x="5900107" y="1201476"/>
                </a:lnTo>
                <a:lnTo>
                  <a:pt x="0" y="12014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ctr"/>
            <a:endParaRPr lang="en-US" sz="1100" b="1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  <a:p>
            <a:pPr algn="ctr"/>
            <a:r>
              <a:rPr lang="en-US" sz="2400" b="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Correo: bravoroque@hotmail.com</a:t>
            </a:r>
          </a:p>
        </p:txBody>
      </p:sp>
      <p:pic>
        <p:nvPicPr>
          <p:cNvPr id="10" name="Cámara 9">
            <a:extLst>
              <a:ext uri="{FF2B5EF4-FFF2-40B4-BE49-F238E27FC236}">
                <a16:creationId xmlns:a16="http://schemas.microsoft.com/office/drawing/2014/main" id="{3304567D-3243-ACED-3A37-7CDBFB14C0F5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903918" y="2057400"/>
            <a:ext cx="3086100" cy="3086100"/>
          </a:xfrm>
          <a:prstGeom prst="ellipse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07113" y="803641"/>
            <a:ext cx="7537631" cy="8291394"/>
          </a:xfrm>
          <a:custGeom>
            <a:avLst/>
            <a:gdLst/>
            <a:ahLst/>
            <a:cxnLst/>
            <a:rect l="l" t="t" r="r" b="b"/>
            <a:pathLst>
              <a:path w="7537631" h="8291394">
                <a:moveTo>
                  <a:pt x="0" y="0"/>
                </a:moveTo>
                <a:lnTo>
                  <a:pt x="7537631" y="0"/>
                </a:lnTo>
                <a:lnTo>
                  <a:pt x="7537631" y="8291395"/>
                </a:lnTo>
                <a:lnTo>
                  <a:pt x="0" y="82913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3" name="Freeform 3"/>
          <p:cNvSpPr/>
          <p:nvPr/>
        </p:nvSpPr>
        <p:spPr>
          <a:xfrm>
            <a:off x="10310873" y="1028700"/>
            <a:ext cx="6769498" cy="5070969"/>
          </a:xfrm>
          <a:custGeom>
            <a:avLst/>
            <a:gdLst/>
            <a:ahLst/>
            <a:cxnLst/>
            <a:rect l="l" t="t" r="r" b="b"/>
            <a:pathLst>
              <a:path w="6769498" h="5070969">
                <a:moveTo>
                  <a:pt x="0" y="0"/>
                </a:moveTo>
                <a:lnTo>
                  <a:pt x="6769498" y="0"/>
                </a:lnTo>
                <a:lnTo>
                  <a:pt x="6769498" y="5070969"/>
                </a:lnTo>
                <a:lnTo>
                  <a:pt x="0" y="50709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4" name="Freeform 4"/>
          <p:cNvSpPr/>
          <p:nvPr/>
        </p:nvSpPr>
        <p:spPr>
          <a:xfrm rot="1165892">
            <a:off x="8881188" y="4846778"/>
            <a:ext cx="4876923" cy="5099445"/>
          </a:xfrm>
          <a:custGeom>
            <a:avLst/>
            <a:gdLst/>
            <a:ahLst/>
            <a:cxnLst/>
            <a:rect l="l" t="t" r="r" b="b"/>
            <a:pathLst>
              <a:path w="4876923" h="5099445">
                <a:moveTo>
                  <a:pt x="0" y="0"/>
                </a:moveTo>
                <a:lnTo>
                  <a:pt x="4876924" y="0"/>
                </a:lnTo>
                <a:lnTo>
                  <a:pt x="4876924" y="5099444"/>
                </a:lnTo>
                <a:lnTo>
                  <a:pt x="0" y="50994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5" name="TextBox 5"/>
          <p:cNvSpPr txBox="1"/>
          <p:nvPr/>
        </p:nvSpPr>
        <p:spPr>
          <a:xfrm>
            <a:off x="2265872" y="2977057"/>
            <a:ext cx="6230084" cy="4990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s-MX" sz="6000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¿El sistema electoral puede garantizar elecciones libres y limpias?</a:t>
            </a:r>
            <a:r>
              <a:rPr lang="en-US" sz="6000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290890" y="2376711"/>
            <a:ext cx="4809465" cy="2413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4"/>
              </a:lnSpc>
            </a:pPr>
            <a:r>
              <a:rPr lang="en-US" sz="8503" b="1">
                <a:solidFill>
                  <a:srgbClr val="FFFFFF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¡Vamos a ello!</a:t>
            </a:r>
          </a:p>
        </p:txBody>
      </p:sp>
      <p:pic>
        <p:nvPicPr>
          <p:cNvPr id="7" name="Cámara 6">
            <a:extLst>
              <a:ext uri="{FF2B5EF4-FFF2-40B4-BE49-F238E27FC236}">
                <a16:creationId xmlns:a16="http://schemas.microsoft.com/office/drawing/2014/main" id="{BE30F112-09BB-BA2C-EC9C-08F9A0467367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697200" y="114300"/>
            <a:ext cx="2413048" cy="2413048"/>
          </a:xfrm>
          <a:prstGeom prst="ellipse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3657600" y="571500"/>
            <a:ext cx="11658600" cy="2281007"/>
          </a:xfrm>
          <a:custGeom>
            <a:avLst/>
            <a:gdLst/>
            <a:ahLst/>
            <a:cxnLst/>
            <a:rect l="l" t="t" r="r" b="b"/>
            <a:pathLst>
              <a:path w="7674490" h="1674434">
                <a:moveTo>
                  <a:pt x="0" y="0"/>
                </a:moveTo>
                <a:lnTo>
                  <a:pt x="7674490" y="0"/>
                </a:lnTo>
                <a:lnTo>
                  <a:pt x="7674490" y="1674434"/>
                </a:lnTo>
                <a:lnTo>
                  <a:pt x="0" y="16744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 dirty="0"/>
          </a:p>
        </p:txBody>
      </p:sp>
      <p:sp>
        <p:nvSpPr>
          <p:cNvPr id="2" name="Freeform 2"/>
          <p:cNvSpPr/>
          <p:nvPr/>
        </p:nvSpPr>
        <p:spPr>
          <a:xfrm>
            <a:off x="2514600" y="3600075"/>
            <a:ext cx="14320554" cy="1772412"/>
          </a:xfrm>
          <a:custGeom>
            <a:avLst/>
            <a:gdLst/>
            <a:ahLst/>
            <a:cxnLst/>
            <a:rect l="l" t="t" r="r" b="b"/>
            <a:pathLst>
              <a:path w="14467167" h="4682101">
                <a:moveTo>
                  <a:pt x="0" y="0"/>
                </a:moveTo>
                <a:lnTo>
                  <a:pt x="14467167" y="0"/>
                </a:lnTo>
                <a:lnTo>
                  <a:pt x="14467167" y="4682101"/>
                </a:lnTo>
                <a:lnTo>
                  <a:pt x="0" y="46821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3" name="TextBox 3"/>
          <p:cNvSpPr txBox="1"/>
          <p:nvPr/>
        </p:nvSpPr>
        <p:spPr>
          <a:xfrm>
            <a:off x="2706749" y="1431070"/>
            <a:ext cx="13619338" cy="701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7603" b="1" dirty="0" err="1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Aspectos</a:t>
            </a:r>
            <a:r>
              <a:rPr lang="en-US" sz="7603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 </a:t>
            </a:r>
            <a:r>
              <a:rPr lang="en-US" sz="7603" b="1" dirty="0" err="1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generales</a:t>
            </a:r>
            <a:endParaRPr lang="en-US" sz="7603" b="1" dirty="0">
              <a:solidFill>
                <a:srgbClr val="000000"/>
              </a:solidFill>
              <a:latin typeface="Repo Ultra-Bold"/>
              <a:ea typeface="Repo Ultra-Bold"/>
              <a:cs typeface="Repo Ultra-Bold"/>
              <a:sym typeface="Repo Ultra-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2514600" y="6134000"/>
            <a:ext cx="14320554" cy="1929936"/>
          </a:xfrm>
          <a:custGeom>
            <a:avLst/>
            <a:gdLst/>
            <a:ahLst/>
            <a:cxnLst/>
            <a:rect l="l" t="t" r="r" b="b"/>
            <a:pathLst>
              <a:path w="7282961" h="1483076">
                <a:moveTo>
                  <a:pt x="0" y="0"/>
                </a:moveTo>
                <a:lnTo>
                  <a:pt x="7282960" y="0"/>
                </a:lnTo>
                <a:lnTo>
                  <a:pt x="7282960" y="1483075"/>
                </a:lnTo>
                <a:lnTo>
                  <a:pt x="0" y="14830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5" name="Freeform 5"/>
          <p:cNvSpPr/>
          <p:nvPr/>
        </p:nvSpPr>
        <p:spPr>
          <a:xfrm>
            <a:off x="5867400" y="8632216"/>
            <a:ext cx="10896600" cy="1457353"/>
          </a:xfrm>
          <a:custGeom>
            <a:avLst/>
            <a:gdLst/>
            <a:ahLst/>
            <a:cxnLst/>
            <a:rect l="l" t="t" r="r" b="b"/>
            <a:pathLst>
              <a:path w="7031087" h="1457353">
                <a:moveTo>
                  <a:pt x="0" y="0"/>
                </a:moveTo>
                <a:lnTo>
                  <a:pt x="7031086" y="0"/>
                </a:lnTo>
                <a:lnTo>
                  <a:pt x="7031086" y="1457353"/>
                </a:lnTo>
                <a:lnTo>
                  <a:pt x="0" y="14573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kumimoji="0" lang="es-MX" sz="354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			Uso del mecanismo de elección</a:t>
            </a:r>
            <a:endParaRPr lang="es-PE" dirty="0"/>
          </a:p>
        </p:txBody>
      </p:sp>
      <p:sp>
        <p:nvSpPr>
          <p:cNvPr id="7" name="TextBox 7"/>
          <p:cNvSpPr txBox="1"/>
          <p:nvPr/>
        </p:nvSpPr>
        <p:spPr>
          <a:xfrm>
            <a:off x="3352800" y="6591300"/>
            <a:ext cx="12573000" cy="4719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43"/>
              </a:lnSpc>
            </a:pPr>
            <a:r>
              <a:rPr lang="es-MX" sz="3543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Hemos decidido por un democracia representativa</a:t>
            </a:r>
            <a:endParaRPr lang="en-US" sz="3543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09800" y="4102748"/>
            <a:ext cx="14467167" cy="947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7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Sistema de </a:t>
            </a:r>
            <a:r>
              <a:rPr lang="en-US" sz="4000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elección</a:t>
            </a:r>
            <a:r>
              <a:rPr lang="en-US" sz="4000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representantes</a:t>
            </a:r>
            <a:r>
              <a:rPr lang="en-US" sz="4000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:</a:t>
            </a:r>
          </a:p>
          <a:p>
            <a:pPr algn="ctr">
              <a:lnSpc>
                <a:spcPts val="3647"/>
              </a:lnSpc>
              <a:spcBef>
                <a:spcPct val="0"/>
              </a:spcBef>
            </a:pPr>
            <a:r>
              <a:rPr lang="en-US" sz="3647" b="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Sorteo</a:t>
            </a:r>
            <a:r>
              <a:rPr lang="en-US" sz="3647" b="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– </a:t>
            </a:r>
            <a:r>
              <a:rPr lang="en-US" sz="3647" b="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Elección</a:t>
            </a:r>
            <a:r>
              <a:rPr lang="en-US" sz="3647" b="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- </a:t>
            </a:r>
            <a:r>
              <a:rPr lang="en-US" sz="3647" b="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Asignación</a:t>
            </a:r>
            <a:endParaRPr lang="en-US" sz="3647" b="1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</p:txBody>
      </p:sp>
      <p:pic>
        <p:nvPicPr>
          <p:cNvPr id="11" name="Cámara 10">
            <a:extLst>
              <a:ext uri="{FF2B5EF4-FFF2-40B4-BE49-F238E27FC236}">
                <a16:creationId xmlns:a16="http://schemas.microsoft.com/office/drawing/2014/main" id="{30DC6895-3F2E-AF06-93A4-44390EAE9D27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316200" y="331116"/>
            <a:ext cx="2789491" cy="2789491"/>
          </a:xfrm>
          <a:prstGeom prst="ellipse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H="1">
            <a:off x="2562821" y="-1818679"/>
            <a:ext cx="4286628" cy="8570930"/>
          </a:xfrm>
          <a:custGeom>
            <a:avLst/>
            <a:gdLst/>
            <a:ahLst/>
            <a:cxnLst/>
            <a:rect l="l" t="t" r="r" b="b"/>
            <a:pathLst>
              <a:path w="5153399" h="9673617">
                <a:moveTo>
                  <a:pt x="5153399" y="0"/>
                </a:moveTo>
                <a:lnTo>
                  <a:pt x="0" y="0"/>
                </a:lnTo>
                <a:lnTo>
                  <a:pt x="0" y="9673616"/>
                </a:lnTo>
                <a:lnTo>
                  <a:pt x="5153399" y="9673616"/>
                </a:lnTo>
                <a:lnTo>
                  <a:pt x="51533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85800" y="4669802"/>
            <a:ext cx="17181530" cy="4851063"/>
          </a:xfrm>
          <a:custGeom>
            <a:avLst/>
            <a:gdLst/>
            <a:ahLst/>
            <a:cxnLst/>
            <a:rect l="l" t="t" r="r" b="b"/>
            <a:pathLst>
              <a:path w="11390330" h="4369745">
                <a:moveTo>
                  <a:pt x="0" y="0"/>
                </a:moveTo>
                <a:lnTo>
                  <a:pt x="11390331" y="0"/>
                </a:lnTo>
                <a:lnTo>
                  <a:pt x="11390331" y="4369745"/>
                </a:lnTo>
                <a:lnTo>
                  <a:pt x="0" y="4369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" y="647701"/>
            <a:ext cx="7010400" cy="3697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3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po Ultra-Bold"/>
                <a:ea typeface="Repo Ultra-Bold"/>
                <a:cs typeface="Repo Ultra-Bold"/>
                <a:sym typeface="Repo Ultra-Bold"/>
              </a:rPr>
              <a:t>Elegido un sistema: </a:t>
            </a:r>
          </a:p>
          <a:p>
            <a:pPr marL="0" marR="0" lvl="0" indent="0" algn="ctr" defTabSz="914400" rtl="0" eaLnBrk="1" fontAlgn="auto" latinLnBrk="0" hangingPunct="1">
              <a:lnSpc>
                <a:spcPts val="73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po Ultra-Bold"/>
                <a:ea typeface="Repo Ultra-Bold"/>
                <a:cs typeface="Repo Ultra-Bold"/>
                <a:sym typeface="Repo Ultra-Bold"/>
              </a:rPr>
              <a:t>se requiere que las elecciones sean libres y limpias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po Ultra-Bold"/>
              <a:ea typeface="Repo Ultra-Bold"/>
              <a:cs typeface="Repo Ultra-Bold"/>
              <a:sym typeface="Repo Ultra-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810000" y="5143500"/>
            <a:ext cx="13487400" cy="41304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6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po Ultra-Bold"/>
                <a:ea typeface="Repo Ultra-Bold"/>
                <a:cs typeface="Repo Ultra-Bold"/>
                <a:sym typeface="Repo Ultra-Bold"/>
              </a:rPr>
              <a:t>Definición:</a:t>
            </a:r>
            <a:r>
              <a:rPr kumimoji="0" lang="en-US" sz="32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ts val="46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 elecciones competitivas son el único mecanismo creíble para que el pueblo piense que sus gobernantes gobiernan a su pedido y en su nombre. Son la herramienta de los escépticos. Las elecciones autentifican la afirmación de que los gobiernos gobiernan con consentimiento activo porque prueban rápidamente esa afirmación contando votos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   </a:t>
            </a:r>
          </a:p>
        </p:txBody>
      </p:sp>
      <p:pic>
        <p:nvPicPr>
          <p:cNvPr id="8" name="Cámara 7">
            <a:extLst>
              <a:ext uri="{FF2B5EF4-FFF2-40B4-BE49-F238E27FC236}">
                <a16:creationId xmlns:a16="http://schemas.microsoft.com/office/drawing/2014/main" id="{A1E80A5E-05AC-A10B-2262-2027953D3FEC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075750" y="1562100"/>
            <a:ext cx="2676144" cy="2676144"/>
          </a:xfrm>
          <a:prstGeom prst="ellipse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7330" y="658154"/>
            <a:ext cx="6222070" cy="1592012"/>
          </a:xfrm>
          <a:custGeom>
            <a:avLst/>
            <a:gdLst/>
            <a:ahLst/>
            <a:cxnLst/>
            <a:rect l="l" t="t" r="r" b="b"/>
            <a:pathLst>
              <a:path w="6735436" h="1592012">
                <a:moveTo>
                  <a:pt x="0" y="0"/>
                </a:moveTo>
                <a:lnTo>
                  <a:pt x="6735436" y="0"/>
                </a:lnTo>
                <a:lnTo>
                  <a:pt x="6735436" y="1592013"/>
                </a:lnTo>
                <a:lnTo>
                  <a:pt x="0" y="15920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3" name="Freeform 3"/>
          <p:cNvSpPr/>
          <p:nvPr/>
        </p:nvSpPr>
        <p:spPr>
          <a:xfrm>
            <a:off x="5550763" y="3035142"/>
            <a:ext cx="5147959" cy="2085289"/>
          </a:xfrm>
          <a:custGeom>
            <a:avLst/>
            <a:gdLst/>
            <a:ahLst/>
            <a:cxnLst/>
            <a:rect l="l" t="t" r="r" b="b"/>
            <a:pathLst>
              <a:path w="6583083" h="7127354">
                <a:moveTo>
                  <a:pt x="0" y="0"/>
                </a:moveTo>
                <a:lnTo>
                  <a:pt x="6583083" y="0"/>
                </a:lnTo>
                <a:lnTo>
                  <a:pt x="6583083" y="7127354"/>
                </a:lnTo>
                <a:lnTo>
                  <a:pt x="0" y="7127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4" name="Freeform 4"/>
          <p:cNvSpPr/>
          <p:nvPr/>
        </p:nvSpPr>
        <p:spPr>
          <a:xfrm>
            <a:off x="7547172" y="1234887"/>
            <a:ext cx="7618625" cy="1509845"/>
          </a:xfrm>
          <a:custGeom>
            <a:avLst/>
            <a:gdLst/>
            <a:ahLst/>
            <a:cxnLst/>
            <a:rect l="l" t="t" r="r" b="b"/>
            <a:pathLst>
              <a:path w="7451143" h="1517324">
                <a:moveTo>
                  <a:pt x="0" y="0"/>
                </a:moveTo>
                <a:lnTo>
                  <a:pt x="7451143" y="0"/>
                </a:lnTo>
                <a:lnTo>
                  <a:pt x="7451143" y="1517323"/>
                </a:lnTo>
                <a:lnTo>
                  <a:pt x="0" y="151732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endParaRPr lang="es-PE"/>
          </a:p>
        </p:txBody>
      </p:sp>
      <p:sp>
        <p:nvSpPr>
          <p:cNvPr id="5" name="TextBox 5"/>
          <p:cNvSpPr txBox="1"/>
          <p:nvPr/>
        </p:nvSpPr>
        <p:spPr>
          <a:xfrm>
            <a:off x="686431" y="708729"/>
            <a:ext cx="5676189" cy="1309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5"/>
              </a:lnSpc>
            </a:pPr>
            <a:r>
              <a:rPr lang="en-US" sz="8003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En </a:t>
            </a:r>
            <a:r>
              <a:rPr lang="en-US" sz="8003" b="1" dirty="0" err="1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el</a:t>
            </a:r>
            <a:r>
              <a:rPr lang="en-US" sz="8003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 Perú</a:t>
            </a:r>
          </a:p>
        </p:txBody>
      </p:sp>
      <p:sp>
        <p:nvSpPr>
          <p:cNvPr id="6" name="Freeform 6"/>
          <p:cNvSpPr/>
          <p:nvPr/>
        </p:nvSpPr>
        <p:spPr>
          <a:xfrm>
            <a:off x="457200" y="1989809"/>
            <a:ext cx="4343399" cy="6354092"/>
          </a:xfrm>
          <a:custGeom>
            <a:avLst/>
            <a:gdLst/>
            <a:ahLst/>
            <a:cxnLst/>
            <a:rect l="l" t="t" r="r" b="b"/>
            <a:pathLst>
              <a:path w="6351606" h="6986766">
                <a:moveTo>
                  <a:pt x="0" y="0"/>
                </a:moveTo>
                <a:lnTo>
                  <a:pt x="6351606" y="0"/>
                </a:lnTo>
                <a:lnTo>
                  <a:pt x="6351606" y="6986766"/>
                </a:lnTo>
                <a:lnTo>
                  <a:pt x="0" y="69867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7" name="TextBox 7"/>
          <p:cNvSpPr txBox="1"/>
          <p:nvPr/>
        </p:nvSpPr>
        <p:spPr>
          <a:xfrm>
            <a:off x="595329" y="3531246"/>
            <a:ext cx="3884386" cy="4426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59"/>
              </a:lnSpc>
            </a:pPr>
            <a:r>
              <a:rPr lang="en-US" sz="4000" spc="212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Desde</a:t>
            </a:r>
            <a:r>
              <a:rPr lang="en-US" sz="4000" spc="212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las </a:t>
            </a:r>
            <a:r>
              <a:rPr lang="en-US" sz="4000" spc="212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primeras</a:t>
            </a:r>
            <a:r>
              <a:rPr lang="en-US" sz="4000" spc="212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4000" spc="212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elecciones</a:t>
            </a:r>
            <a:r>
              <a:rPr lang="en-US" sz="4000" spc="212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se </a:t>
            </a:r>
            <a:r>
              <a:rPr lang="en-US" sz="4000" spc="212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han</a:t>
            </a:r>
            <a:r>
              <a:rPr lang="en-US" sz="4000" spc="212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4000" spc="212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identificado</a:t>
            </a:r>
            <a:r>
              <a:rPr lang="en-US" sz="4000" spc="212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4000" spc="212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practicas</a:t>
            </a:r>
            <a:r>
              <a:rPr lang="en-US" sz="4000" spc="212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4000" spc="212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ilegales</a:t>
            </a:r>
            <a:r>
              <a:rPr lang="en-US" sz="4000" spc="212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, </a:t>
            </a:r>
            <a:r>
              <a:rPr lang="en-US" sz="4000" spc="212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fraudulentas</a:t>
            </a:r>
            <a:endParaRPr lang="en-US" sz="4000" spc="212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987357" y="1405707"/>
            <a:ext cx="6558735" cy="1201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5"/>
              </a:lnSpc>
            </a:pPr>
            <a:r>
              <a:rPr lang="en-US" sz="6600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En </a:t>
            </a:r>
            <a:r>
              <a:rPr lang="en-US" sz="6600" b="1" dirty="0" err="1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el</a:t>
            </a:r>
            <a:r>
              <a:rPr lang="en-US" sz="6600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siglo</a:t>
            </a:r>
            <a:r>
              <a:rPr lang="en-US" sz="6600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 XIX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634093" y="3448848"/>
            <a:ext cx="5064629" cy="1603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s-MX" sz="3200" spc="210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Se inició la regulación de los delitos electorales</a:t>
            </a:r>
            <a:endParaRPr lang="en-US" sz="3200" spc="210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</p:txBody>
      </p:sp>
      <p:pic>
        <p:nvPicPr>
          <p:cNvPr id="10" name="Cámara 9">
            <a:extLst>
              <a:ext uri="{FF2B5EF4-FFF2-40B4-BE49-F238E27FC236}">
                <a16:creationId xmlns:a16="http://schemas.microsoft.com/office/drawing/2014/main" id="{BA35BC64-F579-15C0-B8F2-F3CDC5C0C084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749652" y="174847"/>
            <a:ext cx="2530101" cy="2530101"/>
          </a:xfrm>
          <a:prstGeom prst="ellipse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80225404-0460-2D62-9E43-1758FA254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FBC2FAFA-3E6B-A13C-CF75-EE9BBB4C0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6951272-227E-F0F8-D1B6-FE83B4E5BDD1}"/>
              </a:ext>
            </a:extLst>
          </p:cNvPr>
          <p:cNvSpPr txBox="1"/>
          <p:nvPr/>
        </p:nvSpPr>
        <p:spPr>
          <a:xfrm>
            <a:off x="4576572" y="4958834"/>
            <a:ext cx="9153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PE" dirty="0"/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1D54E6CF-23B8-EAAB-5114-D276055BF590}"/>
              </a:ext>
            </a:extLst>
          </p:cNvPr>
          <p:cNvSpPr/>
          <p:nvPr/>
        </p:nvSpPr>
        <p:spPr>
          <a:xfrm>
            <a:off x="6172199" y="6066460"/>
            <a:ext cx="11658599" cy="4045693"/>
          </a:xfrm>
          <a:custGeom>
            <a:avLst/>
            <a:gdLst/>
            <a:ahLst/>
            <a:cxnLst/>
            <a:rect l="l" t="t" r="r" b="b"/>
            <a:pathLst>
              <a:path w="5576110" h="5841639">
                <a:moveTo>
                  <a:pt x="0" y="0"/>
                </a:moveTo>
                <a:lnTo>
                  <a:pt x="5576110" y="0"/>
                </a:lnTo>
                <a:lnTo>
                  <a:pt x="5576110" y="5841640"/>
                </a:lnTo>
                <a:lnTo>
                  <a:pt x="0" y="584164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kumimoji="0" lang="es-MX" sz="340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  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kumimoji="0" lang="es-MX" sz="4000" b="1" i="0" u="none" strike="noStrike" kern="1200" cap="none" spc="2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 El clientelismo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MX" sz="4000" b="1" spc="210" dirty="0">
                <a:solidFill>
                  <a:schemeClr val="accent2">
                    <a:lumMod val="50000"/>
                  </a:schemeClr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Patronazgo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MX" sz="4000" b="1" spc="210" dirty="0">
                <a:solidFill>
                  <a:schemeClr val="accent3">
                    <a:lumMod val="50000"/>
                  </a:schemeClr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Compra de votos</a:t>
            </a:r>
            <a:r>
              <a:rPr lang="es-MX" sz="4000" spc="210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,</a:t>
            </a:r>
          </a:p>
          <a:p>
            <a:pPr algn="ctr"/>
            <a:r>
              <a:rPr lang="es-MX" sz="4000" spc="210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entre otros </a:t>
            </a:r>
            <a:r>
              <a:rPr lang="es-MX" sz="2800" spc="210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(Maroto, 2012, p. 241).</a:t>
            </a:r>
            <a:endParaRPr lang="es-PE" sz="2800" dirty="0"/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DFAACE84-F8CC-1874-3975-2884123D7562}"/>
              </a:ext>
            </a:extLst>
          </p:cNvPr>
          <p:cNvSpPr/>
          <p:nvPr/>
        </p:nvSpPr>
        <p:spPr>
          <a:xfrm>
            <a:off x="10972800" y="3873208"/>
            <a:ext cx="7047605" cy="2085288"/>
          </a:xfrm>
          <a:custGeom>
            <a:avLst/>
            <a:gdLst/>
            <a:ahLst/>
            <a:cxnLst/>
            <a:rect l="l" t="t" r="r" b="b"/>
            <a:pathLst>
              <a:path w="6583083" h="7127354">
                <a:moveTo>
                  <a:pt x="0" y="0"/>
                </a:moveTo>
                <a:lnTo>
                  <a:pt x="6583083" y="0"/>
                </a:lnTo>
                <a:lnTo>
                  <a:pt x="6583083" y="7127354"/>
                </a:lnTo>
                <a:lnTo>
                  <a:pt x="0" y="7127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ctr"/>
            <a:r>
              <a:rPr kumimoji="0" lang="es-MX" sz="3600" b="0" i="0" u="none" strike="noStrike" kern="1200" cap="none" spc="2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Prohibir conductas que afectaban de forma grave el proceso electoral</a:t>
            </a:r>
            <a:endParaRPr lang="es-PE" sz="3600" dirty="0"/>
          </a:p>
        </p:txBody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id="{BF3AE537-B267-E2EA-200D-D566C81407F3}"/>
              </a:ext>
            </a:extLst>
          </p:cNvPr>
          <p:cNvSpPr/>
          <p:nvPr/>
        </p:nvSpPr>
        <p:spPr>
          <a:xfrm>
            <a:off x="10515600" y="2927179"/>
            <a:ext cx="2569719" cy="966149"/>
          </a:xfrm>
          <a:custGeom>
            <a:avLst/>
            <a:gdLst/>
            <a:ahLst/>
            <a:cxnLst/>
            <a:rect l="l" t="t" r="r" b="b"/>
            <a:pathLst>
              <a:path w="7282961" h="1483076">
                <a:moveTo>
                  <a:pt x="0" y="0"/>
                </a:moveTo>
                <a:lnTo>
                  <a:pt x="7282960" y="0"/>
                </a:lnTo>
                <a:lnTo>
                  <a:pt x="7282960" y="1483075"/>
                </a:lnTo>
                <a:lnTo>
                  <a:pt x="0" y="148307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kumimoji="0" lang="es-MX" sz="4200" b="0" i="0" u="none" strike="noStrike" kern="1200" cap="none" spc="2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para:</a:t>
            </a:r>
            <a:endParaRPr lang="es-PE"/>
          </a:p>
        </p:txBody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D37B9CC8-DF61-574A-8BA5-20C7FD60723B}"/>
              </a:ext>
            </a:extLst>
          </p:cNvPr>
          <p:cNvSpPr/>
          <p:nvPr/>
        </p:nvSpPr>
        <p:spPr>
          <a:xfrm>
            <a:off x="5584291" y="5744416"/>
            <a:ext cx="2638043" cy="1143100"/>
          </a:xfrm>
          <a:custGeom>
            <a:avLst/>
            <a:gdLst/>
            <a:ahLst/>
            <a:cxnLst/>
            <a:rect l="l" t="t" r="r" b="b"/>
            <a:pathLst>
              <a:path w="7282961" h="1483076">
                <a:moveTo>
                  <a:pt x="0" y="0"/>
                </a:moveTo>
                <a:lnTo>
                  <a:pt x="7282960" y="0"/>
                </a:lnTo>
                <a:lnTo>
                  <a:pt x="7282960" y="1483075"/>
                </a:lnTo>
                <a:lnTo>
                  <a:pt x="0" y="148307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kumimoji="0" lang="es-MX" sz="4200" b="0" i="0" u="none" strike="noStrike" kern="1200" cap="none" spc="2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como:</a:t>
            </a:r>
            <a:endParaRPr lang="es-P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4">
            <a:extLst>
              <a:ext uri="{FF2B5EF4-FFF2-40B4-BE49-F238E27FC236}">
                <a16:creationId xmlns:a16="http://schemas.microsoft.com/office/drawing/2014/main" id="{A613833E-16BB-9B8C-06FB-0BDB6909AFD1}"/>
              </a:ext>
            </a:extLst>
          </p:cNvPr>
          <p:cNvSpPr/>
          <p:nvPr/>
        </p:nvSpPr>
        <p:spPr>
          <a:xfrm>
            <a:off x="4114800" y="6743700"/>
            <a:ext cx="9753600" cy="2209800"/>
          </a:xfrm>
          <a:custGeom>
            <a:avLst/>
            <a:gdLst/>
            <a:ahLst/>
            <a:cxnLst/>
            <a:rect l="l" t="t" r="r" b="b"/>
            <a:pathLst>
              <a:path w="5229033" h="1235953">
                <a:moveTo>
                  <a:pt x="0" y="0"/>
                </a:moveTo>
                <a:lnTo>
                  <a:pt x="5229033" y="0"/>
                </a:lnTo>
                <a:lnTo>
                  <a:pt x="5229033" y="1235954"/>
                </a:lnTo>
                <a:lnTo>
                  <a:pt x="0" y="1235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ctr"/>
            <a:r>
              <a:rPr kumimoji="0" lang="es-MX" sz="4000" b="0" i="0" u="none" strike="noStrike" kern="1200" cap="none" spc="2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Aunque en nuestro </a:t>
            </a:r>
            <a:r>
              <a:rPr kumimoji="0" lang="es-MX" sz="4000" b="0" i="0" u="none" strike="noStrike" kern="1200" cap="none" spc="2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caso,se</a:t>
            </a:r>
            <a:r>
              <a:rPr kumimoji="0" lang="es-MX" sz="4000" b="0" i="0" u="none" strike="noStrike" kern="1200" cap="none" spc="2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 requiere un fraude trascendente</a:t>
            </a:r>
            <a:endParaRPr lang="es-PE" sz="4000" dirty="0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62508603-50B1-9C87-99A5-CEA7494CF31C}"/>
              </a:ext>
            </a:extLst>
          </p:cNvPr>
          <p:cNvSpPr/>
          <p:nvPr/>
        </p:nvSpPr>
        <p:spPr>
          <a:xfrm flipH="1">
            <a:off x="5791199" y="1866900"/>
            <a:ext cx="10471071" cy="4188429"/>
          </a:xfrm>
          <a:custGeom>
            <a:avLst/>
            <a:gdLst/>
            <a:ahLst/>
            <a:cxnLst/>
            <a:rect l="l" t="t" r="r" b="b"/>
            <a:pathLst>
              <a:path w="10471071" h="4188429">
                <a:moveTo>
                  <a:pt x="10471072" y="0"/>
                </a:moveTo>
                <a:lnTo>
                  <a:pt x="0" y="0"/>
                </a:lnTo>
                <a:lnTo>
                  <a:pt x="0" y="4188429"/>
                </a:lnTo>
                <a:lnTo>
                  <a:pt x="10471072" y="4188429"/>
                </a:lnTo>
                <a:lnTo>
                  <a:pt x="1047107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ctr"/>
            <a:r>
              <a:rPr kumimoji="0" lang="es-MX" sz="3600" b="0" i="0" u="none" strike="noStrike" kern="1200" cap="none" spc="2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Como señala Maza, este </a:t>
            </a:r>
          </a:p>
          <a:p>
            <a:pPr algn="ctr"/>
            <a:r>
              <a:rPr kumimoji="0" lang="es-MX" sz="3600" b="0" i="0" u="none" strike="noStrike" kern="1200" cap="none" spc="2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cuerpo de normas o tipos </a:t>
            </a:r>
          </a:p>
          <a:p>
            <a:pPr algn="ctr"/>
            <a:r>
              <a:rPr kumimoji="0" lang="es-MX" sz="3600" b="0" i="0" u="none" strike="noStrike" kern="1200" cap="none" spc="2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penales vinculados a la actividad electoral regulan lo que </a:t>
            </a:r>
          </a:p>
          <a:p>
            <a:pPr algn="ctr"/>
            <a:r>
              <a:rPr kumimoji="0" lang="es-MX" sz="3600" b="0" i="0" u="none" strike="noStrike" kern="1200" cap="none" spc="2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puede denominarse la </a:t>
            </a:r>
          </a:p>
          <a:p>
            <a:pPr algn="ctr"/>
            <a:r>
              <a:rPr kumimoji="0" lang="es-MX" sz="3600" b="0" i="0" u="none" strike="noStrike" kern="1200" cap="none" spc="2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“delincuencia electoral” </a:t>
            </a:r>
          </a:p>
          <a:p>
            <a:pPr algn="ctr"/>
            <a:r>
              <a:rPr kumimoji="0" lang="es-MX" sz="3600" b="0" i="0" u="none" strike="noStrike" kern="1200" cap="none" spc="2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(2017, p. 20).</a:t>
            </a:r>
            <a:endParaRPr lang="es-PE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E8C7D12-B0A8-4A12-2382-D22755A8B628}"/>
              </a:ext>
            </a:extLst>
          </p:cNvPr>
          <p:cNvSpPr/>
          <p:nvPr/>
        </p:nvSpPr>
        <p:spPr>
          <a:xfrm rot="-9770421">
            <a:off x="717388" y="6334385"/>
            <a:ext cx="3327130" cy="2782312"/>
          </a:xfrm>
          <a:custGeom>
            <a:avLst/>
            <a:gdLst/>
            <a:ahLst/>
            <a:cxnLst/>
            <a:rect l="l" t="t" r="r" b="b"/>
            <a:pathLst>
              <a:path w="3327130" h="2782312">
                <a:moveTo>
                  <a:pt x="0" y="0"/>
                </a:moveTo>
                <a:lnTo>
                  <a:pt x="3327130" y="0"/>
                </a:lnTo>
                <a:lnTo>
                  <a:pt x="3327130" y="2782312"/>
                </a:lnTo>
                <a:lnTo>
                  <a:pt x="0" y="2782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pic>
        <p:nvPicPr>
          <p:cNvPr id="2" name="Cámara 1">
            <a:extLst>
              <a:ext uri="{FF2B5EF4-FFF2-40B4-BE49-F238E27FC236}">
                <a16:creationId xmlns:a16="http://schemas.microsoft.com/office/drawing/2014/main" id="{A862F4F1-578F-0382-65A1-6AEC1DB10E85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078456" y="7077456"/>
            <a:ext cx="3086100" cy="30861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87283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08665" y="1953826"/>
            <a:ext cx="12978935" cy="2940732"/>
          </a:xfrm>
          <a:custGeom>
            <a:avLst/>
            <a:gdLst/>
            <a:ahLst/>
            <a:cxnLst/>
            <a:rect l="l" t="t" r="r" b="b"/>
            <a:pathLst>
              <a:path w="12682259" h="4865376">
                <a:moveTo>
                  <a:pt x="0" y="0"/>
                </a:moveTo>
                <a:lnTo>
                  <a:pt x="12682259" y="0"/>
                </a:lnTo>
                <a:lnTo>
                  <a:pt x="12682259" y="4865376"/>
                </a:lnTo>
                <a:lnTo>
                  <a:pt x="0" y="4865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5" name="Freeform 5"/>
          <p:cNvSpPr/>
          <p:nvPr/>
        </p:nvSpPr>
        <p:spPr>
          <a:xfrm rot="-9770421">
            <a:off x="86118" y="4124584"/>
            <a:ext cx="3327130" cy="2782312"/>
          </a:xfrm>
          <a:custGeom>
            <a:avLst/>
            <a:gdLst/>
            <a:ahLst/>
            <a:cxnLst/>
            <a:rect l="l" t="t" r="r" b="b"/>
            <a:pathLst>
              <a:path w="3327130" h="2782312">
                <a:moveTo>
                  <a:pt x="0" y="0"/>
                </a:moveTo>
                <a:lnTo>
                  <a:pt x="3327130" y="0"/>
                </a:lnTo>
                <a:lnTo>
                  <a:pt x="3327130" y="2782312"/>
                </a:lnTo>
                <a:lnTo>
                  <a:pt x="0" y="27823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6" name="TextBox 6"/>
          <p:cNvSpPr txBox="1"/>
          <p:nvPr/>
        </p:nvSpPr>
        <p:spPr>
          <a:xfrm>
            <a:off x="4572000" y="2292693"/>
            <a:ext cx="9829800" cy="2132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21"/>
              </a:lnSpc>
            </a:pPr>
            <a:r>
              <a:rPr lang="es-MX" sz="3200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El estudio de las figuras electorales delictivas, o en particular algunas de ellas, es importante</a:t>
            </a:r>
            <a:endParaRPr lang="en-US" sz="3200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</p:txBody>
      </p:sp>
      <p:pic>
        <p:nvPicPr>
          <p:cNvPr id="7" name="Cámara 6">
            <a:extLst>
              <a:ext uri="{FF2B5EF4-FFF2-40B4-BE49-F238E27FC236}">
                <a16:creationId xmlns:a16="http://schemas.microsoft.com/office/drawing/2014/main" id="{D7BD9632-BCCF-8FD1-AD61-C777B73E8BF7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446582" y="172360"/>
            <a:ext cx="2748900" cy="2748900"/>
          </a:xfrm>
          <a:prstGeom prst="ellipse">
            <a:avLst/>
          </a:prstGeom>
        </p:spPr>
      </p:pic>
      <p:sp>
        <p:nvSpPr>
          <p:cNvPr id="8" name="Freeform 2">
            <a:extLst>
              <a:ext uri="{FF2B5EF4-FFF2-40B4-BE49-F238E27FC236}">
                <a16:creationId xmlns:a16="http://schemas.microsoft.com/office/drawing/2014/main" id="{8B4A3167-FA23-8ED8-104D-D176AB0EED76}"/>
              </a:ext>
            </a:extLst>
          </p:cNvPr>
          <p:cNvSpPr/>
          <p:nvPr/>
        </p:nvSpPr>
        <p:spPr>
          <a:xfrm>
            <a:off x="407330" y="658154"/>
            <a:ext cx="3402670" cy="1592012"/>
          </a:xfrm>
          <a:custGeom>
            <a:avLst/>
            <a:gdLst/>
            <a:ahLst/>
            <a:cxnLst/>
            <a:rect l="l" t="t" r="r" b="b"/>
            <a:pathLst>
              <a:path w="6735436" h="1592012">
                <a:moveTo>
                  <a:pt x="0" y="0"/>
                </a:moveTo>
                <a:lnTo>
                  <a:pt x="6735436" y="0"/>
                </a:lnTo>
                <a:lnTo>
                  <a:pt x="6735436" y="1592013"/>
                </a:lnTo>
                <a:lnTo>
                  <a:pt x="0" y="15920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kumimoji="0" lang="es-MX" sz="520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En ese sentido</a:t>
            </a:r>
            <a:endParaRPr lang="es-PE" dirty="0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32725F3F-4A90-1971-3510-13583958C678}"/>
              </a:ext>
            </a:extLst>
          </p:cNvPr>
          <p:cNvSpPr/>
          <p:nvPr/>
        </p:nvSpPr>
        <p:spPr>
          <a:xfrm>
            <a:off x="5802351" y="187347"/>
            <a:ext cx="7999392" cy="1587512"/>
          </a:xfrm>
          <a:custGeom>
            <a:avLst/>
            <a:gdLst/>
            <a:ahLst/>
            <a:cxnLst/>
            <a:rect l="l" t="t" r="r" b="b"/>
            <a:pathLst>
              <a:path w="11874549" h="2806712">
                <a:moveTo>
                  <a:pt x="0" y="0"/>
                </a:moveTo>
                <a:lnTo>
                  <a:pt x="11874549" y="0"/>
                </a:lnTo>
                <a:lnTo>
                  <a:pt x="11874549" y="2806712"/>
                </a:lnTo>
                <a:lnTo>
                  <a:pt x="0" y="28067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93144" y="287663"/>
            <a:ext cx="6517894" cy="1593731"/>
          </a:xfrm>
          <a:prstGeom prst="rect">
            <a:avLst/>
          </a:prstGeom>
        </p:spPr>
      </p:pic>
      <p:sp>
        <p:nvSpPr>
          <p:cNvPr id="11" name="Freeform 4">
            <a:extLst>
              <a:ext uri="{FF2B5EF4-FFF2-40B4-BE49-F238E27FC236}">
                <a16:creationId xmlns:a16="http://schemas.microsoft.com/office/drawing/2014/main" id="{DB8D978D-5F31-C893-7010-F0664DF1618C}"/>
              </a:ext>
            </a:extLst>
          </p:cNvPr>
          <p:cNvSpPr/>
          <p:nvPr/>
        </p:nvSpPr>
        <p:spPr>
          <a:xfrm rot="1165892">
            <a:off x="11985547" y="4660843"/>
            <a:ext cx="6500442" cy="4077953"/>
          </a:xfrm>
          <a:custGeom>
            <a:avLst/>
            <a:gdLst/>
            <a:ahLst/>
            <a:cxnLst/>
            <a:rect l="l" t="t" r="r" b="b"/>
            <a:pathLst>
              <a:path w="4876923" h="5099445">
                <a:moveTo>
                  <a:pt x="0" y="0"/>
                </a:moveTo>
                <a:lnTo>
                  <a:pt x="4876924" y="0"/>
                </a:lnTo>
                <a:lnTo>
                  <a:pt x="4876924" y="5099444"/>
                </a:lnTo>
                <a:lnTo>
                  <a:pt x="0" y="509944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 anchor="ctr"/>
          <a:lstStyle/>
          <a:p>
            <a:pPr algn="ctr"/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       Al respecto, podría </a:t>
            </a:r>
          </a:p>
          <a:p>
            <a:pPr algn="ctr"/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ser útil la referencia al clientelismo, </a:t>
            </a:r>
          </a:p>
          <a:p>
            <a:pPr algn="ctr"/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la compra de votos y el fraude electoral.</a:t>
            </a:r>
            <a:endParaRPr lang="es-PE" dirty="0"/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5B086EF9-2C06-02B4-83C8-D6F650CA0249}"/>
              </a:ext>
            </a:extLst>
          </p:cNvPr>
          <p:cNvSpPr/>
          <p:nvPr/>
        </p:nvSpPr>
        <p:spPr>
          <a:xfrm>
            <a:off x="2108665" y="7658100"/>
            <a:ext cx="11860870" cy="2045840"/>
          </a:xfrm>
          <a:custGeom>
            <a:avLst/>
            <a:gdLst/>
            <a:ahLst/>
            <a:cxnLst/>
            <a:rect l="l" t="t" r="r" b="b"/>
            <a:pathLst>
              <a:path w="12682259" h="4865376">
                <a:moveTo>
                  <a:pt x="0" y="0"/>
                </a:moveTo>
                <a:lnTo>
                  <a:pt x="12682259" y="0"/>
                </a:lnTo>
                <a:lnTo>
                  <a:pt x="12682259" y="4865376"/>
                </a:lnTo>
                <a:lnTo>
                  <a:pt x="0" y="4865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                   P</a:t>
            </a: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ueden servir como indicador de los    </a:t>
            </a:r>
          </a:p>
          <a:p>
            <a:r>
              <a:rPr lang="es-MX" sz="3200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                 </a:t>
            </a: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problemas que enfrenta el proceso de        </a:t>
            </a:r>
          </a:p>
          <a:p>
            <a:r>
              <a:rPr lang="es-MX" sz="3200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                 </a:t>
            </a: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implementación de la democracia en                 </a:t>
            </a:r>
          </a:p>
          <a:p>
            <a:r>
              <a:rPr lang="es-MX" sz="3200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                 </a:t>
            </a: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una determinada región.</a:t>
            </a:r>
            <a:endParaRPr lang="es-PE" sz="3200" dirty="0"/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8A45EDC8-60EF-0610-B715-8CA00D916570}"/>
              </a:ext>
            </a:extLst>
          </p:cNvPr>
          <p:cNvSpPr/>
          <p:nvPr/>
        </p:nvSpPr>
        <p:spPr>
          <a:xfrm>
            <a:off x="7466605" y="4842120"/>
            <a:ext cx="3354790" cy="234649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  <a:p>
            <a:pPr algn="ctr"/>
            <a:endParaRPr lang="es-MX" sz="3200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  <a:p>
            <a:pPr algn="ctr"/>
            <a:r>
              <a:rPr lang="es-MX" sz="3200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porque</a:t>
            </a:r>
            <a:endParaRPr lang="es-PE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7C623-CE99-46D2-F128-3639CAD18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136F3EE-9279-ECCD-4573-FCAD3D78289D}"/>
              </a:ext>
            </a:extLst>
          </p:cNvPr>
          <p:cNvSpPr/>
          <p:nvPr/>
        </p:nvSpPr>
        <p:spPr>
          <a:xfrm>
            <a:off x="1666847" y="554891"/>
            <a:ext cx="14467167" cy="3902809"/>
          </a:xfrm>
          <a:custGeom>
            <a:avLst/>
            <a:gdLst/>
            <a:ahLst/>
            <a:cxnLst/>
            <a:rect l="l" t="t" r="r" b="b"/>
            <a:pathLst>
              <a:path w="14467167" h="4682101">
                <a:moveTo>
                  <a:pt x="0" y="0"/>
                </a:moveTo>
                <a:lnTo>
                  <a:pt x="14467167" y="0"/>
                </a:lnTo>
                <a:lnTo>
                  <a:pt x="14467167" y="4682101"/>
                </a:lnTo>
                <a:lnTo>
                  <a:pt x="0" y="46821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495AF16-64FD-35E4-C2BA-5D5EDD9BC124}"/>
              </a:ext>
            </a:extLst>
          </p:cNvPr>
          <p:cNvSpPr txBox="1"/>
          <p:nvPr/>
        </p:nvSpPr>
        <p:spPr>
          <a:xfrm>
            <a:off x="2266416" y="1658794"/>
            <a:ext cx="13619338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MX" sz="4400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Esta figura consiste en la realización de acciones previas, concurrentes y posteriores al proceso electoral con el objeto de alterar el resultado. </a:t>
            </a:r>
            <a:endParaRPr lang="en-US" sz="4400" b="1" dirty="0">
              <a:solidFill>
                <a:srgbClr val="000000"/>
              </a:solidFill>
              <a:latin typeface="Repo Ultra-Bold"/>
              <a:ea typeface="Repo Ultra-Bold"/>
              <a:cs typeface="Repo Ultra-Bold"/>
              <a:sym typeface="Repo Ultra-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EDD29FA-82CC-2BE6-DB5A-147316EDEF70}"/>
              </a:ext>
            </a:extLst>
          </p:cNvPr>
          <p:cNvSpPr/>
          <p:nvPr/>
        </p:nvSpPr>
        <p:spPr>
          <a:xfrm>
            <a:off x="1447800" y="4823375"/>
            <a:ext cx="7282961" cy="1483076"/>
          </a:xfrm>
          <a:custGeom>
            <a:avLst/>
            <a:gdLst/>
            <a:ahLst/>
            <a:cxnLst/>
            <a:rect l="l" t="t" r="r" b="b"/>
            <a:pathLst>
              <a:path w="7282961" h="1483076">
                <a:moveTo>
                  <a:pt x="0" y="0"/>
                </a:moveTo>
                <a:lnTo>
                  <a:pt x="7282960" y="0"/>
                </a:lnTo>
                <a:lnTo>
                  <a:pt x="7282960" y="1483075"/>
                </a:lnTo>
                <a:lnTo>
                  <a:pt x="0" y="14830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45D99A3-F19E-CC82-D8E6-8A18BF69E8E2}"/>
              </a:ext>
            </a:extLst>
          </p:cNvPr>
          <p:cNvSpPr/>
          <p:nvPr/>
        </p:nvSpPr>
        <p:spPr>
          <a:xfrm>
            <a:off x="3359516" y="6433085"/>
            <a:ext cx="9840142" cy="1457353"/>
          </a:xfrm>
          <a:custGeom>
            <a:avLst/>
            <a:gdLst/>
            <a:ahLst/>
            <a:cxnLst/>
            <a:rect l="l" t="t" r="r" b="b"/>
            <a:pathLst>
              <a:path w="7031087" h="1457353">
                <a:moveTo>
                  <a:pt x="0" y="0"/>
                </a:moveTo>
                <a:lnTo>
                  <a:pt x="7031086" y="0"/>
                </a:lnTo>
                <a:lnTo>
                  <a:pt x="7031086" y="1457353"/>
                </a:lnTo>
                <a:lnTo>
                  <a:pt x="0" y="14573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3C8C7F5A-446B-2379-E97B-DFF9CAD3CB18}"/>
              </a:ext>
            </a:extLst>
          </p:cNvPr>
          <p:cNvSpPr/>
          <p:nvPr/>
        </p:nvSpPr>
        <p:spPr>
          <a:xfrm>
            <a:off x="609600" y="8183914"/>
            <a:ext cx="9296400" cy="1576902"/>
          </a:xfrm>
          <a:custGeom>
            <a:avLst/>
            <a:gdLst/>
            <a:ahLst/>
            <a:cxnLst/>
            <a:rect l="l" t="t" r="r" b="b"/>
            <a:pathLst>
              <a:path w="7674490" h="1674434">
                <a:moveTo>
                  <a:pt x="0" y="0"/>
                </a:moveTo>
                <a:lnTo>
                  <a:pt x="7674490" y="0"/>
                </a:lnTo>
                <a:lnTo>
                  <a:pt x="7674490" y="1674434"/>
                </a:lnTo>
                <a:lnTo>
                  <a:pt x="0" y="16744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8EBBC31F-4B0C-B1A3-E2BC-36FC6E628916}"/>
              </a:ext>
            </a:extLst>
          </p:cNvPr>
          <p:cNvSpPr txBox="1"/>
          <p:nvPr/>
        </p:nvSpPr>
        <p:spPr>
          <a:xfrm>
            <a:off x="1845550" y="5077530"/>
            <a:ext cx="6434037" cy="920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3"/>
              </a:lnSpc>
            </a:pPr>
            <a:r>
              <a:rPr lang="es-MX" sz="3543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. El sentido del término no es unívoco</a:t>
            </a:r>
            <a:endParaRPr lang="en-US" sz="3543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29F65894-BB38-DF37-B0F1-CBF97AA37127}"/>
              </a:ext>
            </a:extLst>
          </p:cNvPr>
          <p:cNvSpPr txBox="1"/>
          <p:nvPr/>
        </p:nvSpPr>
        <p:spPr>
          <a:xfrm>
            <a:off x="5089280" y="6739680"/>
            <a:ext cx="7793625" cy="9471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7"/>
              </a:lnSpc>
            </a:pPr>
            <a:r>
              <a:rPr lang="es-MX" sz="3647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. El fraude puede identificar un tipo de delito electoral</a:t>
            </a:r>
            <a:endParaRPr lang="en-US" sz="3647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62987D2B-E1C5-A452-6BC9-0BD6D3F2BA50}"/>
              </a:ext>
            </a:extLst>
          </p:cNvPr>
          <p:cNvSpPr txBox="1"/>
          <p:nvPr/>
        </p:nvSpPr>
        <p:spPr>
          <a:xfrm>
            <a:off x="1447800" y="8525056"/>
            <a:ext cx="7696200" cy="12915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47"/>
              </a:lnSpc>
            </a:pPr>
            <a:r>
              <a:rPr lang="es-MX" sz="3347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funciona como supuestos dirigidos a alterar el resultado de un proceso electoral</a:t>
            </a:r>
            <a:endParaRPr lang="en-US" sz="3347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39509116-EA11-CF52-B97E-BFA50FBC37E7}"/>
              </a:ext>
            </a:extLst>
          </p:cNvPr>
          <p:cNvSpPr txBox="1"/>
          <p:nvPr/>
        </p:nvSpPr>
        <p:spPr>
          <a:xfrm>
            <a:off x="1842502" y="694130"/>
            <a:ext cx="14467167" cy="485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7"/>
              </a:lnSpc>
              <a:spcBef>
                <a:spcPct val="0"/>
              </a:spcBef>
            </a:pPr>
            <a:r>
              <a:rPr lang="en-US" sz="3647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El </a:t>
            </a:r>
            <a:r>
              <a:rPr lang="en-US" sz="3647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tercer</a:t>
            </a:r>
            <a:r>
              <a:rPr lang="en-US" sz="3647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3647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caso</a:t>
            </a:r>
            <a:r>
              <a:rPr lang="en-US" sz="3647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: El </a:t>
            </a:r>
            <a:r>
              <a:rPr lang="en-US" sz="3647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fraude</a:t>
            </a:r>
            <a:r>
              <a:rPr lang="en-US" sz="3647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electoral</a:t>
            </a:r>
          </a:p>
        </p:txBody>
      </p:sp>
      <p:pic>
        <p:nvPicPr>
          <p:cNvPr id="11" name="Cámara 10">
            <a:extLst>
              <a:ext uri="{FF2B5EF4-FFF2-40B4-BE49-F238E27FC236}">
                <a16:creationId xmlns:a16="http://schemas.microsoft.com/office/drawing/2014/main" id="{24DCC57E-8663-1C3B-9E0A-EA992A1AEF94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951500" y="5236991"/>
            <a:ext cx="2789491" cy="2789491"/>
          </a:xfrm>
          <a:prstGeom prst="ellipse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ED3015C-9D15-E7ED-076F-4A00E0B821D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7716" t="-154" b="1"/>
          <a:stretch>
            <a:fillRect/>
          </a:stretch>
        </p:blipFill>
        <p:spPr>
          <a:xfrm>
            <a:off x="10515600" y="8430468"/>
            <a:ext cx="6781800" cy="1459309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ABAB374-BDD2-8AE6-1301-D19B4FC2684E}"/>
              </a:ext>
            </a:extLst>
          </p:cNvPr>
          <p:cNvSpPr txBox="1"/>
          <p:nvPr/>
        </p:nvSpPr>
        <p:spPr>
          <a:xfrm>
            <a:off x="10744200" y="8627961"/>
            <a:ext cx="6324599" cy="1122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347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T</a:t>
            </a:r>
            <a:r>
              <a:rPr kumimoji="0" lang="es-MX" sz="334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ambién</a:t>
            </a:r>
            <a:r>
              <a:rPr kumimoji="0" lang="es-MX" sz="334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, forma parte de un concepto más general .</a:t>
            </a:r>
            <a:endParaRPr lang="es-PE" dirty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62049328-053B-823E-8492-3FFC734A8A69}"/>
              </a:ext>
            </a:extLst>
          </p:cNvPr>
          <p:cNvCxnSpPr/>
          <p:nvPr/>
        </p:nvCxnSpPr>
        <p:spPr>
          <a:xfrm>
            <a:off x="10515600" y="8430468"/>
            <a:ext cx="0" cy="13303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452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073BAD0C-270B-6160-99F3-9C25CC39BB3D}"/>
              </a:ext>
            </a:extLst>
          </p:cNvPr>
          <p:cNvSpPr/>
          <p:nvPr/>
        </p:nvSpPr>
        <p:spPr>
          <a:xfrm>
            <a:off x="5562600" y="723900"/>
            <a:ext cx="8534401" cy="8763000"/>
          </a:xfrm>
          <a:custGeom>
            <a:avLst/>
            <a:gdLst/>
            <a:ahLst/>
            <a:cxnLst/>
            <a:rect l="l" t="t" r="r" b="b"/>
            <a:pathLst>
              <a:path w="7537631" h="8291394">
                <a:moveTo>
                  <a:pt x="0" y="0"/>
                </a:moveTo>
                <a:lnTo>
                  <a:pt x="7537631" y="0"/>
                </a:lnTo>
                <a:lnTo>
                  <a:pt x="7537631" y="8291395"/>
                </a:lnTo>
                <a:lnTo>
                  <a:pt x="0" y="82913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kumimoji="0" lang="es-MX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rollo Playscript"/>
              <a:ea typeface="Carollo Playscript"/>
              <a:cs typeface="Carollo Playscript"/>
              <a:sym typeface="Carollo Playscript"/>
            </a:endParaRPr>
          </a:p>
          <a:p>
            <a:endParaRPr lang="es-MX" sz="6000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  <a:p>
            <a:r>
              <a:rPr kumimoji="0" lang="es-MX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Otro delito electoral se caracteriza por “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the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exchange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of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 cash,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food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, alcohol, and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other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small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items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for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 votes [el intercambio de dinero en efectivo, comida, alcohol y otros artículos pequeños por votos]” (Stokes,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Dunning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, Nazareno y Brusco, 2013, p. 227) .</a:t>
            </a:r>
            <a:endParaRPr lang="es-PE" sz="4000" dirty="0"/>
          </a:p>
        </p:txBody>
      </p:sp>
      <p:sp>
        <p:nvSpPr>
          <p:cNvPr id="4" name="Freeform 3"/>
          <p:cNvSpPr/>
          <p:nvPr/>
        </p:nvSpPr>
        <p:spPr>
          <a:xfrm>
            <a:off x="685800" y="2324100"/>
            <a:ext cx="4572000" cy="5029200"/>
          </a:xfrm>
          <a:custGeom>
            <a:avLst/>
            <a:gdLst/>
            <a:ahLst/>
            <a:cxnLst/>
            <a:rect l="l" t="t" r="r" b="b"/>
            <a:pathLst>
              <a:path w="11874549" h="2806712">
                <a:moveTo>
                  <a:pt x="0" y="0"/>
                </a:moveTo>
                <a:lnTo>
                  <a:pt x="11874549" y="0"/>
                </a:lnTo>
                <a:lnTo>
                  <a:pt x="11874549" y="2806712"/>
                </a:lnTo>
                <a:lnTo>
                  <a:pt x="0" y="28067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Cabe detenerse en la segunda figura:</a:t>
            </a:r>
          </a:p>
          <a:p>
            <a:r>
              <a:rPr kumimoji="0" lang="es-MX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ollo Playscript"/>
                <a:ea typeface="Carollo Playscript"/>
                <a:cs typeface="Carollo Playscript"/>
                <a:sym typeface="Carollo Playscript"/>
              </a:rPr>
              <a:t>La compra de votos o soborno electoral </a:t>
            </a:r>
          </a:p>
          <a:p>
            <a:endParaRPr lang="es-PE" dirty="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24634F55-5BB3-E869-EC9F-1C578538AD80}"/>
              </a:ext>
            </a:extLst>
          </p:cNvPr>
          <p:cNvSpPr/>
          <p:nvPr/>
        </p:nvSpPr>
        <p:spPr>
          <a:xfrm>
            <a:off x="14249402" y="3467100"/>
            <a:ext cx="3733798" cy="5832969"/>
          </a:xfrm>
          <a:custGeom>
            <a:avLst/>
            <a:gdLst/>
            <a:ahLst/>
            <a:cxnLst/>
            <a:rect l="l" t="t" r="r" b="b"/>
            <a:pathLst>
              <a:path w="6769498" h="5070969">
                <a:moveTo>
                  <a:pt x="0" y="0"/>
                </a:moveTo>
                <a:lnTo>
                  <a:pt x="6769498" y="0"/>
                </a:lnTo>
                <a:lnTo>
                  <a:pt x="6769498" y="5070969"/>
                </a:lnTo>
                <a:lnTo>
                  <a:pt x="0" y="50709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dirty="0">
              <a:latin typeface="Carollo Playscript" panose="020B0604020202020204" charset="0"/>
            </a:endParaRPr>
          </a:p>
          <a:p>
            <a:endParaRPr lang="es-MX" dirty="0">
              <a:latin typeface="Carollo Playscript" panose="020B0604020202020204" charset="0"/>
            </a:endParaRPr>
          </a:p>
          <a:p>
            <a:r>
              <a:rPr lang="es-MX" dirty="0">
                <a:latin typeface="Carollo Playscript" panose="020B0604020202020204" charset="0"/>
              </a:rPr>
              <a:t>	</a:t>
            </a:r>
            <a:r>
              <a:rPr lang="es-MX" sz="2000" dirty="0">
                <a:latin typeface="Carollo Playscript" panose="020B0604020202020204" charset="0"/>
              </a:rPr>
              <a:t>En EE. UU.,</a:t>
            </a:r>
          </a:p>
          <a:p>
            <a:r>
              <a:rPr lang="es-MX" sz="2000" dirty="0">
                <a:latin typeface="Carollo Playscript" panose="020B0604020202020204" charset="0"/>
              </a:rPr>
              <a:t>	 la compra de   </a:t>
            </a:r>
          </a:p>
          <a:p>
            <a:r>
              <a:rPr lang="es-MX" sz="2000" dirty="0">
                <a:latin typeface="Carollo Playscript" panose="020B0604020202020204" charset="0"/>
              </a:rPr>
              <a:t>        votos 	</a:t>
            </a:r>
          </a:p>
          <a:p>
            <a:r>
              <a:rPr lang="es-MX" sz="2000" dirty="0">
                <a:latin typeface="Carollo Playscript" panose="020B0604020202020204" charset="0"/>
              </a:rPr>
              <a:t>        persistió </a:t>
            </a:r>
          </a:p>
          <a:p>
            <a:r>
              <a:rPr lang="es-MX" sz="2000" dirty="0">
                <a:latin typeface="Carollo Playscript" panose="020B0604020202020204" charset="0"/>
              </a:rPr>
              <a:t>     hasta mediados del   </a:t>
            </a:r>
          </a:p>
          <a:p>
            <a:r>
              <a:rPr lang="es-MX" sz="2000" dirty="0">
                <a:latin typeface="Carollo Playscript" panose="020B0604020202020204" charset="0"/>
              </a:rPr>
              <a:t>     siglo XX. </a:t>
            </a:r>
          </a:p>
          <a:p>
            <a:r>
              <a:rPr lang="es-MX" sz="2000" dirty="0">
                <a:latin typeface="Carollo Playscript" panose="020B0604020202020204" charset="0"/>
              </a:rPr>
              <a:t>	</a:t>
            </a:r>
          </a:p>
          <a:p>
            <a:endParaRPr lang="es-MX" sz="2000" dirty="0">
              <a:latin typeface="Carollo Playscript" panose="020B0604020202020204" charset="0"/>
            </a:endParaRPr>
          </a:p>
          <a:p>
            <a:r>
              <a:rPr lang="es-MX" sz="2000" dirty="0">
                <a:latin typeface="Carollo Playscript" panose="020B0604020202020204" charset="0"/>
              </a:rPr>
              <a:t>     En Plaquemines 	(Luisiana), </a:t>
            </a:r>
          </a:p>
          <a:p>
            <a:r>
              <a:rPr lang="es-MX" sz="2000" dirty="0">
                <a:latin typeface="Carollo Playscript" panose="020B0604020202020204" charset="0"/>
              </a:rPr>
              <a:t>	se pagaba a </a:t>
            </a:r>
          </a:p>
          <a:p>
            <a:r>
              <a:rPr lang="es-MX" sz="2000" dirty="0">
                <a:latin typeface="Carollo Playscript" panose="020B0604020202020204" charset="0"/>
              </a:rPr>
              <a:t>	electores </a:t>
            </a:r>
          </a:p>
          <a:p>
            <a:r>
              <a:rPr lang="es-MX" sz="2000" dirty="0">
                <a:latin typeface="Carollo Playscript" panose="020B0604020202020204" charset="0"/>
              </a:rPr>
              <a:t>         entre </a:t>
            </a:r>
          </a:p>
          <a:p>
            <a:r>
              <a:rPr lang="es-MX" sz="2000" dirty="0">
                <a:latin typeface="Carollo Playscript" panose="020B0604020202020204" charset="0"/>
              </a:rPr>
              <a:t>         1950 y 1960.</a:t>
            </a:r>
            <a:endParaRPr lang="es-PE" sz="2000" dirty="0">
              <a:latin typeface="Carollo Playscript" panose="020B0604020202020204" charset="0"/>
            </a:endParaRPr>
          </a:p>
        </p:txBody>
      </p:sp>
      <p:pic>
        <p:nvPicPr>
          <p:cNvPr id="5" name="Cámara 4">
            <a:extLst>
              <a:ext uri="{FF2B5EF4-FFF2-40B4-BE49-F238E27FC236}">
                <a16:creationId xmlns:a16="http://schemas.microsoft.com/office/drawing/2014/main" id="{780F91B0-9B52-A07F-3E6A-28716CC88B72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706600" y="190500"/>
            <a:ext cx="3086100" cy="30861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46476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806</Words>
  <Application>Microsoft Office PowerPoint</Application>
  <PresentationFormat>Personalizado</PresentationFormat>
  <Paragraphs>102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Repo Ultra-Bold</vt:lpstr>
      <vt:lpstr>Repo Heavy</vt:lpstr>
      <vt:lpstr>Carollo Playscript</vt:lpstr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consejos para emprender llamativo amarillo</dc:title>
  <cp:lastModifiedBy>Roque Augusto Bravo Basaldúa</cp:lastModifiedBy>
  <cp:revision>18</cp:revision>
  <dcterms:created xsi:type="dcterms:W3CDTF">2006-08-16T00:00:00Z</dcterms:created>
  <dcterms:modified xsi:type="dcterms:W3CDTF">2026-02-06T02:00:03Z</dcterms:modified>
  <dc:identifier>DAG_3N08QUI</dc:identifier>
</cp:coreProperties>
</file>