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</p:sldIdLst>
  <p:sldSz cx="18288000" cy="10287000"/>
  <p:notesSz cx="6858000" cy="9144000"/>
  <p:embeddedFontLst>
    <p:embeddedFont>
      <p:font typeface="Carollo Playscript" panose="020B0604020202020204" charset="0"/>
      <p:regular r:id="rId13"/>
    </p:embeddedFont>
    <p:embeddedFont>
      <p:font typeface="Carollo Playscript Bold" panose="020B0604020202020204" charset="0"/>
      <p:regular r:id="rId14"/>
    </p:embeddedFont>
    <p:embeddedFont>
      <p:font typeface="Repo Heavy" panose="020B0604020202020204" charset="0"/>
      <p:regular r:id="rId15"/>
    </p:embeddedFont>
    <p:embeddedFont>
      <p:font typeface="Repo Ultra-Bold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1130" y="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12.svg"/><Relationship Id="rId3" Type="http://schemas.openxmlformats.org/officeDocument/2006/relationships/image" Target="../media/image52.svg"/><Relationship Id="rId7" Type="http://schemas.openxmlformats.org/officeDocument/2006/relationships/image" Target="../media/image77.svg"/><Relationship Id="rId12" Type="http://schemas.openxmlformats.org/officeDocument/2006/relationships/image" Target="../media/image1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11" Type="http://schemas.openxmlformats.org/officeDocument/2006/relationships/image" Target="../media/image81.svg"/><Relationship Id="rId5" Type="http://schemas.openxmlformats.org/officeDocument/2006/relationships/image" Target="../media/image75.sv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12.svg"/><Relationship Id="rId3" Type="http://schemas.openxmlformats.org/officeDocument/2006/relationships/image" Target="../media/image46.svg"/><Relationship Id="rId7" Type="http://schemas.openxmlformats.org/officeDocument/2006/relationships/image" Target="../media/image85.svg"/><Relationship Id="rId12" Type="http://schemas.openxmlformats.org/officeDocument/2006/relationships/image" Target="../media/image1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11" Type="http://schemas.openxmlformats.org/officeDocument/2006/relationships/image" Target="../media/image10.svg"/><Relationship Id="rId5" Type="http://schemas.openxmlformats.org/officeDocument/2006/relationships/image" Target="../media/image83.svg"/><Relationship Id="rId10" Type="http://schemas.openxmlformats.org/officeDocument/2006/relationships/image" Target="../media/image9.png"/><Relationship Id="rId4" Type="http://schemas.openxmlformats.org/officeDocument/2006/relationships/image" Target="../media/image82.png"/><Relationship Id="rId9" Type="http://schemas.openxmlformats.org/officeDocument/2006/relationships/image" Target="../media/image8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12.svg"/><Relationship Id="rId5" Type="http://schemas.openxmlformats.org/officeDocument/2006/relationships/image" Target="../media/image22.svg"/><Relationship Id="rId10" Type="http://schemas.openxmlformats.org/officeDocument/2006/relationships/image" Target="../media/image11.png"/><Relationship Id="rId4" Type="http://schemas.openxmlformats.org/officeDocument/2006/relationships/image" Target="../media/image21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12.sv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1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12.svg"/><Relationship Id="rId5" Type="http://schemas.openxmlformats.org/officeDocument/2006/relationships/image" Target="../media/image38.svg"/><Relationship Id="rId10" Type="http://schemas.openxmlformats.org/officeDocument/2006/relationships/image" Target="../media/image11.png"/><Relationship Id="rId4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12.svg"/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12" Type="http://schemas.openxmlformats.org/officeDocument/2006/relationships/image" Target="../media/image1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svg"/><Relationship Id="rId5" Type="http://schemas.openxmlformats.org/officeDocument/2006/relationships/image" Target="../media/image46.sv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4.sv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svg"/><Relationship Id="rId10" Type="http://schemas.openxmlformats.org/officeDocument/2006/relationships/image" Target="../media/image12.svg"/><Relationship Id="rId4" Type="http://schemas.openxmlformats.org/officeDocument/2006/relationships/image" Target="../media/image55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2.svg"/><Relationship Id="rId7" Type="http://schemas.openxmlformats.org/officeDocument/2006/relationships/image" Target="../media/image63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12.svg"/><Relationship Id="rId5" Type="http://schemas.openxmlformats.org/officeDocument/2006/relationships/image" Target="../media/image61.svg"/><Relationship Id="rId10" Type="http://schemas.openxmlformats.org/officeDocument/2006/relationships/image" Target="../media/image11.png"/><Relationship Id="rId4" Type="http://schemas.openxmlformats.org/officeDocument/2006/relationships/image" Target="../media/image60.png"/><Relationship Id="rId9" Type="http://schemas.openxmlformats.org/officeDocument/2006/relationships/image" Target="../media/image6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svg"/><Relationship Id="rId3" Type="http://schemas.openxmlformats.org/officeDocument/2006/relationships/image" Target="../media/image54.svg"/><Relationship Id="rId7" Type="http://schemas.openxmlformats.org/officeDocument/2006/relationships/image" Target="../media/image67.svg"/><Relationship Id="rId12" Type="http://schemas.openxmlformats.org/officeDocument/2006/relationships/image" Target="../media/image7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svg"/><Relationship Id="rId5" Type="http://schemas.openxmlformats.org/officeDocument/2006/relationships/image" Target="../media/image63.svg"/><Relationship Id="rId15" Type="http://schemas.openxmlformats.org/officeDocument/2006/relationships/image" Target="../media/image12.svg"/><Relationship Id="rId10" Type="http://schemas.openxmlformats.org/officeDocument/2006/relationships/image" Target="../media/image70.png"/><Relationship Id="rId4" Type="http://schemas.openxmlformats.org/officeDocument/2006/relationships/image" Target="../media/image62.png"/><Relationship Id="rId9" Type="http://schemas.openxmlformats.org/officeDocument/2006/relationships/image" Target="../media/image69.sv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244654" y="2738392"/>
            <a:ext cx="12785610" cy="2603615"/>
          </a:xfrm>
          <a:custGeom>
            <a:avLst/>
            <a:gdLst/>
            <a:ahLst/>
            <a:cxnLst/>
            <a:rect l="l" t="t" r="r" b="b"/>
            <a:pathLst>
              <a:path w="12785610" h="2603615">
                <a:moveTo>
                  <a:pt x="0" y="0"/>
                </a:moveTo>
                <a:lnTo>
                  <a:pt x="12785609" y="0"/>
                </a:lnTo>
                <a:lnTo>
                  <a:pt x="12785609" y="2603615"/>
                </a:lnTo>
                <a:lnTo>
                  <a:pt x="0" y="26036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3" name="Freeform 3"/>
          <p:cNvSpPr/>
          <p:nvPr/>
        </p:nvSpPr>
        <p:spPr>
          <a:xfrm>
            <a:off x="12305635" y="5297743"/>
            <a:ext cx="4305291" cy="4501731"/>
          </a:xfrm>
          <a:custGeom>
            <a:avLst/>
            <a:gdLst/>
            <a:ahLst/>
            <a:cxnLst/>
            <a:rect l="l" t="t" r="r" b="b"/>
            <a:pathLst>
              <a:path w="4305291" h="4501731">
                <a:moveTo>
                  <a:pt x="0" y="0"/>
                </a:moveTo>
                <a:lnTo>
                  <a:pt x="4305292" y="0"/>
                </a:lnTo>
                <a:lnTo>
                  <a:pt x="4305292" y="4501731"/>
                </a:lnTo>
                <a:lnTo>
                  <a:pt x="0" y="45017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4" name="Freeform 4"/>
          <p:cNvSpPr/>
          <p:nvPr/>
        </p:nvSpPr>
        <p:spPr>
          <a:xfrm>
            <a:off x="1257737" y="4304759"/>
            <a:ext cx="14867642" cy="3243849"/>
          </a:xfrm>
          <a:custGeom>
            <a:avLst/>
            <a:gdLst/>
            <a:ahLst/>
            <a:cxnLst/>
            <a:rect l="l" t="t" r="r" b="b"/>
            <a:pathLst>
              <a:path w="14867642" h="3243849">
                <a:moveTo>
                  <a:pt x="0" y="0"/>
                </a:moveTo>
                <a:lnTo>
                  <a:pt x="14867642" y="0"/>
                </a:lnTo>
                <a:lnTo>
                  <a:pt x="14867642" y="3243849"/>
                </a:lnTo>
                <a:lnTo>
                  <a:pt x="0" y="32438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5" name="Freeform 5"/>
          <p:cNvSpPr/>
          <p:nvPr/>
        </p:nvSpPr>
        <p:spPr>
          <a:xfrm rot="-1418456">
            <a:off x="259037" y="662116"/>
            <a:ext cx="3047010" cy="3164501"/>
          </a:xfrm>
          <a:custGeom>
            <a:avLst/>
            <a:gdLst/>
            <a:ahLst/>
            <a:cxnLst/>
            <a:rect l="l" t="t" r="r" b="b"/>
            <a:pathLst>
              <a:path w="3047010" h="3164501">
                <a:moveTo>
                  <a:pt x="0" y="0"/>
                </a:moveTo>
                <a:lnTo>
                  <a:pt x="3047010" y="0"/>
                </a:lnTo>
                <a:lnTo>
                  <a:pt x="3047010" y="3164501"/>
                </a:lnTo>
                <a:lnTo>
                  <a:pt x="0" y="31645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6" name="TextBox 6"/>
          <p:cNvSpPr txBox="1"/>
          <p:nvPr/>
        </p:nvSpPr>
        <p:spPr>
          <a:xfrm>
            <a:off x="2924835" y="4975809"/>
            <a:ext cx="11857965" cy="12988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820"/>
              </a:lnSpc>
            </a:pPr>
            <a:r>
              <a:rPr lang="en-US" sz="8800" b="1" dirty="0" err="1">
                <a:solidFill>
                  <a:srgbClr val="000000"/>
                </a:solidFill>
                <a:latin typeface="Repo Heavy"/>
                <a:ea typeface="Repo Heavy"/>
                <a:cs typeface="Repo Heavy"/>
                <a:sym typeface="Repo Heavy"/>
              </a:rPr>
              <a:t>Conversemos</a:t>
            </a:r>
            <a:r>
              <a:rPr lang="en-US" sz="8800" b="1" dirty="0">
                <a:solidFill>
                  <a:srgbClr val="000000"/>
                </a:solidFill>
                <a:latin typeface="Repo Heavy"/>
                <a:ea typeface="Repo Heavy"/>
                <a:cs typeface="Repo Heavy"/>
                <a:sym typeface="Repo Heavy"/>
              </a:rPr>
              <a:t>...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001298" y="3190494"/>
            <a:ext cx="11272320" cy="80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48"/>
              </a:lnSpc>
            </a:pPr>
            <a:r>
              <a:rPr lang="en-US" sz="4677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Al Toque Roque...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34944" y="8693518"/>
            <a:ext cx="10844808" cy="1139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8"/>
              </a:lnSpc>
              <a:spcBef>
                <a:spcPct val="0"/>
              </a:spcBef>
            </a:pPr>
            <a:r>
              <a:rPr lang="en-US" sz="3971" b="1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Juntos </a:t>
            </a:r>
            <a:r>
              <a:rPr lang="en-US" sz="3971" b="1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por</a:t>
            </a:r>
            <a:r>
              <a:rPr lang="en-US" sz="3971" b="1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</a:t>
            </a:r>
            <a:r>
              <a:rPr lang="en-US" sz="3971" b="1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unas</a:t>
            </a:r>
            <a:r>
              <a:rPr lang="en-US" sz="3971" b="1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</a:t>
            </a:r>
            <a:r>
              <a:rPr lang="en-US" sz="3971" b="1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elecciones</a:t>
            </a:r>
            <a:r>
              <a:rPr lang="en-US" sz="3971" b="1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</a:t>
            </a:r>
            <a:r>
              <a:rPr lang="en-US" sz="3971" b="1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limpias</a:t>
            </a:r>
            <a:r>
              <a:rPr lang="en-US" sz="3971" b="1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y la </a:t>
            </a:r>
            <a:r>
              <a:rPr lang="en-US" sz="3971" b="1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reforma</a:t>
            </a:r>
            <a:r>
              <a:rPr lang="en-US" sz="3971" b="1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del </a:t>
            </a:r>
            <a:r>
              <a:rPr lang="en-US" sz="3971" b="1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sistema</a:t>
            </a:r>
            <a:r>
              <a:rPr lang="en-US" sz="3971" b="1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electoral 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C898AD71-C0E9-F568-5A89-60FED7CD5EA8}"/>
              </a:ext>
            </a:extLst>
          </p:cNvPr>
          <p:cNvSpPr/>
          <p:nvPr/>
        </p:nvSpPr>
        <p:spPr>
          <a:xfrm>
            <a:off x="3200400" y="266700"/>
            <a:ext cx="14478000" cy="1674434"/>
          </a:xfrm>
          <a:custGeom>
            <a:avLst/>
            <a:gdLst/>
            <a:ahLst/>
            <a:cxnLst/>
            <a:rect l="l" t="t" r="r" b="b"/>
            <a:pathLst>
              <a:path w="7674490" h="1674434">
                <a:moveTo>
                  <a:pt x="0" y="0"/>
                </a:moveTo>
                <a:lnTo>
                  <a:pt x="7674490" y="0"/>
                </a:lnTo>
                <a:lnTo>
                  <a:pt x="7674490" y="1674434"/>
                </a:lnTo>
                <a:lnTo>
                  <a:pt x="0" y="16744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F5CB449-AF6A-0E1D-EE2F-117255B2EA66}"/>
              </a:ext>
            </a:extLst>
          </p:cNvPr>
          <p:cNvSpPr txBox="1"/>
          <p:nvPr/>
        </p:nvSpPr>
        <p:spPr>
          <a:xfrm>
            <a:off x="4572000" y="642443"/>
            <a:ext cx="12785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/>
              <a:t>ROQUE AUGUSTO BRAVO BASALDÚA</a:t>
            </a:r>
            <a:endParaRPr lang="es-PE" sz="6000" b="1" dirty="0"/>
          </a:p>
        </p:txBody>
      </p:sp>
      <p:pic>
        <p:nvPicPr>
          <p:cNvPr id="10" name="Cámara 9">
            <a:extLst>
              <a:ext uri="{FF2B5EF4-FFF2-40B4-BE49-F238E27FC236}">
                <a16:creationId xmlns:a16="http://schemas.microsoft.com/office/drawing/2014/main" id="{FF77B7BD-EAC0-B209-147B-9818AF57A2BC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909374" y="6908374"/>
            <a:ext cx="3255182" cy="3255182"/>
          </a:xfrm>
          <a:prstGeom prst="ellipse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81600" y="783327"/>
            <a:ext cx="12342817" cy="2558060"/>
          </a:xfrm>
          <a:custGeom>
            <a:avLst/>
            <a:gdLst/>
            <a:ahLst/>
            <a:cxnLst/>
            <a:rect l="l" t="t" r="r" b="b"/>
            <a:pathLst>
              <a:path w="10822561" h="2558060">
                <a:moveTo>
                  <a:pt x="0" y="0"/>
                </a:moveTo>
                <a:lnTo>
                  <a:pt x="10822560" y="0"/>
                </a:lnTo>
                <a:lnTo>
                  <a:pt x="10822560" y="2558060"/>
                </a:lnTo>
                <a:lnTo>
                  <a:pt x="0" y="2558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3" name="Freeform 3"/>
          <p:cNvSpPr/>
          <p:nvPr/>
        </p:nvSpPr>
        <p:spPr>
          <a:xfrm rot="-5400000">
            <a:off x="3190954" y="794002"/>
            <a:ext cx="3492533" cy="6555950"/>
          </a:xfrm>
          <a:custGeom>
            <a:avLst/>
            <a:gdLst/>
            <a:ahLst/>
            <a:cxnLst/>
            <a:rect l="l" t="t" r="r" b="b"/>
            <a:pathLst>
              <a:path w="3492533" h="6555950">
                <a:moveTo>
                  <a:pt x="0" y="0"/>
                </a:moveTo>
                <a:lnTo>
                  <a:pt x="3492533" y="0"/>
                </a:lnTo>
                <a:lnTo>
                  <a:pt x="3492533" y="6555950"/>
                </a:lnTo>
                <a:lnTo>
                  <a:pt x="0" y="65559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 dirty="0"/>
          </a:p>
        </p:txBody>
      </p:sp>
      <p:sp>
        <p:nvSpPr>
          <p:cNvPr id="4" name="Freeform 4"/>
          <p:cNvSpPr/>
          <p:nvPr/>
        </p:nvSpPr>
        <p:spPr>
          <a:xfrm rot="-5400000" flipV="1">
            <a:off x="3944618" y="4135120"/>
            <a:ext cx="3769360" cy="7848599"/>
          </a:xfrm>
          <a:custGeom>
            <a:avLst/>
            <a:gdLst/>
            <a:ahLst/>
            <a:cxnLst/>
            <a:rect l="l" t="t" r="r" b="b"/>
            <a:pathLst>
              <a:path w="3492533" h="6555950">
                <a:moveTo>
                  <a:pt x="0" y="6555950"/>
                </a:moveTo>
                <a:lnTo>
                  <a:pt x="3492533" y="6555950"/>
                </a:lnTo>
                <a:lnTo>
                  <a:pt x="3492533" y="0"/>
                </a:lnTo>
                <a:lnTo>
                  <a:pt x="0" y="0"/>
                </a:lnTo>
                <a:lnTo>
                  <a:pt x="0" y="655595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5" name="Freeform 5"/>
          <p:cNvSpPr/>
          <p:nvPr/>
        </p:nvSpPr>
        <p:spPr>
          <a:xfrm rot="-5400000" flipV="1">
            <a:off x="11140109" y="329597"/>
            <a:ext cx="3492533" cy="7484756"/>
          </a:xfrm>
          <a:custGeom>
            <a:avLst/>
            <a:gdLst/>
            <a:ahLst/>
            <a:cxnLst/>
            <a:rect l="l" t="t" r="r" b="b"/>
            <a:pathLst>
              <a:path w="3492533" h="6555950">
                <a:moveTo>
                  <a:pt x="0" y="6555950"/>
                </a:moveTo>
                <a:lnTo>
                  <a:pt x="3492534" y="6555950"/>
                </a:lnTo>
                <a:lnTo>
                  <a:pt x="3492534" y="0"/>
                </a:lnTo>
                <a:lnTo>
                  <a:pt x="0" y="0"/>
                </a:lnTo>
                <a:lnTo>
                  <a:pt x="0" y="655595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6" name="Freeform 6"/>
          <p:cNvSpPr/>
          <p:nvPr/>
        </p:nvSpPr>
        <p:spPr>
          <a:xfrm rot="-5400000">
            <a:off x="11604513" y="4643034"/>
            <a:ext cx="3492533" cy="6555950"/>
          </a:xfrm>
          <a:custGeom>
            <a:avLst/>
            <a:gdLst/>
            <a:ahLst/>
            <a:cxnLst/>
            <a:rect l="l" t="t" r="r" b="b"/>
            <a:pathLst>
              <a:path w="3492533" h="6555950">
                <a:moveTo>
                  <a:pt x="0" y="0"/>
                </a:moveTo>
                <a:lnTo>
                  <a:pt x="3492533" y="0"/>
                </a:lnTo>
                <a:lnTo>
                  <a:pt x="3492533" y="6555950"/>
                </a:lnTo>
                <a:lnTo>
                  <a:pt x="0" y="65559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7" name="TextBox 7"/>
          <p:cNvSpPr txBox="1"/>
          <p:nvPr/>
        </p:nvSpPr>
        <p:spPr>
          <a:xfrm>
            <a:off x="5334000" y="1175980"/>
            <a:ext cx="11683353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80"/>
              </a:lnSpc>
            </a:pPr>
            <a:r>
              <a:rPr lang="en-US" sz="6164" b="1" dirty="0" err="1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Hagamos</a:t>
            </a:r>
            <a:r>
              <a:rPr lang="en-US" sz="6164" b="1" dirty="0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 </a:t>
            </a:r>
            <a:r>
              <a:rPr lang="en-US" sz="6164" b="1" dirty="0" err="1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el</a:t>
            </a:r>
            <a:r>
              <a:rPr lang="en-US" sz="6164" b="1" dirty="0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 </a:t>
            </a:r>
            <a:r>
              <a:rPr lang="en-US" sz="6164" b="1" dirty="0" err="1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siguiente</a:t>
            </a:r>
            <a:r>
              <a:rPr lang="en-US" sz="6164" b="1" dirty="0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 </a:t>
            </a:r>
            <a:r>
              <a:rPr lang="en-US" sz="6164" b="1" dirty="0" err="1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análisis</a:t>
            </a:r>
            <a:endParaRPr lang="en-US" sz="6164" b="1" dirty="0">
              <a:solidFill>
                <a:srgbClr val="000000"/>
              </a:solidFill>
              <a:latin typeface="Repo Ultra-Bold"/>
              <a:ea typeface="Repo Ultra-Bold"/>
              <a:cs typeface="Repo Ultra-Bold"/>
              <a:sym typeface="Repo Ultra-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514601" y="2819600"/>
            <a:ext cx="5410200" cy="22676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68"/>
              </a:lnSpc>
            </a:pPr>
            <a:r>
              <a:rPr lang="en-US" sz="3971" b="1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Fortalezas</a:t>
            </a:r>
            <a:endParaRPr lang="en-US" sz="3971" b="1" dirty="0">
              <a:solidFill>
                <a:srgbClr val="000000"/>
              </a:solidFill>
              <a:latin typeface="Carollo Playscript"/>
              <a:ea typeface="Carollo Playscript"/>
              <a:cs typeface="Carollo Playscript"/>
              <a:sym typeface="Carollo Playscript"/>
            </a:endParaRPr>
          </a:p>
          <a:p>
            <a:pPr algn="ctr">
              <a:lnSpc>
                <a:spcPts val="4368"/>
              </a:lnSpc>
            </a:pPr>
            <a:endParaRPr lang="en-US" sz="3971" dirty="0">
              <a:solidFill>
                <a:srgbClr val="000000"/>
              </a:solidFill>
              <a:latin typeface="Carollo Playscript"/>
              <a:ea typeface="Carollo Playscript"/>
              <a:cs typeface="Carollo Playscript"/>
              <a:sym typeface="Carollo Playscript"/>
            </a:endParaRPr>
          </a:p>
          <a:p>
            <a:pPr>
              <a:lnSpc>
                <a:spcPts val="4368"/>
              </a:lnSpc>
            </a:pPr>
            <a:r>
              <a:rPr lang="en-US" sz="3971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División del </a:t>
            </a:r>
            <a:r>
              <a:rPr lang="en-US" sz="3971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trabajo</a:t>
            </a:r>
            <a:endParaRPr lang="en-US" sz="3971" dirty="0">
              <a:solidFill>
                <a:srgbClr val="000000"/>
              </a:solidFill>
              <a:latin typeface="Carollo Playscript"/>
              <a:ea typeface="Carollo Playscript"/>
              <a:cs typeface="Carollo Playscript"/>
              <a:sym typeface="Carollo Playscript"/>
            </a:endParaRPr>
          </a:p>
          <a:p>
            <a:pPr algn="ctr">
              <a:lnSpc>
                <a:spcPts val="4368"/>
              </a:lnSpc>
            </a:pPr>
            <a:r>
              <a:rPr lang="en-US" sz="3971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Especialización</a:t>
            </a:r>
            <a:endParaRPr lang="en-US" sz="3971" dirty="0">
              <a:solidFill>
                <a:srgbClr val="000000"/>
              </a:solidFill>
              <a:latin typeface="Carollo Playscript"/>
              <a:ea typeface="Carollo Playscript"/>
              <a:cs typeface="Carollo Playscript"/>
              <a:sym typeface="Carollo Playscrip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202594" y="5818242"/>
            <a:ext cx="6781800" cy="5088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68"/>
              </a:lnSpc>
            </a:pPr>
            <a:endParaRPr lang="en-US" sz="3971" b="1" dirty="0">
              <a:solidFill>
                <a:srgbClr val="000000"/>
              </a:solidFill>
              <a:latin typeface="Carollo Playscript"/>
              <a:ea typeface="Carollo Playscript"/>
              <a:cs typeface="Carollo Playscript"/>
              <a:sym typeface="Carollo Playscript"/>
            </a:endParaRPr>
          </a:p>
          <a:p>
            <a:pPr algn="ctr">
              <a:lnSpc>
                <a:spcPts val="4368"/>
              </a:lnSpc>
            </a:pPr>
            <a:r>
              <a:rPr lang="en-US" sz="3971" b="1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Debilidades</a:t>
            </a:r>
            <a:endParaRPr lang="en-US" sz="3971" b="1" dirty="0">
              <a:solidFill>
                <a:srgbClr val="000000"/>
              </a:solidFill>
              <a:latin typeface="Carollo Playscript"/>
              <a:ea typeface="Carollo Playscript"/>
              <a:cs typeface="Carollo Playscript"/>
              <a:sym typeface="Carollo Playscript"/>
            </a:endParaRPr>
          </a:p>
          <a:p>
            <a:pPr algn="ctr">
              <a:lnSpc>
                <a:spcPts val="4368"/>
              </a:lnSpc>
            </a:pPr>
            <a:endParaRPr lang="en-US" dirty="0">
              <a:solidFill>
                <a:srgbClr val="000000"/>
              </a:solidFill>
              <a:latin typeface="Carollo Playscript"/>
              <a:ea typeface="Carollo Playscript"/>
              <a:cs typeface="Carollo Playscript"/>
              <a:sym typeface="Carollo Playscript"/>
            </a:endParaRPr>
          </a:p>
          <a:p>
            <a:pPr algn="ctr">
              <a:lnSpc>
                <a:spcPts val="4368"/>
              </a:lnSpc>
            </a:pPr>
            <a:r>
              <a:rPr lang="en-US" sz="3971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Descordinación</a:t>
            </a:r>
            <a:endParaRPr lang="en-US" sz="3971" dirty="0">
              <a:solidFill>
                <a:srgbClr val="000000"/>
              </a:solidFill>
              <a:latin typeface="Carollo Playscript"/>
              <a:ea typeface="Carollo Playscript"/>
              <a:cs typeface="Carollo Playscript"/>
              <a:sym typeface="Carollo Playscript"/>
            </a:endParaRPr>
          </a:p>
          <a:p>
            <a:pPr algn="ctr">
              <a:lnSpc>
                <a:spcPts val="4368"/>
              </a:lnSpc>
            </a:pPr>
            <a:r>
              <a:rPr lang="en-US" sz="3971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Competencia</a:t>
            </a:r>
            <a:endParaRPr lang="en-US" sz="3971" dirty="0">
              <a:solidFill>
                <a:srgbClr val="000000"/>
              </a:solidFill>
              <a:latin typeface="Carollo Playscript"/>
              <a:ea typeface="Carollo Playscript"/>
              <a:cs typeface="Carollo Playscript"/>
              <a:sym typeface="Carollo Playscript"/>
            </a:endParaRPr>
          </a:p>
          <a:p>
            <a:pPr algn="ctr">
              <a:lnSpc>
                <a:spcPts val="4368"/>
              </a:lnSpc>
            </a:pPr>
            <a:r>
              <a:rPr lang="en-US" sz="3971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Onerosidad</a:t>
            </a:r>
            <a:endParaRPr lang="en-US" sz="3971" dirty="0">
              <a:solidFill>
                <a:srgbClr val="000000"/>
              </a:solidFill>
              <a:latin typeface="Carollo Playscript"/>
              <a:ea typeface="Carollo Playscript"/>
              <a:cs typeface="Carollo Playscript"/>
              <a:sym typeface="Carollo Playscript"/>
            </a:endParaRPr>
          </a:p>
          <a:p>
            <a:pPr algn="ctr">
              <a:lnSpc>
                <a:spcPts val="4368"/>
              </a:lnSpc>
            </a:pPr>
            <a:r>
              <a:rPr lang="en-US" sz="3971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Desmejora</a:t>
            </a:r>
            <a:r>
              <a:rPr lang="en-US" sz="3971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</a:t>
            </a:r>
            <a:r>
              <a:rPr lang="en-US" sz="3971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institucional</a:t>
            </a:r>
            <a:endParaRPr lang="en-US" sz="3971" dirty="0">
              <a:solidFill>
                <a:srgbClr val="000000"/>
              </a:solidFill>
              <a:latin typeface="Carollo Playscript"/>
              <a:ea typeface="Carollo Playscript"/>
              <a:cs typeface="Carollo Playscript"/>
              <a:sym typeface="Carollo Playscript"/>
            </a:endParaRPr>
          </a:p>
          <a:p>
            <a:pPr algn="ctr">
              <a:lnSpc>
                <a:spcPts val="4368"/>
              </a:lnSpc>
            </a:pPr>
            <a:endParaRPr lang="en-US" sz="3971" dirty="0">
              <a:solidFill>
                <a:srgbClr val="000000"/>
              </a:solidFill>
              <a:latin typeface="Carollo Playscript"/>
              <a:ea typeface="Carollo Playscript"/>
              <a:cs typeface="Carollo Playscript"/>
              <a:sym typeface="Carollo Playscript"/>
            </a:endParaRPr>
          </a:p>
          <a:p>
            <a:pPr algn="ctr">
              <a:lnSpc>
                <a:spcPts val="4368"/>
              </a:lnSpc>
            </a:pPr>
            <a:endParaRPr lang="en-US" sz="3971" dirty="0">
              <a:solidFill>
                <a:srgbClr val="000000"/>
              </a:solidFill>
              <a:latin typeface="Carollo Playscript"/>
              <a:ea typeface="Carollo Playscript"/>
              <a:cs typeface="Carollo Playscript"/>
              <a:sym typeface="Carollo Playscrip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190635" y="2788715"/>
            <a:ext cx="6506565" cy="22676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68"/>
              </a:lnSpc>
            </a:pPr>
            <a:r>
              <a:rPr lang="en-US" sz="3971" b="1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Oportunidades</a:t>
            </a:r>
            <a:endParaRPr lang="en-US" sz="3971" b="1" dirty="0">
              <a:solidFill>
                <a:srgbClr val="000000"/>
              </a:solidFill>
              <a:latin typeface="Carollo Playscript"/>
              <a:ea typeface="Carollo Playscript"/>
              <a:cs typeface="Carollo Playscript"/>
              <a:sym typeface="Carollo Playscript"/>
            </a:endParaRPr>
          </a:p>
          <a:p>
            <a:pPr algn="ctr">
              <a:lnSpc>
                <a:spcPts val="4368"/>
              </a:lnSpc>
            </a:pPr>
            <a:endParaRPr lang="en-US" sz="3971" dirty="0">
              <a:solidFill>
                <a:srgbClr val="000000"/>
              </a:solidFill>
              <a:latin typeface="Carollo Playscript"/>
              <a:ea typeface="Carollo Playscript"/>
              <a:cs typeface="Carollo Playscript"/>
              <a:sym typeface="Carollo Playscript"/>
            </a:endParaRPr>
          </a:p>
          <a:p>
            <a:pPr algn="ctr">
              <a:lnSpc>
                <a:spcPts val="4368"/>
              </a:lnSpc>
            </a:pPr>
            <a:r>
              <a:rPr lang="en-US" sz="3971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Modernización</a:t>
            </a:r>
            <a:endParaRPr lang="en-US" sz="3971" dirty="0">
              <a:solidFill>
                <a:srgbClr val="000000"/>
              </a:solidFill>
              <a:latin typeface="Carollo Playscript"/>
              <a:ea typeface="Carollo Playscript"/>
              <a:cs typeface="Carollo Playscript"/>
              <a:sym typeface="Carollo Playscript"/>
            </a:endParaRPr>
          </a:p>
          <a:p>
            <a:pPr algn="ctr">
              <a:lnSpc>
                <a:spcPts val="4368"/>
              </a:lnSpc>
            </a:pPr>
            <a:r>
              <a:rPr lang="en-US" sz="3971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Mayor </a:t>
            </a:r>
            <a:r>
              <a:rPr lang="en-US" sz="3971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productividad</a:t>
            </a:r>
            <a:endParaRPr lang="en-US" sz="3971" dirty="0">
              <a:solidFill>
                <a:srgbClr val="000000"/>
              </a:solidFill>
              <a:latin typeface="Carollo Playscript"/>
              <a:ea typeface="Carollo Playscript"/>
              <a:cs typeface="Carollo Playscript"/>
              <a:sym typeface="Carollo Playscrip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692753" y="6787205"/>
            <a:ext cx="6324600" cy="22676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68"/>
              </a:lnSpc>
            </a:pPr>
            <a:r>
              <a:rPr lang="en-US" sz="3971" b="1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Amenazas</a:t>
            </a:r>
            <a:endParaRPr lang="en-US" sz="3971" b="1" dirty="0">
              <a:solidFill>
                <a:srgbClr val="000000"/>
              </a:solidFill>
              <a:latin typeface="Carollo Playscript"/>
              <a:ea typeface="Carollo Playscript"/>
              <a:cs typeface="Carollo Playscript"/>
              <a:sym typeface="Carollo Playscript"/>
            </a:endParaRPr>
          </a:p>
          <a:p>
            <a:pPr algn="ctr">
              <a:lnSpc>
                <a:spcPts val="4368"/>
              </a:lnSpc>
            </a:pPr>
            <a:endParaRPr lang="en-US" sz="3971" dirty="0">
              <a:solidFill>
                <a:srgbClr val="000000"/>
              </a:solidFill>
              <a:latin typeface="Carollo Playscript"/>
              <a:ea typeface="Carollo Playscript"/>
              <a:cs typeface="Carollo Playscript"/>
              <a:sym typeface="Carollo Playscript"/>
            </a:endParaRPr>
          </a:p>
          <a:p>
            <a:pPr algn="ctr">
              <a:lnSpc>
                <a:spcPts val="4368"/>
              </a:lnSpc>
            </a:pPr>
            <a:r>
              <a:rPr lang="en-US" sz="3971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Cambio </a:t>
            </a:r>
            <a:r>
              <a:rPr lang="en-US" sz="3971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diseño</a:t>
            </a:r>
            <a:r>
              <a:rPr lang="en-US" sz="3971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</a:t>
            </a:r>
            <a:r>
              <a:rPr lang="en-US" sz="3971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constitucional</a:t>
            </a:r>
            <a:endParaRPr lang="en-US" sz="3971" dirty="0">
              <a:solidFill>
                <a:srgbClr val="000000"/>
              </a:solidFill>
              <a:latin typeface="Carollo Playscript"/>
              <a:ea typeface="Carollo Playscript"/>
              <a:cs typeface="Carollo Playscript"/>
              <a:sym typeface="Carollo Playscript"/>
            </a:endParaRPr>
          </a:p>
        </p:txBody>
      </p:sp>
      <p:pic>
        <p:nvPicPr>
          <p:cNvPr id="12" name="Cámara 11">
            <a:extLst>
              <a:ext uri="{FF2B5EF4-FFF2-40B4-BE49-F238E27FC236}">
                <a16:creationId xmlns:a16="http://schemas.microsoft.com/office/drawing/2014/main" id="{7CA08217-2CC3-7E2F-1A3A-9986122F9645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5078456" y="7077456"/>
            <a:ext cx="3086100" cy="3086100"/>
          </a:xfrm>
          <a:prstGeom prst="ellipse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5800" y="3009900"/>
            <a:ext cx="7109763" cy="6658636"/>
          </a:xfrm>
          <a:custGeom>
            <a:avLst/>
            <a:gdLst/>
            <a:ahLst/>
            <a:cxnLst/>
            <a:rect l="l" t="t" r="r" b="b"/>
            <a:pathLst>
              <a:path w="7841772" h="8215190">
                <a:moveTo>
                  <a:pt x="0" y="0"/>
                </a:moveTo>
                <a:lnTo>
                  <a:pt x="7841773" y="0"/>
                </a:lnTo>
                <a:lnTo>
                  <a:pt x="7841773" y="8215190"/>
                </a:lnTo>
                <a:lnTo>
                  <a:pt x="0" y="82151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3" name="TextBox 3"/>
          <p:cNvSpPr txBox="1"/>
          <p:nvPr/>
        </p:nvSpPr>
        <p:spPr>
          <a:xfrm>
            <a:off x="1210847" y="3848100"/>
            <a:ext cx="5799553" cy="43107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502"/>
              </a:lnSpc>
            </a:pPr>
            <a:r>
              <a:rPr lang="en-US" sz="8800" b="1" dirty="0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¡Gracias </a:t>
            </a:r>
            <a:r>
              <a:rPr lang="en-US" sz="8800" b="1" dirty="0" err="1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por</a:t>
            </a:r>
            <a:r>
              <a:rPr lang="en-US" sz="8800" b="1" dirty="0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 </a:t>
            </a:r>
            <a:r>
              <a:rPr lang="en-US" sz="8800" b="1" dirty="0" err="1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tu</a:t>
            </a:r>
            <a:r>
              <a:rPr lang="en-US" sz="8800" b="1" dirty="0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 </a:t>
            </a:r>
            <a:r>
              <a:rPr lang="en-US" sz="8800" b="1" dirty="0" err="1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atención</a:t>
            </a:r>
            <a:r>
              <a:rPr lang="en-US" sz="8800" b="1" dirty="0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!</a:t>
            </a:r>
          </a:p>
        </p:txBody>
      </p:sp>
      <p:sp>
        <p:nvSpPr>
          <p:cNvPr id="4" name="Freeform 4"/>
          <p:cNvSpPr/>
          <p:nvPr/>
        </p:nvSpPr>
        <p:spPr>
          <a:xfrm>
            <a:off x="9144000" y="1409701"/>
            <a:ext cx="4876800" cy="5364670"/>
          </a:xfrm>
          <a:custGeom>
            <a:avLst/>
            <a:gdLst/>
            <a:ahLst/>
            <a:cxnLst/>
            <a:rect l="l" t="t" r="r" b="b"/>
            <a:pathLst>
              <a:path w="5725638" h="5986884">
                <a:moveTo>
                  <a:pt x="0" y="0"/>
                </a:moveTo>
                <a:lnTo>
                  <a:pt x="5725638" y="0"/>
                </a:lnTo>
                <a:lnTo>
                  <a:pt x="5725638" y="5986884"/>
                </a:lnTo>
                <a:lnTo>
                  <a:pt x="0" y="59868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5" name="Freeform 5"/>
          <p:cNvSpPr/>
          <p:nvPr/>
        </p:nvSpPr>
        <p:spPr>
          <a:xfrm>
            <a:off x="10546861" y="5804134"/>
            <a:ext cx="6334144" cy="1497161"/>
          </a:xfrm>
          <a:custGeom>
            <a:avLst/>
            <a:gdLst/>
            <a:ahLst/>
            <a:cxnLst/>
            <a:rect l="l" t="t" r="r" b="b"/>
            <a:pathLst>
              <a:path w="6334144" h="1497161">
                <a:moveTo>
                  <a:pt x="0" y="0"/>
                </a:moveTo>
                <a:lnTo>
                  <a:pt x="6334144" y="0"/>
                </a:lnTo>
                <a:lnTo>
                  <a:pt x="6334144" y="1497161"/>
                </a:lnTo>
                <a:lnTo>
                  <a:pt x="0" y="14971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6" name="Freeform 6"/>
          <p:cNvSpPr/>
          <p:nvPr/>
        </p:nvSpPr>
        <p:spPr>
          <a:xfrm>
            <a:off x="10546861" y="6012797"/>
            <a:ext cx="5900107" cy="1201476"/>
          </a:xfrm>
          <a:custGeom>
            <a:avLst/>
            <a:gdLst/>
            <a:ahLst/>
            <a:cxnLst/>
            <a:rect l="l" t="t" r="r" b="b"/>
            <a:pathLst>
              <a:path w="5900107" h="1201476">
                <a:moveTo>
                  <a:pt x="0" y="0"/>
                </a:moveTo>
                <a:lnTo>
                  <a:pt x="5900107" y="0"/>
                </a:lnTo>
                <a:lnTo>
                  <a:pt x="5900107" y="1201476"/>
                </a:lnTo>
                <a:lnTo>
                  <a:pt x="0" y="12014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7" name="TextBox 7"/>
          <p:cNvSpPr txBox="1"/>
          <p:nvPr/>
        </p:nvSpPr>
        <p:spPr>
          <a:xfrm>
            <a:off x="9717059" y="3009899"/>
            <a:ext cx="4227542" cy="2240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 dirty="0">
                <a:solidFill>
                  <a:srgbClr val="FFFDF5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¿Tienes </a:t>
            </a:r>
            <a:r>
              <a:rPr lang="en-US" sz="4199" dirty="0" err="1">
                <a:solidFill>
                  <a:srgbClr val="FFFDF5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dudas</a:t>
            </a:r>
            <a:r>
              <a:rPr lang="en-US" sz="4199" dirty="0">
                <a:solidFill>
                  <a:srgbClr val="FFFDF5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? ¡</a:t>
            </a:r>
            <a:r>
              <a:rPr lang="en-US" sz="4199" dirty="0" err="1">
                <a:solidFill>
                  <a:srgbClr val="FFFDF5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Contáctanos</a:t>
            </a:r>
            <a:r>
              <a:rPr lang="en-US" sz="4199" dirty="0">
                <a:solidFill>
                  <a:srgbClr val="FFFDF5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934355" y="6272720"/>
            <a:ext cx="5125120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www.altoqueroque.com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F6C9A793-2F32-6B97-C5F9-335F722843E2}"/>
              </a:ext>
            </a:extLst>
          </p:cNvPr>
          <p:cNvSpPr/>
          <p:nvPr/>
        </p:nvSpPr>
        <p:spPr>
          <a:xfrm>
            <a:off x="1581475" y="330724"/>
            <a:ext cx="14478000" cy="1307576"/>
          </a:xfrm>
          <a:custGeom>
            <a:avLst/>
            <a:gdLst/>
            <a:ahLst/>
            <a:cxnLst/>
            <a:rect l="l" t="t" r="r" b="b"/>
            <a:pathLst>
              <a:path w="7674490" h="1674434">
                <a:moveTo>
                  <a:pt x="0" y="0"/>
                </a:moveTo>
                <a:lnTo>
                  <a:pt x="7674490" y="0"/>
                </a:lnTo>
                <a:lnTo>
                  <a:pt x="7674490" y="1674434"/>
                </a:lnTo>
                <a:lnTo>
                  <a:pt x="0" y="16744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ROQUE AUGUSTO BRAVO BASALDÚA</a:t>
            </a:r>
            <a:endParaRPr kumimoji="0" lang="es-PE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29EBCAAE-5C0B-473D-C02C-6FF484C5966B}"/>
              </a:ext>
            </a:extLst>
          </p:cNvPr>
          <p:cNvSpPr/>
          <p:nvPr/>
        </p:nvSpPr>
        <p:spPr>
          <a:xfrm>
            <a:off x="10487639" y="7558930"/>
            <a:ext cx="6334144" cy="1497161"/>
          </a:xfrm>
          <a:custGeom>
            <a:avLst/>
            <a:gdLst/>
            <a:ahLst/>
            <a:cxnLst/>
            <a:rect l="l" t="t" r="r" b="b"/>
            <a:pathLst>
              <a:path w="6334144" h="1497161">
                <a:moveTo>
                  <a:pt x="0" y="0"/>
                </a:moveTo>
                <a:lnTo>
                  <a:pt x="6334144" y="0"/>
                </a:lnTo>
                <a:lnTo>
                  <a:pt x="6334144" y="1497161"/>
                </a:lnTo>
                <a:lnTo>
                  <a:pt x="0" y="14971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B5ECF4AA-6B7E-2B93-A895-6CF82E86B4E9}"/>
              </a:ext>
            </a:extLst>
          </p:cNvPr>
          <p:cNvSpPr/>
          <p:nvPr/>
        </p:nvSpPr>
        <p:spPr>
          <a:xfrm>
            <a:off x="10668000" y="7706772"/>
            <a:ext cx="5719746" cy="1201476"/>
          </a:xfrm>
          <a:custGeom>
            <a:avLst/>
            <a:gdLst/>
            <a:ahLst/>
            <a:cxnLst/>
            <a:rect l="l" t="t" r="r" b="b"/>
            <a:pathLst>
              <a:path w="5900107" h="1201476">
                <a:moveTo>
                  <a:pt x="0" y="0"/>
                </a:moveTo>
                <a:lnTo>
                  <a:pt x="5900107" y="0"/>
                </a:lnTo>
                <a:lnTo>
                  <a:pt x="5900107" y="1201476"/>
                </a:lnTo>
                <a:lnTo>
                  <a:pt x="0" y="12014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algn="ctr"/>
            <a:endParaRPr lang="en-US" sz="1100" b="1" dirty="0">
              <a:solidFill>
                <a:srgbClr val="000000"/>
              </a:solidFill>
              <a:latin typeface="Carollo Playscript"/>
              <a:ea typeface="Carollo Playscript"/>
              <a:cs typeface="Carollo Playscript"/>
              <a:sym typeface="Carollo Playscript"/>
            </a:endParaRPr>
          </a:p>
          <a:p>
            <a:pPr algn="ctr"/>
            <a:r>
              <a:rPr lang="en-US" sz="2400" b="1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Correo: bravoroque@hotmail.com</a:t>
            </a:r>
          </a:p>
        </p:txBody>
      </p:sp>
      <p:pic>
        <p:nvPicPr>
          <p:cNvPr id="10" name="Cámara 9">
            <a:extLst>
              <a:ext uri="{FF2B5EF4-FFF2-40B4-BE49-F238E27FC236}">
                <a16:creationId xmlns:a16="http://schemas.microsoft.com/office/drawing/2014/main" id="{2C1A7C37-3383-C510-823D-4374793E16C9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5078456" y="7077456"/>
            <a:ext cx="3086100" cy="3086100"/>
          </a:xfrm>
          <a:prstGeom prst="ellipse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07113" y="803641"/>
            <a:ext cx="7537631" cy="8291394"/>
          </a:xfrm>
          <a:custGeom>
            <a:avLst/>
            <a:gdLst/>
            <a:ahLst/>
            <a:cxnLst/>
            <a:rect l="l" t="t" r="r" b="b"/>
            <a:pathLst>
              <a:path w="7537631" h="8291394">
                <a:moveTo>
                  <a:pt x="0" y="0"/>
                </a:moveTo>
                <a:lnTo>
                  <a:pt x="7537631" y="0"/>
                </a:lnTo>
                <a:lnTo>
                  <a:pt x="7537631" y="8291395"/>
                </a:lnTo>
                <a:lnTo>
                  <a:pt x="0" y="82913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3" name="Freeform 3"/>
          <p:cNvSpPr/>
          <p:nvPr/>
        </p:nvSpPr>
        <p:spPr>
          <a:xfrm>
            <a:off x="10310873" y="1028700"/>
            <a:ext cx="6769498" cy="5070969"/>
          </a:xfrm>
          <a:custGeom>
            <a:avLst/>
            <a:gdLst/>
            <a:ahLst/>
            <a:cxnLst/>
            <a:rect l="l" t="t" r="r" b="b"/>
            <a:pathLst>
              <a:path w="6769498" h="5070969">
                <a:moveTo>
                  <a:pt x="0" y="0"/>
                </a:moveTo>
                <a:lnTo>
                  <a:pt x="6769498" y="0"/>
                </a:lnTo>
                <a:lnTo>
                  <a:pt x="6769498" y="5070969"/>
                </a:lnTo>
                <a:lnTo>
                  <a:pt x="0" y="50709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4" name="Freeform 4"/>
          <p:cNvSpPr/>
          <p:nvPr/>
        </p:nvSpPr>
        <p:spPr>
          <a:xfrm rot="1165892">
            <a:off x="8881188" y="4846778"/>
            <a:ext cx="4876923" cy="5099445"/>
          </a:xfrm>
          <a:custGeom>
            <a:avLst/>
            <a:gdLst/>
            <a:ahLst/>
            <a:cxnLst/>
            <a:rect l="l" t="t" r="r" b="b"/>
            <a:pathLst>
              <a:path w="4876923" h="5099445">
                <a:moveTo>
                  <a:pt x="0" y="0"/>
                </a:moveTo>
                <a:lnTo>
                  <a:pt x="4876924" y="0"/>
                </a:lnTo>
                <a:lnTo>
                  <a:pt x="4876924" y="5099444"/>
                </a:lnTo>
                <a:lnTo>
                  <a:pt x="0" y="50994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5" name="TextBox 5"/>
          <p:cNvSpPr txBox="1"/>
          <p:nvPr/>
        </p:nvSpPr>
        <p:spPr>
          <a:xfrm>
            <a:off x="2265872" y="2977057"/>
            <a:ext cx="6230084" cy="628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500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¿A qué se le llama sistema electoral y cuáles son las características principales del sistema electoral peruano?</a:t>
            </a:r>
          </a:p>
          <a:p>
            <a:pPr algn="ctr">
              <a:lnSpc>
                <a:spcPts val="5500"/>
              </a:lnSpc>
            </a:pPr>
            <a:endParaRPr lang="en-US" sz="5000">
              <a:solidFill>
                <a:srgbClr val="000000"/>
              </a:solidFill>
              <a:latin typeface="Carollo Playscript"/>
              <a:ea typeface="Carollo Playscript"/>
              <a:cs typeface="Carollo Playscript"/>
              <a:sym typeface="Carollo Playscript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290890" y="2376711"/>
            <a:ext cx="4809465" cy="2413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54"/>
              </a:lnSpc>
            </a:pPr>
            <a:r>
              <a:rPr lang="en-US" sz="8503" b="1">
                <a:solidFill>
                  <a:srgbClr val="FFFFFF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¡Vamos a ello!</a:t>
            </a:r>
          </a:p>
        </p:txBody>
      </p:sp>
      <p:pic>
        <p:nvPicPr>
          <p:cNvPr id="7" name="Cámara 6">
            <a:extLst>
              <a:ext uri="{FF2B5EF4-FFF2-40B4-BE49-F238E27FC236}">
                <a16:creationId xmlns:a16="http://schemas.microsoft.com/office/drawing/2014/main" id="{DBF47DB0-4498-2D1F-3D00-E05803C45DE2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078456" y="7077456"/>
            <a:ext cx="3086100" cy="3086100"/>
          </a:xfrm>
          <a:prstGeom prst="ellipse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66847" y="554890"/>
            <a:ext cx="14467167" cy="4682101"/>
          </a:xfrm>
          <a:custGeom>
            <a:avLst/>
            <a:gdLst/>
            <a:ahLst/>
            <a:cxnLst/>
            <a:rect l="l" t="t" r="r" b="b"/>
            <a:pathLst>
              <a:path w="14467167" h="4682101">
                <a:moveTo>
                  <a:pt x="0" y="0"/>
                </a:moveTo>
                <a:lnTo>
                  <a:pt x="14467167" y="0"/>
                </a:lnTo>
                <a:lnTo>
                  <a:pt x="14467167" y="4682101"/>
                </a:lnTo>
                <a:lnTo>
                  <a:pt x="0" y="46821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3" name="TextBox 3"/>
          <p:cNvSpPr txBox="1"/>
          <p:nvPr/>
        </p:nvSpPr>
        <p:spPr>
          <a:xfrm>
            <a:off x="2334331" y="926607"/>
            <a:ext cx="13619338" cy="1056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03"/>
              </a:lnSpc>
            </a:pPr>
            <a:r>
              <a:rPr lang="en-US" sz="7603" b="1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Encontrando una definición...</a:t>
            </a:r>
          </a:p>
        </p:txBody>
      </p:sp>
      <p:sp>
        <p:nvSpPr>
          <p:cNvPr id="4" name="Freeform 4"/>
          <p:cNvSpPr/>
          <p:nvPr/>
        </p:nvSpPr>
        <p:spPr>
          <a:xfrm>
            <a:off x="5502520" y="4247804"/>
            <a:ext cx="7282961" cy="1483076"/>
          </a:xfrm>
          <a:custGeom>
            <a:avLst/>
            <a:gdLst/>
            <a:ahLst/>
            <a:cxnLst/>
            <a:rect l="l" t="t" r="r" b="b"/>
            <a:pathLst>
              <a:path w="7282961" h="1483076">
                <a:moveTo>
                  <a:pt x="0" y="0"/>
                </a:moveTo>
                <a:lnTo>
                  <a:pt x="7282960" y="0"/>
                </a:lnTo>
                <a:lnTo>
                  <a:pt x="7282960" y="1483075"/>
                </a:lnTo>
                <a:lnTo>
                  <a:pt x="0" y="14830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5" name="Freeform 5"/>
          <p:cNvSpPr/>
          <p:nvPr/>
        </p:nvSpPr>
        <p:spPr>
          <a:xfrm>
            <a:off x="5628457" y="6025140"/>
            <a:ext cx="7031087" cy="1457353"/>
          </a:xfrm>
          <a:custGeom>
            <a:avLst/>
            <a:gdLst/>
            <a:ahLst/>
            <a:cxnLst/>
            <a:rect l="l" t="t" r="r" b="b"/>
            <a:pathLst>
              <a:path w="7031087" h="1457353">
                <a:moveTo>
                  <a:pt x="0" y="0"/>
                </a:moveTo>
                <a:lnTo>
                  <a:pt x="7031086" y="0"/>
                </a:lnTo>
                <a:lnTo>
                  <a:pt x="7031086" y="1457353"/>
                </a:lnTo>
                <a:lnTo>
                  <a:pt x="0" y="14573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6" name="Freeform 6"/>
          <p:cNvSpPr/>
          <p:nvPr/>
        </p:nvSpPr>
        <p:spPr>
          <a:xfrm>
            <a:off x="5306755" y="7780261"/>
            <a:ext cx="7674490" cy="1674434"/>
          </a:xfrm>
          <a:custGeom>
            <a:avLst/>
            <a:gdLst/>
            <a:ahLst/>
            <a:cxnLst/>
            <a:rect l="l" t="t" r="r" b="b"/>
            <a:pathLst>
              <a:path w="7674490" h="1674434">
                <a:moveTo>
                  <a:pt x="0" y="0"/>
                </a:moveTo>
                <a:lnTo>
                  <a:pt x="7674490" y="0"/>
                </a:lnTo>
                <a:lnTo>
                  <a:pt x="7674490" y="1674434"/>
                </a:lnTo>
                <a:lnTo>
                  <a:pt x="0" y="16744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7" name="TextBox 7"/>
          <p:cNvSpPr txBox="1"/>
          <p:nvPr/>
        </p:nvSpPr>
        <p:spPr>
          <a:xfrm>
            <a:off x="5926982" y="4787806"/>
            <a:ext cx="6434037" cy="470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3"/>
              </a:lnSpc>
            </a:pPr>
            <a:r>
              <a:rPr lang="en-US" sz="3543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la </a:t>
            </a:r>
            <a:r>
              <a:rPr lang="en-US" sz="3543" b="1">
                <a:solidFill>
                  <a:srgbClr val="000000"/>
                </a:solidFill>
                <a:latin typeface="Carollo Playscript Bold"/>
                <a:ea typeface="Carollo Playscript Bold"/>
                <a:cs typeface="Carollo Playscript Bold"/>
                <a:sym typeface="Carollo Playscript Bold"/>
              </a:rPr>
              <a:t>cultura</a:t>
            </a:r>
            <a:r>
              <a:rPr lang="en-US" sz="3543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de cada pueblo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77000" y="6321429"/>
            <a:ext cx="6182544" cy="9471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47"/>
              </a:lnSpc>
            </a:pPr>
            <a:r>
              <a:rPr lang="en-US" sz="3647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la </a:t>
            </a:r>
            <a:r>
              <a:rPr lang="en-US" sz="3647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posición</a:t>
            </a:r>
            <a:r>
              <a:rPr lang="en-US" sz="3647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</a:t>
            </a:r>
            <a:r>
              <a:rPr lang="en-US" sz="3647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que</a:t>
            </a:r>
            <a:r>
              <a:rPr lang="en-US" sz="3647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</a:t>
            </a:r>
            <a:r>
              <a:rPr lang="en-US" sz="3647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los</a:t>
            </a:r>
            <a:r>
              <a:rPr lang="en-US" sz="3647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</a:t>
            </a:r>
            <a:r>
              <a:rPr lang="en-US" sz="3647" b="1" dirty="0" err="1">
                <a:solidFill>
                  <a:srgbClr val="000000"/>
                </a:solidFill>
                <a:latin typeface="Carollo Playscript Bold"/>
                <a:ea typeface="Carollo Playscript"/>
                <a:cs typeface="Carollo Playscript"/>
                <a:sym typeface="Carollo Playscript Bold"/>
              </a:rPr>
              <a:t>e</a:t>
            </a:r>
            <a:r>
              <a:rPr lang="en-US" sz="3647" b="1" dirty="0" err="1">
                <a:solidFill>
                  <a:srgbClr val="000000"/>
                </a:solidFill>
                <a:latin typeface="Carollo Playscript Bold"/>
                <a:ea typeface="Carollo Playscript Bold"/>
                <a:cs typeface="Carollo Playscript Bold"/>
                <a:sym typeface="Carollo Playscript Bold"/>
              </a:rPr>
              <a:t>studiosos</a:t>
            </a:r>
            <a:r>
              <a:rPr lang="en-US" sz="3647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</a:t>
            </a:r>
            <a:r>
              <a:rPr lang="en-US" sz="3647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asumen</a:t>
            </a:r>
            <a:r>
              <a:rPr lang="en-US" sz="3647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...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26982" y="8063518"/>
            <a:ext cx="6249445" cy="868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47"/>
              </a:lnSpc>
            </a:pPr>
            <a:r>
              <a:rPr lang="en-US" sz="3347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...</a:t>
            </a:r>
            <a:r>
              <a:rPr lang="en-US" sz="3347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el</a:t>
            </a:r>
            <a:r>
              <a:rPr lang="en-US" sz="3347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</a:t>
            </a:r>
            <a:r>
              <a:rPr lang="en-US" sz="3347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desarrollo</a:t>
            </a:r>
            <a:r>
              <a:rPr lang="en-US" sz="3347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de las </a:t>
            </a:r>
            <a:r>
              <a:rPr lang="en-US" sz="3347" b="1" dirty="0" err="1">
                <a:solidFill>
                  <a:srgbClr val="000000"/>
                </a:solidFill>
                <a:latin typeface="Carollo Playscript Bold"/>
                <a:ea typeface="Carollo Playscript Bold"/>
                <a:cs typeface="Carollo Playscript Bold"/>
                <a:sym typeface="Carollo Playscript Bold"/>
              </a:rPr>
              <a:t>instituciones</a:t>
            </a:r>
            <a:r>
              <a:rPr lang="en-US" sz="3347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</a:t>
            </a:r>
            <a:r>
              <a:rPr lang="en-US" sz="3347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políticas</a:t>
            </a:r>
            <a:endParaRPr lang="en-US" sz="3347" dirty="0">
              <a:solidFill>
                <a:srgbClr val="000000"/>
              </a:solidFill>
              <a:latin typeface="Carollo Playscript"/>
              <a:ea typeface="Carollo Playscript"/>
              <a:cs typeface="Carollo Playscript"/>
              <a:sym typeface="Carollo Playscrip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666847" y="2669265"/>
            <a:ext cx="14467167" cy="473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7"/>
              </a:lnSpc>
              <a:spcBef>
                <a:spcPct val="0"/>
              </a:spcBef>
            </a:pPr>
            <a:r>
              <a:rPr lang="en-US" sz="3647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Me parece que los conceptos dependen mucho de:</a:t>
            </a:r>
          </a:p>
        </p:txBody>
      </p:sp>
      <p:pic>
        <p:nvPicPr>
          <p:cNvPr id="11" name="Cámara 10">
            <a:extLst>
              <a:ext uri="{FF2B5EF4-FFF2-40B4-BE49-F238E27FC236}">
                <a16:creationId xmlns:a16="http://schemas.microsoft.com/office/drawing/2014/main" id="{256BEE8D-D9E4-664E-C1C1-9E103E6C9922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078456" y="7077456"/>
            <a:ext cx="3086100" cy="3086100"/>
          </a:xfrm>
          <a:prstGeom prst="ellipse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98055" y="426987"/>
            <a:ext cx="11978807" cy="3876778"/>
          </a:xfrm>
          <a:custGeom>
            <a:avLst/>
            <a:gdLst/>
            <a:ahLst/>
            <a:cxnLst/>
            <a:rect l="l" t="t" r="r" b="b"/>
            <a:pathLst>
              <a:path w="11978807" h="3876778">
                <a:moveTo>
                  <a:pt x="0" y="0"/>
                </a:moveTo>
                <a:lnTo>
                  <a:pt x="11978807" y="0"/>
                </a:lnTo>
                <a:lnTo>
                  <a:pt x="11978807" y="3876777"/>
                </a:lnTo>
                <a:lnTo>
                  <a:pt x="0" y="38767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3" name="Freeform 3"/>
          <p:cNvSpPr/>
          <p:nvPr/>
        </p:nvSpPr>
        <p:spPr>
          <a:xfrm>
            <a:off x="4954976" y="5729284"/>
            <a:ext cx="8870849" cy="2177390"/>
          </a:xfrm>
          <a:custGeom>
            <a:avLst/>
            <a:gdLst/>
            <a:ahLst/>
            <a:cxnLst/>
            <a:rect l="l" t="t" r="r" b="b"/>
            <a:pathLst>
              <a:path w="8870849" h="2177390">
                <a:moveTo>
                  <a:pt x="0" y="0"/>
                </a:moveTo>
                <a:lnTo>
                  <a:pt x="8870849" y="0"/>
                </a:lnTo>
                <a:lnTo>
                  <a:pt x="8870849" y="2177390"/>
                </a:lnTo>
                <a:lnTo>
                  <a:pt x="0" y="21773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4" name="Freeform 4"/>
          <p:cNvSpPr/>
          <p:nvPr/>
        </p:nvSpPr>
        <p:spPr>
          <a:xfrm>
            <a:off x="1752846" y="3106653"/>
            <a:ext cx="4355810" cy="6527781"/>
          </a:xfrm>
          <a:custGeom>
            <a:avLst/>
            <a:gdLst/>
            <a:ahLst/>
            <a:cxnLst/>
            <a:rect l="l" t="t" r="r" b="b"/>
            <a:pathLst>
              <a:path w="4355810" h="6527781">
                <a:moveTo>
                  <a:pt x="0" y="0"/>
                </a:moveTo>
                <a:lnTo>
                  <a:pt x="4355810" y="0"/>
                </a:lnTo>
                <a:lnTo>
                  <a:pt x="4355810" y="6527781"/>
                </a:lnTo>
                <a:lnTo>
                  <a:pt x="0" y="65277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5" name="Freeform 5"/>
          <p:cNvSpPr/>
          <p:nvPr/>
        </p:nvSpPr>
        <p:spPr>
          <a:xfrm flipH="1">
            <a:off x="6966095" y="3106653"/>
            <a:ext cx="4355810" cy="6527781"/>
          </a:xfrm>
          <a:custGeom>
            <a:avLst/>
            <a:gdLst/>
            <a:ahLst/>
            <a:cxnLst/>
            <a:rect l="l" t="t" r="r" b="b"/>
            <a:pathLst>
              <a:path w="4355810" h="6527781">
                <a:moveTo>
                  <a:pt x="4355810" y="0"/>
                </a:moveTo>
                <a:lnTo>
                  <a:pt x="0" y="0"/>
                </a:lnTo>
                <a:lnTo>
                  <a:pt x="0" y="6527781"/>
                </a:lnTo>
                <a:lnTo>
                  <a:pt x="4355810" y="6527781"/>
                </a:lnTo>
                <a:lnTo>
                  <a:pt x="435581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6" name="Freeform 6"/>
          <p:cNvSpPr/>
          <p:nvPr/>
        </p:nvSpPr>
        <p:spPr>
          <a:xfrm>
            <a:off x="12179344" y="3106653"/>
            <a:ext cx="4355810" cy="6527781"/>
          </a:xfrm>
          <a:custGeom>
            <a:avLst/>
            <a:gdLst/>
            <a:ahLst/>
            <a:cxnLst/>
            <a:rect l="l" t="t" r="r" b="b"/>
            <a:pathLst>
              <a:path w="4355810" h="6527781">
                <a:moveTo>
                  <a:pt x="0" y="0"/>
                </a:moveTo>
                <a:lnTo>
                  <a:pt x="4355810" y="0"/>
                </a:lnTo>
                <a:lnTo>
                  <a:pt x="4355810" y="6527781"/>
                </a:lnTo>
                <a:lnTo>
                  <a:pt x="0" y="65277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7" name="TextBox 7"/>
          <p:cNvSpPr txBox="1"/>
          <p:nvPr/>
        </p:nvSpPr>
        <p:spPr>
          <a:xfrm>
            <a:off x="3325153" y="1221387"/>
            <a:ext cx="11451709" cy="3551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7"/>
              </a:lnSpc>
            </a:pPr>
            <a:r>
              <a:rPr lang="en-US" sz="3662" b="1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“Sistema electoral es el mecanismo, procedimiento o fórmula para convertir votos en escaños”</a:t>
            </a:r>
          </a:p>
          <a:p>
            <a:pPr algn="ctr">
              <a:lnSpc>
                <a:spcPts val="13247"/>
              </a:lnSpc>
            </a:pPr>
            <a:endParaRPr lang="en-US" sz="3662" b="1">
              <a:solidFill>
                <a:srgbClr val="000000"/>
              </a:solidFill>
              <a:latin typeface="Repo Ultra-Bold"/>
              <a:ea typeface="Repo Ultra-Bold"/>
              <a:cs typeface="Repo Ultra-Bold"/>
              <a:sym typeface="Repo Ultra-Bo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2052413" y="4272225"/>
            <a:ext cx="3756677" cy="3468218"/>
            <a:chOff x="0" y="0"/>
            <a:chExt cx="5008902" cy="4624291"/>
          </a:xfrm>
        </p:grpSpPr>
        <p:sp>
          <p:nvSpPr>
            <p:cNvPr id="9" name="TextBox 9"/>
            <p:cNvSpPr txBox="1"/>
            <p:nvPr/>
          </p:nvSpPr>
          <p:spPr>
            <a:xfrm>
              <a:off x="0" y="85725"/>
              <a:ext cx="5008902" cy="17807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79"/>
                </a:lnSpc>
              </a:pPr>
              <a:r>
                <a:rPr lang="en-US" sz="4979" b="1">
                  <a:solidFill>
                    <a:srgbClr val="000000"/>
                  </a:solidFill>
                  <a:latin typeface="Repo Ultra-Bold"/>
                  <a:ea typeface="Repo Ultra-Bold"/>
                  <a:cs typeface="Repo Ultra-Bold"/>
                  <a:sym typeface="Repo Ultra-Bold"/>
                </a:rPr>
                <a:t>Ya es reducida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104796"/>
              <a:ext cx="5008902" cy="25194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68"/>
                </a:lnSpc>
              </a:pPr>
              <a:r>
                <a:rPr lang="en-US" sz="2898">
                  <a:solidFill>
                    <a:srgbClr val="000000"/>
                  </a:solidFill>
                  <a:latin typeface="Carollo Playscript"/>
                  <a:ea typeface="Carollo Playscript"/>
                  <a:cs typeface="Carollo Playscript"/>
                  <a:sym typeface="Carollo Playscript"/>
                </a:rPr>
                <a:t> porque se refiere fundamentalmente a la elección parlamentaria. 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265662" y="4303764"/>
            <a:ext cx="3756677" cy="3881390"/>
            <a:chOff x="0" y="0"/>
            <a:chExt cx="5008902" cy="5175187"/>
          </a:xfrm>
        </p:grpSpPr>
        <p:sp>
          <p:nvSpPr>
            <p:cNvPr id="12" name="TextBox 12"/>
            <p:cNvSpPr txBox="1"/>
            <p:nvPr/>
          </p:nvSpPr>
          <p:spPr>
            <a:xfrm>
              <a:off x="0" y="76200"/>
              <a:ext cx="5008902" cy="1706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79"/>
                </a:lnSpc>
              </a:pPr>
              <a:r>
                <a:rPr lang="en-US" sz="4779" b="1">
                  <a:solidFill>
                    <a:srgbClr val="000000"/>
                  </a:solidFill>
                  <a:latin typeface="Repo Ultra-Bold"/>
                  <a:ea typeface="Repo Ultra-Bold"/>
                  <a:cs typeface="Repo Ultra-Bold"/>
                  <a:sym typeface="Repo Ultra-Bold"/>
                </a:rPr>
                <a:t>Doblemente reducida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020693"/>
              <a:ext cx="5008902" cy="31544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68"/>
                </a:lnSpc>
              </a:pPr>
              <a:r>
                <a:rPr lang="en-US" sz="2898">
                  <a:solidFill>
                    <a:srgbClr val="000000"/>
                  </a:solidFill>
                  <a:latin typeface="Carollo Playscript"/>
                  <a:ea typeface="Carollo Playscript"/>
                  <a:cs typeface="Carollo Playscript"/>
                  <a:sym typeface="Carollo Playscript"/>
                </a:rPr>
                <a:t>porque los otros aspectos del proceso electoral se opacan o pierden presencia.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465808" y="4000500"/>
            <a:ext cx="3782979" cy="5262545"/>
            <a:chOff x="-35069" y="787966"/>
            <a:chExt cx="5043971" cy="6817580"/>
          </a:xfrm>
        </p:grpSpPr>
        <p:sp>
          <p:nvSpPr>
            <p:cNvPr id="15" name="TextBox 15"/>
            <p:cNvSpPr txBox="1"/>
            <p:nvPr/>
          </p:nvSpPr>
          <p:spPr>
            <a:xfrm>
              <a:off x="-35069" y="787966"/>
              <a:ext cx="5008902" cy="31461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79"/>
                </a:lnSpc>
              </a:pPr>
              <a:r>
                <a:rPr lang="en-US" sz="4200" b="1" dirty="0">
                  <a:solidFill>
                    <a:srgbClr val="000000"/>
                  </a:solidFill>
                  <a:latin typeface="Repo Ultra-Bold"/>
                  <a:ea typeface="Repo Ultra-Bold"/>
                  <a:cs typeface="Repo Ultra-Bold"/>
                  <a:sym typeface="Repo Ultra-Bold"/>
                </a:rPr>
                <a:t>En </a:t>
              </a:r>
              <a:r>
                <a:rPr lang="en-US" sz="4200" b="1" dirty="0" err="1">
                  <a:solidFill>
                    <a:srgbClr val="000000"/>
                  </a:solidFill>
                  <a:latin typeface="Repo Ultra-Bold"/>
                  <a:ea typeface="Repo Ultra-Bold"/>
                  <a:cs typeface="Repo Ultra-Bold"/>
                  <a:sym typeface="Repo Ultra-Bold"/>
                </a:rPr>
                <a:t>el</a:t>
              </a:r>
              <a:r>
                <a:rPr lang="en-US" sz="4200" b="1" dirty="0">
                  <a:solidFill>
                    <a:srgbClr val="000000"/>
                  </a:solidFill>
                  <a:latin typeface="Repo Ultra-Bold"/>
                  <a:ea typeface="Repo Ultra-Bold"/>
                  <a:cs typeface="Repo Ultra-Bold"/>
                  <a:sym typeface="Repo Ultra-Bold"/>
                </a:rPr>
                <a:t> </a:t>
              </a:r>
              <a:r>
                <a:rPr lang="en-US" sz="4200" b="1" dirty="0" err="1">
                  <a:solidFill>
                    <a:srgbClr val="000000"/>
                  </a:solidFill>
                  <a:latin typeface="Repo Ultra-Bold"/>
                  <a:ea typeface="Repo Ultra-Bold"/>
                  <a:cs typeface="Repo Ultra-Bold"/>
                  <a:sym typeface="Repo Ultra-Bold"/>
                </a:rPr>
                <a:t>caso</a:t>
              </a:r>
              <a:r>
                <a:rPr lang="en-US" sz="4200" b="1" dirty="0">
                  <a:solidFill>
                    <a:srgbClr val="000000"/>
                  </a:solidFill>
                  <a:latin typeface="Repo Ultra-Bold"/>
                  <a:ea typeface="Repo Ultra-Bold"/>
                  <a:cs typeface="Repo Ultra-Bold"/>
                  <a:sym typeface="Repo Ultra-Bold"/>
                </a:rPr>
                <a:t> Peruano no hay un </a:t>
              </a:r>
              <a:r>
                <a:rPr lang="en-US" sz="4200" b="1" dirty="0" err="1">
                  <a:solidFill>
                    <a:srgbClr val="000000"/>
                  </a:solidFill>
                  <a:latin typeface="Repo Ultra-Bold"/>
                  <a:ea typeface="Repo Ultra-Bold"/>
                  <a:cs typeface="Repo Ultra-Bold"/>
                  <a:sym typeface="Repo Ultra-Bold"/>
                </a:rPr>
                <a:t>origen</a:t>
              </a:r>
              <a:r>
                <a:rPr lang="en-US" sz="4200" b="1" dirty="0">
                  <a:solidFill>
                    <a:srgbClr val="000000"/>
                  </a:solidFill>
                  <a:latin typeface="Repo Ultra-Bold"/>
                  <a:ea typeface="Repo Ultra-Bold"/>
                  <a:cs typeface="Repo Ultra-Bold"/>
                  <a:sym typeface="Repo Ultra-Bold"/>
                </a:rPr>
                <a:t> </a:t>
              </a:r>
              <a:r>
                <a:rPr lang="en-US" sz="4200" b="1" dirty="0" err="1">
                  <a:solidFill>
                    <a:srgbClr val="000000"/>
                  </a:solidFill>
                  <a:latin typeface="Repo Ultra-Bold"/>
                  <a:ea typeface="Repo Ultra-Bold"/>
                  <a:cs typeface="Repo Ultra-Bold"/>
                  <a:sym typeface="Repo Ultra-Bold"/>
                </a:rPr>
                <a:t>técnico</a:t>
              </a:r>
              <a:endParaRPr lang="en-US" sz="4200" b="1" dirty="0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25452" y="3308131"/>
              <a:ext cx="4883450" cy="42974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638"/>
                </a:lnSpc>
              </a:pPr>
              <a:endParaRPr lang="en-US" sz="2798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endParaRPr>
            </a:p>
            <a:p>
              <a:pPr algn="ctr">
                <a:lnSpc>
                  <a:spcPts val="3638"/>
                </a:lnSpc>
              </a:pPr>
              <a:r>
                <a:rPr lang="en-US" sz="2798" dirty="0">
                  <a:solidFill>
                    <a:srgbClr val="000000"/>
                  </a:solidFill>
                  <a:latin typeface="Carollo Playscript"/>
                  <a:ea typeface="Carollo Playscript"/>
                  <a:cs typeface="Carollo Playscript"/>
                  <a:sym typeface="Carollo Playscript"/>
                </a:rPr>
                <a:t>Para </a:t>
              </a:r>
              <a:r>
                <a:rPr lang="en-US" sz="2798" dirty="0" err="1">
                  <a:solidFill>
                    <a:srgbClr val="000000"/>
                  </a:solidFill>
                  <a:latin typeface="Carollo Playscript"/>
                  <a:ea typeface="Carollo Playscript"/>
                  <a:cs typeface="Carollo Playscript"/>
                  <a:sym typeface="Carollo Playscript"/>
                </a:rPr>
                <a:t>los</a:t>
              </a:r>
              <a:r>
                <a:rPr lang="en-US" sz="2798" dirty="0">
                  <a:solidFill>
                    <a:srgbClr val="000000"/>
                  </a:solidFill>
                  <a:latin typeface="Carollo Playscript"/>
                  <a:ea typeface="Carollo Playscript"/>
                  <a:cs typeface="Carollo Playscript"/>
                  <a:sym typeface="Carollo Playscript"/>
                </a:rPr>
                <a:t> </a:t>
              </a:r>
              <a:r>
                <a:rPr lang="en-US" sz="2798" dirty="0" err="1">
                  <a:solidFill>
                    <a:srgbClr val="000000"/>
                  </a:solidFill>
                  <a:latin typeface="Carollo Playscript"/>
                  <a:ea typeface="Carollo Playscript"/>
                  <a:cs typeface="Carollo Playscript"/>
                  <a:sym typeface="Carollo Playscript"/>
                </a:rPr>
                <a:t>constituyentes</a:t>
              </a:r>
              <a:r>
                <a:rPr lang="en-US" sz="2798" dirty="0">
                  <a:solidFill>
                    <a:srgbClr val="000000"/>
                  </a:solidFill>
                  <a:latin typeface="Carollo Playscript"/>
                  <a:ea typeface="Carollo Playscript"/>
                  <a:cs typeface="Carollo Playscript"/>
                  <a:sym typeface="Carollo Playscript"/>
                </a:rPr>
                <a:t> </a:t>
              </a:r>
              <a:r>
                <a:rPr lang="en-US" sz="2798" dirty="0" err="1">
                  <a:solidFill>
                    <a:srgbClr val="000000"/>
                  </a:solidFill>
                  <a:latin typeface="Carollo Playscript"/>
                  <a:ea typeface="Carollo Playscript"/>
                  <a:cs typeface="Carollo Playscript"/>
                  <a:sym typeface="Carollo Playscript"/>
                </a:rPr>
                <a:t>fue</a:t>
              </a:r>
              <a:r>
                <a:rPr lang="en-US" sz="2798" dirty="0">
                  <a:solidFill>
                    <a:srgbClr val="000000"/>
                  </a:solidFill>
                  <a:latin typeface="Carollo Playscript"/>
                  <a:ea typeface="Carollo Playscript"/>
                  <a:cs typeface="Carollo Playscript"/>
                  <a:sym typeface="Carollo Playscript"/>
                </a:rPr>
                <a:t> un </a:t>
              </a:r>
              <a:r>
                <a:rPr lang="en-US" sz="2798" dirty="0" err="1">
                  <a:solidFill>
                    <a:srgbClr val="000000"/>
                  </a:solidFill>
                  <a:latin typeface="Carollo Playscript"/>
                  <a:ea typeface="Carollo Playscript"/>
                  <a:cs typeface="Carollo Playscript"/>
                  <a:sym typeface="Carollo Playscript"/>
                </a:rPr>
                <a:t>término</a:t>
              </a:r>
              <a:r>
                <a:rPr lang="en-US" sz="2798" dirty="0">
                  <a:solidFill>
                    <a:srgbClr val="000000"/>
                  </a:solidFill>
                  <a:latin typeface="Carollo Playscript"/>
                  <a:ea typeface="Carollo Playscript"/>
                  <a:cs typeface="Carollo Playscript"/>
                  <a:sym typeface="Carollo Playscript"/>
                </a:rPr>
                <a:t> alternativo a “</a:t>
              </a:r>
              <a:r>
                <a:rPr lang="en-US" sz="2798" dirty="0" err="1">
                  <a:solidFill>
                    <a:srgbClr val="000000"/>
                  </a:solidFill>
                  <a:latin typeface="Carollo Playscript"/>
                  <a:ea typeface="Carollo Playscript"/>
                  <a:cs typeface="Carollo Playscript"/>
                  <a:sym typeface="Carollo Playscript"/>
                </a:rPr>
                <a:t>organización</a:t>
              </a:r>
              <a:r>
                <a:rPr lang="en-US" sz="2798" dirty="0">
                  <a:solidFill>
                    <a:srgbClr val="000000"/>
                  </a:solidFill>
                  <a:latin typeface="Carollo Playscript"/>
                  <a:ea typeface="Carollo Playscript"/>
                  <a:cs typeface="Carollo Playscript"/>
                  <a:sym typeface="Carollo Playscript"/>
                </a:rPr>
                <a:t> electoral”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3400997" y="826488"/>
            <a:ext cx="11978807" cy="47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7"/>
              </a:lnSpc>
              <a:spcBef>
                <a:spcPct val="0"/>
              </a:spcBef>
            </a:pPr>
            <a:r>
              <a:rPr lang="en-US" sz="3547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La definición más aceptada es la siguiente: </a:t>
            </a:r>
          </a:p>
        </p:txBody>
      </p:sp>
      <p:pic>
        <p:nvPicPr>
          <p:cNvPr id="18" name="Cámara 17">
            <a:extLst>
              <a:ext uri="{FF2B5EF4-FFF2-40B4-BE49-F238E27FC236}">
                <a16:creationId xmlns:a16="http://schemas.microsoft.com/office/drawing/2014/main" id="{8DA0C1E0-B685-E7F7-1B2B-9B35BB45FCFC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5078456" y="7077456"/>
            <a:ext cx="3086100" cy="3086100"/>
          </a:xfrm>
          <a:prstGeom prst="ellipse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 flipH="1">
            <a:off x="3444645" y="-1292172"/>
            <a:ext cx="5153399" cy="9673617"/>
          </a:xfrm>
          <a:custGeom>
            <a:avLst/>
            <a:gdLst/>
            <a:ahLst/>
            <a:cxnLst/>
            <a:rect l="l" t="t" r="r" b="b"/>
            <a:pathLst>
              <a:path w="5153399" h="9673617">
                <a:moveTo>
                  <a:pt x="5153399" y="0"/>
                </a:moveTo>
                <a:lnTo>
                  <a:pt x="0" y="0"/>
                </a:lnTo>
                <a:lnTo>
                  <a:pt x="0" y="9673616"/>
                </a:lnTo>
                <a:lnTo>
                  <a:pt x="5153399" y="9673616"/>
                </a:lnTo>
                <a:lnTo>
                  <a:pt x="515339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3" name="Freeform 3"/>
          <p:cNvSpPr/>
          <p:nvPr/>
        </p:nvSpPr>
        <p:spPr>
          <a:xfrm>
            <a:off x="6178129" y="5143500"/>
            <a:ext cx="11390330" cy="4369745"/>
          </a:xfrm>
          <a:custGeom>
            <a:avLst/>
            <a:gdLst/>
            <a:ahLst/>
            <a:cxnLst/>
            <a:rect l="l" t="t" r="r" b="b"/>
            <a:pathLst>
              <a:path w="11390330" h="4369745">
                <a:moveTo>
                  <a:pt x="0" y="0"/>
                </a:moveTo>
                <a:lnTo>
                  <a:pt x="11390331" y="0"/>
                </a:lnTo>
                <a:lnTo>
                  <a:pt x="11390331" y="4369745"/>
                </a:lnTo>
                <a:lnTo>
                  <a:pt x="0" y="43697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4" name="Freeform 4"/>
          <p:cNvSpPr/>
          <p:nvPr/>
        </p:nvSpPr>
        <p:spPr>
          <a:xfrm>
            <a:off x="11970882" y="967936"/>
            <a:ext cx="4905092" cy="3674360"/>
          </a:xfrm>
          <a:custGeom>
            <a:avLst/>
            <a:gdLst/>
            <a:ahLst/>
            <a:cxnLst/>
            <a:rect l="l" t="t" r="r" b="b"/>
            <a:pathLst>
              <a:path w="4905092" h="3674360">
                <a:moveTo>
                  <a:pt x="0" y="0"/>
                </a:moveTo>
                <a:lnTo>
                  <a:pt x="4905092" y="0"/>
                </a:lnTo>
                <a:lnTo>
                  <a:pt x="4905092" y="3674360"/>
                </a:lnTo>
                <a:lnTo>
                  <a:pt x="0" y="36743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5" name="Freeform 5"/>
          <p:cNvSpPr/>
          <p:nvPr/>
        </p:nvSpPr>
        <p:spPr>
          <a:xfrm>
            <a:off x="13141364" y="1516610"/>
            <a:ext cx="2564128" cy="2577013"/>
          </a:xfrm>
          <a:custGeom>
            <a:avLst/>
            <a:gdLst/>
            <a:ahLst/>
            <a:cxnLst/>
            <a:rect l="l" t="t" r="r" b="b"/>
            <a:pathLst>
              <a:path w="2564128" h="2577013">
                <a:moveTo>
                  <a:pt x="0" y="0"/>
                </a:moveTo>
                <a:lnTo>
                  <a:pt x="2564128" y="0"/>
                </a:lnTo>
                <a:lnTo>
                  <a:pt x="2564128" y="2577013"/>
                </a:lnTo>
                <a:lnTo>
                  <a:pt x="0" y="25770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6" name="TextBox 6"/>
          <p:cNvSpPr txBox="1"/>
          <p:nvPr/>
        </p:nvSpPr>
        <p:spPr>
          <a:xfrm>
            <a:off x="1739904" y="1257300"/>
            <a:ext cx="6880865" cy="47448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398"/>
              </a:lnSpc>
            </a:pPr>
            <a:r>
              <a:rPr lang="en-US" sz="7398" b="1" dirty="0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Sin embargo, es </a:t>
            </a:r>
            <a:r>
              <a:rPr lang="en-US" sz="7398" b="1" dirty="0" err="1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positivo</a:t>
            </a:r>
            <a:r>
              <a:rPr lang="en-US" sz="7398" b="1" dirty="0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 </a:t>
            </a:r>
            <a:r>
              <a:rPr lang="en-US" sz="7398" b="1" dirty="0" err="1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que</a:t>
            </a:r>
            <a:r>
              <a:rPr lang="en-US" sz="7398" b="1" dirty="0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 </a:t>
            </a:r>
            <a:r>
              <a:rPr lang="en-US" sz="7398" b="1" dirty="0" err="1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hayan</a:t>
            </a:r>
            <a:r>
              <a:rPr lang="en-US" sz="7398" b="1" dirty="0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 </a:t>
            </a:r>
            <a:r>
              <a:rPr lang="en-US" sz="7398" b="1" dirty="0" err="1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escogido</a:t>
            </a:r>
            <a:r>
              <a:rPr lang="en-US" sz="7398" b="1" dirty="0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 </a:t>
            </a:r>
            <a:r>
              <a:rPr lang="en-US" sz="7398" b="1" dirty="0" err="1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dicho</a:t>
            </a:r>
            <a:r>
              <a:rPr lang="en-US" sz="7398" b="1" dirty="0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 </a:t>
            </a:r>
            <a:r>
              <a:rPr lang="en-US" sz="7398" b="1" dirty="0" err="1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término</a:t>
            </a:r>
            <a:endParaRPr lang="en-US" sz="7398" b="1" dirty="0">
              <a:solidFill>
                <a:srgbClr val="000000"/>
              </a:solidFill>
              <a:latin typeface="Repo Ultra-Bold"/>
              <a:ea typeface="Repo Ultra-Bold"/>
              <a:cs typeface="Repo Ultra-Bold"/>
              <a:sym typeface="Repo Ultra-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534400" y="5507314"/>
            <a:ext cx="8255206" cy="3517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619"/>
              </a:lnSpc>
            </a:pPr>
            <a:r>
              <a:rPr lang="en-US" sz="3299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Técnicamente</a:t>
            </a:r>
            <a:r>
              <a:rPr lang="en-US" sz="3299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la </a:t>
            </a:r>
            <a:r>
              <a:rPr lang="en-US" sz="3299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perspectiva</a:t>
            </a:r>
            <a:r>
              <a:rPr lang="en-US" sz="3299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del </a:t>
            </a:r>
            <a:r>
              <a:rPr lang="en-US" sz="3299" b="1" dirty="0" err="1">
                <a:solidFill>
                  <a:srgbClr val="000000"/>
                </a:solidFill>
                <a:latin typeface="Carollo Playscript Bold"/>
                <a:ea typeface="Carollo Playscript Bold"/>
                <a:cs typeface="Carollo Playscript Bold"/>
                <a:sym typeface="Carollo Playscript Bold"/>
              </a:rPr>
              <a:t>sistema</a:t>
            </a:r>
            <a:r>
              <a:rPr lang="en-US" sz="3299" b="1" dirty="0">
                <a:solidFill>
                  <a:srgbClr val="000000"/>
                </a:solidFill>
                <a:latin typeface="Carollo Playscript Bold"/>
                <a:ea typeface="Carollo Playscript Bold"/>
                <a:cs typeface="Carollo Playscript Bold"/>
                <a:sym typeface="Carollo Playscript Bold"/>
              </a:rPr>
              <a:t> </a:t>
            </a:r>
            <a:r>
              <a:rPr lang="en-US" sz="3299" b="1" dirty="0" err="1">
                <a:solidFill>
                  <a:srgbClr val="000000"/>
                </a:solidFill>
                <a:latin typeface="Carollo Playscript"/>
                <a:ea typeface="Carollo Playscript Bold"/>
                <a:cs typeface="Carollo Playscript Bold"/>
                <a:sym typeface="Carollo Playscript"/>
              </a:rPr>
              <a:t>como</a:t>
            </a:r>
            <a:r>
              <a:rPr lang="en-US" sz="3299" b="1" dirty="0">
                <a:solidFill>
                  <a:srgbClr val="000000"/>
                </a:solidFill>
                <a:latin typeface="Carollo Playscript"/>
                <a:ea typeface="Carollo Playscript Bold"/>
                <a:cs typeface="Carollo Playscript Bold"/>
                <a:sym typeface="Carollo Playscript"/>
              </a:rPr>
              <a:t> </a:t>
            </a:r>
            <a:r>
              <a:rPr lang="en-US" sz="3299" b="1" dirty="0" err="1">
                <a:solidFill>
                  <a:srgbClr val="000000"/>
                </a:solidFill>
                <a:latin typeface="Carollo Playscript"/>
                <a:ea typeface="Carollo Playscript Bold"/>
                <a:cs typeface="Carollo Playscript Bold"/>
                <a:sym typeface="Carollo Playscript"/>
              </a:rPr>
              <a:t>unidad</a:t>
            </a:r>
            <a:r>
              <a:rPr lang="en-US" sz="3299" b="1" dirty="0">
                <a:solidFill>
                  <a:srgbClr val="000000"/>
                </a:solidFill>
                <a:latin typeface="Carollo Playscript"/>
                <a:ea typeface="Carollo Playscript Bold"/>
                <a:cs typeface="Carollo Playscript Bold"/>
                <a:sym typeface="Carollo Playscript"/>
              </a:rPr>
              <a:t> d</a:t>
            </a:r>
            <a:r>
              <a:rPr lang="en-US" sz="3299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e </a:t>
            </a:r>
            <a:r>
              <a:rPr lang="en-US" sz="3299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estudio</a:t>
            </a:r>
            <a:r>
              <a:rPr lang="en-US" sz="3299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ha </a:t>
            </a:r>
            <a:r>
              <a:rPr lang="en-US" sz="3299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sido</a:t>
            </a:r>
            <a:r>
              <a:rPr lang="en-US" sz="3299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</a:t>
            </a:r>
            <a:r>
              <a:rPr lang="en-US" sz="3299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importante</a:t>
            </a:r>
            <a:r>
              <a:rPr lang="en-US" sz="3299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</a:t>
            </a:r>
          </a:p>
          <a:p>
            <a:pPr algn="just">
              <a:lnSpc>
                <a:spcPts val="4619"/>
              </a:lnSpc>
            </a:pPr>
            <a:r>
              <a:rPr lang="en-US" sz="3299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... </a:t>
            </a:r>
            <a:r>
              <a:rPr lang="en-US" sz="3299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permite</a:t>
            </a:r>
            <a:r>
              <a:rPr lang="en-US" sz="3299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</a:t>
            </a:r>
            <a:r>
              <a:rPr lang="en-US" sz="3299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destacar</a:t>
            </a:r>
            <a:r>
              <a:rPr lang="en-US" sz="3299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</a:t>
            </a:r>
            <a:r>
              <a:rPr lang="en-US" sz="3299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que</a:t>
            </a:r>
            <a:r>
              <a:rPr lang="en-US" sz="3299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</a:t>
            </a:r>
            <a:r>
              <a:rPr lang="en-US" sz="3299" b="1" dirty="0" err="1">
                <a:solidFill>
                  <a:srgbClr val="000000"/>
                </a:solidFill>
                <a:latin typeface="Carollo Playscript Bold"/>
                <a:ea typeface="Carollo Playscript Bold"/>
                <a:cs typeface="Carollo Playscript Bold"/>
                <a:sym typeface="Carollo Playscript Bold"/>
              </a:rPr>
              <a:t>todas</a:t>
            </a:r>
            <a:r>
              <a:rPr lang="en-US" sz="3299" b="1" dirty="0">
                <a:solidFill>
                  <a:srgbClr val="000000"/>
                </a:solidFill>
                <a:latin typeface="Carollo Playscript Bold"/>
                <a:ea typeface="Carollo Playscript Bold"/>
                <a:cs typeface="Carollo Playscript Bold"/>
                <a:sym typeface="Carollo Playscript Bold"/>
              </a:rPr>
              <a:t> las partes</a:t>
            </a:r>
            <a:r>
              <a:rPr lang="en-US" sz="3299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de </a:t>
            </a:r>
            <a:r>
              <a:rPr lang="en-US" sz="3299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una</a:t>
            </a:r>
            <a:r>
              <a:rPr lang="en-US" sz="3299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</a:t>
            </a:r>
            <a:r>
              <a:rPr lang="en-US" sz="3299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determinada</a:t>
            </a:r>
            <a:r>
              <a:rPr lang="en-US" sz="3299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</a:t>
            </a:r>
            <a:r>
              <a:rPr lang="en-US" sz="3299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realidad</a:t>
            </a:r>
            <a:r>
              <a:rPr lang="en-US" sz="3299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</a:t>
            </a:r>
            <a:r>
              <a:rPr lang="en-US" sz="3299" b="1" dirty="0" err="1">
                <a:solidFill>
                  <a:srgbClr val="000000"/>
                </a:solidFill>
                <a:latin typeface="Carollo Playscript Bold"/>
                <a:ea typeface="Carollo Playscript Bold"/>
                <a:cs typeface="Carollo Playscript Bold"/>
                <a:sym typeface="Carollo Playscript Bold"/>
              </a:rPr>
              <a:t>interactúan</a:t>
            </a:r>
            <a:r>
              <a:rPr lang="en-US" sz="3299" b="1" dirty="0">
                <a:solidFill>
                  <a:srgbClr val="000000"/>
                </a:solidFill>
                <a:latin typeface="Carollo Playscript Bold"/>
                <a:ea typeface="Carollo Playscript Bold"/>
                <a:cs typeface="Carollo Playscript Bold"/>
                <a:sym typeface="Carollo Playscript Bold"/>
              </a:rPr>
              <a:t> y </a:t>
            </a:r>
            <a:r>
              <a:rPr lang="en-US" sz="3299" b="1" dirty="0" err="1">
                <a:solidFill>
                  <a:srgbClr val="000000"/>
                </a:solidFill>
                <a:latin typeface="Carollo Playscript Bold"/>
                <a:ea typeface="Carollo Playscript Bold"/>
                <a:cs typeface="Carollo Playscript Bold"/>
                <a:sym typeface="Carollo Playscript Bold"/>
              </a:rPr>
              <a:t>dependen</a:t>
            </a:r>
            <a:r>
              <a:rPr lang="en-US" sz="3299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</a:t>
            </a:r>
            <a:r>
              <a:rPr lang="en-US" sz="3299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una</a:t>
            </a:r>
            <a:r>
              <a:rPr lang="en-US" sz="3299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de </a:t>
            </a:r>
            <a:r>
              <a:rPr lang="en-US" sz="3299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otra</a:t>
            </a:r>
            <a:r>
              <a:rPr lang="en-US" sz="3299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</a:t>
            </a:r>
          </a:p>
        </p:txBody>
      </p:sp>
      <p:pic>
        <p:nvPicPr>
          <p:cNvPr id="8" name="Cámara 7">
            <a:extLst>
              <a:ext uri="{FF2B5EF4-FFF2-40B4-BE49-F238E27FC236}">
                <a16:creationId xmlns:a16="http://schemas.microsoft.com/office/drawing/2014/main" id="{9339987E-39AD-1274-4173-0C2D65D3FCFD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078456" y="7077456"/>
            <a:ext cx="3086100" cy="3086100"/>
          </a:xfrm>
          <a:prstGeom prst="ellipse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58274" y="853174"/>
            <a:ext cx="9759092" cy="2306695"/>
          </a:xfrm>
          <a:custGeom>
            <a:avLst/>
            <a:gdLst/>
            <a:ahLst/>
            <a:cxnLst/>
            <a:rect l="l" t="t" r="r" b="b"/>
            <a:pathLst>
              <a:path w="9759092" h="2306695">
                <a:moveTo>
                  <a:pt x="0" y="0"/>
                </a:moveTo>
                <a:lnTo>
                  <a:pt x="9759092" y="0"/>
                </a:lnTo>
                <a:lnTo>
                  <a:pt x="9759092" y="2306695"/>
                </a:lnTo>
                <a:lnTo>
                  <a:pt x="0" y="23066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3" name="Freeform 3"/>
          <p:cNvSpPr/>
          <p:nvPr/>
        </p:nvSpPr>
        <p:spPr>
          <a:xfrm>
            <a:off x="1746850" y="3899371"/>
            <a:ext cx="5576110" cy="5841639"/>
          </a:xfrm>
          <a:custGeom>
            <a:avLst/>
            <a:gdLst/>
            <a:ahLst/>
            <a:cxnLst/>
            <a:rect l="l" t="t" r="r" b="b"/>
            <a:pathLst>
              <a:path w="5576110" h="5841639">
                <a:moveTo>
                  <a:pt x="0" y="0"/>
                </a:moveTo>
                <a:lnTo>
                  <a:pt x="5576110" y="0"/>
                </a:lnTo>
                <a:lnTo>
                  <a:pt x="5576110" y="5841640"/>
                </a:lnTo>
                <a:lnTo>
                  <a:pt x="0" y="58416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4" name="Freeform 4"/>
          <p:cNvSpPr/>
          <p:nvPr/>
        </p:nvSpPr>
        <p:spPr>
          <a:xfrm flipH="1">
            <a:off x="6598046" y="2776281"/>
            <a:ext cx="10471071" cy="4188429"/>
          </a:xfrm>
          <a:custGeom>
            <a:avLst/>
            <a:gdLst/>
            <a:ahLst/>
            <a:cxnLst/>
            <a:rect l="l" t="t" r="r" b="b"/>
            <a:pathLst>
              <a:path w="10471071" h="4188429">
                <a:moveTo>
                  <a:pt x="10471072" y="0"/>
                </a:moveTo>
                <a:lnTo>
                  <a:pt x="0" y="0"/>
                </a:lnTo>
                <a:lnTo>
                  <a:pt x="0" y="4188429"/>
                </a:lnTo>
                <a:lnTo>
                  <a:pt x="10471072" y="4188429"/>
                </a:lnTo>
                <a:lnTo>
                  <a:pt x="1047107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5" name="Freeform 5"/>
          <p:cNvSpPr/>
          <p:nvPr/>
        </p:nvSpPr>
        <p:spPr>
          <a:xfrm>
            <a:off x="2701177" y="5143500"/>
            <a:ext cx="3667455" cy="2816918"/>
          </a:xfrm>
          <a:custGeom>
            <a:avLst/>
            <a:gdLst/>
            <a:ahLst/>
            <a:cxnLst/>
            <a:rect l="l" t="t" r="r" b="b"/>
            <a:pathLst>
              <a:path w="3667455" h="2816918">
                <a:moveTo>
                  <a:pt x="0" y="0"/>
                </a:moveTo>
                <a:lnTo>
                  <a:pt x="3667456" y="0"/>
                </a:lnTo>
                <a:lnTo>
                  <a:pt x="3667456" y="2816918"/>
                </a:lnTo>
                <a:lnTo>
                  <a:pt x="0" y="28169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6" name="TextBox 6"/>
          <p:cNvSpPr txBox="1"/>
          <p:nvPr/>
        </p:nvSpPr>
        <p:spPr>
          <a:xfrm>
            <a:off x="1281113" y="1200150"/>
            <a:ext cx="8618305" cy="1678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16"/>
              </a:lnSpc>
            </a:pPr>
            <a:r>
              <a:rPr lang="en-US" sz="6316" b="1" dirty="0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En </a:t>
            </a:r>
            <a:r>
              <a:rPr lang="en-US" sz="6316" b="1" dirty="0" err="1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Centroamérica</a:t>
            </a:r>
            <a:r>
              <a:rPr lang="en-US" sz="6316" b="1" dirty="0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 y </a:t>
            </a:r>
            <a:r>
              <a:rPr lang="en-US" sz="6316" b="1" dirty="0" err="1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Sudamérica</a:t>
            </a:r>
            <a:r>
              <a:rPr lang="en-US" sz="6316" b="1" dirty="0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...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127945" y="2963828"/>
            <a:ext cx="7883191" cy="3571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62"/>
              </a:lnSpc>
            </a:pPr>
            <a:r>
              <a:rPr lang="en-US" sz="3402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el</a:t>
            </a:r>
            <a:r>
              <a:rPr lang="en-US" sz="3402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</a:t>
            </a:r>
            <a:r>
              <a:rPr lang="en-US" sz="3402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término</a:t>
            </a:r>
            <a:r>
              <a:rPr lang="en-US" sz="3402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</a:t>
            </a:r>
            <a:r>
              <a:rPr lang="en-US" sz="3402" b="1" dirty="0" err="1">
                <a:solidFill>
                  <a:srgbClr val="000000"/>
                </a:solidFill>
                <a:latin typeface="Carollo Playscript Bold"/>
                <a:ea typeface="Carollo Playscript Bold"/>
                <a:cs typeface="Carollo Playscript Bold"/>
                <a:sym typeface="Carollo Playscript Bold"/>
              </a:rPr>
              <a:t>sistema</a:t>
            </a:r>
            <a:r>
              <a:rPr lang="en-US" sz="3402" b="1" dirty="0">
                <a:solidFill>
                  <a:srgbClr val="000000"/>
                </a:solidFill>
                <a:latin typeface="Carollo Playscript Bold"/>
                <a:ea typeface="Carollo Playscript Bold"/>
                <a:cs typeface="Carollo Playscript Bold"/>
                <a:sym typeface="Carollo Playscript Bold"/>
              </a:rPr>
              <a:t> electora</a:t>
            </a:r>
            <a:r>
              <a:rPr lang="en-US" sz="3402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l </a:t>
            </a:r>
            <a:r>
              <a:rPr lang="en-US" sz="3402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tiene</a:t>
            </a:r>
            <a:r>
              <a:rPr lang="en-US" sz="3402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</a:t>
            </a:r>
            <a:r>
              <a:rPr lang="en-US" sz="3402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una</a:t>
            </a:r>
            <a:r>
              <a:rPr lang="en-US" sz="3402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mayor </a:t>
            </a:r>
            <a:r>
              <a:rPr lang="en-US" sz="3402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precisión</a:t>
            </a:r>
            <a:r>
              <a:rPr lang="en-US" sz="3402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</a:t>
            </a:r>
            <a:r>
              <a:rPr lang="en-US" sz="3402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que</a:t>
            </a:r>
            <a:r>
              <a:rPr lang="en-US" sz="3402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</a:t>
            </a:r>
            <a:r>
              <a:rPr lang="en-US" sz="3402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en</a:t>
            </a:r>
            <a:r>
              <a:rPr lang="en-US" sz="3402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</a:t>
            </a:r>
            <a:r>
              <a:rPr lang="en-US" sz="3402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otras</a:t>
            </a:r>
            <a:r>
              <a:rPr lang="en-US" sz="3402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latitudes </a:t>
            </a:r>
            <a:r>
              <a:rPr lang="en-US" sz="3402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donde</a:t>
            </a:r>
            <a:r>
              <a:rPr lang="en-US" sz="3402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no hay </a:t>
            </a:r>
            <a:r>
              <a:rPr lang="en-US" sz="3402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órganos</a:t>
            </a:r>
            <a:r>
              <a:rPr lang="en-US" sz="3402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</a:t>
            </a:r>
            <a:r>
              <a:rPr lang="en-US" sz="3402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constitucionales</a:t>
            </a:r>
            <a:r>
              <a:rPr lang="en-US" sz="3402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</a:t>
            </a:r>
            <a:r>
              <a:rPr lang="en-US" sz="3402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autónomos</a:t>
            </a:r>
            <a:r>
              <a:rPr lang="en-US" sz="3402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</a:t>
            </a:r>
            <a:r>
              <a:rPr lang="en-US" sz="3402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encargados</a:t>
            </a:r>
            <a:r>
              <a:rPr lang="en-US" sz="3402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de </a:t>
            </a:r>
            <a:r>
              <a:rPr lang="en-US" sz="3402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realizar</a:t>
            </a:r>
            <a:r>
              <a:rPr lang="en-US" sz="3402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las </a:t>
            </a:r>
            <a:r>
              <a:rPr lang="en-US" sz="3402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elecciones</a:t>
            </a:r>
            <a:endParaRPr lang="en-US" sz="3402" dirty="0">
              <a:solidFill>
                <a:srgbClr val="000000"/>
              </a:solidFill>
              <a:latin typeface="Carollo Playscript"/>
              <a:ea typeface="Carollo Playscript"/>
              <a:cs typeface="Carollo Playscript"/>
              <a:sym typeface="Carollo Playscript"/>
            </a:endParaRPr>
          </a:p>
        </p:txBody>
      </p:sp>
      <p:sp>
        <p:nvSpPr>
          <p:cNvPr id="8" name="Freeform 8"/>
          <p:cNvSpPr/>
          <p:nvPr/>
        </p:nvSpPr>
        <p:spPr>
          <a:xfrm flipH="1">
            <a:off x="9899418" y="7455772"/>
            <a:ext cx="7754881" cy="1832972"/>
          </a:xfrm>
          <a:custGeom>
            <a:avLst/>
            <a:gdLst/>
            <a:ahLst/>
            <a:cxnLst/>
            <a:rect l="l" t="t" r="r" b="b"/>
            <a:pathLst>
              <a:path w="7754881" h="1832972">
                <a:moveTo>
                  <a:pt x="7754881" y="0"/>
                </a:moveTo>
                <a:lnTo>
                  <a:pt x="0" y="0"/>
                </a:lnTo>
                <a:lnTo>
                  <a:pt x="0" y="1832972"/>
                </a:lnTo>
                <a:lnTo>
                  <a:pt x="7754881" y="1832972"/>
                </a:lnTo>
                <a:lnTo>
                  <a:pt x="7754881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9" name="TextBox 9"/>
          <p:cNvSpPr txBox="1"/>
          <p:nvPr/>
        </p:nvSpPr>
        <p:spPr>
          <a:xfrm>
            <a:off x="10917366" y="7824458"/>
            <a:ext cx="6341934" cy="1408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7"/>
              </a:lnSpc>
            </a:pPr>
            <a:r>
              <a:rPr lang="en-US" sz="3647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en</a:t>
            </a:r>
            <a:r>
              <a:rPr lang="en-US" sz="3647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</a:t>
            </a:r>
            <a:r>
              <a:rPr lang="en-US" sz="3647" b="1" dirty="0" err="1">
                <a:solidFill>
                  <a:srgbClr val="000000"/>
                </a:solidFill>
                <a:latin typeface="Carollo Playscript Bold"/>
                <a:ea typeface="Carollo Playscript Bold"/>
                <a:cs typeface="Carollo Playscript Bold"/>
                <a:sym typeface="Carollo Playscript Bold"/>
              </a:rPr>
              <a:t>EE.UU</a:t>
            </a:r>
            <a:r>
              <a:rPr lang="en-US" sz="3647" b="1" dirty="0">
                <a:solidFill>
                  <a:srgbClr val="000000"/>
                </a:solidFill>
                <a:latin typeface="Carollo Playscript Bold"/>
                <a:ea typeface="Carollo Playscript Bold"/>
                <a:cs typeface="Carollo Playscript Bold"/>
                <a:sym typeface="Carollo Playscript Bold"/>
              </a:rPr>
              <a:t>.</a:t>
            </a:r>
            <a:r>
              <a:rPr lang="en-US" sz="3647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y </a:t>
            </a:r>
            <a:r>
              <a:rPr lang="en-US" sz="3647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en</a:t>
            </a:r>
            <a:r>
              <a:rPr lang="en-US" sz="3647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</a:t>
            </a:r>
            <a:r>
              <a:rPr lang="en-US" sz="3647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el</a:t>
            </a:r>
            <a:r>
              <a:rPr lang="en-US" sz="3647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</a:t>
            </a:r>
            <a:r>
              <a:rPr lang="en-US" sz="3647" b="1" dirty="0">
                <a:solidFill>
                  <a:srgbClr val="000000"/>
                </a:solidFill>
                <a:latin typeface="Carollo Playscript Bold"/>
                <a:ea typeface="Carollo Playscript Bold"/>
                <a:cs typeface="Carollo Playscript Bold"/>
                <a:sym typeface="Carollo Playscript Bold"/>
              </a:rPr>
              <a:t>Reino </a:t>
            </a:r>
            <a:r>
              <a:rPr lang="en-US" sz="3647" b="1" dirty="0" err="1">
                <a:solidFill>
                  <a:srgbClr val="000000"/>
                </a:solidFill>
                <a:latin typeface="Carollo Playscript Bold"/>
                <a:ea typeface="Carollo Playscript Bold"/>
                <a:cs typeface="Carollo Playscript Bold"/>
                <a:sym typeface="Carollo Playscript Bold"/>
              </a:rPr>
              <a:t>Unido</a:t>
            </a:r>
            <a:r>
              <a:rPr lang="en-US" sz="3647" b="1" dirty="0">
                <a:solidFill>
                  <a:srgbClr val="000000"/>
                </a:solidFill>
                <a:latin typeface="Carollo Playscript Bold"/>
                <a:ea typeface="Carollo Playscript Bold"/>
                <a:cs typeface="Carollo Playscript Bold"/>
                <a:sym typeface="Carollo Playscript Bold"/>
              </a:rPr>
              <a:t> </a:t>
            </a:r>
            <a:r>
              <a:rPr lang="en-US" sz="3647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se </a:t>
            </a:r>
            <a:r>
              <a:rPr lang="en-US" sz="3647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constituyen</a:t>
            </a:r>
            <a:r>
              <a:rPr lang="en-US" sz="3647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</a:t>
            </a:r>
            <a:r>
              <a:rPr lang="en-US" sz="3647" b="1" dirty="0" err="1">
                <a:solidFill>
                  <a:srgbClr val="000000"/>
                </a:solidFill>
                <a:latin typeface="Carollo Playscript Bold"/>
                <a:ea typeface="Carollo Playscript Bold"/>
                <a:cs typeface="Carollo Playscript Bold"/>
                <a:sym typeface="Carollo Playscript Bold"/>
              </a:rPr>
              <a:t>comisiones</a:t>
            </a:r>
            <a:r>
              <a:rPr lang="en-US" sz="3647" b="1" dirty="0">
                <a:solidFill>
                  <a:srgbClr val="000000"/>
                </a:solidFill>
                <a:latin typeface="Carollo Playscript Bold"/>
                <a:ea typeface="Carollo Playscript Bold"/>
                <a:cs typeface="Carollo Playscript Bold"/>
                <a:sym typeface="Carollo Playscript Bold"/>
              </a:rPr>
              <a:t> </a:t>
            </a:r>
            <a:r>
              <a:rPr lang="en-US" sz="3647" b="1" dirty="0" err="1">
                <a:solidFill>
                  <a:srgbClr val="000000"/>
                </a:solidFill>
                <a:latin typeface="Carollo Playscript Bold"/>
                <a:ea typeface="Carollo Playscript Bold"/>
                <a:cs typeface="Carollo Playscript Bold"/>
                <a:sym typeface="Carollo Playscript Bold"/>
              </a:rPr>
              <a:t>electorales</a:t>
            </a:r>
            <a:endParaRPr lang="en-US" sz="3647" dirty="0">
              <a:solidFill>
                <a:srgbClr val="000000"/>
              </a:solidFill>
              <a:latin typeface="Carollo Playscript"/>
              <a:ea typeface="Carollo Playscript"/>
              <a:cs typeface="Carollo Playscript"/>
              <a:sym typeface="Carollo Playscript"/>
            </a:endParaRPr>
          </a:p>
        </p:txBody>
      </p:sp>
      <p:pic>
        <p:nvPicPr>
          <p:cNvPr id="10" name="Cámara 9">
            <a:extLst>
              <a:ext uri="{FF2B5EF4-FFF2-40B4-BE49-F238E27FC236}">
                <a16:creationId xmlns:a16="http://schemas.microsoft.com/office/drawing/2014/main" id="{FEA0F35A-5622-48F6-0C87-666836C3F497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5078456" y="7077456"/>
            <a:ext cx="3086100" cy="3086100"/>
          </a:xfrm>
          <a:prstGeom prst="ellipse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95400" y="607186"/>
            <a:ext cx="14935200" cy="5755513"/>
          </a:xfrm>
          <a:custGeom>
            <a:avLst/>
            <a:gdLst/>
            <a:ahLst/>
            <a:cxnLst/>
            <a:rect l="l" t="t" r="r" b="b"/>
            <a:pathLst>
              <a:path w="12682259" h="4865376">
                <a:moveTo>
                  <a:pt x="0" y="0"/>
                </a:moveTo>
                <a:lnTo>
                  <a:pt x="12682259" y="0"/>
                </a:lnTo>
                <a:lnTo>
                  <a:pt x="12682259" y="4865376"/>
                </a:lnTo>
                <a:lnTo>
                  <a:pt x="0" y="48653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3" name="Freeform 3"/>
          <p:cNvSpPr/>
          <p:nvPr/>
        </p:nvSpPr>
        <p:spPr>
          <a:xfrm>
            <a:off x="5107008" y="6515100"/>
            <a:ext cx="11874549" cy="2806712"/>
          </a:xfrm>
          <a:custGeom>
            <a:avLst/>
            <a:gdLst/>
            <a:ahLst/>
            <a:cxnLst/>
            <a:rect l="l" t="t" r="r" b="b"/>
            <a:pathLst>
              <a:path w="11874549" h="2806712">
                <a:moveTo>
                  <a:pt x="0" y="0"/>
                </a:moveTo>
                <a:lnTo>
                  <a:pt x="11874549" y="0"/>
                </a:lnTo>
                <a:lnTo>
                  <a:pt x="11874549" y="2806712"/>
                </a:lnTo>
                <a:lnTo>
                  <a:pt x="0" y="28067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0842" y="6134100"/>
            <a:ext cx="12146882" cy="3441439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 rot="-9770421">
            <a:off x="736116" y="6236033"/>
            <a:ext cx="3327130" cy="2782312"/>
          </a:xfrm>
          <a:custGeom>
            <a:avLst/>
            <a:gdLst/>
            <a:ahLst/>
            <a:cxnLst/>
            <a:rect l="l" t="t" r="r" b="b"/>
            <a:pathLst>
              <a:path w="3327130" h="2782312">
                <a:moveTo>
                  <a:pt x="0" y="0"/>
                </a:moveTo>
                <a:lnTo>
                  <a:pt x="3327130" y="0"/>
                </a:lnTo>
                <a:lnTo>
                  <a:pt x="3327130" y="2782312"/>
                </a:lnTo>
                <a:lnTo>
                  <a:pt x="0" y="27823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6" name="TextBox 6"/>
          <p:cNvSpPr txBox="1"/>
          <p:nvPr/>
        </p:nvSpPr>
        <p:spPr>
          <a:xfrm>
            <a:off x="3657600" y="1284115"/>
            <a:ext cx="12146882" cy="440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21"/>
              </a:lnSpc>
            </a:pPr>
            <a:r>
              <a:rPr lang="en-US" sz="5201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Nuestro </a:t>
            </a:r>
            <a:r>
              <a:rPr lang="en-US" sz="5201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sistema</a:t>
            </a:r>
            <a:r>
              <a:rPr lang="en-US" sz="5201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electoral </a:t>
            </a:r>
            <a:r>
              <a:rPr lang="en-US" sz="5201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presenta</a:t>
            </a:r>
            <a:r>
              <a:rPr lang="en-US" sz="5201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</a:t>
            </a:r>
            <a:r>
              <a:rPr lang="en-US" sz="5201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características</a:t>
            </a:r>
            <a:r>
              <a:rPr lang="en-US" sz="5201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</a:t>
            </a:r>
            <a:r>
              <a:rPr lang="en-US" sz="5201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que</a:t>
            </a:r>
            <a:r>
              <a:rPr lang="en-US" sz="5201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lo </a:t>
            </a:r>
            <a:r>
              <a:rPr lang="en-US" sz="5201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diferencian</a:t>
            </a:r>
            <a:r>
              <a:rPr lang="en-US" sz="5201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, </a:t>
            </a:r>
            <a:r>
              <a:rPr lang="en-US" sz="5201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radicalmente</a:t>
            </a:r>
            <a:r>
              <a:rPr lang="en-US" sz="5201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, de </a:t>
            </a:r>
            <a:r>
              <a:rPr lang="en-US" sz="5201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otros</a:t>
            </a:r>
            <a:r>
              <a:rPr lang="en-US" sz="5201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</a:t>
            </a:r>
            <a:r>
              <a:rPr lang="en-US" sz="5201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diseños</a:t>
            </a:r>
            <a:r>
              <a:rPr lang="en-US" sz="5201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</a:t>
            </a:r>
            <a:r>
              <a:rPr lang="en-US" sz="5201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constitucionales</a:t>
            </a:r>
            <a:r>
              <a:rPr lang="en-US" sz="5201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. En </a:t>
            </a:r>
            <a:r>
              <a:rPr lang="en-US" sz="5201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el</a:t>
            </a:r>
            <a:r>
              <a:rPr lang="en-US" sz="5201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</a:t>
            </a:r>
            <a:r>
              <a:rPr lang="en-US" sz="5201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nuestro</a:t>
            </a:r>
            <a:r>
              <a:rPr lang="en-US" sz="5201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, se </a:t>
            </a:r>
            <a:r>
              <a:rPr lang="en-US" sz="5201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puede</a:t>
            </a:r>
            <a:r>
              <a:rPr lang="en-US" sz="5201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</a:t>
            </a:r>
            <a:r>
              <a:rPr lang="en-US" sz="5201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hablar</a:t>
            </a:r>
            <a:r>
              <a:rPr lang="en-US" sz="5201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de un </a:t>
            </a:r>
            <a:r>
              <a:rPr lang="en-US" sz="5201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subsistema</a:t>
            </a:r>
            <a:r>
              <a:rPr lang="en-US" sz="5201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electoral</a:t>
            </a:r>
          </a:p>
        </p:txBody>
      </p:sp>
      <p:pic>
        <p:nvPicPr>
          <p:cNvPr id="7" name="Cámara 6">
            <a:extLst>
              <a:ext uri="{FF2B5EF4-FFF2-40B4-BE49-F238E27FC236}">
                <a16:creationId xmlns:a16="http://schemas.microsoft.com/office/drawing/2014/main" id="{35FBF276-2867-F7A2-3161-61242A64A080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078456" y="7077456"/>
            <a:ext cx="3086100" cy="3086100"/>
          </a:xfrm>
          <a:prstGeom prst="ellipse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00975" y="1322252"/>
            <a:ext cx="6735436" cy="1592012"/>
          </a:xfrm>
          <a:custGeom>
            <a:avLst/>
            <a:gdLst/>
            <a:ahLst/>
            <a:cxnLst/>
            <a:rect l="l" t="t" r="r" b="b"/>
            <a:pathLst>
              <a:path w="6735436" h="1592012">
                <a:moveTo>
                  <a:pt x="0" y="0"/>
                </a:moveTo>
                <a:lnTo>
                  <a:pt x="6735436" y="0"/>
                </a:lnTo>
                <a:lnTo>
                  <a:pt x="6735436" y="1592013"/>
                </a:lnTo>
                <a:lnTo>
                  <a:pt x="0" y="15920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3" name="Freeform 3"/>
          <p:cNvSpPr/>
          <p:nvPr/>
        </p:nvSpPr>
        <p:spPr>
          <a:xfrm>
            <a:off x="10504076" y="2182516"/>
            <a:ext cx="6583083" cy="7127354"/>
          </a:xfrm>
          <a:custGeom>
            <a:avLst/>
            <a:gdLst/>
            <a:ahLst/>
            <a:cxnLst/>
            <a:rect l="l" t="t" r="r" b="b"/>
            <a:pathLst>
              <a:path w="6583083" h="7127354">
                <a:moveTo>
                  <a:pt x="0" y="0"/>
                </a:moveTo>
                <a:lnTo>
                  <a:pt x="6583083" y="0"/>
                </a:lnTo>
                <a:lnTo>
                  <a:pt x="6583083" y="7127354"/>
                </a:lnTo>
                <a:lnTo>
                  <a:pt x="0" y="71273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4" name="Freeform 4"/>
          <p:cNvSpPr/>
          <p:nvPr/>
        </p:nvSpPr>
        <p:spPr>
          <a:xfrm>
            <a:off x="9311482" y="1423855"/>
            <a:ext cx="7451143" cy="1517324"/>
          </a:xfrm>
          <a:custGeom>
            <a:avLst/>
            <a:gdLst/>
            <a:ahLst/>
            <a:cxnLst/>
            <a:rect l="l" t="t" r="r" b="b"/>
            <a:pathLst>
              <a:path w="7451143" h="1517324">
                <a:moveTo>
                  <a:pt x="0" y="0"/>
                </a:moveTo>
                <a:lnTo>
                  <a:pt x="7451143" y="0"/>
                </a:lnTo>
                <a:lnTo>
                  <a:pt x="7451143" y="1517323"/>
                </a:lnTo>
                <a:lnTo>
                  <a:pt x="0" y="15173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5" name="TextBox 5"/>
          <p:cNvSpPr txBox="1"/>
          <p:nvPr/>
        </p:nvSpPr>
        <p:spPr>
          <a:xfrm>
            <a:off x="2203984" y="1343607"/>
            <a:ext cx="6129417" cy="1398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5"/>
              </a:lnSpc>
            </a:pPr>
            <a:r>
              <a:rPr lang="en-US" sz="8003" b="1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Antes</a:t>
            </a:r>
          </a:p>
        </p:txBody>
      </p:sp>
      <p:sp>
        <p:nvSpPr>
          <p:cNvPr id="6" name="Freeform 6"/>
          <p:cNvSpPr/>
          <p:nvPr/>
        </p:nvSpPr>
        <p:spPr>
          <a:xfrm>
            <a:off x="1102155" y="2439967"/>
            <a:ext cx="6351606" cy="6986766"/>
          </a:xfrm>
          <a:custGeom>
            <a:avLst/>
            <a:gdLst/>
            <a:ahLst/>
            <a:cxnLst/>
            <a:rect l="l" t="t" r="r" b="b"/>
            <a:pathLst>
              <a:path w="6351606" h="6986766">
                <a:moveTo>
                  <a:pt x="0" y="0"/>
                </a:moveTo>
                <a:lnTo>
                  <a:pt x="6351606" y="0"/>
                </a:lnTo>
                <a:lnTo>
                  <a:pt x="6351606" y="6986766"/>
                </a:lnTo>
                <a:lnTo>
                  <a:pt x="0" y="69867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7" name="TextBox 7"/>
          <p:cNvSpPr txBox="1"/>
          <p:nvPr/>
        </p:nvSpPr>
        <p:spPr>
          <a:xfrm>
            <a:off x="1625296" y="4643175"/>
            <a:ext cx="5305323" cy="3884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9"/>
              </a:lnSpc>
            </a:pPr>
            <a:r>
              <a:rPr lang="en-US" sz="4259" spc="212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Desde</a:t>
            </a:r>
            <a:r>
              <a:rPr lang="en-US" sz="4259" spc="212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</a:t>
            </a:r>
            <a:r>
              <a:rPr lang="en-US" sz="4259" spc="212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los</a:t>
            </a:r>
            <a:r>
              <a:rPr lang="en-US" sz="4259" spc="212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</a:t>
            </a:r>
            <a:r>
              <a:rPr lang="en-US" sz="4259" spc="212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inicios</a:t>
            </a:r>
            <a:r>
              <a:rPr lang="en-US" sz="4259" spc="212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de la República se </a:t>
            </a:r>
            <a:r>
              <a:rPr lang="en-US" sz="4259" spc="212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entendió</a:t>
            </a:r>
            <a:r>
              <a:rPr lang="en-US" sz="4259" spc="212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</a:t>
            </a:r>
            <a:r>
              <a:rPr lang="en-US" sz="4259" spc="212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que</a:t>
            </a:r>
            <a:r>
              <a:rPr lang="en-US" sz="4259" spc="212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la </a:t>
            </a:r>
            <a:r>
              <a:rPr lang="en-US" sz="4259" spc="212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función</a:t>
            </a:r>
            <a:r>
              <a:rPr lang="en-US" sz="4259" spc="212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electoral era </a:t>
            </a:r>
            <a:r>
              <a:rPr lang="en-US" sz="4259" spc="212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muy</a:t>
            </a:r>
            <a:r>
              <a:rPr lang="en-US" sz="4259" spc="212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</a:t>
            </a:r>
            <a:r>
              <a:rPr lang="en-US" sz="4259" spc="212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importante</a:t>
            </a:r>
            <a:r>
              <a:rPr lang="en-US" sz="4259" spc="212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757686" y="1375359"/>
            <a:ext cx="6558735" cy="1329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5"/>
              </a:lnSpc>
            </a:pPr>
            <a:r>
              <a:rPr lang="en-US" sz="7503" b="1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Hoy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055421" y="3555909"/>
            <a:ext cx="5480391" cy="4831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4200" spc="210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Hoy </a:t>
            </a:r>
            <a:r>
              <a:rPr lang="en-US" sz="4200" spc="210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en</a:t>
            </a:r>
            <a:r>
              <a:rPr lang="en-US" sz="4200" spc="210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día, </a:t>
            </a:r>
            <a:r>
              <a:rPr lang="en-US" sz="4200" spc="210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contamos</a:t>
            </a:r>
            <a:r>
              <a:rPr lang="en-US" sz="4200" spc="210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con un </a:t>
            </a:r>
            <a:r>
              <a:rPr lang="en-US" sz="4200" spc="210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sistema</a:t>
            </a:r>
            <a:r>
              <a:rPr lang="en-US" sz="4200" spc="210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electoral </a:t>
            </a:r>
            <a:r>
              <a:rPr lang="en-US" sz="4200" spc="210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premunido</a:t>
            </a:r>
            <a:r>
              <a:rPr lang="en-US" sz="4200" spc="210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de </a:t>
            </a:r>
            <a:r>
              <a:rPr lang="en-US" sz="4200" spc="210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competencias</a:t>
            </a:r>
            <a:r>
              <a:rPr lang="en-US" sz="4200" spc="210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</a:t>
            </a:r>
            <a:r>
              <a:rPr lang="en-US" sz="4200" spc="210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amplias</a:t>
            </a:r>
            <a:r>
              <a:rPr lang="en-US" sz="4200" spc="210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y con un </a:t>
            </a:r>
            <a:r>
              <a:rPr lang="en-US" sz="4200" spc="210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apoyo</a:t>
            </a:r>
            <a:r>
              <a:rPr lang="en-US" sz="4200" spc="210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</a:t>
            </a:r>
            <a:r>
              <a:rPr lang="en-US" sz="4200" spc="210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presupuestal</a:t>
            </a:r>
            <a:r>
              <a:rPr lang="en-US" sz="4200" spc="210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</a:t>
            </a:r>
            <a:r>
              <a:rPr lang="en-US" sz="4200" spc="210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importante</a:t>
            </a:r>
            <a:endParaRPr lang="en-US" sz="4200" spc="210" dirty="0">
              <a:solidFill>
                <a:srgbClr val="000000"/>
              </a:solidFill>
              <a:latin typeface="Carollo Playscript"/>
              <a:ea typeface="Carollo Playscript"/>
              <a:cs typeface="Carollo Playscript"/>
              <a:sym typeface="Carollo Playscript"/>
            </a:endParaRPr>
          </a:p>
        </p:txBody>
      </p:sp>
      <p:pic>
        <p:nvPicPr>
          <p:cNvPr id="10" name="Cámara 9">
            <a:extLst>
              <a:ext uri="{FF2B5EF4-FFF2-40B4-BE49-F238E27FC236}">
                <a16:creationId xmlns:a16="http://schemas.microsoft.com/office/drawing/2014/main" id="{0A6F93DA-FF81-9A0A-F0BC-909E7A83826E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078456" y="7077456"/>
            <a:ext cx="3086100" cy="3086100"/>
          </a:xfrm>
          <a:prstGeom prst="ellipse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0602509" y="1498826"/>
            <a:ext cx="6216988" cy="2385063"/>
          </a:xfrm>
          <a:custGeom>
            <a:avLst/>
            <a:gdLst/>
            <a:ahLst/>
            <a:cxnLst/>
            <a:rect l="l" t="t" r="r" b="b"/>
            <a:pathLst>
              <a:path w="6216988" h="2385063">
                <a:moveTo>
                  <a:pt x="6216989" y="0"/>
                </a:moveTo>
                <a:lnTo>
                  <a:pt x="0" y="0"/>
                </a:lnTo>
                <a:lnTo>
                  <a:pt x="0" y="2385063"/>
                </a:lnTo>
                <a:lnTo>
                  <a:pt x="6216989" y="2385063"/>
                </a:lnTo>
                <a:lnTo>
                  <a:pt x="621698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3" name="Freeform 3"/>
          <p:cNvSpPr/>
          <p:nvPr/>
        </p:nvSpPr>
        <p:spPr>
          <a:xfrm>
            <a:off x="2743200" y="4133251"/>
            <a:ext cx="13639799" cy="2020499"/>
          </a:xfrm>
          <a:custGeom>
            <a:avLst/>
            <a:gdLst/>
            <a:ahLst/>
            <a:cxnLst/>
            <a:rect l="l" t="t" r="r" b="b"/>
            <a:pathLst>
              <a:path w="9922093" h="2020499">
                <a:moveTo>
                  <a:pt x="0" y="0"/>
                </a:moveTo>
                <a:lnTo>
                  <a:pt x="9922094" y="0"/>
                </a:lnTo>
                <a:lnTo>
                  <a:pt x="9922094" y="2020498"/>
                </a:lnTo>
                <a:lnTo>
                  <a:pt x="0" y="20204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4" name="Freeform 4"/>
          <p:cNvSpPr/>
          <p:nvPr/>
        </p:nvSpPr>
        <p:spPr>
          <a:xfrm>
            <a:off x="448902" y="2411522"/>
            <a:ext cx="5229033" cy="1235953"/>
          </a:xfrm>
          <a:custGeom>
            <a:avLst/>
            <a:gdLst/>
            <a:ahLst/>
            <a:cxnLst/>
            <a:rect l="l" t="t" r="r" b="b"/>
            <a:pathLst>
              <a:path w="5229033" h="1235953">
                <a:moveTo>
                  <a:pt x="0" y="0"/>
                </a:moveTo>
                <a:lnTo>
                  <a:pt x="5229033" y="0"/>
                </a:lnTo>
                <a:lnTo>
                  <a:pt x="5229033" y="1235954"/>
                </a:lnTo>
                <a:lnTo>
                  <a:pt x="0" y="12359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5" name="Freeform 5"/>
          <p:cNvSpPr/>
          <p:nvPr/>
        </p:nvSpPr>
        <p:spPr>
          <a:xfrm>
            <a:off x="1028700" y="601309"/>
            <a:ext cx="6216988" cy="2385063"/>
          </a:xfrm>
          <a:custGeom>
            <a:avLst/>
            <a:gdLst/>
            <a:ahLst/>
            <a:cxnLst/>
            <a:rect l="l" t="t" r="r" b="b"/>
            <a:pathLst>
              <a:path w="6216988" h="2385063">
                <a:moveTo>
                  <a:pt x="0" y="0"/>
                </a:moveTo>
                <a:lnTo>
                  <a:pt x="6216988" y="0"/>
                </a:lnTo>
                <a:lnTo>
                  <a:pt x="6216988" y="2385062"/>
                </a:lnTo>
                <a:lnTo>
                  <a:pt x="0" y="23850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6" name="TextBox 6"/>
          <p:cNvSpPr txBox="1"/>
          <p:nvPr/>
        </p:nvSpPr>
        <p:spPr>
          <a:xfrm>
            <a:off x="3276600" y="4235451"/>
            <a:ext cx="12572999" cy="16174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81"/>
              </a:lnSpc>
            </a:pPr>
            <a:r>
              <a:rPr lang="en-US" sz="4700" b="1" dirty="0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El TC ha </a:t>
            </a:r>
            <a:r>
              <a:rPr lang="en-US" sz="4700" b="1" dirty="0" err="1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modificado</a:t>
            </a:r>
            <a:r>
              <a:rPr lang="en-US" sz="4700" b="1" dirty="0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 </a:t>
            </a:r>
            <a:r>
              <a:rPr lang="en-US" sz="4700" b="1" dirty="0" err="1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el</a:t>
            </a:r>
            <a:r>
              <a:rPr lang="en-US" sz="4700" b="1" dirty="0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 </a:t>
            </a:r>
            <a:r>
              <a:rPr lang="en-US" sz="4700" b="1" dirty="0" err="1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diseño</a:t>
            </a:r>
            <a:r>
              <a:rPr lang="en-US" sz="4700" b="1" dirty="0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 </a:t>
            </a:r>
            <a:r>
              <a:rPr lang="en-US" sz="4700" b="1" dirty="0" err="1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constitucional</a:t>
            </a:r>
            <a:r>
              <a:rPr lang="en-US" sz="4700" b="1" dirty="0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 del </a:t>
            </a:r>
            <a:r>
              <a:rPr lang="en-US" sz="4700" b="1" dirty="0" err="1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subsistema</a:t>
            </a:r>
            <a:r>
              <a:rPr lang="en-US" sz="4700" b="1" dirty="0">
                <a:solidFill>
                  <a:srgbClr val="000000"/>
                </a:solidFill>
                <a:latin typeface="Repo Ultra-Bold"/>
                <a:ea typeface="Repo Ultra-Bold"/>
                <a:cs typeface="Repo Ultra-Bold"/>
                <a:sym typeface="Repo Ultra-Bold"/>
              </a:rPr>
              <a:t> electoral...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446552" y="1107405"/>
            <a:ext cx="4315435" cy="1449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800" spc="114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No ha sido completamente coherente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201400" y="1982044"/>
            <a:ext cx="4400637" cy="1449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800" spc="114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Tampoco</a:t>
            </a:r>
            <a:r>
              <a:rPr lang="en-US" sz="3800" spc="114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</a:t>
            </a:r>
            <a:r>
              <a:rPr lang="en-US" sz="3800" spc="114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suficientemente</a:t>
            </a:r>
            <a:r>
              <a:rPr lang="en-US" sz="3800" spc="114" dirty="0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 </a:t>
            </a:r>
            <a:r>
              <a:rPr lang="en-US" sz="3800" spc="114" dirty="0" err="1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desarrollado</a:t>
            </a:r>
            <a:endParaRPr lang="en-US" sz="3800" spc="114" dirty="0">
              <a:solidFill>
                <a:srgbClr val="000000"/>
              </a:solidFill>
              <a:latin typeface="Carollo Playscript"/>
              <a:ea typeface="Carollo Playscript"/>
              <a:cs typeface="Carollo Playscript"/>
              <a:sym typeface="Carollo Playscript"/>
            </a:endParaRPr>
          </a:p>
        </p:txBody>
      </p:sp>
      <p:sp>
        <p:nvSpPr>
          <p:cNvPr id="9" name="Freeform 9"/>
          <p:cNvSpPr/>
          <p:nvPr/>
        </p:nvSpPr>
        <p:spPr>
          <a:xfrm flipH="1">
            <a:off x="9320111" y="6823111"/>
            <a:ext cx="5229033" cy="1235953"/>
          </a:xfrm>
          <a:custGeom>
            <a:avLst/>
            <a:gdLst/>
            <a:ahLst/>
            <a:cxnLst/>
            <a:rect l="l" t="t" r="r" b="b"/>
            <a:pathLst>
              <a:path w="5229033" h="1235953">
                <a:moveTo>
                  <a:pt x="5229033" y="0"/>
                </a:moveTo>
                <a:lnTo>
                  <a:pt x="0" y="0"/>
                </a:lnTo>
                <a:lnTo>
                  <a:pt x="0" y="1235953"/>
                </a:lnTo>
                <a:lnTo>
                  <a:pt x="5229033" y="1235953"/>
                </a:lnTo>
                <a:lnTo>
                  <a:pt x="5229033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10" name="Freeform 10"/>
          <p:cNvSpPr/>
          <p:nvPr/>
        </p:nvSpPr>
        <p:spPr>
          <a:xfrm>
            <a:off x="10996552" y="7321834"/>
            <a:ext cx="6216988" cy="2385063"/>
          </a:xfrm>
          <a:custGeom>
            <a:avLst/>
            <a:gdLst/>
            <a:ahLst/>
            <a:cxnLst/>
            <a:rect l="l" t="t" r="r" b="b"/>
            <a:pathLst>
              <a:path w="6216988" h="2385063">
                <a:moveTo>
                  <a:pt x="0" y="0"/>
                </a:moveTo>
                <a:lnTo>
                  <a:pt x="6216989" y="0"/>
                </a:lnTo>
                <a:lnTo>
                  <a:pt x="6216989" y="2385063"/>
                </a:lnTo>
                <a:lnTo>
                  <a:pt x="0" y="23850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11" name="TextBox 11"/>
          <p:cNvSpPr txBox="1"/>
          <p:nvPr/>
        </p:nvSpPr>
        <p:spPr>
          <a:xfrm>
            <a:off x="12278792" y="7658970"/>
            <a:ext cx="4540705" cy="240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800" spc="114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Puede afectar la legitimidad del proceso electoral.</a:t>
            </a:r>
          </a:p>
          <a:p>
            <a:pPr algn="ctr">
              <a:lnSpc>
                <a:spcPts val="3800"/>
              </a:lnSpc>
            </a:pPr>
            <a:endParaRPr lang="en-US" sz="3800" spc="114">
              <a:solidFill>
                <a:srgbClr val="000000"/>
              </a:solidFill>
              <a:latin typeface="Carollo Playscript"/>
              <a:ea typeface="Carollo Playscript"/>
              <a:cs typeface="Carollo Playscript"/>
              <a:sym typeface="Carollo Playscript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3063419" y="8219463"/>
            <a:ext cx="5661630" cy="1204383"/>
          </a:xfrm>
          <a:custGeom>
            <a:avLst/>
            <a:gdLst/>
            <a:ahLst/>
            <a:cxnLst/>
            <a:rect l="l" t="t" r="r" b="b"/>
            <a:pathLst>
              <a:path w="5661630" h="1204383">
                <a:moveTo>
                  <a:pt x="0" y="0"/>
                </a:moveTo>
                <a:lnTo>
                  <a:pt x="5661629" y="0"/>
                </a:lnTo>
                <a:lnTo>
                  <a:pt x="5661629" y="1204383"/>
                </a:lnTo>
                <a:lnTo>
                  <a:pt x="0" y="120438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13" name="Freeform 13"/>
          <p:cNvSpPr/>
          <p:nvPr/>
        </p:nvSpPr>
        <p:spPr>
          <a:xfrm flipH="1">
            <a:off x="1274266" y="6436592"/>
            <a:ext cx="6216988" cy="2385063"/>
          </a:xfrm>
          <a:custGeom>
            <a:avLst/>
            <a:gdLst/>
            <a:ahLst/>
            <a:cxnLst/>
            <a:rect l="l" t="t" r="r" b="b"/>
            <a:pathLst>
              <a:path w="6216988" h="2385063">
                <a:moveTo>
                  <a:pt x="6216988" y="0"/>
                </a:moveTo>
                <a:lnTo>
                  <a:pt x="0" y="0"/>
                </a:lnTo>
                <a:lnTo>
                  <a:pt x="0" y="2385063"/>
                </a:lnTo>
                <a:lnTo>
                  <a:pt x="6216988" y="2385063"/>
                </a:lnTo>
                <a:lnTo>
                  <a:pt x="621698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14" name="TextBox 14"/>
          <p:cNvSpPr txBox="1"/>
          <p:nvPr/>
        </p:nvSpPr>
        <p:spPr>
          <a:xfrm>
            <a:off x="1665183" y="7180813"/>
            <a:ext cx="4480118" cy="972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sz="3800" spc="114">
                <a:solidFill>
                  <a:srgbClr val="000000"/>
                </a:solidFill>
                <a:latin typeface="Carollo Playscript"/>
                <a:ea typeface="Carollo Playscript"/>
                <a:cs typeface="Carollo Playscript"/>
                <a:sym typeface="Carollo Playscript"/>
              </a:rPr>
              <a:t>Puede generar problemas </a:t>
            </a:r>
          </a:p>
        </p:txBody>
      </p:sp>
      <p:sp>
        <p:nvSpPr>
          <p:cNvPr id="15" name="Freeform 15"/>
          <p:cNvSpPr/>
          <p:nvPr/>
        </p:nvSpPr>
        <p:spPr>
          <a:xfrm>
            <a:off x="12480325" y="601309"/>
            <a:ext cx="5229033" cy="1131373"/>
          </a:xfrm>
          <a:custGeom>
            <a:avLst/>
            <a:gdLst/>
            <a:ahLst/>
            <a:cxnLst/>
            <a:rect l="l" t="t" r="r" b="b"/>
            <a:pathLst>
              <a:path w="5229033" h="1131373">
                <a:moveTo>
                  <a:pt x="0" y="0"/>
                </a:moveTo>
                <a:lnTo>
                  <a:pt x="5229033" y="0"/>
                </a:lnTo>
                <a:lnTo>
                  <a:pt x="5229033" y="1131372"/>
                </a:lnTo>
                <a:lnTo>
                  <a:pt x="0" y="113137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pic>
        <p:nvPicPr>
          <p:cNvPr id="16" name="Cámara 15">
            <a:extLst>
              <a:ext uri="{FF2B5EF4-FFF2-40B4-BE49-F238E27FC236}">
                <a16:creationId xmlns:a16="http://schemas.microsoft.com/office/drawing/2014/main" id="{1D08D4AB-9AB0-93AA-6B04-D8215CF3089B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5078456" y="7077456"/>
            <a:ext cx="3086100" cy="3086100"/>
          </a:xfrm>
          <a:prstGeom prst="ellipse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377</Words>
  <Application>Microsoft Office PowerPoint</Application>
  <PresentationFormat>Personalizado</PresentationFormat>
  <Paragraphs>61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Carollo Playscript</vt:lpstr>
      <vt:lpstr>Carollo Playscript Bold</vt:lpstr>
      <vt:lpstr>Repo Ultra-Bold</vt:lpstr>
      <vt:lpstr>Repo Heavy</vt:lpstr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consejos para emprender llamativo amarillo</dc:title>
  <dc:creator>Roque</dc:creator>
  <cp:lastModifiedBy>Roque Augusto Bravo Basaldúa</cp:lastModifiedBy>
  <cp:revision>13</cp:revision>
  <dcterms:created xsi:type="dcterms:W3CDTF">2006-08-16T00:00:00Z</dcterms:created>
  <dcterms:modified xsi:type="dcterms:W3CDTF">2026-02-04T01:49:54Z</dcterms:modified>
  <dc:identifier>DAG_3N08QUI</dc:identifier>
</cp:coreProperties>
</file>