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6858000" cy="9144000"/>
  <p:embeddedFontLst>
    <p:embeddedFont>
      <p:font typeface="IBM Plex Sans Condensed" charset="1" panose="020B0506050203000203"/>
      <p:regular r:id="rId28"/>
    </p:embeddedFont>
    <p:embeddedFont>
      <p:font typeface="IBM Plex Sans Condensed Bold" charset="1" panose="020B0806050203000203"/>
      <p:regular r:id="rId29"/>
    </p:embeddedFont>
    <p:embeddedFont>
      <p:font typeface="IBM Plex Sans 1 Italics" charset="1" panose="020B0503050203000203"/>
      <p:regular r:id="rId30"/>
    </p:embeddedFont>
    <p:embeddedFont>
      <p:font typeface="IBM Plex Sans Condensed Italics" charset="1" panose="020B0506050203000203"/>
      <p:regular r:id="rId31"/>
    </p:embeddedFont>
    <p:embeddedFont>
      <p:font typeface="IBM Plex Sans Condensed Bold Italics" charset="1" panose="020B0806050203000203"/>
      <p:regular r:id="rId32"/>
    </p:embeddedFont>
    <p:embeddedFont>
      <p:font typeface="IBM Plex Sans 2" charset="1" panose="020B0503050203000203"/>
      <p:regular r:id="rId33"/>
    </p:embeddedFont>
    <p:embeddedFont>
      <p:font typeface="Overpass Italics" charset="1" panose="00000500000000000000"/>
      <p:regular r:id="rId34"/>
    </p:embeddedFont>
    <p:embeddedFont>
      <p:font typeface="Myriad Light" charset="1" panose="020B0403030403020204"/>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2.png" Type="http://schemas.openxmlformats.org/officeDocument/2006/relationships/image"/><Relationship Id="rId4"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22.png" Type="http://schemas.openxmlformats.org/officeDocument/2006/relationships/image"/><Relationship Id="rId7"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 Id="rId3" Target="../media/image22.png" Type="http://schemas.openxmlformats.org/officeDocument/2006/relationships/image"/><Relationship Id="rId4"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22.png" Type="http://schemas.openxmlformats.org/officeDocument/2006/relationships/image"/><Relationship Id="rId5"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jpe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4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jpeg" Type="http://schemas.openxmlformats.org/officeDocument/2006/relationships/image"/><Relationship Id="rId3" Target="../media/image22.png" Type="http://schemas.openxmlformats.org/officeDocument/2006/relationships/image"/><Relationship Id="rId4"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https://ifcncodeofprinciples.poynter.org/signatories" TargetMode="External" Type="http://schemas.openxmlformats.org/officeDocument/2006/relationships/hyperlink"/><Relationship Id="rId4" Target="https://www.facebook.com/business/help/182222309230722" TargetMode="External" Type="http://schemas.openxmlformats.org/officeDocument/2006/relationships/hyperlink"/><Relationship Id="rId5" Target="https://euvsdisinfo.eu" TargetMode="External" Type="http://schemas.openxmlformats.org/officeDocument/2006/relationships/hyperlink"/><Relationship Id="rId6" Target="https://euvsdisinfo.eu/think-before-you-share/" TargetMode="External" Type="http://schemas.openxmlformats.org/officeDocument/2006/relationships/hyperlink"/><Relationship Id="rId7" Target="../media/image22.png" Type="http://schemas.openxmlformats.org/officeDocument/2006/relationships/image"/><Relationship Id="rId8"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jpe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media/image22.png" Type="http://schemas.openxmlformats.org/officeDocument/2006/relationships/image"/><Relationship Id="rId7"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2.pn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2.png" Type="http://schemas.openxmlformats.org/officeDocument/2006/relationships/image"/><Relationship Id="rId4"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25.png" Type="http://schemas.openxmlformats.org/officeDocument/2006/relationships/image"/><Relationship Id="rId4" Target="../media/image22.png" Type="http://schemas.openxmlformats.org/officeDocument/2006/relationships/image"/><Relationship Id="rId5"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415028" y="1423416"/>
            <a:ext cx="7776972" cy="5434584"/>
            <a:chOff x="0" y="0"/>
            <a:chExt cx="10369296" cy="7246112"/>
          </a:xfrm>
        </p:grpSpPr>
        <p:sp>
          <p:nvSpPr>
            <p:cNvPr name="Freeform 3" id="3"/>
            <p:cNvSpPr/>
            <p:nvPr/>
          </p:nvSpPr>
          <p:spPr>
            <a:xfrm flipH="false" flipV="false" rot="0">
              <a:off x="0" y="0"/>
              <a:ext cx="10369296" cy="7246112"/>
            </a:xfrm>
            <a:custGeom>
              <a:avLst/>
              <a:gdLst/>
              <a:ahLst/>
              <a:cxnLst/>
              <a:rect r="r" b="b" t="t" l="l"/>
              <a:pathLst>
                <a:path h="7246112" w="10369296">
                  <a:moveTo>
                    <a:pt x="0" y="0"/>
                  </a:moveTo>
                  <a:lnTo>
                    <a:pt x="10369296" y="0"/>
                  </a:lnTo>
                  <a:lnTo>
                    <a:pt x="10369296" y="7246112"/>
                  </a:lnTo>
                  <a:lnTo>
                    <a:pt x="0" y="7246112"/>
                  </a:lnTo>
                  <a:lnTo>
                    <a:pt x="0" y="0"/>
                  </a:lnTo>
                  <a:close/>
                </a:path>
              </a:pathLst>
            </a:custGeom>
            <a:blipFill>
              <a:blip r:embed="rId2"/>
              <a:stretch>
                <a:fillRect l="0" t="0" r="0" b="0"/>
              </a:stretch>
            </a:blipFill>
          </p:spPr>
        </p:sp>
      </p:grpSp>
      <p:sp>
        <p:nvSpPr>
          <p:cNvPr name="TextBox 4" id="4"/>
          <p:cNvSpPr txBox="true"/>
          <p:nvPr/>
        </p:nvSpPr>
        <p:spPr>
          <a:xfrm rot="0">
            <a:off x="324200" y="405748"/>
            <a:ext cx="3952280" cy="2996954"/>
          </a:xfrm>
          <a:prstGeom prst="rect">
            <a:avLst/>
          </a:prstGeom>
        </p:spPr>
        <p:txBody>
          <a:bodyPr anchor="t" rtlCol="false" tIns="0" lIns="0" bIns="0" rIns="0">
            <a:spAutoFit/>
          </a:bodyPr>
          <a:lstStyle/>
          <a:p>
            <a:pPr algn="l">
              <a:lnSpc>
                <a:spcPts val="7793"/>
              </a:lnSpc>
            </a:pPr>
            <a:r>
              <a:rPr lang="en-US" sz="8035" spc="-233">
                <a:solidFill>
                  <a:srgbClr val="000000"/>
                </a:solidFill>
                <a:latin typeface="IBM Plex Sans Condensed"/>
                <a:ea typeface="IBM Plex Sans Condensed"/>
                <a:cs typeface="IBM Plex Sans Condensed"/>
                <a:sym typeface="IBM Plex Sans Condensed"/>
              </a:rPr>
              <a:t>TO BE</a:t>
            </a:r>
          </a:p>
          <a:p>
            <a:pPr algn="l">
              <a:lnSpc>
                <a:spcPts val="7793"/>
              </a:lnSpc>
            </a:pPr>
            <a:r>
              <a:rPr lang="en-US" sz="8035" spc="-233">
                <a:solidFill>
                  <a:srgbClr val="000000"/>
                </a:solidFill>
                <a:latin typeface="IBM Plex Sans Condensed"/>
                <a:ea typeface="IBM Plex Sans Condensed"/>
                <a:cs typeface="IBM Plex Sans Condensed"/>
                <a:sym typeface="IBM Plex Sans Condensed"/>
              </a:rPr>
              <a:t>FOOLED - </a:t>
            </a:r>
          </a:p>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OR NOT?</a:t>
            </a:r>
          </a:p>
        </p:txBody>
      </p:sp>
      <p:sp>
        <p:nvSpPr>
          <p:cNvPr name="TextBox 5" id="5"/>
          <p:cNvSpPr txBox="true"/>
          <p:nvPr/>
        </p:nvSpPr>
        <p:spPr>
          <a:xfrm rot="0">
            <a:off x="324200" y="4545254"/>
            <a:ext cx="3952280" cy="617220"/>
          </a:xfrm>
          <a:prstGeom prst="rect">
            <a:avLst/>
          </a:prstGeom>
        </p:spPr>
        <p:txBody>
          <a:bodyPr anchor="t" rtlCol="false" tIns="0" lIns="0" bIns="0" rIns="0">
            <a:spAutoFit/>
          </a:bodyPr>
          <a:lstStyle/>
          <a:p>
            <a:pPr algn="l">
              <a:lnSpc>
                <a:spcPts val="1679"/>
              </a:lnSpc>
            </a:pPr>
            <a:r>
              <a:rPr lang="en-US" sz="1200" i="true">
                <a:solidFill>
                  <a:srgbClr val="000000"/>
                </a:solidFill>
                <a:latin typeface="IBM Plex Sans 1 Italics"/>
                <a:ea typeface="IBM Plex Sans 1 Italics"/>
                <a:cs typeface="IBM Plex Sans 1 Italics"/>
                <a:sym typeface="IBM Plex Sans 1 Italics"/>
              </a:rPr>
              <a:t>This module was developed by the European Parliament’s Spokesperson’s Unit and not by the author of the other modules.</a:t>
            </a:r>
          </a:p>
        </p:txBody>
      </p:sp>
      <p:grpSp>
        <p:nvGrpSpPr>
          <p:cNvPr name="Group 6" id="6"/>
          <p:cNvGrpSpPr/>
          <p:nvPr/>
        </p:nvGrpSpPr>
        <p:grpSpPr>
          <a:xfrm rot="0">
            <a:off x="0" y="5162474"/>
            <a:ext cx="1647399" cy="895330"/>
            <a:chOff x="0" y="0"/>
            <a:chExt cx="2265985" cy="1231519"/>
          </a:xfrm>
        </p:grpSpPr>
        <p:sp>
          <p:nvSpPr>
            <p:cNvPr name="Freeform 7" id="7"/>
            <p:cNvSpPr/>
            <p:nvPr/>
          </p:nvSpPr>
          <p:spPr>
            <a:xfrm flipH="false" flipV="false" rot="0">
              <a:off x="0" y="0"/>
              <a:ext cx="2265934" cy="1231519"/>
            </a:xfrm>
            <a:custGeom>
              <a:avLst/>
              <a:gdLst/>
              <a:ahLst/>
              <a:cxnLst/>
              <a:rect r="r" b="b" t="t" l="l"/>
              <a:pathLst>
                <a:path h="1231519" w="2265934">
                  <a:moveTo>
                    <a:pt x="0" y="0"/>
                  </a:moveTo>
                  <a:lnTo>
                    <a:pt x="2265934" y="0"/>
                  </a:lnTo>
                  <a:lnTo>
                    <a:pt x="2265934" y="1231519"/>
                  </a:lnTo>
                  <a:lnTo>
                    <a:pt x="0" y="1231519"/>
                  </a:lnTo>
                  <a:lnTo>
                    <a:pt x="0" y="0"/>
                  </a:lnTo>
                  <a:close/>
                </a:path>
              </a:pathLst>
            </a:custGeom>
            <a:blipFill>
              <a:blip r:embed="rId3"/>
              <a:stretch>
                <a:fillRect l="0" t="0" r="-2" b="-46051"/>
              </a:stretch>
            </a:blipFill>
          </p:spPr>
        </p:sp>
      </p:grpSp>
      <p:sp>
        <p:nvSpPr>
          <p:cNvPr name="Freeform 8" id="8"/>
          <p:cNvSpPr/>
          <p:nvPr/>
        </p:nvSpPr>
        <p:spPr>
          <a:xfrm flipH="false" flipV="false" rot="0">
            <a:off x="1647399" y="5162474"/>
            <a:ext cx="1079505" cy="1079505"/>
          </a:xfrm>
          <a:custGeom>
            <a:avLst/>
            <a:gdLst/>
            <a:ahLst/>
            <a:cxnLst/>
            <a:rect r="r" b="b" t="t" l="l"/>
            <a:pathLst>
              <a:path h="1079505" w="1079505">
                <a:moveTo>
                  <a:pt x="0" y="0"/>
                </a:moveTo>
                <a:lnTo>
                  <a:pt x="1079505" y="0"/>
                </a:lnTo>
                <a:lnTo>
                  <a:pt x="1079505" y="1079505"/>
                </a:lnTo>
                <a:lnTo>
                  <a:pt x="0" y="1079505"/>
                </a:lnTo>
                <a:lnTo>
                  <a:pt x="0" y="0"/>
                </a:lnTo>
                <a:close/>
              </a:path>
            </a:pathLst>
          </a:custGeom>
          <a:blipFill>
            <a:blip r:embed="rId4"/>
            <a:stretch>
              <a:fillRect l="0" t="0" r="0" b="0"/>
            </a:stretch>
          </a:blipFill>
        </p:spPr>
      </p:sp>
      <p:sp>
        <p:nvSpPr>
          <p:cNvPr name="Freeform 9" id="9"/>
          <p:cNvSpPr/>
          <p:nvPr/>
        </p:nvSpPr>
        <p:spPr>
          <a:xfrm flipH="false" flipV="false" rot="0">
            <a:off x="2057171" y="4879686"/>
            <a:ext cx="3081430" cy="1734006"/>
          </a:xfrm>
          <a:custGeom>
            <a:avLst/>
            <a:gdLst/>
            <a:ahLst/>
            <a:cxnLst/>
            <a:rect r="r" b="b" t="t" l="l"/>
            <a:pathLst>
              <a:path h="1734006" w="3081430">
                <a:moveTo>
                  <a:pt x="0" y="0"/>
                </a:moveTo>
                <a:lnTo>
                  <a:pt x="3081430" y="0"/>
                </a:lnTo>
                <a:lnTo>
                  <a:pt x="3081430" y="1734006"/>
                </a:lnTo>
                <a:lnTo>
                  <a:pt x="0" y="1734006"/>
                </a:lnTo>
                <a:lnTo>
                  <a:pt x="0" y="0"/>
                </a:lnTo>
                <a:close/>
              </a:path>
            </a:pathLst>
          </a:custGeom>
          <a:blipFill>
            <a:blip r:embed="rId5"/>
            <a:stretch>
              <a:fillRect l="0" t="0" r="0" b="0"/>
            </a:stretch>
          </a:blipFill>
        </p:spPr>
      </p:sp>
      <p:sp>
        <p:nvSpPr>
          <p:cNvPr name="Freeform 10" id="10"/>
          <p:cNvSpPr/>
          <p:nvPr/>
        </p:nvSpPr>
        <p:spPr>
          <a:xfrm flipH="false" flipV="false" rot="0">
            <a:off x="685800" y="6172200"/>
            <a:ext cx="2563095" cy="537725"/>
          </a:xfrm>
          <a:custGeom>
            <a:avLst/>
            <a:gdLst/>
            <a:ahLst/>
            <a:cxnLst/>
            <a:rect r="r" b="b" t="t" l="l"/>
            <a:pathLst>
              <a:path h="537725" w="2563095">
                <a:moveTo>
                  <a:pt x="0" y="0"/>
                </a:moveTo>
                <a:lnTo>
                  <a:pt x="2563095" y="0"/>
                </a:lnTo>
                <a:lnTo>
                  <a:pt x="2563095" y="537725"/>
                </a:lnTo>
                <a:lnTo>
                  <a:pt x="0" y="537725"/>
                </a:lnTo>
                <a:lnTo>
                  <a:pt x="0" y="0"/>
                </a:lnTo>
                <a:close/>
              </a:path>
            </a:pathLst>
          </a:custGeom>
          <a:blipFill>
            <a:blip r:embed="rId6"/>
            <a:stretch>
              <a:fillRect l="0" t="0" r="0" b="0"/>
            </a:stretch>
          </a:blipFill>
        </p:spPr>
      </p:sp>
      <p:sp>
        <p:nvSpPr>
          <p:cNvPr name="Freeform 11" id="11"/>
          <p:cNvSpPr/>
          <p:nvPr/>
        </p:nvSpPr>
        <p:spPr>
          <a:xfrm flipH="false" flipV="false" rot="0">
            <a:off x="10236550" y="-40654"/>
            <a:ext cx="1955450" cy="882276"/>
          </a:xfrm>
          <a:custGeom>
            <a:avLst/>
            <a:gdLst/>
            <a:ahLst/>
            <a:cxnLst/>
            <a:rect r="r" b="b" t="t" l="l"/>
            <a:pathLst>
              <a:path h="882276" w="1955450">
                <a:moveTo>
                  <a:pt x="0" y="0"/>
                </a:moveTo>
                <a:lnTo>
                  <a:pt x="1955450" y="0"/>
                </a:lnTo>
                <a:lnTo>
                  <a:pt x="1955450" y="882275"/>
                </a:lnTo>
                <a:lnTo>
                  <a:pt x="0" y="882275"/>
                </a:lnTo>
                <a:lnTo>
                  <a:pt x="0" y="0"/>
                </a:lnTo>
                <a:close/>
              </a:path>
            </a:pathLst>
          </a:custGeom>
          <a:blipFill>
            <a:blip r:embed="rId7"/>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20113" y="1260929"/>
            <a:ext cx="426720" cy="855269"/>
            <a:chOff x="0" y="0"/>
            <a:chExt cx="568960" cy="1140358"/>
          </a:xfrm>
        </p:grpSpPr>
        <p:sp>
          <p:nvSpPr>
            <p:cNvPr name="Freeform 3" id="3"/>
            <p:cNvSpPr/>
            <p:nvPr/>
          </p:nvSpPr>
          <p:spPr>
            <a:xfrm flipH="false" flipV="false" rot="0">
              <a:off x="0" y="0"/>
              <a:ext cx="568960" cy="1140333"/>
            </a:xfrm>
            <a:custGeom>
              <a:avLst/>
              <a:gdLst/>
              <a:ahLst/>
              <a:cxnLst/>
              <a:rect r="r" b="b" t="t" l="l"/>
              <a:pathLst>
                <a:path h="1140333" w="568960">
                  <a:moveTo>
                    <a:pt x="0" y="0"/>
                  </a:moveTo>
                  <a:lnTo>
                    <a:pt x="568960" y="0"/>
                  </a:lnTo>
                  <a:lnTo>
                    <a:pt x="568960" y="1140333"/>
                  </a:lnTo>
                  <a:lnTo>
                    <a:pt x="0" y="1140333"/>
                  </a:lnTo>
                  <a:lnTo>
                    <a:pt x="0" y="0"/>
                  </a:lnTo>
                  <a:close/>
                </a:path>
              </a:pathLst>
            </a:custGeom>
            <a:blipFill>
              <a:blip r:embed="rId2"/>
              <a:stretch>
                <a:fillRect l="0" t="0" r="0" b="-2"/>
              </a:stretch>
            </a:blipFill>
          </p:spPr>
        </p:sp>
      </p:grpSp>
      <p:sp>
        <p:nvSpPr>
          <p:cNvPr name="TextBox 4" id="4"/>
          <p:cNvSpPr txBox="true"/>
          <p:nvPr/>
        </p:nvSpPr>
        <p:spPr>
          <a:xfrm rot="0">
            <a:off x="685800" y="733425"/>
            <a:ext cx="250630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CLASS ACTIVITY</a:t>
            </a:r>
          </a:p>
        </p:txBody>
      </p:sp>
      <p:sp>
        <p:nvSpPr>
          <p:cNvPr name="TextBox 5" id="5"/>
          <p:cNvSpPr txBox="true"/>
          <p:nvPr/>
        </p:nvSpPr>
        <p:spPr>
          <a:xfrm rot="0">
            <a:off x="685800" y="1426279"/>
            <a:ext cx="5410200" cy="1723656"/>
          </a:xfrm>
          <a:prstGeom prst="rect">
            <a:avLst/>
          </a:prstGeom>
        </p:spPr>
        <p:txBody>
          <a:bodyPr anchor="t" rtlCol="false" tIns="0" lIns="0" bIns="0" rIns="0">
            <a:spAutoFit/>
          </a:bodyPr>
          <a:lstStyle/>
          <a:p>
            <a:pPr algn="l">
              <a:lnSpc>
                <a:spcPts val="6630"/>
              </a:lnSpc>
            </a:pPr>
            <a:r>
              <a:rPr lang="en-US" sz="6835" spc="-198" b="true">
                <a:solidFill>
                  <a:srgbClr val="D84116"/>
                </a:solidFill>
                <a:latin typeface="IBM Plex Sans Condensed Bold"/>
                <a:ea typeface="IBM Plex Sans Condensed Bold"/>
                <a:cs typeface="IBM Plex Sans Condensed Bold"/>
                <a:sym typeface="IBM Plex Sans Condensed Bold"/>
              </a:rPr>
              <a:t>WHAT IS DIS-INFORMATION</a:t>
            </a:r>
          </a:p>
        </p:txBody>
      </p:sp>
      <p:sp>
        <p:nvSpPr>
          <p:cNvPr name="TextBox 6" id="6"/>
          <p:cNvSpPr txBox="true"/>
          <p:nvPr/>
        </p:nvSpPr>
        <p:spPr>
          <a:xfrm rot="0">
            <a:off x="5118762" y="3739425"/>
            <a:ext cx="6387438" cy="1394460"/>
          </a:xfrm>
          <a:prstGeom prst="rect">
            <a:avLst/>
          </a:prstGeom>
        </p:spPr>
        <p:txBody>
          <a:bodyPr anchor="t" rtlCol="false" tIns="0" lIns="0" bIns="0" rIns="0">
            <a:spAutoFit/>
          </a:bodyPr>
          <a:lstStyle/>
          <a:p>
            <a:pPr algn="l" marL="647697" indent="-323848" lvl="1">
              <a:lnSpc>
                <a:spcPts val="3719"/>
              </a:lnSpc>
              <a:buFont typeface="Arial"/>
              <a:buChar char="•"/>
            </a:pPr>
            <a:r>
              <a:rPr lang="en-US" b="true" sz="2999" spc="-86">
                <a:solidFill>
                  <a:srgbClr val="D84116"/>
                </a:solidFill>
                <a:latin typeface="IBM Plex Sans Condensed Bold"/>
                <a:ea typeface="IBM Plex Sans Condensed Bold"/>
                <a:cs typeface="IBM Plex Sans Condensed Bold"/>
                <a:sym typeface="IBM Plex Sans Condensed Bold"/>
              </a:rPr>
              <a:t>What? </a:t>
            </a:r>
            <a:r>
              <a:rPr lang="en-US" sz="2999" spc="-86">
                <a:solidFill>
                  <a:srgbClr val="D84116"/>
                </a:solidFill>
                <a:latin typeface="IBM Plex Sans Condensed"/>
                <a:ea typeface="IBM Plex Sans Condensed"/>
                <a:cs typeface="IBM Plex Sans Condensed"/>
                <a:sym typeface="IBM Plex Sans Condensed"/>
              </a:rPr>
              <a:t>False or misleading information.</a:t>
            </a:r>
          </a:p>
          <a:p>
            <a:pPr algn="l" marL="647697" indent="-323848" lvl="1">
              <a:lnSpc>
                <a:spcPts val="3719"/>
              </a:lnSpc>
              <a:buFont typeface="Arial"/>
              <a:buChar char="•"/>
            </a:pPr>
            <a:r>
              <a:rPr lang="en-US" b="true" sz="2999" spc="-86">
                <a:solidFill>
                  <a:srgbClr val="D84116"/>
                </a:solidFill>
                <a:latin typeface="IBM Plex Sans Condensed Bold"/>
                <a:ea typeface="IBM Plex Sans Condensed Bold"/>
                <a:cs typeface="IBM Plex Sans Condensed Bold"/>
                <a:sym typeface="IBM Plex Sans Condensed Bold"/>
              </a:rPr>
              <a:t>How? </a:t>
            </a:r>
            <a:r>
              <a:rPr lang="en-US" sz="2999" spc="-86">
                <a:solidFill>
                  <a:srgbClr val="D84116"/>
                </a:solidFill>
                <a:latin typeface="IBM Plex Sans Condensed"/>
                <a:ea typeface="IBM Plex Sans Condensed"/>
                <a:cs typeface="IBM Plex Sans Condensed"/>
                <a:sym typeface="IBM Plex Sans Condensed"/>
              </a:rPr>
              <a:t>Made or spread on purpose.</a:t>
            </a:r>
          </a:p>
          <a:p>
            <a:pPr algn="l" marL="647697" indent="-323848" lvl="1">
              <a:lnSpc>
                <a:spcPts val="3719"/>
              </a:lnSpc>
              <a:buFont typeface="Arial"/>
              <a:buChar char="•"/>
            </a:pPr>
            <a:r>
              <a:rPr lang="en-US" b="true" sz="2999" spc="-86">
                <a:solidFill>
                  <a:srgbClr val="D84116"/>
                </a:solidFill>
                <a:latin typeface="IBM Plex Sans Condensed Bold"/>
                <a:ea typeface="IBM Plex Sans Condensed Bold"/>
                <a:cs typeface="IBM Plex Sans Condensed Bold"/>
                <a:sym typeface="IBM Plex Sans Condensed Bold"/>
              </a:rPr>
              <a:t>Why? </a:t>
            </a:r>
            <a:r>
              <a:rPr lang="en-US" sz="2999" spc="-86">
                <a:solidFill>
                  <a:srgbClr val="D84116"/>
                </a:solidFill>
                <a:latin typeface="IBM Plex Sans Condensed"/>
                <a:ea typeface="IBM Plex Sans Condensed"/>
                <a:cs typeface="IBM Plex Sans Condensed"/>
                <a:sym typeface="IBM Plex Sans Condensed"/>
              </a:rPr>
              <a:t>To make money or deceive.</a:t>
            </a:r>
          </a:p>
        </p:txBody>
      </p:sp>
      <p:grpSp>
        <p:nvGrpSpPr>
          <p:cNvPr name="Group 7" id="7"/>
          <p:cNvGrpSpPr/>
          <p:nvPr/>
        </p:nvGrpSpPr>
        <p:grpSpPr>
          <a:xfrm rot="0">
            <a:off x="0" y="0"/>
            <a:ext cx="12192000" cy="889028"/>
            <a:chOff x="0" y="0"/>
            <a:chExt cx="16256000" cy="1185370"/>
          </a:xfrm>
        </p:grpSpPr>
        <p:sp>
          <p:nvSpPr>
            <p:cNvPr name="Freeform 8" id="8"/>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3"/>
              <a:stretch>
                <a:fillRect l="0" t="0" r="0" b="0"/>
              </a:stretch>
            </a:blipFill>
          </p:spPr>
        </p:sp>
        <p:sp>
          <p:nvSpPr>
            <p:cNvPr name="Freeform 9" id="9"/>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4"/>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85800" y="733425"/>
            <a:ext cx="250630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CLASS ACTIVITY</a:t>
            </a:r>
          </a:p>
        </p:txBody>
      </p:sp>
      <p:sp>
        <p:nvSpPr>
          <p:cNvPr name="TextBox 3" id="3"/>
          <p:cNvSpPr txBox="true"/>
          <p:nvPr/>
        </p:nvSpPr>
        <p:spPr>
          <a:xfrm rot="0">
            <a:off x="685800" y="1336921"/>
            <a:ext cx="4325153" cy="2518804"/>
          </a:xfrm>
          <a:prstGeom prst="rect">
            <a:avLst/>
          </a:prstGeom>
        </p:spPr>
        <p:txBody>
          <a:bodyPr anchor="t" rtlCol="false" tIns="0" lIns="0" bIns="0" rIns="0">
            <a:spAutoFit/>
          </a:bodyPr>
          <a:lstStyle/>
          <a:p>
            <a:pPr algn="l">
              <a:lnSpc>
                <a:spcPts val="4884"/>
              </a:lnSpc>
            </a:pPr>
            <a:r>
              <a:rPr lang="en-US" sz="5035" spc="-146" b="true">
                <a:solidFill>
                  <a:srgbClr val="D84116"/>
                </a:solidFill>
                <a:latin typeface="IBM Plex Sans Condensed Bold"/>
                <a:ea typeface="IBM Plex Sans Condensed Bold"/>
                <a:cs typeface="IBM Plex Sans Condensed Bold"/>
                <a:sym typeface="IBM Plex Sans Condensed Bold"/>
              </a:rPr>
              <a:t>WHAT IS THE PROBLEM WITH DIS-INFORMATION?</a:t>
            </a:r>
          </a:p>
        </p:txBody>
      </p:sp>
      <p:sp>
        <p:nvSpPr>
          <p:cNvPr name="TextBox 4" id="4"/>
          <p:cNvSpPr txBox="true"/>
          <p:nvPr/>
        </p:nvSpPr>
        <p:spPr>
          <a:xfrm rot="0">
            <a:off x="5526345" y="2282190"/>
            <a:ext cx="5979855" cy="3890010"/>
          </a:xfrm>
          <a:prstGeom prst="rect">
            <a:avLst/>
          </a:prstGeom>
        </p:spPr>
        <p:txBody>
          <a:bodyPr anchor="t" rtlCol="false" tIns="0" lIns="0" bIns="0" rIns="0">
            <a:spAutoFit/>
          </a:bodyPr>
          <a:lstStyle/>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1. Fools you into...</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only seeing one (twisted) side of the story,</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having strong feelings for the wrong reasons,</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acting differently,</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looking stupid in front of others.</a:t>
            </a:r>
            <a:r>
              <a:rPr lang="en-US" b="true" sz="2499" spc="-72">
                <a:solidFill>
                  <a:srgbClr val="D84116"/>
                </a:solidFill>
                <a:latin typeface="IBM Plex Sans Condensed Bold"/>
                <a:ea typeface="IBM Plex Sans Condensed Bold"/>
                <a:cs typeface="IBM Plex Sans Condensed Bold"/>
                <a:sym typeface="IBM Plex Sans Condensed Bold"/>
              </a:rPr>
              <a:t> </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2. Makes it harder </a:t>
            </a:r>
            <a:r>
              <a:rPr lang="en-US" sz="2999" spc="-86">
                <a:solidFill>
                  <a:srgbClr val="D84116"/>
                </a:solidFill>
                <a:latin typeface="IBM Plex Sans Condensed"/>
                <a:ea typeface="IBM Plex Sans Condensed"/>
                <a:cs typeface="IBM Plex Sans Condensed"/>
                <a:sym typeface="IBM Plex Sans Condensed"/>
              </a:rPr>
              <a:t>to get the right information when you need it.</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3. Can have a negative impact </a:t>
            </a:r>
            <a:r>
              <a:rPr lang="en-US" sz="2999" spc="-86">
                <a:solidFill>
                  <a:srgbClr val="D84116"/>
                </a:solidFill>
                <a:latin typeface="IBM Plex Sans Condensed"/>
                <a:ea typeface="IBM Plex Sans Condensed"/>
                <a:cs typeface="IBM Plex Sans Condensed"/>
                <a:sym typeface="IBM Plex Sans Condensed"/>
              </a:rPr>
              <a:t>on society.</a:t>
            </a:r>
          </a:p>
        </p:txBody>
      </p:sp>
      <p:grpSp>
        <p:nvGrpSpPr>
          <p:cNvPr name="Group 5" id="5"/>
          <p:cNvGrpSpPr/>
          <p:nvPr/>
        </p:nvGrpSpPr>
        <p:grpSpPr>
          <a:xfrm rot="0">
            <a:off x="0" y="0"/>
            <a:ext cx="12192000" cy="889028"/>
            <a:chOff x="0" y="0"/>
            <a:chExt cx="16256000" cy="1185370"/>
          </a:xfrm>
        </p:grpSpPr>
        <p:sp>
          <p:nvSpPr>
            <p:cNvPr name="Freeform 6" id="6"/>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2"/>
              <a:stretch>
                <a:fillRect l="0" t="0" r="0" b="0"/>
              </a:stretch>
            </a:blipFill>
          </p:spPr>
        </p:sp>
        <p:sp>
          <p:nvSpPr>
            <p:cNvPr name="Freeform 7" id="7"/>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3"/>
              <a:stretch>
                <a:fillRect l="0" t="0" r="0"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994148" y="1083564"/>
            <a:ext cx="7197852" cy="5202936"/>
            <a:chOff x="0" y="0"/>
            <a:chExt cx="9597136" cy="6937248"/>
          </a:xfrm>
        </p:grpSpPr>
        <p:sp>
          <p:nvSpPr>
            <p:cNvPr name="Freeform 3" id="3"/>
            <p:cNvSpPr/>
            <p:nvPr/>
          </p:nvSpPr>
          <p:spPr>
            <a:xfrm flipH="false" flipV="false" rot="0">
              <a:off x="0" y="0"/>
              <a:ext cx="9597136" cy="6937248"/>
            </a:xfrm>
            <a:custGeom>
              <a:avLst/>
              <a:gdLst/>
              <a:ahLst/>
              <a:cxnLst/>
              <a:rect r="r" b="b" t="t" l="l"/>
              <a:pathLst>
                <a:path h="6937248" w="9597136">
                  <a:moveTo>
                    <a:pt x="0" y="0"/>
                  </a:moveTo>
                  <a:lnTo>
                    <a:pt x="0" y="6937248"/>
                  </a:lnTo>
                  <a:lnTo>
                    <a:pt x="9597136" y="6937248"/>
                  </a:lnTo>
                  <a:lnTo>
                    <a:pt x="9597136" y="0"/>
                  </a:lnTo>
                  <a:lnTo>
                    <a:pt x="0" y="0"/>
                  </a:lnTo>
                  <a:close/>
                </a:path>
              </a:pathLst>
            </a:custGeom>
            <a:blipFill>
              <a:blip r:embed="rId2"/>
              <a:stretch>
                <a:fillRect l="0" t="0" r="0" b="0"/>
              </a:stretch>
            </a:blipFill>
          </p:spPr>
        </p:sp>
      </p:grpSp>
      <p:grpSp>
        <p:nvGrpSpPr>
          <p:cNvPr name="Group 4" id="4"/>
          <p:cNvGrpSpPr/>
          <p:nvPr/>
        </p:nvGrpSpPr>
        <p:grpSpPr>
          <a:xfrm rot="0">
            <a:off x="5085845" y="6374587"/>
            <a:ext cx="3123819" cy="181661"/>
            <a:chOff x="0" y="0"/>
            <a:chExt cx="4165092" cy="242214"/>
          </a:xfrm>
        </p:grpSpPr>
        <p:sp>
          <p:nvSpPr>
            <p:cNvPr name="Freeform 5" id="5"/>
            <p:cNvSpPr/>
            <p:nvPr/>
          </p:nvSpPr>
          <p:spPr>
            <a:xfrm flipH="false" flipV="false" rot="0">
              <a:off x="0" y="0"/>
              <a:ext cx="4165092" cy="242189"/>
            </a:xfrm>
            <a:custGeom>
              <a:avLst/>
              <a:gdLst/>
              <a:ahLst/>
              <a:cxnLst/>
              <a:rect r="r" b="b" t="t" l="l"/>
              <a:pathLst>
                <a:path h="242189" w="4165092">
                  <a:moveTo>
                    <a:pt x="0" y="0"/>
                  </a:moveTo>
                  <a:lnTo>
                    <a:pt x="4165092" y="0"/>
                  </a:lnTo>
                  <a:lnTo>
                    <a:pt x="4165092" y="242189"/>
                  </a:lnTo>
                  <a:lnTo>
                    <a:pt x="0" y="242189"/>
                  </a:lnTo>
                  <a:lnTo>
                    <a:pt x="0" y="0"/>
                  </a:lnTo>
                  <a:close/>
                </a:path>
              </a:pathLst>
            </a:custGeom>
            <a:blipFill>
              <a:blip r:embed="rId3"/>
              <a:stretch>
                <a:fillRect l="0" t="0" r="0" b="-10"/>
              </a:stretch>
            </a:blipFill>
          </p:spPr>
        </p:sp>
      </p:grpSp>
      <p:sp>
        <p:nvSpPr>
          <p:cNvPr name="Freeform 6" id="6"/>
          <p:cNvSpPr/>
          <p:nvPr/>
        </p:nvSpPr>
        <p:spPr>
          <a:xfrm flipH="false" flipV="false" rot="0">
            <a:off x="5021704" y="6465122"/>
            <a:ext cx="3216145" cy="134617"/>
          </a:xfrm>
          <a:custGeom>
            <a:avLst/>
            <a:gdLst/>
            <a:ahLst/>
            <a:cxnLst/>
            <a:rect r="r" b="b" t="t" l="l"/>
            <a:pathLst>
              <a:path h="134617" w="3216145">
                <a:moveTo>
                  <a:pt x="0" y="0"/>
                </a:moveTo>
                <a:lnTo>
                  <a:pt x="3216145" y="0"/>
                </a:lnTo>
                <a:lnTo>
                  <a:pt x="3216145" y="134617"/>
                </a:lnTo>
                <a:lnTo>
                  <a:pt x="0" y="1346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85800" y="733425"/>
            <a:ext cx="250630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EXAMPLE</a:t>
            </a:r>
          </a:p>
        </p:txBody>
      </p:sp>
      <p:sp>
        <p:nvSpPr>
          <p:cNvPr name="TextBox 8" id="8"/>
          <p:cNvSpPr txBox="true"/>
          <p:nvPr/>
        </p:nvSpPr>
        <p:spPr>
          <a:xfrm rot="0">
            <a:off x="685800" y="1317871"/>
            <a:ext cx="4325153" cy="2174508"/>
          </a:xfrm>
          <a:prstGeom prst="rect">
            <a:avLst/>
          </a:prstGeom>
        </p:spPr>
        <p:txBody>
          <a:bodyPr anchor="t" rtlCol="false" tIns="0" lIns="0" bIns="0" rIns="0">
            <a:spAutoFit/>
          </a:bodyPr>
          <a:lstStyle/>
          <a:p>
            <a:pPr algn="l">
              <a:lnSpc>
                <a:spcPts val="4205"/>
              </a:lnSpc>
            </a:pPr>
            <a:r>
              <a:rPr lang="en-US" sz="4335" spc="-125" b="true">
                <a:solidFill>
                  <a:srgbClr val="D84116"/>
                </a:solidFill>
                <a:latin typeface="IBM Plex Sans Condensed Bold"/>
                <a:ea typeface="IBM Plex Sans Condensed Bold"/>
                <a:cs typeface="IBM Plex Sans Condensed Bold"/>
                <a:sym typeface="IBM Plex Sans Condensed Bold"/>
              </a:rPr>
              <a:t>DISINFORMATION</a:t>
            </a:r>
          </a:p>
          <a:p>
            <a:pPr algn="l">
              <a:lnSpc>
                <a:spcPts val="4205"/>
              </a:lnSpc>
            </a:pPr>
            <a:r>
              <a:rPr lang="en-US" sz="4335" spc="-125" b="true">
                <a:solidFill>
                  <a:srgbClr val="D84116"/>
                </a:solidFill>
                <a:latin typeface="IBM Plex Sans Condensed Bold"/>
                <a:ea typeface="IBM Plex Sans Condensed Bold"/>
                <a:cs typeface="IBM Plex Sans Condensed Bold"/>
                <a:sym typeface="IBM Plex Sans Condensed Bold"/>
              </a:rPr>
              <a:t>CAN DO REAL DAMAGE IN REAL LIFE</a:t>
            </a:r>
          </a:p>
        </p:txBody>
      </p:sp>
      <p:sp>
        <p:nvSpPr>
          <p:cNvPr name="TextBox 9" id="9"/>
          <p:cNvSpPr txBox="true"/>
          <p:nvPr/>
        </p:nvSpPr>
        <p:spPr>
          <a:xfrm rot="0">
            <a:off x="668995" y="5651500"/>
            <a:ext cx="4325153" cy="635000"/>
          </a:xfrm>
          <a:prstGeom prst="rect">
            <a:avLst/>
          </a:prstGeom>
        </p:spPr>
        <p:txBody>
          <a:bodyPr anchor="t" rtlCol="false" tIns="0" lIns="0" bIns="0" rIns="0">
            <a:spAutoFit/>
          </a:bodyPr>
          <a:lstStyle/>
          <a:p>
            <a:pPr algn="l">
              <a:lnSpc>
                <a:spcPts val="2424"/>
              </a:lnSpc>
            </a:pPr>
            <a:r>
              <a:rPr lang="en-US" sz="2499" spc="-72">
                <a:solidFill>
                  <a:srgbClr val="D84116"/>
                </a:solidFill>
                <a:latin typeface="IBM Plex Sans Condensed"/>
                <a:ea typeface="IBM Plex Sans Condensed"/>
                <a:cs typeface="IBM Plex Sans Condensed"/>
                <a:sym typeface="IBM Plex Sans Condensed"/>
              </a:rPr>
              <a:t>Attacks to 5G towers as a result of disinformation about 5G.</a:t>
            </a:r>
          </a:p>
        </p:txBody>
      </p:sp>
      <p:grpSp>
        <p:nvGrpSpPr>
          <p:cNvPr name="Group 10" id="10"/>
          <p:cNvGrpSpPr/>
          <p:nvPr/>
        </p:nvGrpSpPr>
        <p:grpSpPr>
          <a:xfrm rot="0">
            <a:off x="0" y="0"/>
            <a:ext cx="12192000" cy="889028"/>
            <a:chOff x="0" y="0"/>
            <a:chExt cx="16256000" cy="1185370"/>
          </a:xfrm>
        </p:grpSpPr>
        <p:sp>
          <p:nvSpPr>
            <p:cNvPr name="Freeform 11" id="11"/>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6"/>
              <a:stretch>
                <a:fillRect l="0" t="0" r="0" b="0"/>
              </a:stretch>
            </a:blipFill>
          </p:spPr>
        </p:sp>
        <p:sp>
          <p:nvSpPr>
            <p:cNvPr name="Freeform 12" id="12"/>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7"/>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994148" y="1115568"/>
            <a:ext cx="7197852" cy="5742432"/>
            <a:chOff x="0" y="0"/>
            <a:chExt cx="9597136" cy="7656576"/>
          </a:xfrm>
        </p:grpSpPr>
        <p:sp>
          <p:nvSpPr>
            <p:cNvPr name="Freeform 3" id="3"/>
            <p:cNvSpPr/>
            <p:nvPr/>
          </p:nvSpPr>
          <p:spPr>
            <a:xfrm flipH="false" flipV="false" rot="0">
              <a:off x="0" y="0"/>
              <a:ext cx="9597136" cy="7656576"/>
            </a:xfrm>
            <a:custGeom>
              <a:avLst/>
              <a:gdLst/>
              <a:ahLst/>
              <a:cxnLst/>
              <a:rect r="r" b="b" t="t" l="l"/>
              <a:pathLst>
                <a:path h="7656576" w="9597136">
                  <a:moveTo>
                    <a:pt x="0" y="0"/>
                  </a:moveTo>
                  <a:lnTo>
                    <a:pt x="9597136" y="0"/>
                  </a:lnTo>
                  <a:lnTo>
                    <a:pt x="9597136" y="7656576"/>
                  </a:lnTo>
                  <a:lnTo>
                    <a:pt x="0" y="7656576"/>
                  </a:lnTo>
                  <a:lnTo>
                    <a:pt x="0" y="0"/>
                  </a:lnTo>
                  <a:close/>
                </a:path>
              </a:pathLst>
            </a:custGeom>
            <a:blipFill>
              <a:blip r:embed="rId2"/>
              <a:stretch>
                <a:fillRect l="0" t="0" r="0" b="0"/>
              </a:stretch>
            </a:blipFill>
          </p:spPr>
        </p:sp>
      </p:grpSp>
      <p:sp>
        <p:nvSpPr>
          <p:cNvPr name="TextBox 4" id="4"/>
          <p:cNvSpPr txBox="true"/>
          <p:nvPr/>
        </p:nvSpPr>
        <p:spPr>
          <a:xfrm rot="0">
            <a:off x="685800" y="733425"/>
            <a:ext cx="250630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EXAMPLE</a:t>
            </a:r>
          </a:p>
        </p:txBody>
      </p:sp>
      <p:sp>
        <p:nvSpPr>
          <p:cNvPr name="TextBox 5" id="5"/>
          <p:cNvSpPr txBox="true"/>
          <p:nvPr/>
        </p:nvSpPr>
        <p:spPr>
          <a:xfrm rot="0">
            <a:off x="685800" y="1317871"/>
            <a:ext cx="4074757" cy="2054366"/>
          </a:xfrm>
          <a:prstGeom prst="rect">
            <a:avLst/>
          </a:prstGeom>
        </p:spPr>
        <p:txBody>
          <a:bodyPr anchor="t" rtlCol="false" tIns="0" lIns="0" bIns="0" rIns="0">
            <a:spAutoFit/>
          </a:bodyPr>
          <a:lstStyle/>
          <a:p>
            <a:pPr algn="l">
              <a:lnSpc>
                <a:spcPts val="4011"/>
              </a:lnSpc>
            </a:pPr>
            <a:r>
              <a:rPr lang="en-US" sz="4135" spc="-119" b="true">
                <a:solidFill>
                  <a:srgbClr val="D84116"/>
                </a:solidFill>
                <a:latin typeface="IBM Plex Sans Condensed Bold"/>
                <a:ea typeface="IBM Plex Sans Condensed Bold"/>
                <a:cs typeface="IBM Plex Sans Condensed Bold"/>
                <a:sym typeface="IBM Plex Sans Condensed Bold"/>
              </a:rPr>
              <a:t>DISINFORMATION CAN PUT </a:t>
            </a:r>
          </a:p>
          <a:p>
            <a:pPr algn="l">
              <a:lnSpc>
                <a:spcPts val="4011"/>
              </a:lnSpc>
            </a:pPr>
            <a:r>
              <a:rPr lang="en-US" sz="4135" spc="-119" b="true">
                <a:solidFill>
                  <a:srgbClr val="D84116"/>
                </a:solidFill>
                <a:latin typeface="IBM Plex Sans Condensed Bold"/>
                <a:ea typeface="IBM Plex Sans Condensed Bold"/>
                <a:cs typeface="IBM Plex Sans Condensed Bold"/>
                <a:sym typeface="IBM Plex Sans Condensed Bold"/>
              </a:rPr>
              <a:t>PEOPLE’S LIFE IN DANGER</a:t>
            </a:r>
          </a:p>
        </p:txBody>
      </p:sp>
      <p:sp>
        <p:nvSpPr>
          <p:cNvPr name="TextBox 6" id="6"/>
          <p:cNvSpPr txBox="true"/>
          <p:nvPr/>
        </p:nvSpPr>
        <p:spPr>
          <a:xfrm rot="0">
            <a:off x="668995" y="5842000"/>
            <a:ext cx="4325153" cy="330200"/>
          </a:xfrm>
          <a:prstGeom prst="rect">
            <a:avLst/>
          </a:prstGeom>
        </p:spPr>
        <p:txBody>
          <a:bodyPr anchor="t" rtlCol="false" tIns="0" lIns="0" bIns="0" rIns="0">
            <a:spAutoFit/>
          </a:bodyPr>
          <a:lstStyle/>
          <a:p>
            <a:pPr algn="l">
              <a:lnSpc>
                <a:spcPts val="2424"/>
              </a:lnSpc>
            </a:pPr>
            <a:r>
              <a:rPr lang="en-US" sz="2499" spc="-72">
                <a:solidFill>
                  <a:srgbClr val="D84116"/>
                </a:solidFill>
                <a:latin typeface="IBM Plex Sans Condensed"/>
                <a:ea typeface="IBM Plex Sans Condensed"/>
                <a:cs typeface="IBM Plex Sans Condensed"/>
                <a:sym typeface="IBM Plex Sans Condensed"/>
              </a:rPr>
              <a:t>Like this viral picture has done.</a:t>
            </a:r>
          </a:p>
        </p:txBody>
      </p:sp>
      <p:grpSp>
        <p:nvGrpSpPr>
          <p:cNvPr name="Group 7" id="7"/>
          <p:cNvGrpSpPr/>
          <p:nvPr/>
        </p:nvGrpSpPr>
        <p:grpSpPr>
          <a:xfrm rot="0">
            <a:off x="0" y="0"/>
            <a:ext cx="12192000" cy="889028"/>
            <a:chOff x="0" y="0"/>
            <a:chExt cx="16256000" cy="1185370"/>
          </a:xfrm>
        </p:grpSpPr>
        <p:sp>
          <p:nvSpPr>
            <p:cNvPr name="Freeform 8" id="8"/>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3"/>
              <a:stretch>
                <a:fillRect l="0" t="0" r="0" b="0"/>
              </a:stretch>
            </a:blipFill>
          </p:spPr>
        </p:sp>
        <p:sp>
          <p:nvSpPr>
            <p:cNvPr name="Freeform 9" id="9"/>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4"/>
              <a:stretch>
                <a:fillRect l="0" t="0" r="0"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85800" y="733425"/>
            <a:ext cx="3132296"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FINAL PRESENTATION</a:t>
            </a:r>
          </a:p>
        </p:txBody>
      </p:sp>
      <p:sp>
        <p:nvSpPr>
          <p:cNvPr name="TextBox 3" id="3"/>
          <p:cNvSpPr txBox="true"/>
          <p:nvPr/>
        </p:nvSpPr>
        <p:spPr>
          <a:xfrm rot="0">
            <a:off x="685800" y="1317871"/>
            <a:ext cx="4297331" cy="1549541"/>
          </a:xfrm>
          <a:prstGeom prst="rect">
            <a:avLst/>
          </a:prstGeom>
        </p:spPr>
        <p:txBody>
          <a:bodyPr anchor="t" rtlCol="false" tIns="0" lIns="0" bIns="0" rIns="0">
            <a:spAutoFit/>
          </a:bodyPr>
          <a:lstStyle/>
          <a:p>
            <a:pPr algn="l">
              <a:lnSpc>
                <a:spcPts val="4011"/>
              </a:lnSpc>
            </a:pPr>
            <a:r>
              <a:rPr lang="en-US" sz="4135" spc="-119" b="true">
                <a:solidFill>
                  <a:srgbClr val="D84116"/>
                </a:solidFill>
                <a:latin typeface="IBM Plex Sans Condensed Bold"/>
                <a:ea typeface="IBM Plex Sans Condensed Bold"/>
                <a:cs typeface="IBM Plex Sans Condensed Bold"/>
                <a:sym typeface="IBM Plex Sans Condensed Bold"/>
              </a:rPr>
              <a:t>WHO CAN BE FOOLED BY DISINFORMATION?</a:t>
            </a:r>
          </a:p>
        </p:txBody>
      </p:sp>
      <p:sp>
        <p:nvSpPr>
          <p:cNvPr name="TextBox 4" id="4"/>
          <p:cNvSpPr txBox="true"/>
          <p:nvPr/>
        </p:nvSpPr>
        <p:spPr>
          <a:xfrm rot="0">
            <a:off x="5526345" y="2280920"/>
            <a:ext cx="5979855" cy="3891280"/>
          </a:xfrm>
          <a:prstGeom prst="rect">
            <a:avLst/>
          </a:prstGeom>
        </p:spPr>
        <p:txBody>
          <a:bodyPr anchor="t" rtlCol="false" tIns="0" lIns="0" bIns="0" rIns="0">
            <a:spAutoFit/>
          </a:bodyPr>
          <a:lstStyle/>
          <a:p>
            <a:pPr algn="l">
              <a:lnSpc>
                <a:spcPts val="3719"/>
              </a:lnSpc>
            </a:pPr>
            <a:r>
              <a:rPr lang="en-US" b="true" sz="2999" spc="-86" u="sng">
                <a:solidFill>
                  <a:srgbClr val="D84116"/>
                </a:solidFill>
                <a:latin typeface="IBM Plex Sans Condensed Bold"/>
                <a:ea typeface="IBM Plex Sans Condensed Bold"/>
                <a:cs typeface="IBM Plex Sans Condensed Bold"/>
                <a:sym typeface="IBM Plex Sans Condensed Bold"/>
              </a:rPr>
              <a:t>EVERYONE!!!</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All age groups, genders, backgrounds, regardless of education levels.</a:t>
            </a:r>
          </a:p>
          <a:p>
            <a:pPr algn="l">
              <a:lnSpc>
                <a:spcPts val="3719"/>
              </a:lnSpc>
            </a:pPr>
          </a:p>
          <a:p>
            <a:pPr algn="l">
              <a:lnSpc>
                <a:spcPts val="3719"/>
              </a:lnSpc>
            </a:pPr>
            <a:r>
              <a:rPr lang="en-US" sz="2999" spc="-86">
                <a:solidFill>
                  <a:srgbClr val="D84116"/>
                </a:solidFill>
                <a:latin typeface="IBM Plex Sans Condensed"/>
                <a:ea typeface="IBM Plex Sans Condensed"/>
                <a:cs typeface="IBM Plex Sans Condensed"/>
                <a:sym typeface="IBM Plex Sans Condensed"/>
              </a:rPr>
              <a:t>We are </a:t>
            </a:r>
            <a:r>
              <a:rPr lang="en-US" sz="2999" spc="-86" b="true">
                <a:solidFill>
                  <a:srgbClr val="D84116"/>
                </a:solidFill>
                <a:latin typeface="IBM Plex Sans Condensed Bold"/>
                <a:ea typeface="IBM Plex Sans Condensed Bold"/>
                <a:cs typeface="IBM Plex Sans Condensed Bold"/>
                <a:sym typeface="IBM Plex Sans Condensed Bold"/>
              </a:rPr>
              <a:t>easier to fool </a:t>
            </a:r>
            <a:r>
              <a:rPr lang="en-US" sz="2999" spc="-86">
                <a:solidFill>
                  <a:srgbClr val="D84116"/>
                </a:solidFill>
                <a:latin typeface="IBM Plex Sans Condensed"/>
                <a:ea typeface="IBM Plex Sans Condensed"/>
                <a:cs typeface="IBM Plex Sans Condensed"/>
                <a:sym typeface="IBM Plex Sans Condensed"/>
              </a:rPr>
              <a:t>when:</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there are strong feelings involved (love, fear, hope),</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the message comes from someone we trust,</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the message is in line with our existing beliefs.</a:t>
            </a:r>
          </a:p>
        </p:txBody>
      </p:sp>
      <p:grpSp>
        <p:nvGrpSpPr>
          <p:cNvPr name="Group 5" id="5"/>
          <p:cNvGrpSpPr/>
          <p:nvPr/>
        </p:nvGrpSpPr>
        <p:grpSpPr>
          <a:xfrm rot="0">
            <a:off x="0" y="0"/>
            <a:ext cx="12192000" cy="889028"/>
            <a:chOff x="0" y="0"/>
            <a:chExt cx="16256000" cy="1185370"/>
          </a:xfrm>
        </p:grpSpPr>
        <p:sp>
          <p:nvSpPr>
            <p:cNvPr name="Freeform 6" id="6"/>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2"/>
              <a:stretch>
                <a:fillRect l="0" t="0" r="0" b="0"/>
              </a:stretch>
            </a:blipFill>
          </p:spPr>
        </p:sp>
        <p:sp>
          <p:nvSpPr>
            <p:cNvPr name="Freeform 7" id="7"/>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3"/>
              <a:stretch>
                <a:fillRect l="0" t="0" r="0"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85800" y="733425"/>
            <a:ext cx="314881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FINAL PRESENTATION</a:t>
            </a:r>
          </a:p>
        </p:txBody>
      </p:sp>
      <p:sp>
        <p:nvSpPr>
          <p:cNvPr name="TextBox 3" id="3"/>
          <p:cNvSpPr txBox="true"/>
          <p:nvPr/>
        </p:nvSpPr>
        <p:spPr>
          <a:xfrm rot="0">
            <a:off x="685800" y="1423527"/>
            <a:ext cx="4325153" cy="1899679"/>
          </a:xfrm>
          <a:prstGeom prst="rect">
            <a:avLst/>
          </a:prstGeom>
        </p:spPr>
        <p:txBody>
          <a:bodyPr anchor="t" rtlCol="false" tIns="0" lIns="0" bIns="0" rIns="0">
            <a:spAutoFit/>
          </a:bodyPr>
          <a:lstStyle/>
          <a:p>
            <a:pPr algn="l">
              <a:lnSpc>
                <a:spcPts val="4884"/>
              </a:lnSpc>
            </a:pPr>
            <a:r>
              <a:rPr lang="en-US" sz="5035" spc="-146" b="true">
                <a:solidFill>
                  <a:srgbClr val="D84116"/>
                </a:solidFill>
                <a:latin typeface="IBM Plex Sans Condensed Bold"/>
                <a:ea typeface="IBM Plex Sans Condensed Bold"/>
                <a:cs typeface="IBM Plex Sans Condensed Bold"/>
                <a:sym typeface="IBM Plex Sans Condensed Bold"/>
              </a:rPr>
              <a:t>WHO SHOULD FIGHT DIS-INFORMATION?</a:t>
            </a:r>
          </a:p>
        </p:txBody>
      </p:sp>
      <p:sp>
        <p:nvSpPr>
          <p:cNvPr name="TextBox 4" id="4"/>
          <p:cNvSpPr txBox="true"/>
          <p:nvPr/>
        </p:nvSpPr>
        <p:spPr>
          <a:xfrm rot="0">
            <a:off x="5526345" y="1737995"/>
            <a:ext cx="5979855" cy="4434205"/>
          </a:xfrm>
          <a:prstGeom prst="rect">
            <a:avLst/>
          </a:prstGeom>
        </p:spPr>
        <p:txBody>
          <a:bodyPr anchor="t" rtlCol="false" tIns="0" lIns="0" bIns="0" rIns="0">
            <a:spAutoFit/>
          </a:bodyPr>
          <a:lstStyle/>
          <a:p>
            <a:pPr algn="l">
              <a:lnSpc>
                <a:spcPts val="3719"/>
              </a:lnSpc>
            </a:pPr>
            <a:r>
              <a:rPr lang="en-US" b="true" sz="2999" spc="-86" u="sng">
                <a:solidFill>
                  <a:srgbClr val="D84116"/>
                </a:solidFill>
                <a:latin typeface="IBM Plex Sans Condensed Bold"/>
                <a:ea typeface="IBM Plex Sans Condensed Bold"/>
                <a:cs typeface="IBM Plex Sans Condensed Bold"/>
                <a:sym typeface="IBM Plex Sans Condensed Bold"/>
              </a:rPr>
              <a:t>EVERYONE...</a:t>
            </a:r>
          </a:p>
          <a:p>
            <a:pPr algn="l">
              <a:lnSpc>
                <a:spcPts val="3719"/>
              </a:lnSpc>
            </a:pPr>
            <a:r>
              <a:rPr lang="en-US" sz="2999" spc="-86">
                <a:solidFill>
                  <a:srgbClr val="D84116"/>
                </a:solidFill>
                <a:latin typeface="IBM Plex Sans Condensed"/>
                <a:ea typeface="IBM Plex Sans Condensed"/>
                <a:cs typeface="IBM Plex Sans Condensed"/>
                <a:sym typeface="IBM Plex Sans Condensed"/>
              </a:rPr>
              <a:t>Journalists and Influencers,</a:t>
            </a:r>
          </a:p>
          <a:p>
            <a:pPr algn="l">
              <a:lnSpc>
                <a:spcPts val="3719"/>
              </a:lnSpc>
            </a:pPr>
            <a:r>
              <a:rPr lang="en-US" sz="2999" spc="-86">
                <a:solidFill>
                  <a:srgbClr val="D84116"/>
                </a:solidFill>
                <a:latin typeface="IBM Plex Sans Condensed"/>
                <a:ea typeface="IBM Plex Sans Condensed"/>
                <a:cs typeface="IBM Plex Sans Condensed"/>
                <a:sym typeface="IBM Plex Sans Condensed"/>
              </a:rPr>
              <a:t>Politicians,</a:t>
            </a:r>
          </a:p>
          <a:p>
            <a:pPr algn="l">
              <a:lnSpc>
                <a:spcPts val="3719"/>
              </a:lnSpc>
            </a:pPr>
            <a:r>
              <a:rPr lang="en-US" sz="2999" spc="-86">
                <a:solidFill>
                  <a:srgbClr val="D84116"/>
                </a:solidFill>
                <a:latin typeface="IBM Plex Sans Condensed"/>
                <a:ea typeface="IBM Plex Sans Condensed"/>
                <a:cs typeface="IBM Plex Sans Condensed"/>
                <a:sym typeface="IBM Plex Sans Condensed"/>
              </a:rPr>
              <a:t>Media and Social Media Companies,</a:t>
            </a:r>
          </a:p>
          <a:p>
            <a:pPr algn="l">
              <a:lnSpc>
                <a:spcPts val="3719"/>
              </a:lnSpc>
            </a:pPr>
            <a:r>
              <a:rPr lang="en-US" sz="2999" spc="-86">
                <a:solidFill>
                  <a:srgbClr val="D84116"/>
                </a:solidFill>
                <a:latin typeface="IBM Plex Sans Condensed"/>
                <a:ea typeface="IBM Plex Sans Condensed"/>
                <a:cs typeface="IBM Plex Sans Condensed"/>
                <a:sym typeface="IBM Plex Sans Condensed"/>
              </a:rPr>
              <a:t>Educators,</a:t>
            </a:r>
          </a:p>
          <a:p>
            <a:pPr algn="l">
              <a:lnSpc>
                <a:spcPts val="3719"/>
              </a:lnSpc>
            </a:pPr>
          </a:p>
          <a:p>
            <a:pPr algn="l">
              <a:lnSpc>
                <a:spcPts val="3719"/>
              </a:lnSpc>
            </a:pPr>
            <a:r>
              <a:rPr lang="en-US" b="true" sz="2999" spc="-86" u="sng">
                <a:solidFill>
                  <a:srgbClr val="D84116"/>
                </a:solidFill>
                <a:latin typeface="IBM Plex Sans Condensed Bold"/>
                <a:ea typeface="IBM Plex Sans Condensed Bold"/>
                <a:cs typeface="IBM Plex Sans Condensed Bold"/>
                <a:sym typeface="IBM Plex Sans Condensed Bold"/>
              </a:rPr>
              <a:t>... YOU TOO!</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Be alert and verify strange news,</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Think before you share news,</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Talk to friends who may have been fooled.</a:t>
            </a:r>
          </a:p>
        </p:txBody>
      </p:sp>
      <p:grpSp>
        <p:nvGrpSpPr>
          <p:cNvPr name="Group 5" id="5"/>
          <p:cNvGrpSpPr/>
          <p:nvPr/>
        </p:nvGrpSpPr>
        <p:grpSpPr>
          <a:xfrm rot="0">
            <a:off x="0" y="0"/>
            <a:ext cx="12192000" cy="889028"/>
            <a:chOff x="0" y="0"/>
            <a:chExt cx="16256000" cy="1185370"/>
          </a:xfrm>
        </p:grpSpPr>
        <p:sp>
          <p:nvSpPr>
            <p:cNvPr name="Freeform 6" id="6"/>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2"/>
              <a:stretch>
                <a:fillRect l="0" t="0" r="0" b="0"/>
              </a:stretch>
            </a:blipFill>
          </p:spPr>
        </p:sp>
        <p:sp>
          <p:nvSpPr>
            <p:cNvPr name="Freeform 7" id="7"/>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3"/>
              <a:stretch>
                <a:fillRect l="0" t="0" r="0" b="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39333" y="1629661"/>
            <a:ext cx="7663177" cy="4915405"/>
          </a:xfrm>
          <a:custGeom>
            <a:avLst/>
            <a:gdLst/>
            <a:ahLst/>
            <a:cxnLst/>
            <a:rect r="r" b="b" t="t" l="l"/>
            <a:pathLst>
              <a:path h="4915405" w="7663177">
                <a:moveTo>
                  <a:pt x="0" y="0"/>
                </a:moveTo>
                <a:lnTo>
                  <a:pt x="7663177" y="0"/>
                </a:lnTo>
                <a:lnTo>
                  <a:pt x="7663177" y="4915405"/>
                </a:lnTo>
                <a:lnTo>
                  <a:pt x="0" y="49154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85800" y="733425"/>
            <a:ext cx="314881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FINAL PRESENTATION</a:t>
            </a:r>
          </a:p>
        </p:txBody>
      </p:sp>
      <p:sp>
        <p:nvSpPr>
          <p:cNvPr name="TextBox 4" id="4"/>
          <p:cNvSpPr txBox="true"/>
          <p:nvPr/>
        </p:nvSpPr>
        <p:spPr>
          <a:xfrm rot="0">
            <a:off x="685800" y="1423527"/>
            <a:ext cx="4325153" cy="1899679"/>
          </a:xfrm>
          <a:prstGeom prst="rect">
            <a:avLst/>
          </a:prstGeom>
        </p:spPr>
        <p:txBody>
          <a:bodyPr anchor="t" rtlCol="false" tIns="0" lIns="0" bIns="0" rIns="0">
            <a:spAutoFit/>
          </a:bodyPr>
          <a:lstStyle/>
          <a:p>
            <a:pPr algn="l">
              <a:lnSpc>
                <a:spcPts val="4884"/>
              </a:lnSpc>
            </a:pPr>
            <a:r>
              <a:rPr lang="en-US" sz="5035" spc="-146" b="true">
                <a:solidFill>
                  <a:srgbClr val="D84116"/>
                </a:solidFill>
                <a:latin typeface="IBM Plex Sans Condensed Bold"/>
                <a:ea typeface="IBM Plex Sans Condensed Bold"/>
                <a:cs typeface="IBM Plex Sans Condensed Bold"/>
                <a:sym typeface="IBM Plex Sans Condensed Bold"/>
              </a:rPr>
              <a:t>FAKE NEWS, WHAT IS IT ABOUT?</a:t>
            </a:r>
          </a:p>
        </p:txBody>
      </p:sp>
      <p:sp>
        <p:nvSpPr>
          <p:cNvPr name="TextBox 5" id="5"/>
          <p:cNvSpPr txBox="true"/>
          <p:nvPr/>
        </p:nvSpPr>
        <p:spPr>
          <a:xfrm rot="0">
            <a:off x="6096000" y="2162915"/>
            <a:ext cx="1064907" cy="382803"/>
          </a:xfrm>
          <a:prstGeom prst="rect">
            <a:avLst/>
          </a:prstGeom>
        </p:spPr>
        <p:txBody>
          <a:bodyPr anchor="t" rtlCol="false" tIns="0" lIns="0" bIns="0" rIns="0">
            <a:spAutoFit/>
          </a:bodyPr>
          <a:lstStyle/>
          <a:p>
            <a:pPr algn="l">
              <a:lnSpc>
                <a:spcPts val="2906"/>
              </a:lnSpc>
            </a:pPr>
            <a:r>
              <a:rPr lang="en-US" sz="2996" spc="-86" b="true">
                <a:solidFill>
                  <a:srgbClr val="FFFFFF"/>
                </a:solidFill>
                <a:latin typeface="IBM Plex Sans Condensed Bold"/>
                <a:ea typeface="IBM Plex Sans Condensed Bold"/>
                <a:cs typeface="IBM Plex Sans Condensed Bold"/>
                <a:sym typeface="IBM Plex Sans Condensed Bold"/>
              </a:rPr>
              <a:t>FALSE</a:t>
            </a:r>
          </a:p>
        </p:txBody>
      </p:sp>
      <p:sp>
        <p:nvSpPr>
          <p:cNvPr name="TextBox 6" id="6"/>
          <p:cNvSpPr txBox="true"/>
          <p:nvPr/>
        </p:nvSpPr>
        <p:spPr>
          <a:xfrm rot="0">
            <a:off x="4523453" y="3476625"/>
            <a:ext cx="2498345" cy="308127"/>
          </a:xfrm>
          <a:prstGeom prst="rect">
            <a:avLst/>
          </a:prstGeom>
        </p:spPr>
        <p:txBody>
          <a:bodyPr anchor="t" rtlCol="false" tIns="0" lIns="0" bIns="0" rIns="0">
            <a:spAutoFit/>
          </a:bodyPr>
          <a:lstStyle/>
          <a:p>
            <a:pPr algn="l">
              <a:lnSpc>
                <a:spcPts val="2324"/>
              </a:lnSpc>
            </a:pPr>
            <a:r>
              <a:rPr lang="en-US" b="true" sz="2396" i="true" spc="-69">
                <a:solidFill>
                  <a:srgbClr val="FFFFFF"/>
                </a:solidFill>
                <a:latin typeface="IBM Plex Sans Condensed Bold Italics"/>
                <a:ea typeface="IBM Plex Sans Condensed Bold Italics"/>
                <a:cs typeface="IBM Plex Sans Condensed Bold Italics"/>
                <a:sym typeface="IBM Plex Sans Condensed Bold Italics"/>
              </a:rPr>
              <a:t>MIS-INFORMATION</a:t>
            </a:r>
          </a:p>
        </p:txBody>
      </p:sp>
      <p:sp>
        <p:nvSpPr>
          <p:cNvPr name="TextBox 7" id="7"/>
          <p:cNvSpPr txBox="true"/>
          <p:nvPr/>
        </p:nvSpPr>
        <p:spPr>
          <a:xfrm rot="0">
            <a:off x="4523453" y="3937152"/>
            <a:ext cx="2498345" cy="486944"/>
          </a:xfrm>
          <a:prstGeom prst="rect">
            <a:avLst/>
          </a:prstGeom>
        </p:spPr>
        <p:txBody>
          <a:bodyPr anchor="t" rtlCol="false" tIns="0" lIns="0" bIns="0" rIns="0">
            <a:spAutoFit/>
          </a:bodyPr>
          <a:lstStyle/>
          <a:p>
            <a:pPr algn="l">
              <a:lnSpc>
                <a:spcPts val="1936"/>
              </a:lnSpc>
            </a:pPr>
            <a:r>
              <a:rPr lang="en-US" sz="1996" spc="-57">
                <a:solidFill>
                  <a:srgbClr val="FFFFFF"/>
                </a:solidFill>
                <a:latin typeface="IBM Plex Sans Condensed"/>
                <a:ea typeface="IBM Plex Sans Condensed"/>
                <a:cs typeface="IBM Plex Sans Condensed"/>
                <a:sym typeface="IBM Plex Sans Condensed"/>
              </a:rPr>
              <a:t>False Connection</a:t>
            </a:r>
          </a:p>
          <a:p>
            <a:pPr algn="l">
              <a:lnSpc>
                <a:spcPts val="1936"/>
              </a:lnSpc>
            </a:pPr>
            <a:r>
              <a:rPr lang="en-US" sz="1996" spc="-57">
                <a:solidFill>
                  <a:srgbClr val="FFFFFF"/>
                </a:solidFill>
                <a:latin typeface="IBM Plex Sans Condensed"/>
                <a:ea typeface="IBM Plex Sans Condensed"/>
                <a:cs typeface="IBM Plex Sans Condensed"/>
                <a:sym typeface="IBM Plex Sans Condensed"/>
              </a:rPr>
              <a:t>Misleading Content</a:t>
            </a:r>
          </a:p>
        </p:txBody>
      </p:sp>
      <p:sp>
        <p:nvSpPr>
          <p:cNvPr name="TextBox 8" id="8"/>
          <p:cNvSpPr txBox="true"/>
          <p:nvPr/>
        </p:nvSpPr>
        <p:spPr>
          <a:xfrm rot="0">
            <a:off x="7160907" y="3370831"/>
            <a:ext cx="1955821" cy="593877"/>
          </a:xfrm>
          <a:prstGeom prst="rect">
            <a:avLst/>
          </a:prstGeom>
        </p:spPr>
        <p:txBody>
          <a:bodyPr anchor="t" rtlCol="false" tIns="0" lIns="0" bIns="0" rIns="0">
            <a:spAutoFit/>
          </a:bodyPr>
          <a:lstStyle/>
          <a:p>
            <a:pPr algn="l">
              <a:lnSpc>
                <a:spcPts val="2324"/>
              </a:lnSpc>
            </a:pPr>
            <a:r>
              <a:rPr lang="en-US" b="true" sz="2396" i="true" spc="-69">
                <a:solidFill>
                  <a:srgbClr val="000000"/>
                </a:solidFill>
                <a:latin typeface="IBM Plex Sans Condensed Bold Italics"/>
                <a:ea typeface="IBM Plex Sans Condensed Bold Italics"/>
                <a:cs typeface="IBM Plex Sans Condensed Bold Italics"/>
                <a:sym typeface="IBM Plex Sans Condensed Bold Italics"/>
              </a:rPr>
              <a:t>DIS-INFORMATION</a:t>
            </a:r>
          </a:p>
        </p:txBody>
      </p:sp>
      <p:sp>
        <p:nvSpPr>
          <p:cNvPr name="TextBox 9" id="9"/>
          <p:cNvSpPr txBox="true"/>
          <p:nvPr/>
        </p:nvSpPr>
        <p:spPr>
          <a:xfrm rot="0">
            <a:off x="7277184" y="4125463"/>
            <a:ext cx="2423800" cy="811556"/>
          </a:xfrm>
          <a:prstGeom prst="rect">
            <a:avLst/>
          </a:prstGeom>
        </p:spPr>
        <p:txBody>
          <a:bodyPr anchor="t" rtlCol="false" tIns="0" lIns="0" bIns="0" rIns="0">
            <a:spAutoFit/>
          </a:bodyPr>
          <a:lstStyle/>
          <a:p>
            <a:pPr algn="l">
              <a:lnSpc>
                <a:spcPts val="1645"/>
              </a:lnSpc>
            </a:pPr>
            <a:r>
              <a:rPr lang="en-US" sz="1696" spc="-49">
                <a:solidFill>
                  <a:srgbClr val="000000"/>
                </a:solidFill>
                <a:latin typeface="IBM Plex Sans Condensed"/>
                <a:ea typeface="IBM Plex Sans Condensed"/>
                <a:cs typeface="IBM Plex Sans Condensed"/>
                <a:sym typeface="IBM Plex Sans Condensed"/>
              </a:rPr>
              <a:t>False Content</a:t>
            </a:r>
          </a:p>
          <a:p>
            <a:pPr algn="l">
              <a:lnSpc>
                <a:spcPts val="1645"/>
              </a:lnSpc>
            </a:pPr>
            <a:r>
              <a:rPr lang="en-US" sz="1696" spc="-49">
                <a:solidFill>
                  <a:srgbClr val="000000"/>
                </a:solidFill>
                <a:latin typeface="IBM Plex Sans Condensed"/>
                <a:ea typeface="IBM Plex Sans Condensed"/>
                <a:cs typeface="IBM Plex Sans Condensed"/>
                <a:sym typeface="IBM Plex Sans Condensed"/>
              </a:rPr>
              <a:t>Imposter Content</a:t>
            </a:r>
          </a:p>
          <a:p>
            <a:pPr algn="l">
              <a:lnSpc>
                <a:spcPts val="1645"/>
              </a:lnSpc>
            </a:pPr>
            <a:r>
              <a:rPr lang="en-US" sz="1696" spc="-49">
                <a:solidFill>
                  <a:srgbClr val="000000"/>
                </a:solidFill>
                <a:latin typeface="IBM Plex Sans Condensed"/>
                <a:ea typeface="IBM Plex Sans Condensed"/>
                <a:cs typeface="IBM Plex Sans Condensed"/>
                <a:sym typeface="IBM Plex Sans Condensed"/>
              </a:rPr>
              <a:t>Manipulated Content</a:t>
            </a:r>
          </a:p>
          <a:p>
            <a:pPr algn="l">
              <a:lnSpc>
                <a:spcPts val="1645"/>
              </a:lnSpc>
            </a:pPr>
            <a:r>
              <a:rPr lang="en-US" sz="1696" spc="-49">
                <a:solidFill>
                  <a:srgbClr val="000000"/>
                </a:solidFill>
                <a:latin typeface="IBM Plex Sans Condensed"/>
                <a:ea typeface="IBM Plex Sans Condensed"/>
                <a:cs typeface="IBM Plex Sans Condensed"/>
                <a:sym typeface="IBM Plex Sans Condensed"/>
              </a:rPr>
              <a:t>Fabricated Content</a:t>
            </a:r>
          </a:p>
        </p:txBody>
      </p:sp>
      <p:sp>
        <p:nvSpPr>
          <p:cNvPr name="TextBox 10" id="10"/>
          <p:cNvSpPr txBox="true"/>
          <p:nvPr/>
        </p:nvSpPr>
        <p:spPr>
          <a:xfrm rot="0">
            <a:off x="8835820" y="2206679"/>
            <a:ext cx="2066489" cy="744753"/>
          </a:xfrm>
          <a:prstGeom prst="rect">
            <a:avLst/>
          </a:prstGeom>
        </p:spPr>
        <p:txBody>
          <a:bodyPr anchor="t" rtlCol="false" tIns="0" lIns="0" bIns="0" rIns="0">
            <a:spAutoFit/>
          </a:bodyPr>
          <a:lstStyle/>
          <a:p>
            <a:pPr algn="ctr">
              <a:lnSpc>
                <a:spcPts val="2906"/>
              </a:lnSpc>
            </a:pPr>
            <a:r>
              <a:rPr lang="en-US" b="true" sz="2996" spc="-86">
                <a:solidFill>
                  <a:srgbClr val="D84116"/>
                </a:solidFill>
                <a:latin typeface="IBM Plex Sans Condensed Bold"/>
                <a:ea typeface="IBM Plex Sans Condensed Bold"/>
                <a:cs typeface="IBM Plex Sans Condensed Bold"/>
                <a:sym typeface="IBM Plex Sans Condensed Bold"/>
              </a:rPr>
              <a:t>INTENT TO HARM</a:t>
            </a:r>
          </a:p>
        </p:txBody>
      </p:sp>
      <p:sp>
        <p:nvSpPr>
          <p:cNvPr name="TextBox 11" id="11"/>
          <p:cNvSpPr txBox="true"/>
          <p:nvPr/>
        </p:nvSpPr>
        <p:spPr>
          <a:xfrm rot="0">
            <a:off x="9349902" y="3476625"/>
            <a:ext cx="2498345" cy="308127"/>
          </a:xfrm>
          <a:prstGeom prst="rect">
            <a:avLst/>
          </a:prstGeom>
        </p:spPr>
        <p:txBody>
          <a:bodyPr anchor="t" rtlCol="false" tIns="0" lIns="0" bIns="0" rIns="0">
            <a:spAutoFit/>
          </a:bodyPr>
          <a:lstStyle/>
          <a:p>
            <a:pPr algn="l">
              <a:lnSpc>
                <a:spcPts val="2324"/>
              </a:lnSpc>
            </a:pPr>
            <a:r>
              <a:rPr lang="en-US" b="true" sz="2396" i="true" spc="-69">
                <a:solidFill>
                  <a:srgbClr val="D84116"/>
                </a:solidFill>
                <a:latin typeface="IBM Plex Sans Condensed Bold Italics"/>
                <a:ea typeface="IBM Plex Sans Condensed Bold Italics"/>
                <a:cs typeface="IBM Plex Sans Condensed Bold Italics"/>
                <a:sym typeface="IBM Plex Sans Condensed Bold Italics"/>
              </a:rPr>
              <a:t>MAL-INFORMATION</a:t>
            </a:r>
          </a:p>
        </p:txBody>
      </p:sp>
      <p:sp>
        <p:nvSpPr>
          <p:cNvPr name="TextBox 12" id="12"/>
          <p:cNvSpPr txBox="true"/>
          <p:nvPr/>
        </p:nvSpPr>
        <p:spPr>
          <a:xfrm rot="0">
            <a:off x="9210794" y="4012333"/>
            <a:ext cx="2498345" cy="725069"/>
          </a:xfrm>
          <a:prstGeom prst="rect">
            <a:avLst/>
          </a:prstGeom>
        </p:spPr>
        <p:txBody>
          <a:bodyPr anchor="t" rtlCol="false" tIns="0" lIns="0" bIns="0" rIns="0">
            <a:spAutoFit/>
          </a:bodyPr>
          <a:lstStyle/>
          <a:p>
            <a:pPr algn="r">
              <a:lnSpc>
                <a:spcPts val="1936"/>
              </a:lnSpc>
            </a:pPr>
            <a:r>
              <a:rPr lang="en-US" sz="1996" spc="-57">
                <a:solidFill>
                  <a:srgbClr val="D84116"/>
                </a:solidFill>
                <a:latin typeface="IBM Plex Sans Condensed"/>
                <a:ea typeface="IBM Plex Sans Condensed"/>
                <a:cs typeface="IBM Plex Sans Condensed"/>
                <a:sym typeface="IBM Plex Sans Condensed"/>
              </a:rPr>
              <a:t>(Some) Leaks</a:t>
            </a:r>
          </a:p>
          <a:p>
            <a:pPr algn="r">
              <a:lnSpc>
                <a:spcPts val="1936"/>
              </a:lnSpc>
            </a:pPr>
            <a:r>
              <a:rPr lang="en-US" sz="1996" spc="-57">
                <a:solidFill>
                  <a:srgbClr val="D84116"/>
                </a:solidFill>
                <a:latin typeface="IBM Plex Sans Condensed"/>
                <a:ea typeface="IBM Plex Sans Condensed"/>
                <a:cs typeface="IBM Plex Sans Condensed"/>
                <a:sym typeface="IBM Plex Sans Condensed"/>
              </a:rPr>
              <a:t>Harassment</a:t>
            </a:r>
          </a:p>
          <a:p>
            <a:pPr algn="r">
              <a:lnSpc>
                <a:spcPts val="1936"/>
              </a:lnSpc>
            </a:pPr>
            <a:r>
              <a:rPr lang="en-US" sz="1996" spc="-57">
                <a:solidFill>
                  <a:srgbClr val="D84116"/>
                </a:solidFill>
                <a:latin typeface="IBM Plex Sans Condensed"/>
                <a:ea typeface="IBM Plex Sans Condensed"/>
                <a:cs typeface="IBM Plex Sans Condensed"/>
                <a:sym typeface="IBM Plex Sans Condensed"/>
              </a:rPr>
              <a:t>Hate Speech</a:t>
            </a:r>
          </a:p>
        </p:txBody>
      </p:sp>
      <p:grpSp>
        <p:nvGrpSpPr>
          <p:cNvPr name="Group 13" id="13"/>
          <p:cNvGrpSpPr/>
          <p:nvPr/>
        </p:nvGrpSpPr>
        <p:grpSpPr>
          <a:xfrm rot="0">
            <a:off x="0" y="0"/>
            <a:ext cx="12192000" cy="889028"/>
            <a:chOff x="0" y="0"/>
            <a:chExt cx="16256000" cy="1185370"/>
          </a:xfrm>
        </p:grpSpPr>
        <p:sp>
          <p:nvSpPr>
            <p:cNvPr name="Freeform 14" id="14"/>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4"/>
              <a:stretch>
                <a:fillRect l="0" t="0" r="0" b="0"/>
              </a:stretch>
            </a:blipFill>
          </p:spPr>
        </p:sp>
        <p:sp>
          <p:nvSpPr>
            <p:cNvPr name="Freeform 15" id="15"/>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5"/>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85800" y="733425"/>
            <a:ext cx="314881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FINAL PRESENTATION</a:t>
            </a:r>
          </a:p>
        </p:txBody>
      </p:sp>
      <p:sp>
        <p:nvSpPr>
          <p:cNvPr name="TextBox 3" id="3"/>
          <p:cNvSpPr txBox="true"/>
          <p:nvPr/>
        </p:nvSpPr>
        <p:spPr>
          <a:xfrm rot="0">
            <a:off x="685800" y="1409616"/>
            <a:ext cx="3921738" cy="1899679"/>
          </a:xfrm>
          <a:prstGeom prst="rect">
            <a:avLst/>
          </a:prstGeom>
        </p:spPr>
        <p:txBody>
          <a:bodyPr anchor="t" rtlCol="false" tIns="0" lIns="0" bIns="0" rIns="0">
            <a:spAutoFit/>
          </a:bodyPr>
          <a:lstStyle/>
          <a:p>
            <a:pPr algn="l">
              <a:lnSpc>
                <a:spcPts val="4884"/>
              </a:lnSpc>
            </a:pPr>
            <a:r>
              <a:rPr lang="en-US" sz="5035" spc="-146" b="true">
                <a:solidFill>
                  <a:srgbClr val="D84116"/>
                </a:solidFill>
                <a:latin typeface="IBM Plex Sans Condensed Bold"/>
                <a:ea typeface="IBM Plex Sans Condensed Bold"/>
                <a:cs typeface="IBM Plex Sans Condensed Bold"/>
                <a:sym typeface="IBM Plex Sans Condensed Bold"/>
              </a:rPr>
              <a:t>KNOWING WHAT IS TRUE AND FALSE</a:t>
            </a:r>
          </a:p>
        </p:txBody>
      </p:sp>
      <p:sp>
        <p:nvSpPr>
          <p:cNvPr name="TextBox 4" id="4"/>
          <p:cNvSpPr txBox="true"/>
          <p:nvPr/>
        </p:nvSpPr>
        <p:spPr>
          <a:xfrm rot="0">
            <a:off x="5526345" y="1576070"/>
            <a:ext cx="5979855" cy="4596130"/>
          </a:xfrm>
          <a:prstGeom prst="rect">
            <a:avLst/>
          </a:prstGeom>
        </p:spPr>
        <p:txBody>
          <a:bodyPr anchor="t" rtlCol="false" tIns="0" lIns="0" bIns="0" rIns="0">
            <a:spAutoFit/>
          </a:bodyPr>
          <a:lstStyle/>
          <a:p>
            <a:pPr algn="l">
              <a:lnSpc>
                <a:spcPts val="3719"/>
              </a:lnSpc>
            </a:pPr>
            <a:r>
              <a:rPr lang="en-US" sz="2999" spc="-86">
                <a:solidFill>
                  <a:srgbClr val="D84116"/>
                </a:solidFill>
                <a:latin typeface="IBM Plex Sans Condensed"/>
                <a:ea typeface="IBM Plex Sans Condensed"/>
                <a:cs typeface="IBM Plex Sans Condensed"/>
                <a:sym typeface="IBM Plex Sans Condensed"/>
              </a:rPr>
              <a:t>What ways are there to check whether a news story is true or not?</a:t>
            </a:r>
          </a:p>
          <a:p>
            <a:pPr algn="l">
              <a:lnSpc>
                <a:spcPts val="3719"/>
              </a:lnSpc>
            </a:pPr>
          </a:p>
          <a:p>
            <a:pPr algn="l">
              <a:lnSpc>
                <a:spcPts val="3719"/>
              </a:lnSpc>
            </a:pPr>
            <a:r>
              <a:rPr lang="en-US" sz="2999" spc="-86">
                <a:solidFill>
                  <a:srgbClr val="D84116"/>
                </a:solidFill>
                <a:latin typeface="IBM Plex Sans Condensed"/>
                <a:ea typeface="IBM Plex Sans Condensed"/>
                <a:cs typeface="IBM Plex Sans Condensed"/>
                <a:sym typeface="IBM Plex Sans Condensed"/>
              </a:rPr>
              <a:t>Some ideas:</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Read the whole article – do the content and the headline match?</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Search the story on the internet – do other sources corroborate?</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Do you know what kind of sources they are?</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Verify the date and author.</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Check if pictures look strange.</a:t>
            </a:r>
          </a:p>
        </p:txBody>
      </p:sp>
      <p:grpSp>
        <p:nvGrpSpPr>
          <p:cNvPr name="Group 5" id="5"/>
          <p:cNvGrpSpPr/>
          <p:nvPr/>
        </p:nvGrpSpPr>
        <p:grpSpPr>
          <a:xfrm rot="0">
            <a:off x="0" y="0"/>
            <a:ext cx="12192000" cy="889028"/>
            <a:chOff x="0" y="0"/>
            <a:chExt cx="16256000" cy="1185370"/>
          </a:xfrm>
        </p:grpSpPr>
        <p:sp>
          <p:nvSpPr>
            <p:cNvPr name="Freeform 6" id="6"/>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2"/>
              <a:stretch>
                <a:fillRect l="0" t="0" r="0" b="0"/>
              </a:stretch>
            </a:blipFill>
          </p:spPr>
        </p:sp>
        <p:sp>
          <p:nvSpPr>
            <p:cNvPr name="Freeform 7" id="7"/>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3"/>
              <a:stretch>
                <a:fillRect l="0" t="0" r="0" b="0"/>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65720" y="1866900"/>
            <a:ext cx="4526280" cy="4991100"/>
            <a:chOff x="0" y="0"/>
            <a:chExt cx="6035040" cy="6654800"/>
          </a:xfrm>
        </p:grpSpPr>
        <p:sp>
          <p:nvSpPr>
            <p:cNvPr name="Freeform 3" id="3"/>
            <p:cNvSpPr/>
            <p:nvPr/>
          </p:nvSpPr>
          <p:spPr>
            <a:xfrm flipH="false" flipV="false" rot="0">
              <a:off x="0" y="0"/>
              <a:ext cx="6035040" cy="6654800"/>
            </a:xfrm>
            <a:custGeom>
              <a:avLst/>
              <a:gdLst/>
              <a:ahLst/>
              <a:cxnLst/>
              <a:rect r="r" b="b" t="t" l="l"/>
              <a:pathLst>
                <a:path h="6654800" w="6035040">
                  <a:moveTo>
                    <a:pt x="0" y="0"/>
                  </a:moveTo>
                  <a:lnTo>
                    <a:pt x="6035040" y="0"/>
                  </a:lnTo>
                  <a:lnTo>
                    <a:pt x="6035040" y="6654800"/>
                  </a:lnTo>
                  <a:lnTo>
                    <a:pt x="0" y="6654800"/>
                  </a:lnTo>
                  <a:lnTo>
                    <a:pt x="0" y="0"/>
                  </a:lnTo>
                  <a:close/>
                </a:path>
              </a:pathLst>
            </a:custGeom>
            <a:blipFill>
              <a:blip r:embed="rId2"/>
              <a:stretch>
                <a:fillRect l="0" t="0" r="0" b="0"/>
              </a:stretch>
            </a:blipFill>
          </p:spPr>
        </p:sp>
      </p:grpSp>
      <p:sp>
        <p:nvSpPr>
          <p:cNvPr name="Freeform 4" id="4"/>
          <p:cNvSpPr/>
          <p:nvPr/>
        </p:nvSpPr>
        <p:spPr>
          <a:xfrm flipH="false" flipV="false" rot="0">
            <a:off x="6925123" y="50606"/>
            <a:ext cx="3829193" cy="1489453"/>
          </a:xfrm>
          <a:custGeom>
            <a:avLst/>
            <a:gdLst/>
            <a:ahLst/>
            <a:cxnLst/>
            <a:rect r="r" b="b" t="t" l="l"/>
            <a:pathLst>
              <a:path h="1489453" w="3829193">
                <a:moveTo>
                  <a:pt x="0" y="0"/>
                </a:moveTo>
                <a:lnTo>
                  <a:pt x="3829193" y="0"/>
                </a:lnTo>
                <a:lnTo>
                  <a:pt x="3829193" y="1489453"/>
                </a:lnTo>
                <a:lnTo>
                  <a:pt x="0" y="14894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280916" y="4267200"/>
            <a:ext cx="3227832" cy="2453640"/>
            <a:chOff x="0" y="0"/>
            <a:chExt cx="4303776" cy="3271520"/>
          </a:xfrm>
        </p:grpSpPr>
        <p:sp>
          <p:nvSpPr>
            <p:cNvPr name="Freeform 6" id="6"/>
            <p:cNvSpPr/>
            <p:nvPr/>
          </p:nvSpPr>
          <p:spPr>
            <a:xfrm flipH="false" flipV="false" rot="0">
              <a:off x="0" y="0"/>
              <a:ext cx="4303776" cy="3271520"/>
            </a:xfrm>
            <a:custGeom>
              <a:avLst/>
              <a:gdLst/>
              <a:ahLst/>
              <a:cxnLst/>
              <a:rect r="r" b="b" t="t" l="l"/>
              <a:pathLst>
                <a:path h="3271520" w="4303776">
                  <a:moveTo>
                    <a:pt x="2151380" y="0"/>
                  </a:moveTo>
                  <a:cubicBezTo>
                    <a:pt x="963168" y="254"/>
                    <a:pt x="0" y="732536"/>
                    <a:pt x="0" y="1635760"/>
                  </a:cubicBezTo>
                  <a:cubicBezTo>
                    <a:pt x="0" y="2539111"/>
                    <a:pt x="963549" y="3271520"/>
                    <a:pt x="2151888" y="3271520"/>
                  </a:cubicBezTo>
                  <a:cubicBezTo>
                    <a:pt x="3340227" y="3271520"/>
                    <a:pt x="4303776" y="2539111"/>
                    <a:pt x="4303776" y="1635760"/>
                  </a:cubicBezTo>
                  <a:cubicBezTo>
                    <a:pt x="4303776" y="732536"/>
                    <a:pt x="3340608" y="254"/>
                    <a:pt x="2152396" y="0"/>
                  </a:cubicBezTo>
                  <a:close/>
                </a:path>
              </a:pathLst>
            </a:custGeom>
            <a:blipFill>
              <a:blip r:embed="rId5"/>
              <a:stretch>
                <a:fillRect l="0" t="0" r="0" b="0"/>
              </a:stretch>
            </a:blipFill>
          </p:spPr>
        </p:sp>
      </p:grpSp>
      <p:grpSp>
        <p:nvGrpSpPr>
          <p:cNvPr name="Group 7" id="7"/>
          <p:cNvGrpSpPr/>
          <p:nvPr/>
        </p:nvGrpSpPr>
        <p:grpSpPr>
          <a:xfrm rot="0">
            <a:off x="4387529" y="1257233"/>
            <a:ext cx="3171568" cy="1202560"/>
            <a:chOff x="0" y="0"/>
            <a:chExt cx="3171571" cy="1202563"/>
          </a:xfrm>
        </p:grpSpPr>
        <p:sp>
          <p:nvSpPr>
            <p:cNvPr name="Freeform 8" id="8"/>
            <p:cNvSpPr/>
            <p:nvPr/>
          </p:nvSpPr>
          <p:spPr>
            <a:xfrm flipH="false" flipV="false" rot="0">
              <a:off x="0" y="0"/>
              <a:ext cx="3346196" cy="1669161"/>
            </a:xfrm>
            <a:custGeom>
              <a:avLst/>
              <a:gdLst/>
              <a:ahLst/>
              <a:cxnLst/>
              <a:rect r="r" b="b" t="t" l="l"/>
              <a:pathLst>
                <a:path h="1669161" w="3346196">
                  <a:moveTo>
                    <a:pt x="22860" y="1199388"/>
                  </a:moveTo>
                  <a:lnTo>
                    <a:pt x="35052" y="1199388"/>
                  </a:lnTo>
                  <a:lnTo>
                    <a:pt x="35052" y="1202563"/>
                  </a:lnTo>
                  <a:lnTo>
                    <a:pt x="22860" y="1202563"/>
                  </a:lnTo>
                  <a:close/>
                  <a:moveTo>
                    <a:pt x="44196" y="1202563"/>
                  </a:moveTo>
                  <a:lnTo>
                    <a:pt x="56388" y="1202563"/>
                  </a:lnTo>
                  <a:lnTo>
                    <a:pt x="56388" y="1205738"/>
                  </a:lnTo>
                  <a:lnTo>
                    <a:pt x="44196" y="1205738"/>
                  </a:lnTo>
                  <a:close/>
                  <a:moveTo>
                    <a:pt x="65532" y="1205738"/>
                  </a:moveTo>
                  <a:lnTo>
                    <a:pt x="77724" y="1205738"/>
                  </a:lnTo>
                  <a:lnTo>
                    <a:pt x="77724" y="1208913"/>
                  </a:lnTo>
                  <a:lnTo>
                    <a:pt x="65532" y="1208913"/>
                  </a:lnTo>
                  <a:close/>
                  <a:moveTo>
                    <a:pt x="86868" y="1208913"/>
                  </a:moveTo>
                  <a:lnTo>
                    <a:pt x="99060" y="1208913"/>
                  </a:lnTo>
                  <a:lnTo>
                    <a:pt x="99060" y="1212088"/>
                  </a:lnTo>
                  <a:lnTo>
                    <a:pt x="86868" y="1212088"/>
                  </a:lnTo>
                  <a:close/>
                  <a:moveTo>
                    <a:pt x="108204" y="1212088"/>
                  </a:moveTo>
                  <a:lnTo>
                    <a:pt x="120396" y="1212088"/>
                  </a:lnTo>
                  <a:lnTo>
                    <a:pt x="120396" y="1215263"/>
                  </a:lnTo>
                  <a:lnTo>
                    <a:pt x="108204" y="1215263"/>
                  </a:lnTo>
                  <a:close/>
                  <a:moveTo>
                    <a:pt x="129540" y="1215263"/>
                  </a:moveTo>
                  <a:lnTo>
                    <a:pt x="141732" y="1215263"/>
                  </a:lnTo>
                  <a:lnTo>
                    <a:pt x="141732" y="1218438"/>
                  </a:lnTo>
                  <a:lnTo>
                    <a:pt x="129540" y="1218438"/>
                  </a:lnTo>
                  <a:close/>
                  <a:moveTo>
                    <a:pt x="150876" y="1218438"/>
                  </a:moveTo>
                  <a:lnTo>
                    <a:pt x="163068" y="1218438"/>
                  </a:lnTo>
                  <a:lnTo>
                    <a:pt x="163068" y="1221613"/>
                  </a:lnTo>
                  <a:lnTo>
                    <a:pt x="150876" y="1221613"/>
                  </a:lnTo>
                  <a:close/>
                  <a:moveTo>
                    <a:pt x="172212" y="1221613"/>
                  </a:moveTo>
                  <a:lnTo>
                    <a:pt x="184404" y="1221613"/>
                  </a:lnTo>
                  <a:lnTo>
                    <a:pt x="184404" y="1224788"/>
                  </a:lnTo>
                  <a:lnTo>
                    <a:pt x="172212" y="1224788"/>
                  </a:lnTo>
                  <a:close/>
                  <a:moveTo>
                    <a:pt x="193548" y="1224788"/>
                  </a:moveTo>
                  <a:lnTo>
                    <a:pt x="205740" y="1224788"/>
                  </a:lnTo>
                  <a:lnTo>
                    <a:pt x="205740" y="1227963"/>
                  </a:lnTo>
                  <a:lnTo>
                    <a:pt x="193548" y="1227963"/>
                  </a:lnTo>
                  <a:close/>
                  <a:moveTo>
                    <a:pt x="214884" y="1227963"/>
                  </a:moveTo>
                  <a:lnTo>
                    <a:pt x="227076" y="1227963"/>
                  </a:lnTo>
                  <a:lnTo>
                    <a:pt x="227076" y="1231138"/>
                  </a:lnTo>
                  <a:lnTo>
                    <a:pt x="214884" y="1231138"/>
                  </a:lnTo>
                  <a:close/>
                  <a:moveTo>
                    <a:pt x="236220" y="1231138"/>
                  </a:moveTo>
                  <a:lnTo>
                    <a:pt x="248412" y="1231138"/>
                  </a:lnTo>
                  <a:lnTo>
                    <a:pt x="248412" y="1234313"/>
                  </a:lnTo>
                  <a:lnTo>
                    <a:pt x="236220" y="1234313"/>
                  </a:lnTo>
                  <a:close/>
                  <a:moveTo>
                    <a:pt x="257556" y="1234313"/>
                  </a:moveTo>
                  <a:lnTo>
                    <a:pt x="269748" y="1234313"/>
                  </a:lnTo>
                  <a:lnTo>
                    <a:pt x="269748" y="1237488"/>
                  </a:lnTo>
                  <a:lnTo>
                    <a:pt x="257556" y="1237488"/>
                  </a:lnTo>
                  <a:close/>
                  <a:moveTo>
                    <a:pt x="278892" y="1237488"/>
                  </a:moveTo>
                  <a:lnTo>
                    <a:pt x="291084" y="1237488"/>
                  </a:lnTo>
                  <a:lnTo>
                    <a:pt x="291084" y="1240663"/>
                  </a:lnTo>
                  <a:lnTo>
                    <a:pt x="278892" y="1240663"/>
                  </a:lnTo>
                  <a:close/>
                  <a:moveTo>
                    <a:pt x="300228" y="1240663"/>
                  </a:moveTo>
                  <a:lnTo>
                    <a:pt x="312420" y="1240663"/>
                  </a:lnTo>
                  <a:lnTo>
                    <a:pt x="312420" y="1243838"/>
                  </a:lnTo>
                  <a:lnTo>
                    <a:pt x="300228" y="1243838"/>
                  </a:lnTo>
                  <a:close/>
                  <a:moveTo>
                    <a:pt x="321564" y="1243838"/>
                  </a:moveTo>
                  <a:lnTo>
                    <a:pt x="333756" y="1243838"/>
                  </a:lnTo>
                  <a:lnTo>
                    <a:pt x="333756" y="1247013"/>
                  </a:lnTo>
                  <a:lnTo>
                    <a:pt x="321564" y="1247013"/>
                  </a:lnTo>
                  <a:close/>
                  <a:moveTo>
                    <a:pt x="342900" y="1247013"/>
                  </a:moveTo>
                  <a:lnTo>
                    <a:pt x="355092" y="1247013"/>
                  </a:lnTo>
                  <a:lnTo>
                    <a:pt x="355092" y="1250188"/>
                  </a:lnTo>
                  <a:lnTo>
                    <a:pt x="342900" y="1250188"/>
                  </a:lnTo>
                  <a:close/>
                  <a:moveTo>
                    <a:pt x="364236" y="1250188"/>
                  </a:moveTo>
                  <a:lnTo>
                    <a:pt x="376428" y="1250188"/>
                  </a:lnTo>
                  <a:lnTo>
                    <a:pt x="376428" y="1253363"/>
                  </a:lnTo>
                  <a:lnTo>
                    <a:pt x="364236" y="1253363"/>
                  </a:lnTo>
                  <a:close/>
                  <a:moveTo>
                    <a:pt x="385572" y="1253363"/>
                  </a:moveTo>
                  <a:lnTo>
                    <a:pt x="397764" y="1253363"/>
                  </a:lnTo>
                  <a:lnTo>
                    <a:pt x="397764" y="1256538"/>
                  </a:lnTo>
                  <a:lnTo>
                    <a:pt x="385572" y="1256538"/>
                  </a:lnTo>
                  <a:close/>
                  <a:moveTo>
                    <a:pt x="406908" y="1256538"/>
                  </a:moveTo>
                  <a:lnTo>
                    <a:pt x="419100" y="1256538"/>
                  </a:lnTo>
                  <a:lnTo>
                    <a:pt x="419100" y="1259713"/>
                  </a:lnTo>
                  <a:lnTo>
                    <a:pt x="406908" y="1259713"/>
                  </a:lnTo>
                  <a:close/>
                  <a:moveTo>
                    <a:pt x="428244" y="1259713"/>
                  </a:moveTo>
                  <a:lnTo>
                    <a:pt x="440436" y="1259713"/>
                  </a:lnTo>
                  <a:lnTo>
                    <a:pt x="440436" y="1262888"/>
                  </a:lnTo>
                  <a:lnTo>
                    <a:pt x="428244" y="1262888"/>
                  </a:lnTo>
                  <a:close/>
                  <a:moveTo>
                    <a:pt x="449580" y="1262888"/>
                  </a:moveTo>
                  <a:lnTo>
                    <a:pt x="461772" y="1262888"/>
                  </a:lnTo>
                  <a:lnTo>
                    <a:pt x="461772" y="1266063"/>
                  </a:lnTo>
                  <a:lnTo>
                    <a:pt x="449580" y="1266063"/>
                  </a:lnTo>
                  <a:close/>
                  <a:moveTo>
                    <a:pt x="470916" y="1266063"/>
                  </a:moveTo>
                  <a:lnTo>
                    <a:pt x="483108" y="1266063"/>
                  </a:lnTo>
                  <a:lnTo>
                    <a:pt x="483108" y="1269238"/>
                  </a:lnTo>
                  <a:lnTo>
                    <a:pt x="470916" y="1269238"/>
                  </a:lnTo>
                  <a:close/>
                  <a:moveTo>
                    <a:pt x="492252" y="1269238"/>
                  </a:moveTo>
                  <a:lnTo>
                    <a:pt x="504444" y="1269238"/>
                  </a:lnTo>
                  <a:lnTo>
                    <a:pt x="504444" y="1272413"/>
                  </a:lnTo>
                  <a:lnTo>
                    <a:pt x="492252" y="1272413"/>
                  </a:lnTo>
                  <a:close/>
                  <a:moveTo>
                    <a:pt x="513588" y="1272413"/>
                  </a:moveTo>
                  <a:lnTo>
                    <a:pt x="525780" y="1272413"/>
                  </a:lnTo>
                  <a:lnTo>
                    <a:pt x="525780" y="1275588"/>
                  </a:lnTo>
                  <a:lnTo>
                    <a:pt x="513588" y="1275588"/>
                  </a:lnTo>
                  <a:close/>
                  <a:moveTo>
                    <a:pt x="534924" y="1275588"/>
                  </a:moveTo>
                  <a:lnTo>
                    <a:pt x="547116" y="1275588"/>
                  </a:lnTo>
                  <a:lnTo>
                    <a:pt x="547116" y="1278763"/>
                  </a:lnTo>
                  <a:lnTo>
                    <a:pt x="534924" y="1278763"/>
                  </a:lnTo>
                  <a:close/>
                  <a:moveTo>
                    <a:pt x="556260" y="1278763"/>
                  </a:moveTo>
                  <a:lnTo>
                    <a:pt x="568452" y="1278763"/>
                  </a:lnTo>
                  <a:lnTo>
                    <a:pt x="568452" y="1281938"/>
                  </a:lnTo>
                  <a:lnTo>
                    <a:pt x="556260" y="1281938"/>
                  </a:lnTo>
                  <a:close/>
                  <a:moveTo>
                    <a:pt x="577596" y="1281938"/>
                  </a:moveTo>
                  <a:lnTo>
                    <a:pt x="589788" y="1281938"/>
                  </a:lnTo>
                  <a:lnTo>
                    <a:pt x="589788" y="1285113"/>
                  </a:lnTo>
                  <a:lnTo>
                    <a:pt x="577596" y="1285113"/>
                  </a:lnTo>
                  <a:close/>
                  <a:moveTo>
                    <a:pt x="598932" y="1285113"/>
                  </a:moveTo>
                  <a:lnTo>
                    <a:pt x="611124" y="1285113"/>
                  </a:lnTo>
                  <a:lnTo>
                    <a:pt x="611124" y="1288288"/>
                  </a:lnTo>
                  <a:lnTo>
                    <a:pt x="598932" y="1288288"/>
                  </a:lnTo>
                  <a:close/>
                  <a:moveTo>
                    <a:pt x="620268" y="1288288"/>
                  </a:moveTo>
                  <a:lnTo>
                    <a:pt x="632460" y="1288288"/>
                  </a:lnTo>
                  <a:lnTo>
                    <a:pt x="632460" y="1291463"/>
                  </a:lnTo>
                  <a:lnTo>
                    <a:pt x="620268" y="1291463"/>
                  </a:lnTo>
                  <a:close/>
                  <a:moveTo>
                    <a:pt x="641604" y="1291463"/>
                  </a:moveTo>
                  <a:lnTo>
                    <a:pt x="653796" y="1291463"/>
                  </a:lnTo>
                  <a:lnTo>
                    <a:pt x="653796" y="1294638"/>
                  </a:lnTo>
                  <a:lnTo>
                    <a:pt x="641604" y="1294638"/>
                  </a:lnTo>
                  <a:close/>
                  <a:moveTo>
                    <a:pt x="662940" y="1294638"/>
                  </a:moveTo>
                  <a:lnTo>
                    <a:pt x="675132" y="1294638"/>
                  </a:lnTo>
                  <a:lnTo>
                    <a:pt x="675132" y="1297813"/>
                  </a:lnTo>
                  <a:lnTo>
                    <a:pt x="662940" y="1297813"/>
                  </a:lnTo>
                  <a:close/>
                  <a:moveTo>
                    <a:pt x="684276" y="1297813"/>
                  </a:moveTo>
                  <a:lnTo>
                    <a:pt x="696468" y="1297813"/>
                  </a:lnTo>
                  <a:lnTo>
                    <a:pt x="696468" y="1300988"/>
                  </a:lnTo>
                  <a:lnTo>
                    <a:pt x="684276" y="1300988"/>
                  </a:lnTo>
                  <a:close/>
                  <a:moveTo>
                    <a:pt x="705612" y="1300988"/>
                  </a:moveTo>
                  <a:lnTo>
                    <a:pt x="717804" y="1300988"/>
                  </a:lnTo>
                  <a:lnTo>
                    <a:pt x="717804" y="1304163"/>
                  </a:lnTo>
                  <a:lnTo>
                    <a:pt x="705612" y="1304163"/>
                  </a:lnTo>
                  <a:close/>
                  <a:moveTo>
                    <a:pt x="726948" y="1304163"/>
                  </a:moveTo>
                  <a:lnTo>
                    <a:pt x="739140" y="1304163"/>
                  </a:lnTo>
                  <a:lnTo>
                    <a:pt x="739140" y="1307338"/>
                  </a:lnTo>
                  <a:lnTo>
                    <a:pt x="726948" y="1307338"/>
                  </a:lnTo>
                  <a:close/>
                  <a:moveTo>
                    <a:pt x="748284" y="1307338"/>
                  </a:moveTo>
                  <a:lnTo>
                    <a:pt x="760476" y="1307338"/>
                  </a:lnTo>
                  <a:lnTo>
                    <a:pt x="760476" y="1310513"/>
                  </a:lnTo>
                  <a:lnTo>
                    <a:pt x="748284" y="1310513"/>
                  </a:lnTo>
                  <a:close/>
                  <a:moveTo>
                    <a:pt x="769620" y="1310513"/>
                  </a:moveTo>
                  <a:lnTo>
                    <a:pt x="781812" y="1310513"/>
                  </a:lnTo>
                  <a:lnTo>
                    <a:pt x="781812" y="1313688"/>
                  </a:lnTo>
                  <a:lnTo>
                    <a:pt x="769620" y="1313688"/>
                  </a:lnTo>
                  <a:close/>
                  <a:moveTo>
                    <a:pt x="790956" y="1313688"/>
                  </a:moveTo>
                  <a:lnTo>
                    <a:pt x="803148" y="1313688"/>
                  </a:lnTo>
                  <a:lnTo>
                    <a:pt x="803148" y="1316863"/>
                  </a:lnTo>
                  <a:lnTo>
                    <a:pt x="790956" y="1316863"/>
                  </a:lnTo>
                  <a:close/>
                  <a:moveTo>
                    <a:pt x="812292" y="1316863"/>
                  </a:moveTo>
                  <a:lnTo>
                    <a:pt x="824484" y="1316863"/>
                  </a:lnTo>
                  <a:lnTo>
                    <a:pt x="824484" y="1320038"/>
                  </a:lnTo>
                  <a:lnTo>
                    <a:pt x="812292" y="1320038"/>
                  </a:lnTo>
                  <a:close/>
                  <a:moveTo>
                    <a:pt x="833628" y="1320038"/>
                  </a:moveTo>
                  <a:lnTo>
                    <a:pt x="845820" y="1320038"/>
                  </a:lnTo>
                  <a:lnTo>
                    <a:pt x="845820" y="1323213"/>
                  </a:lnTo>
                  <a:lnTo>
                    <a:pt x="833628" y="1323213"/>
                  </a:lnTo>
                  <a:close/>
                  <a:moveTo>
                    <a:pt x="854964" y="1323213"/>
                  </a:moveTo>
                  <a:lnTo>
                    <a:pt x="867156" y="1323213"/>
                  </a:lnTo>
                  <a:lnTo>
                    <a:pt x="867156" y="1326388"/>
                  </a:lnTo>
                  <a:lnTo>
                    <a:pt x="854964" y="1326388"/>
                  </a:lnTo>
                  <a:close/>
                  <a:moveTo>
                    <a:pt x="876300" y="1326388"/>
                  </a:moveTo>
                  <a:lnTo>
                    <a:pt x="888492" y="1326388"/>
                  </a:lnTo>
                  <a:lnTo>
                    <a:pt x="888492" y="1329563"/>
                  </a:lnTo>
                  <a:lnTo>
                    <a:pt x="876300" y="1329563"/>
                  </a:lnTo>
                  <a:close/>
                  <a:moveTo>
                    <a:pt x="897636" y="1329563"/>
                  </a:moveTo>
                  <a:lnTo>
                    <a:pt x="909828" y="1329563"/>
                  </a:lnTo>
                  <a:lnTo>
                    <a:pt x="909828" y="1332738"/>
                  </a:lnTo>
                  <a:lnTo>
                    <a:pt x="897636" y="1332738"/>
                  </a:lnTo>
                  <a:close/>
                  <a:moveTo>
                    <a:pt x="918972" y="1332738"/>
                  </a:moveTo>
                  <a:lnTo>
                    <a:pt x="931164" y="1332738"/>
                  </a:lnTo>
                  <a:lnTo>
                    <a:pt x="931164" y="1335913"/>
                  </a:lnTo>
                  <a:lnTo>
                    <a:pt x="918972" y="1335913"/>
                  </a:lnTo>
                  <a:close/>
                  <a:moveTo>
                    <a:pt x="940308" y="1335913"/>
                  </a:moveTo>
                  <a:lnTo>
                    <a:pt x="952500" y="1335913"/>
                  </a:lnTo>
                  <a:lnTo>
                    <a:pt x="952500" y="1339088"/>
                  </a:lnTo>
                  <a:lnTo>
                    <a:pt x="940308" y="1339088"/>
                  </a:lnTo>
                  <a:close/>
                  <a:moveTo>
                    <a:pt x="961644" y="1339088"/>
                  </a:moveTo>
                  <a:lnTo>
                    <a:pt x="973836" y="1339088"/>
                  </a:lnTo>
                  <a:lnTo>
                    <a:pt x="973836" y="1342263"/>
                  </a:lnTo>
                  <a:lnTo>
                    <a:pt x="961644" y="1342263"/>
                  </a:lnTo>
                  <a:close/>
                  <a:moveTo>
                    <a:pt x="982980" y="1342263"/>
                  </a:moveTo>
                  <a:lnTo>
                    <a:pt x="995172" y="1342263"/>
                  </a:lnTo>
                  <a:lnTo>
                    <a:pt x="995172" y="1345438"/>
                  </a:lnTo>
                  <a:lnTo>
                    <a:pt x="982980" y="1345438"/>
                  </a:lnTo>
                  <a:close/>
                  <a:moveTo>
                    <a:pt x="1004316" y="1345438"/>
                  </a:moveTo>
                  <a:lnTo>
                    <a:pt x="1016508" y="1345438"/>
                  </a:lnTo>
                  <a:lnTo>
                    <a:pt x="1016508" y="1348613"/>
                  </a:lnTo>
                  <a:lnTo>
                    <a:pt x="1004316" y="1348613"/>
                  </a:lnTo>
                  <a:close/>
                  <a:moveTo>
                    <a:pt x="1025652" y="1348613"/>
                  </a:moveTo>
                  <a:lnTo>
                    <a:pt x="1037844" y="1348613"/>
                  </a:lnTo>
                  <a:lnTo>
                    <a:pt x="1037844" y="1351788"/>
                  </a:lnTo>
                  <a:lnTo>
                    <a:pt x="1025652" y="1351788"/>
                  </a:lnTo>
                  <a:close/>
                  <a:moveTo>
                    <a:pt x="1046988" y="1351788"/>
                  </a:moveTo>
                  <a:lnTo>
                    <a:pt x="1059180" y="1351788"/>
                  </a:lnTo>
                  <a:lnTo>
                    <a:pt x="1059180" y="1354963"/>
                  </a:lnTo>
                  <a:lnTo>
                    <a:pt x="1046988" y="1354963"/>
                  </a:lnTo>
                  <a:close/>
                  <a:moveTo>
                    <a:pt x="1068324" y="1354963"/>
                  </a:moveTo>
                  <a:lnTo>
                    <a:pt x="1080516" y="1354963"/>
                  </a:lnTo>
                  <a:lnTo>
                    <a:pt x="1080516" y="1358138"/>
                  </a:lnTo>
                  <a:lnTo>
                    <a:pt x="1068324" y="1358138"/>
                  </a:lnTo>
                  <a:close/>
                  <a:moveTo>
                    <a:pt x="1089660" y="1358138"/>
                  </a:moveTo>
                  <a:lnTo>
                    <a:pt x="1101852" y="1358138"/>
                  </a:lnTo>
                  <a:lnTo>
                    <a:pt x="1101852" y="1361313"/>
                  </a:lnTo>
                  <a:lnTo>
                    <a:pt x="1089660" y="1361313"/>
                  </a:lnTo>
                  <a:close/>
                  <a:moveTo>
                    <a:pt x="1110996" y="1361313"/>
                  </a:moveTo>
                  <a:lnTo>
                    <a:pt x="1123188" y="1361313"/>
                  </a:lnTo>
                  <a:lnTo>
                    <a:pt x="1123188" y="1364488"/>
                  </a:lnTo>
                  <a:lnTo>
                    <a:pt x="1110996" y="1364488"/>
                  </a:lnTo>
                  <a:close/>
                  <a:moveTo>
                    <a:pt x="1132332" y="1364488"/>
                  </a:moveTo>
                  <a:lnTo>
                    <a:pt x="1144524" y="1364488"/>
                  </a:lnTo>
                  <a:lnTo>
                    <a:pt x="1144524" y="1367663"/>
                  </a:lnTo>
                  <a:lnTo>
                    <a:pt x="1132332" y="1367663"/>
                  </a:lnTo>
                  <a:close/>
                  <a:moveTo>
                    <a:pt x="1153668" y="1367663"/>
                  </a:moveTo>
                  <a:lnTo>
                    <a:pt x="1165860" y="1367663"/>
                  </a:lnTo>
                  <a:lnTo>
                    <a:pt x="1165860" y="1370838"/>
                  </a:lnTo>
                  <a:lnTo>
                    <a:pt x="1153668" y="1370838"/>
                  </a:lnTo>
                  <a:close/>
                  <a:moveTo>
                    <a:pt x="1175004" y="1370838"/>
                  </a:moveTo>
                  <a:lnTo>
                    <a:pt x="1187196" y="1370838"/>
                  </a:lnTo>
                  <a:lnTo>
                    <a:pt x="1187196" y="1374013"/>
                  </a:lnTo>
                  <a:lnTo>
                    <a:pt x="1175004" y="1374013"/>
                  </a:lnTo>
                  <a:close/>
                  <a:moveTo>
                    <a:pt x="1196340" y="1374013"/>
                  </a:moveTo>
                  <a:lnTo>
                    <a:pt x="1208532" y="1374013"/>
                  </a:lnTo>
                  <a:lnTo>
                    <a:pt x="1208532" y="1377188"/>
                  </a:lnTo>
                  <a:lnTo>
                    <a:pt x="1196340" y="1377188"/>
                  </a:lnTo>
                  <a:close/>
                  <a:moveTo>
                    <a:pt x="1217676" y="1377188"/>
                  </a:moveTo>
                  <a:lnTo>
                    <a:pt x="1229868" y="1377188"/>
                  </a:lnTo>
                  <a:lnTo>
                    <a:pt x="1229868" y="1380363"/>
                  </a:lnTo>
                  <a:lnTo>
                    <a:pt x="1217676" y="1380363"/>
                  </a:lnTo>
                  <a:close/>
                  <a:moveTo>
                    <a:pt x="1239012" y="1380363"/>
                  </a:moveTo>
                  <a:lnTo>
                    <a:pt x="1251204" y="1380363"/>
                  </a:lnTo>
                  <a:lnTo>
                    <a:pt x="1251204" y="1383538"/>
                  </a:lnTo>
                  <a:lnTo>
                    <a:pt x="1239012" y="1383538"/>
                  </a:lnTo>
                  <a:close/>
                  <a:moveTo>
                    <a:pt x="1260348" y="1383538"/>
                  </a:moveTo>
                  <a:lnTo>
                    <a:pt x="1272540" y="1383538"/>
                  </a:lnTo>
                  <a:lnTo>
                    <a:pt x="1272540" y="1386713"/>
                  </a:lnTo>
                  <a:lnTo>
                    <a:pt x="1260348" y="1386713"/>
                  </a:lnTo>
                  <a:close/>
                  <a:moveTo>
                    <a:pt x="1281684" y="1386713"/>
                  </a:moveTo>
                  <a:lnTo>
                    <a:pt x="1293876" y="1386713"/>
                  </a:lnTo>
                  <a:lnTo>
                    <a:pt x="1293876" y="1389888"/>
                  </a:lnTo>
                  <a:lnTo>
                    <a:pt x="1281684" y="1389888"/>
                  </a:lnTo>
                  <a:close/>
                  <a:moveTo>
                    <a:pt x="1303020" y="1389888"/>
                  </a:moveTo>
                  <a:lnTo>
                    <a:pt x="1315212" y="1389888"/>
                  </a:lnTo>
                  <a:lnTo>
                    <a:pt x="1315212" y="1393063"/>
                  </a:lnTo>
                  <a:lnTo>
                    <a:pt x="1303020" y="1393063"/>
                  </a:lnTo>
                  <a:close/>
                  <a:moveTo>
                    <a:pt x="1324356" y="1393063"/>
                  </a:moveTo>
                  <a:lnTo>
                    <a:pt x="1336548" y="1393063"/>
                  </a:lnTo>
                  <a:lnTo>
                    <a:pt x="1336548" y="1396238"/>
                  </a:lnTo>
                  <a:lnTo>
                    <a:pt x="1324356" y="1396238"/>
                  </a:lnTo>
                  <a:close/>
                  <a:moveTo>
                    <a:pt x="1345692" y="1396238"/>
                  </a:moveTo>
                  <a:lnTo>
                    <a:pt x="1357884" y="1396238"/>
                  </a:lnTo>
                  <a:lnTo>
                    <a:pt x="1357884" y="1399413"/>
                  </a:lnTo>
                  <a:lnTo>
                    <a:pt x="1345692" y="1399413"/>
                  </a:lnTo>
                  <a:close/>
                  <a:moveTo>
                    <a:pt x="1367028" y="1399413"/>
                  </a:moveTo>
                  <a:lnTo>
                    <a:pt x="1379220" y="1399413"/>
                  </a:lnTo>
                  <a:lnTo>
                    <a:pt x="1379220" y="1402588"/>
                  </a:lnTo>
                  <a:lnTo>
                    <a:pt x="1367028" y="1402588"/>
                  </a:lnTo>
                  <a:close/>
                  <a:moveTo>
                    <a:pt x="1388364" y="1402588"/>
                  </a:moveTo>
                  <a:lnTo>
                    <a:pt x="1400556" y="1402588"/>
                  </a:lnTo>
                  <a:lnTo>
                    <a:pt x="1400556" y="1405763"/>
                  </a:lnTo>
                  <a:lnTo>
                    <a:pt x="1388364" y="1405763"/>
                  </a:lnTo>
                  <a:close/>
                  <a:moveTo>
                    <a:pt x="1409700" y="1405763"/>
                  </a:moveTo>
                  <a:lnTo>
                    <a:pt x="1421892" y="1405763"/>
                  </a:lnTo>
                  <a:lnTo>
                    <a:pt x="1421892" y="1408938"/>
                  </a:lnTo>
                  <a:lnTo>
                    <a:pt x="1409700" y="1408938"/>
                  </a:lnTo>
                  <a:close/>
                  <a:moveTo>
                    <a:pt x="1431036" y="1408938"/>
                  </a:moveTo>
                  <a:lnTo>
                    <a:pt x="1443228" y="1408938"/>
                  </a:lnTo>
                  <a:lnTo>
                    <a:pt x="1443228" y="1412113"/>
                  </a:lnTo>
                  <a:lnTo>
                    <a:pt x="1431036" y="1412113"/>
                  </a:lnTo>
                  <a:close/>
                  <a:moveTo>
                    <a:pt x="1452372" y="1412113"/>
                  </a:moveTo>
                  <a:lnTo>
                    <a:pt x="1464564" y="1412113"/>
                  </a:lnTo>
                  <a:lnTo>
                    <a:pt x="1464564" y="1415288"/>
                  </a:lnTo>
                  <a:lnTo>
                    <a:pt x="1452372" y="1415288"/>
                  </a:lnTo>
                  <a:close/>
                  <a:moveTo>
                    <a:pt x="1473708" y="1415288"/>
                  </a:moveTo>
                  <a:lnTo>
                    <a:pt x="1485900" y="1415288"/>
                  </a:lnTo>
                  <a:lnTo>
                    <a:pt x="1485900" y="1418463"/>
                  </a:lnTo>
                  <a:lnTo>
                    <a:pt x="1473708" y="1418463"/>
                  </a:lnTo>
                  <a:close/>
                  <a:moveTo>
                    <a:pt x="1495044" y="1418463"/>
                  </a:moveTo>
                  <a:lnTo>
                    <a:pt x="1507236" y="1418463"/>
                  </a:lnTo>
                  <a:lnTo>
                    <a:pt x="1507236" y="1421638"/>
                  </a:lnTo>
                  <a:lnTo>
                    <a:pt x="1495044" y="1421638"/>
                  </a:lnTo>
                  <a:close/>
                  <a:moveTo>
                    <a:pt x="1516380" y="1421638"/>
                  </a:moveTo>
                  <a:lnTo>
                    <a:pt x="1528572" y="1421638"/>
                  </a:lnTo>
                  <a:lnTo>
                    <a:pt x="1528572" y="1424813"/>
                  </a:lnTo>
                  <a:lnTo>
                    <a:pt x="1516380" y="1424813"/>
                  </a:lnTo>
                  <a:close/>
                  <a:moveTo>
                    <a:pt x="1537716" y="1424813"/>
                  </a:moveTo>
                  <a:lnTo>
                    <a:pt x="1549908" y="1424813"/>
                  </a:lnTo>
                  <a:lnTo>
                    <a:pt x="1549908" y="1427988"/>
                  </a:lnTo>
                  <a:lnTo>
                    <a:pt x="1537716" y="1427988"/>
                  </a:lnTo>
                  <a:close/>
                  <a:moveTo>
                    <a:pt x="1559052" y="1427988"/>
                  </a:moveTo>
                  <a:lnTo>
                    <a:pt x="1571244" y="1427988"/>
                  </a:lnTo>
                  <a:lnTo>
                    <a:pt x="1571244" y="1431163"/>
                  </a:lnTo>
                  <a:lnTo>
                    <a:pt x="1559052" y="1431163"/>
                  </a:lnTo>
                  <a:close/>
                  <a:moveTo>
                    <a:pt x="1580388" y="1431163"/>
                  </a:moveTo>
                  <a:lnTo>
                    <a:pt x="1592580" y="1431163"/>
                  </a:lnTo>
                  <a:lnTo>
                    <a:pt x="1592580" y="1434338"/>
                  </a:lnTo>
                  <a:lnTo>
                    <a:pt x="1580388" y="1434338"/>
                  </a:lnTo>
                  <a:close/>
                  <a:moveTo>
                    <a:pt x="1601724" y="1434338"/>
                  </a:moveTo>
                  <a:lnTo>
                    <a:pt x="1613916" y="1434338"/>
                  </a:lnTo>
                  <a:lnTo>
                    <a:pt x="1613916" y="1437513"/>
                  </a:lnTo>
                  <a:lnTo>
                    <a:pt x="1601724" y="1437513"/>
                  </a:lnTo>
                  <a:close/>
                  <a:moveTo>
                    <a:pt x="1623060" y="1437513"/>
                  </a:moveTo>
                  <a:lnTo>
                    <a:pt x="1635252" y="1437513"/>
                  </a:lnTo>
                  <a:lnTo>
                    <a:pt x="1635252" y="1440688"/>
                  </a:lnTo>
                  <a:lnTo>
                    <a:pt x="1623060" y="1440688"/>
                  </a:lnTo>
                  <a:close/>
                  <a:moveTo>
                    <a:pt x="1644396" y="1440688"/>
                  </a:moveTo>
                  <a:lnTo>
                    <a:pt x="1656588" y="1440688"/>
                  </a:lnTo>
                  <a:lnTo>
                    <a:pt x="1656588" y="1443863"/>
                  </a:lnTo>
                  <a:lnTo>
                    <a:pt x="1644396" y="1443863"/>
                  </a:lnTo>
                  <a:close/>
                  <a:moveTo>
                    <a:pt x="1665732" y="1443863"/>
                  </a:moveTo>
                  <a:lnTo>
                    <a:pt x="1677924" y="1443863"/>
                  </a:lnTo>
                  <a:lnTo>
                    <a:pt x="1677924" y="1447038"/>
                  </a:lnTo>
                  <a:lnTo>
                    <a:pt x="1665732" y="1447038"/>
                  </a:lnTo>
                  <a:close/>
                  <a:moveTo>
                    <a:pt x="1687068" y="1447038"/>
                  </a:moveTo>
                  <a:lnTo>
                    <a:pt x="1699260" y="1447038"/>
                  </a:lnTo>
                  <a:lnTo>
                    <a:pt x="1699260" y="1450213"/>
                  </a:lnTo>
                  <a:lnTo>
                    <a:pt x="1687068" y="1450213"/>
                  </a:lnTo>
                  <a:close/>
                  <a:moveTo>
                    <a:pt x="1708404" y="1450213"/>
                  </a:moveTo>
                  <a:lnTo>
                    <a:pt x="1720596" y="1450213"/>
                  </a:lnTo>
                  <a:lnTo>
                    <a:pt x="1720596" y="1453388"/>
                  </a:lnTo>
                  <a:lnTo>
                    <a:pt x="1708404" y="1453388"/>
                  </a:lnTo>
                  <a:close/>
                  <a:moveTo>
                    <a:pt x="1729740" y="1453388"/>
                  </a:moveTo>
                  <a:lnTo>
                    <a:pt x="1741932" y="1453388"/>
                  </a:lnTo>
                  <a:lnTo>
                    <a:pt x="1741932" y="1456563"/>
                  </a:lnTo>
                  <a:lnTo>
                    <a:pt x="1729740" y="1456563"/>
                  </a:lnTo>
                  <a:close/>
                  <a:moveTo>
                    <a:pt x="1751076" y="1456563"/>
                  </a:moveTo>
                  <a:lnTo>
                    <a:pt x="1763268" y="1456563"/>
                  </a:lnTo>
                  <a:lnTo>
                    <a:pt x="1763268" y="1459738"/>
                  </a:lnTo>
                  <a:lnTo>
                    <a:pt x="1751076" y="1459738"/>
                  </a:lnTo>
                  <a:close/>
                  <a:moveTo>
                    <a:pt x="1772412" y="1459738"/>
                  </a:moveTo>
                  <a:lnTo>
                    <a:pt x="1784604" y="1459738"/>
                  </a:lnTo>
                  <a:lnTo>
                    <a:pt x="1784604" y="1462913"/>
                  </a:lnTo>
                  <a:lnTo>
                    <a:pt x="1772412" y="1462913"/>
                  </a:lnTo>
                  <a:close/>
                  <a:moveTo>
                    <a:pt x="1793748" y="1462913"/>
                  </a:moveTo>
                  <a:lnTo>
                    <a:pt x="1805940" y="1462913"/>
                  </a:lnTo>
                  <a:lnTo>
                    <a:pt x="1805940" y="1466088"/>
                  </a:lnTo>
                  <a:lnTo>
                    <a:pt x="1793748" y="1466088"/>
                  </a:lnTo>
                  <a:close/>
                  <a:moveTo>
                    <a:pt x="1815084" y="1466088"/>
                  </a:moveTo>
                  <a:lnTo>
                    <a:pt x="1827276" y="1466088"/>
                  </a:lnTo>
                  <a:lnTo>
                    <a:pt x="1827276" y="1469263"/>
                  </a:lnTo>
                  <a:lnTo>
                    <a:pt x="1815084" y="1469263"/>
                  </a:lnTo>
                  <a:close/>
                  <a:moveTo>
                    <a:pt x="1836420" y="1469263"/>
                  </a:moveTo>
                  <a:lnTo>
                    <a:pt x="1848612" y="1469263"/>
                  </a:lnTo>
                  <a:lnTo>
                    <a:pt x="1848612" y="1472438"/>
                  </a:lnTo>
                  <a:lnTo>
                    <a:pt x="1836420" y="1472438"/>
                  </a:lnTo>
                  <a:close/>
                  <a:moveTo>
                    <a:pt x="1857756" y="1472438"/>
                  </a:moveTo>
                  <a:lnTo>
                    <a:pt x="1869948" y="1472438"/>
                  </a:lnTo>
                  <a:lnTo>
                    <a:pt x="1869948" y="1475613"/>
                  </a:lnTo>
                  <a:lnTo>
                    <a:pt x="1857756" y="1475613"/>
                  </a:lnTo>
                  <a:close/>
                  <a:moveTo>
                    <a:pt x="1879092" y="1475613"/>
                  </a:moveTo>
                  <a:lnTo>
                    <a:pt x="1891284" y="1475613"/>
                  </a:lnTo>
                  <a:lnTo>
                    <a:pt x="1891284" y="1478788"/>
                  </a:lnTo>
                  <a:lnTo>
                    <a:pt x="1879092" y="1478788"/>
                  </a:lnTo>
                  <a:close/>
                  <a:moveTo>
                    <a:pt x="1900428" y="1478788"/>
                  </a:moveTo>
                  <a:lnTo>
                    <a:pt x="1912620" y="1478788"/>
                  </a:lnTo>
                  <a:lnTo>
                    <a:pt x="1912620" y="1481963"/>
                  </a:lnTo>
                  <a:lnTo>
                    <a:pt x="1900428" y="1481963"/>
                  </a:lnTo>
                  <a:close/>
                  <a:moveTo>
                    <a:pt x="1921764" y="1481963"/>
                  </a:moveTo>
                  <a:lnTo>
                    <a:pt x="1933956" y="1481963"/>
                  </a:lnTo>
                  <a:lnTo>
                    <a:pt x="1933956" y="1485138"/>
                  </a:lnTo>
                  <a:lnTo>
                    <a:pt x="1921764" y="1485138"/>
                  </a:lnTo>
                  <a:close/>
                  <a:moveTo>
                    <a:pt x="1943100" y="1485138"/>
                  </a:moveTo>
                  <a:lnTo>
                    <a:pt x="1955292" y="1485138"/>
                  </a:lnTo>
                  <a:lnTo>
                    <a:pt x="1955292" y="1488313"/>
                  </a:lnTo>
                  <a:lnTo>
                    <a:pt x="1943100" y="1488313"/>
                  </a:lnTo>
                  <a:close/>
                  <a:moveTo>
                    <a:pt x="1964436" y="1488313"/>
                  </a:moveTo>
                  <a:lnTo>
                    <a:pt x="1976628" y="1488313"/>
                  </a:lnTo>
                  <a:lnTo>
                    <a:pt x="1976628" y="1491488"/>
                  </a:lnTo>
                  <a:lnTo>
                    <a:pt x="1964436" y="1491488"/>
                  </a:lnTo>
                  <a:close/>
                  <a:moveTo>
                    <a:pt x="1985772" y="1491488"/>
                  </a:moveTo>
                  <a:lnTo>
                    <a:pt x="1997964" y="1491488"/>
                  </a:lnTo>
                  <a:lnTo>
                    <a:pt x="1997964" y="1494663"/>
                  </a:lnTo>
                  <a:lnTo>
                    <a:pt x="1985772" y="1494663"/>
                  </a:lnTo>
                  <a:close/>
                  <a:moveTo>
                    <a:pt x="2007108" y="1494663"/>
                  </a:moveTo>
                  <a:lnTo>
                    <a:pt x="2019300" y="1494663"/>
                  </a:lnTo>
                  <a:lnTo>
                    <a:pt x="2019300" y="1497838"/>
                  </a:lnTo>
                  <a:lnTo>
                    <a:pt x="2007108" y="1497838"/>
                  </a:lnTo>
                  <a:close/>
                  <a:moveTo>
                    <a:pt x="2028444" y="1497838"/>
                  </a:moveTo>
                  <a:lnTo>
                    <a:pt x="2040636" y="1497838"/>
                  </a:lnTo>
                  <a:lnTo>
                    <a:pt x="2040636" y="1501013"/>
                  </a:lnTo>
                  <a:lnTo>
                    <a:pt x="2028444" y="1501013"/>
                  </a:lnTo>
                  <a:close/>
                  <a:moveTo>
                    <a:pt x="2049780" y="1501013"/>
                  </a:moveTo>
                  <a:lnTo>
                    <a:pt x="2061972" y="1501013"/>
                  </a:lnTo>
                  <a:lnTo>
                    <a:pt x="2061972" y="1504188"/>
                  </a:lnTo>
                  <a:lnTo>
                    <a:pt x="2049780" y="1504188"/>
                  </a:lnTo>
                  <a:close/>
                  <a:moveTo>
                    <a:pt x="2071116" y="1504188"/>
                  </a:moveTo>
                  <a:lnTo>
                    <a:pt x="2083308" y="1504188"/>
                  </a:lnTo>
                  <a:lnTo>
                    <a:pt x="2083308" y="1507363"/>
                  </a:lnTo>
                  <a:lnTo>
                    <a:pt x="2071116" y="1507363"/>
                  </a:lnTo>
                  <a:close/>
                  <a:moveTo>
                    <a:pt x="2092452" y="1507363"/>
                  </a:moveTo>
                  <a:lnTo>
                    <a:pt x="2104644" y="1507363"/>
                  </a:lnTo>
                  <a:lnTo>
                    <a:pt x="2104644" y="1510538"/>
                  </a:lnTo>
                  <a:lnTo>
                    <a:pt x="2092452" y="1510538"/>
                  </a:lnTo>
                  <a:close/>
                  <a:moveTo>
                    <a:pt x="2113788" y="1510538"/>
                  </a:moveTo>
                  <a:lnTo>
                    <a:pt x="2125980" y="1510538"/>
                  </a:lnTo>
                  <a:lnTo>
                    <a:pt x="2125980" y="1513713"/>
                  </a:lnTo>
                  <a:lnTo>
                    <a:pt x="2113788" y="1513713"/>
                  </a:lnTo>
                  <a:close/>
                  <a:moveTo>
                    <a:pt x="2135124" y="1513713"/>
                  </a:moveTo>
                  <a:lnTo>
                    <a:pt x="2147316" y="1513713"/>
                  </a:lnTo>
                  <a:lnTo>
                    <a:pt x="2147316" y="1516888"/>
                  </a:lnTo>
                  <a:lnTo>
                    <a:pt x="2135124" y="1516888"/>
                  </a:lnTo>
                  <a:close/>
                  <a:moveTo>
                    <a:pt x="2156460" y="1516888"/>
                  </a:moveTo>
                  <a:lnTo>
                    <a:pt x="2168652" y="1516888"/>
                  </a:lnTo>
                  <a:lnTo>
                    <a:pt x="2168652" y="1520063"/>
                  </a:lnTo>
                  <a:lnTo>
                    <a:pt x="2156460" y="1520063"/>
                  </a:lnTo>
                  <a:close/>
                  <a:moveTo>
                    <a:pt x="2177796" y="1520063"/>
                  </a:moveTo>
                  <a:lnTo>
                    <a:pt x="2189988" y="1520063"/>
                  </a:lnTo>
                  <a:lnTo>
                    <a:pt x="2189988" y="1523238"/>
                  </a:lnTo>
                  <a:lnTo>
                    <a:pt x="2177796" y="1523238"/>
                  </a:lnTo>
                  <a:close/>
                  <a:moveTo>
                    <a:pt x="2199132" y="1523238"/>
                  </a:moveTo>
                  <a:lnTo>
                    <a:pt x="2211324" y="1523238"/>
                  </a:lnTo>
                  <a:lnTo>
                    <a:pt x="2211324" y="1526413"/>
                  </a:lnTo>
                  <a:lnTo>
                    <a:pt x="2199132" y="1526413"/>
                  </a:lnTo>
                  <a:close/>
                  <a:moveTo>
                    <a:pt x="2220468" y="1526413"/>
                  </a:moveTo>
                  <a:lnTo>
                    <a:pt x="2232660" y="1526413"/>
                  </a:lnTo>
                  <a:lnTo>
                    <a:pt x="2232660" y="1529588"/>
                  </a:lnTo>
                  <a:lnTo>
                    <a:pt x="2220468" y="1529588"/>
                  </a:lnTo>
                  <a:close/>
                  <a:moveTo>
                    <a:pt x="2241804" y="1529588"/>
                  </a:moveTo>
                  <a:lnTo>
                    <a:pt x="2253996" y="1529588"/>
                  </a:lnTo>
                  <a:lnTo>
                    <a:pt x="2253996" y="1532763"/>
                  </a:lnTo>
                  <a:lnTo>
                    <a:pt x="2241804" y="1532763"/>
                  </a:lnTo>
                  <a:close/>
                  <a:moveTo>
                    <a:pt x="2263140" y="1532763"/>
                  </a:moveTo>
                  <a:lnTo>
                    <a:pt x="2275332" y="1532763"/>
                  </a:lnTo>
                  <a:lnTo>
                    <a:pt x="2275332" y="1535938"/>
                  </a:lnTo>
                  <a:lnTo>
                    <a:pt x="2263140" y="1535938"/>
                  </a:lnTo>
                  <a:close/>
                  <a:moveTo>
                    <a:pt x="2284476" y="1535938"/>
                  </a:moveTo>
                  <a:lnTo>
                    <a:pt x="2296668" y="1535938"/>
                  </a:lnTo>
                  <a:lnTo>
                    <a:pt x="2296668" y="1539113"/>
                  </a:lnTo>
                  <a:lnTo>
                    <a:pt x="2284476" y="1539113"/>
                  </a:lnTo>
                  <a:close/>
                  <a:moveTo>
                    <a:pt x="2305812" y="1539113"/>
                  </a:moveTo>
                  <a:lnTo>
                    <a:pt x="2318004" y="1539113"/>
                  </a:lnTo>
                  <a:lnTo>
                    <a:pt x="2318004" y="1542288"/>
                  </a:lnTo>
                  <a:lnTo>
                    <a:pt x="2305812" y="1542288"/>
                  </a:lnTo>
                  <a:close/>
                  <a:moveTo>
                    <a:pt x="2327148" y="1542288"/>
                  </a:moveTo>
                  <a:lnTo>
                    <a:pt x="2339340" y="1542288"/>
                  </a:lnTo>
                  <a:lnTo>
                    <a:pt x="2339340" y="1545463"/>
                  </a:lnTo>
                  <a:lnTo>
                    <a:pt x="2327148" y="1545463"/>
                  </a:lnTo>
                  <a:close/>
                  <a:moveTo>
                    <a:pt x="2348484" y="1545463"/>
                  </a:moveTo>
                  <a:lnTo>
                    <a:pt x="2360676" y="1545463"/>
                  </a:lnTo>
                  <a:lnTo>
                    <a:pt x="2360676" y="1548638"/>
                  </a:lnTo>
                  <a:lnTo>
                    <a:pt x="2348484" y="1548638"/>
                  </a:lnTo>
                  <a:close/>
                  <a:moveTo>
                    <a:pt x="2369820" y="1548638"/>
                  </a:moveTo>
                  <a:lnTo>
                    <a:pt x="2382012" y="1548638"/>
                  </a:lnTo>
                  <a:lnTo>
                    <a:pt x="2382012" y="1551813"/>
                  </a:lnTo>
                  <a:lnTo>
                    <a:pt x="2369820" y="1551813"/>
                  </a:lnTo>
                  <a:close/>
                  <a:moveTo>
                    <a:pt x="2391156" y="1551813"/>
                  </a:moveTo>
                  <a:lnTo>
                    <a:pt x="2403348" y="1551813"/>
                  </a:lnTo>
                  <a:lnTo>
                    <a:pt x="2403348" y="1554988"/>
                  </a:lnTo>
                  <a:lnTo>
                    <a:pt x="2391156" y="1554988"/>
                  </a:lnTo>
                  <a:close/>
                  <a:moveTo>
                    <a:pt x="2412492" y="1554988"/>
                  </a:moveTo>
                  <a:lnTo>
                    <a:pt x="2424684" y="1554988"/>
                  </a:lnTo>
                  <a:lnTo>
                    <a:pt x="2424684" y="1558163"/>
                  </a:lnTo>
                  <a:lnTo>
                    <a:pt x="2412492" y="1558163"/>
                  </a:lnTo>
                  <a:close/>
                  <a:moveTo>
                    <a:pt x="2433828" y="1558163"/>
                  </a:moveTo>
                  <a:lnTo>
                    <a:pt x="2446020" y="1558163"/>
                  </a:lnTo>
                  <a:lnTo>
                    <a:pt x="2446020" y="1561338"/>
                  </a:lnTo>
                  <a:lnTo>
                    <a:pt x="2433828" y="1561338"/>
                  </a:lnTo>
                  <a:close/>
                  <a:moveTo>
                    <a:pt x="2455164" y="1561338"/>
                  </a:moveTo>
                  <a:lnTo>
                    <a:pt x="2467356" y="1561338"/>
                  </a:lnTo>
                  <a:lnTo>
                    <a:pt x="2467356" y="1564513"/>
                  </a:lnTo>
                  <a:lnTo>
                    <a:pt x="2455164" y="1564513"/>
                  </a:lnTo>
                  <a:close/>
                  <a:moveTo>
                    <a:pt x="2476500" y="1564513"/>
                  </a:moveTo>
                  <a:lnTo>
                    <a:pt x="2488692" y="1564513"/>
                  </a:lnTo>
                  <a:lnTo>
                    <a:pt x="2488692" y="1567688"/>
                  </a:lnTo>
                  <a:lnTo>
                    <a:pt x="2476500" y="1567688"/>
                  </a:lnTo>
                  <a:close/>
                  <a:moveTo>
                    <a:pt x="2497836" y="1567688"/>
                  </a:moveTo>
                  <a:lnTo>
                    <a:pt x="2510028" y="1567688"/>
                  </a:lnTo>
                  <a:lnTo>
                    <a:pt x="2510028" y="1570863"/>
                  </a:lnTo>
                  <a:lnTo>
                    <a:pt x="2497836" y="1570863"/>
                  </a:lnTo>
                  <a:close/>
                  <a:moveTo>
                    <a:pt x="2519172" y="1570863"/>
                  </a:moveTo>
                  <a:lnTo>
                    <a:pt x="2531364" y="1570863"/>
                  </a:lnTo>
                  <a:lnTo>
                    <a:pt x="2531364" y="1574038"/>
                  </a:lnTo>
                  <a:lnTo>
                    <a:pt x="2519172" y="1574038"/>
                  </a:lnTo>
                  <a:close/>
                  <a:moveTo>
                    <a:pt x="2540508" y="1574038"/>
                  </a:moveTo>
                  <a:lnTo>
                    <a:pt x="2552700" y="1574038"/>
                  </a:lnTo>
                  <a:lnTo>
                    <a:pt x="2552700" y="1577213"/>
                  </a:lnTo>
                  <a:lnTo>
                    <a:pt x="2540508" y="1577213"/>
                  </a:lnTo>
                  <a:close/>
                  <a:moveTo>
                    <a:pt x="2561844" y="1577213"/>
                  </a:moveTo>
                  <a:lnTo>
                    <a:pt x="2574036" y="1577213"/>
                  </a:lnTo>
                  <a:lnTo>
                    <a:pt x="2574036" y="1580388"/>
                  </a:lnTo>
                  <a:lnTo>
                    <a:pt x="2561844" y="1580388"/>
                  </a:lnTo>
                  <a:close/>
                  <a:moveTo>
                    <a:pt x="2583180" y="1580388"/>
                  </a:moveTo>
                  <a:lnTo>
                    <a:pt x="2595372" y="1580388"/>
                  </a:lnTo>
                  <a:lnTo>
                    <a:pt x="2595372" y="1583563"/>
                  </a:lnTo>
                  <a:lnTo>
                    <a:pt x="2583180" y="1583563"/>
                  </a:lnTo>
                  <a:close/>
                  <a:moveTo>
                    <a:pt x="2604516" y="1583563"/>
                  </a:moveTo>
                  <a:lnTo>
                    <a:pt x="2616708" y="1583563"/>
                  </a:lnTo>
                  <a:lnTo>
                    <a:pt x="2616708" y="1586738"/>
                  </a:lnTo>
                  <a:lnTo>
                    <a:pt x="2604516" y="1586738"/>
                  </a:lnTo>
                  <a:close/>
                  <a:moveTo>
                    <a:pt x="2625852" y="1586738"/>
                  </a:moveTo>
                  <a:lnTo>
                    <a:pt x="2638044" y="1586738"/>
                  </a:lnTo>
                  <a:lnTo>
                    <a:pt x="2638044" y="1589913"/>
                  </a:lnTo>
                  <a:lnTo>
                    <a:pt x="2625852" y="1589913"/>
                  </a:lnTo>
                  <a:close/>
                  <a:moveTo>
                    <a:pt x="2647188" y="1589913"/>
                  </a:moveTo>
                  <a:lnTo>
                    <a:pt x="2659380" y="1589913"/>
                  </a:lnTo>
                  <a:lnTo>
                    <a:pt x="2659380" y="1593088"/>
                  </a:lnTo>
                  <a:lnTo>
                    <a:pt x="2647188" y="1593088"/>
                  </a:lnTo>
                  <a:close/>
                  <a:moveTo>
                    <a:pt x="2668524" y="1593088"/>
                  </a:moveTo>
                  <a:lnTo>
                    <a:pt x="2680716" y="1593088"/>
                  </a:lnTo>
                  <a:lnTo>
                    <a:pt x="2680716" y="1596263"/>
                  </a:lnTo>
                  <a:lnTo>
                    <a:pt x="2668524" y="1596263"/>
                  </a:lnTo>
                  <a:close/>
                  <a:moveTo>
                    <a:pt x="2689860" y="1596263"/>
                  </a:moveTo>
                  <a:lnTo>
                    <a:pt x="2702052" y="1596263"/>
                  </a:lnTo>
                  <a:lnTo>
                    <a:pt x="2702052" y="1599438"/>
                  </a:lnTo>
                  <a:lnTo>
                    <a:pt x="2689860" y="1599438"/>
                  </a:lnTo>
                  <a:close/>
                  <a:moveTo>
                    <a:pt x="2711196" y="1599438"/>
                  </a:moveTo>
                  <a:lnTo>
                    <a:pt x="2723388" y="1599438"/>
                  </a:lnTo>
                  <a:lnTo>
                    <a:pt x="2723388" y="1602613"/>
                  </a:lnTo>
                  <a:lnTo>
                    <a:pt x="2711196" y="1602613"/>
                  </a:lnTo>
                  <a:close/>
                  <a:moveTo>
                    <a:pt x="2732532" y="1602613"/>
                  </a:moveTo>
                  <a:lnTo>
                    <a:pt x="2744724" y="1602613"/>
                  </a:lnTo>
                  <a:lnTo>
                    <a:pt x="2744724" y="1605788"/>
                  </a:lnTo>
                  <a:lnTo>
                    <a:pt x="2732532" y="1605788"/>
                  </a:lnTo>
                  <a:close/>
                  <a:moveTo>
                    <a:pt x="2753868" y="1605788"/>
                  </a:moveTo>
                  <a:lnTo>
                    <a:pt x="2766060" y="1605788"/>
                  </a:lnTo>
                  <a:lnTo>
                    <a:pt x="2766060" y="1608963"/>
                  </a:lnTo>
                  <a:lnTo>
                    <a:pt x="2753868" y="1608963"/>
                  </a:lnTo>
                  <a:close/>
                  <a:moveTo>
                    <a:pt x="2775204" y="1608963"/>
                  </a:moveTo>
                  <a:lnTo>
                    <a:pt x="2787396" y="1608963"/>
                  </a:lnTo>
                  <a:lnTo>
                    <a:pt x="2787396" y="1612138"/>
                  </a:lnTo>
                  <a:lnTo>
                    <a:pt x="2775204" y="1612138"/>
                  </a:lnTo>
                  <a:close/>
                  <a:moveTo>
                    <a:pt x="2796540" y="1612138"/>
                  </a:moveTo>
                  <a:lnTo>
                    <a:pt x="2808732" y="1612138"/>
                  </a:lnTo>
                  <a:lnTo>
                    <a:pt x="2808732" y="1615313"/>
                  </a:lnTo>
                  <a:lnTo>
                    <a:pt x="2796540" y="1615313"/>
                  </a:lnTo>
                  <a:close/>
                  <a:moveTo>
                    <a:pt x="2817876" y="1615313"/>
                  </a:moveTo>
                  <a:lnTo>
                    <a:pt x="2830068" y="1615313"/>
                  </a:lnTo>
                  <a:lnTo>
                    <a:pt x="2830068" y="1618488"/>
                  </a:lnTo>
                  <a:lnTo>
                    <a:pt x="2817876" y="1618488"/>
                  </a:lnTo>
                  <a:close/>
                  <a:moveTo>
                    <a:pt x="2839212" y="1618488"/>
                  </a:moveTo>
                  <a:lnTo>
                    <a:pt x="2851404" y="1618488"/>
                  </a:lnTo>
                  <a:lnTo>
                    <a:pt x="2851404" y="1621663"/>
                  </a:lnTo>
                  <a:lnTo>
                    <a:pt x="2839212" y="1621663"/>
                  </a:lnTo>
                  <a:close/>
                  <a:moveTo>
                    <a:pt x="2860548" y="1621663"/>
                  </a:moveTo>
                  <a:lnTo>
                    <a:pt x="2872740" y="1621663"/>
                  </a:lnTo>
                  <a:lnTo>
                    <a:pt x="2872740" y="1624838"/>
                  </a:lnTo>
                  <a:lnTo>
                    <a:pt x="2860548" y="1624838"/>
                  </a:lnTo>
                  <a:close/>
                  <a:moveTo>
                    <a:pt x="2881884" y="1624838"/>
                  </a:moveTo>
                  <a:lnTo>
                    <a:pt x="2894076" y="1624838"/>
                  </a:lnTo>
                  <a:lnTo>
                    <a:pt x="2894076" y="1628013"/>
                  </a:lnTo>
                  <a:lnTo>
                    <a:pt x="2881884" y="1628013"/>
                  </a:lnTo>
                  <a:close/>
                  <a:moveTo>
                    <a:pt x="2903220" y="1628013"/>
                  </a:moveTo>
                  <a:lnTo>
                    <a:pt x="2915412" y="1628013"/>
                  </a:lnTo>
                  <a:lnTo>
                    <a:pt x="2915412" y="1631188"/>
                  </a:lnTo>
                  <a:lnTo>
                    <a:pt x="2903220" y="1631188"/>
                  </a:lnTo>
                  <a:close/>
                  <a:moveTo>
                    <a:pt x="2924556" y="1631188"/>
                  </a:moveTo>
                  <a:lnTo>
                    <a:pt x="2936748" y="1631188"/>
                  </a:lnTo>
                  <a:lnTo>
                    <a:pt x="2936748" y="1634363"/>
                  </a:lnTo>
                  <a:lnTo>
                    <a:pt x="2924556" y="1634363"/>
                  </a:lnTo>
                  <a:close/>
                  <a:moveTo>
                    <a:pt x="2945892" y="1634363"/>
                  </a:moveTo>
                  <a:lnTo>
                    <a:pt x="2958084" y="1634363"/>
                  </a:lnTo>
                  <a:lnTo>
                    <a:pt x="2958084" y="1637538"/>
                  </a:lnTo>
                  <a:lnTo>
                    <a:pt x="2945892" y="1637538"/>
                  </a:lnTo>
                  <a:close/>
                  <a:moveTo>
                    <a:pt x="2967228" y="1637538"/>
                  </a:moveTo>
                  <a:lnTo>
                    <a:pt x="2979420" y="1637538"/>
                  </a:lnTo>
                  <a:lnTo>
                    <a:pt x="2979420" y="1640713"/>
                  </a:lnTo>
                  <a:lnTo>
                    <a:pt x="2967228" y="1640713"/>
                  </a:lnTo>
                  <a:close/>
                  <a:moveTo>
                    <a:pt x="2988564" y="1640713"/>
                  </a:moveTo>
                  <a:lnTo>
                    <a:pt x="3000756" y="1640713"/>
                  </a:lnTo>
                  <a:lnTo>
                    <a:pt x="3000756" y="1643888"/>
                  </a:lnTo>
                  <a:lnTo>
                    <a:pt x="2988564" y="1643888"/>
                  </a:lnTo>
                  <a:close/>
                  <a:moveTo>
                    <a:pt x="3009900" y="1643888"/>
                  </a:moveTo>
                  <a:lnTo>
                    <a:pt x="3022092" y="1643888"/>
                  </a:lnTo>
                  <a:lnTo>
                    <a:pt x="3022092" y="1647063"/>
                  </a:lnTo>
                  <a:lnTo>
                    <a:pt x="3009900" y="1647063"/>
                  </a:lnTo>
                  <a:close/>
                  <a:moveTo>
                    <a:pt x="3031236" y="1647063"/>
                  </a:moveTo>
                  <a:lnTo>
                    <a:pt x="3043428" y="1647063"/>
                  </a:lnTo>
                  <a:lnTo>
                    <a:pt x="3043428" y="1650238"/>
                  </a:lnTo>
                  <a:lnTo>
                    <a:pt x="3031236" y="1650238"/>
                  </a:lnTo>
                  <a:close/>
                  <a:moveTo>
                    <a:pt x="3052572" y="1650238"/>
                  </a:moveTo>
                  <a:lnTo>
                    <a:pt x="3064764" y="1650238"/>
                  </a:lnTo>
                  <a:lnTo>
                    <a:pt x="3064764" y="1653413"/>
                  </a:lnTo>
                  <a:lnTo>
                    <a:pt x="3052572" y="1653413"/>
                  </a:lnTo>
                  <a:close/>
                  <a:moveTo>
                    <a:pt x="3073908" y="1653413"/>
                  </a:moveTo>
                  <a:lnTo>
                    <a:pt x="3086100" y="1653413"/>
                  </a:lnTo>
                  <a:lnTo>
                    <a:pt x="3086100" y="1656588"/>
                  </a:lnTo>
                  <a:lnTo>
                    <a:pt x="3073908" y="1656588"/>
                  </a:lnTo>
                  <a:close/>
                  <a:moveTo>
                    <a:pt x="3095244" y="1656588"/>
                  </a:moveTo>
                  <a:lnTo>
                    <a:pt x="3107436" y="1656588"/>
                  </a:lnTo>
                  <a:lnTo>
                    <a:pt x="3107436" y="1659763"/>
                  </a:lnTo>
                  <a:lnTo>
                    <a:pt x="3095244" y="1659763"/>
                  </a:lnTo>
                  <a:close/>
                  <a:moveTo>
                    <a:pt x="3116580" y="1659763"/>
                  </a:moveTo>
                  <a:lnTo>
                    <a:pt x="3128772" y="1659763"/>
                  </a:lnTo>
                  <a:lnTo>
                    <a:pt x="3128772" y="1662938"/>
                  </a:lnTo>
                  <a:lnTo>
                    <a:pt x="3116580" y="1662938"/>
                  </a:lnTo>
                  <a:close/>
                  <a:moveTo>
                    <a:pt x="3137916" y="1662938"/>
                  </a:moveTo>
                  <a:lnTo>
                    <a:pt x="3150108" y="1662938"/>
                  </a:lnTo>
                  <a:lnTo>
                    <a:pt x="3150108" y="1666113"/>
                  </a:lnTo>
                  <a:lnTo>
                    <a:pt x="3137916" y="1666113"/>
                  </a:lnTo>
                  <a:close/>
                  <a:moveTo>
                    <a:pt x="3159252" y="1666113"/>
                  </a:moveTo>
                  <a:lnTo>
                    <a:pt x="3169920" y="1666113"/>
                  </a:lnTo>
                  <a:lnTo>
                    <a:pt x="3169920" y="1667637"/>
                  </a:lnTo>
                  <a:lnTo>
                    <a:pt x="3168396" y="1667637"/>
                  </a:lnTo>
                  <a:lnTo>
                    <a:pt x="3168396" y="1666113"/>
                  </a:lnTo>
                  <a:lnTo>
                    <a:pt x="3171571" y="1666113"/>
                  </a:lnTo>
                  <a:lnTo>
                    <a:pt x="3171571" y="1667637"/>
                  </a:lnTo>
                  <a:lnTo>
                    <a:pt x="3170809" y="1669161"/>
                  </a:lnTo>
                  <a:lnTo>
                    <a:pt x="3159252" y="1669161"/>
                  </a:lnTo>
                  <a:close/>
                  <a:moveTo>
                    <a:pt x="3168396" y="1660017"/>
                  </a:moveTo>
                  <a:lnTo>
                    <a:pt x="3168396" y="1647825"/>
                  </a:lnTo>
                  <a:lnTo>
                    <a:pt x="3171571" y="1647825"/>
                  </a:lnTo>
                  <a:lnTo>
                    <a:pt x="3171571" y="1660017"/>
                  </a:lnTo>
                  <a:close/>
                  <a:moveTo>
                    <a:pt x="3171571" y="1638681"/>
                  </a:moveTo>
                  <a:lnTo>
                    <a:pt x="3171571" y="1626489"/>
                  </a:lnTo>
                  <a:lnTo>
                    <a:pt x="3174746" y="1626489"/>
                  </a:lnTo>
                  <a:lnTo>
                    <a:pt x="3174746" y="1638681"/>
                  </a:lnTo>
                  <a:close/>
                  <a:moveTo>
                    <a:pt x="3174746" y="1617345"/>
                  </a:moveTo>
                  <a:lnTo>
                    <a:pt x="3174746" y="1605153"/>
                  </a:lnTo>
                  <a:lnTo>
                    <a:pt x="3177921" y="1605153"/>
                  </a:lnTo>
                  <a:lnTo>
                    <a:pt x="3177921" y="1617345"/>
                  </a:lnTo>
                  <a:close/>
                  <a:moveTo>
                    <a:pt x="3177921" y="1596009"/>
                  </a:moveTo>
                  <a:lnTo>
                    <a:pt x="3177921" y="1583817"/>
                  </a:lnTo>
                  <a:lnTo>
                    <a:pt x="3181096" y="1583817"/>
                  </a:lnTo>
                  <a:lnTo>
                    <a:pt x="3181096" y="1596009"/>
                  </a:lnTo>
                  <a:close/>
                  <a:moveTo>
                    <a:pt x="3181096" y="1574673"/>
                  </a:moveTo>
                  <a:lnTo>
                    <a:pt x="3181096" y="1562481"/>
                  </a:lnTo>
                  <a:lnTo>
                    <a:pt x="3184271" y="1562481"/>
                  </a:lnTo>
                  <a:lnTo>
                    <a:pt x="3184271" y="1574673"/>
                  </a:lnTo>
                  <a:close/>
                  <a:moveTo>
                    <a:pt x="3184271" y="1553337"/>
                  </a:moveTo>
                  <a:lnTo>
                    <a:pt x="3184271" y="1541145"/>
                  </a:lnTo>
                  <a:lnTo>
                    <a:pt x="3187446" y="1541145"/>
                  </a:lnTo>
                  <a:lnTo>
                    <a:pt x="3187446" y="1553337"/>
                  </a:lnTo>
                  <a:close/>
                  <a:moveTo>
                    <a:pt x="3187446" y="1532001"/>
                  </a:moveTo>
                  <a:lnTo>
                    <a:pt x="3187446" y="1519809"/>
                  </a:lnTo>
                  <a:lnTo>
                    <a:pt x="3190621" y="1519809"/>
                  </a:lnTo>
                  <a:lnTo>
                    <a:pt x="3190621" y="1532001"/>
                  </a:lnTo>
                  <a:close/>
                  <a:moveTo>
                    <a:pt x="3190621" y="1510665"/>
                  </a:moveTo>
                  <a:lnTo>
                    <a:pt x="3190621" y="1498473"/>
                  </a:lnTo>
                  <a:lnTo>
                    <a:pt x="3193796" y="1498473"/>
                  </a:lnTo>
                  <a:lnTo>
                    <a:pt x="3193796" y="1510665"/>
                  </a:lnTo>
                  <a:close/>
                  <a:moveTo>
                    <a:pt x="3193796" y="1489329"/>
                  </a:moveTo>
                  <a:lnTo>
                    <a:pt x="3193796" y="1477137"/>
                  </a:lnTo>
                  <a:lnTo>
                    <a:pt x="3196971" y="1477137"/>
                  </a:lnTo>
                  <a:lnTo>
                    <a:pt x="3196971" y="1489329"/>
                  </a:lnTo>
                  <a:close/>
                  <a:moveTo>
                    <a:pt x="3196971" y="1467993"/>
                  </a:moveTo>
                  <a:lnTo>
                    <a:pt x="3196971" y="1455801"/>
                  </a:lnTo>
                  <a:lnTo>
                    <a:pt x="3200146" y="1455801"/>
                  </a:lnTo>
                  <a:lnTo>
                    <a:pt x="3200146" y="1467993"/>
                  </a:lnTo>
                  <a:close/>
                  <a:moveTo>
                    <a:pt x="3200146" y="1446657"/>
                  </a:moveTo>
                  <a:lnTo>
                    <a:pt x="3200146" y="1434465"/>
                  </a:lnTo>
                  <a:lnTo>
                    <a:pt x="3203321" y="1434465"/>
                  </a:lnTo>
                  <a:lnTo>
                    <a:pt x="3203321" y="1446657"/>
                  </a:lnTo>
                  <a:close/>
                  <a:moveTo>
                    <a:pt x="3203321" y="1425321"/>
                  </a:moveTo>
                  <a:lnTo>
                    <a:pt x="3203321" y="1413129"/>
                  </a:lnTo>
                  <a:lnTo>
                    <a:pt x="3206496" y="1413129"/>
                  </a:lnTo>
                  <a:lnTo>
                    <a:pt x="3206496" y="1425321"/>
                  </a:lnTo>
                  <a:close/>
                  <a:moveTo>
                    <a:pt x="3206496" y="1403985"/>
                  </a:moveTo>
                  <a:lnTo>
                    <a:pt x="3206496" y="1391793"/>
                  </a:lnTo>
                  <a:lnTo>
                    <a:pt x="3209671" y="1391793"/>
                  </a:lnTo>
                  <a:lnTo>
                    <a:pt x="3209671" y="1403985"/>
                  </a:lnTo>
                  <a:close/>
                  <a:moveTo>
                    <a:pt x="3209671" y="1382649"/>
                  </a:moveTo>
                  <a:lnTo>
                    <a:pt x="3209671" y="1370457"/>
                  </a:lnTo>
                  <a:lnTo>
                    <a:pt x="3212846" y="1370457"/>
                  </a:lnTo>
                  <a:lnTo>
                    <a:pt x="3212846" y="1382649"/>
                  </a:lnTo>
                  <a:close/>
                  <a:moveTo>
                    <a:pt x="3212846" y="1361313"/>
                  </a:moveTo>
                  <a:lnTo>
                    <a:pt x="3212846" y="1349121"/>
                  </a:lnTo>
                  <a:lnTo>
                    <a:pt x="3216021" y="1349121"/>
                  </a:lnTo>
                  <a:lnTo>
                    <a:pt x="3216021" y="1361313"/>
                  </a:lnTo>
                  <a:close/>
                  <a:moveTo>
                    <a:pt x="3216021" y="1339977"/>
                  </a:moveTo>
                  <a:lnTo>
                    <a:pt x="3216021" y="1327785"/>
                  </a:lnTo>
                  <a:lnTo>
                    <a:pt x="3219196" y="1327785"/>
                  </a:lnTo>
                  <a:lnTo>
                    <a:pt x="3219196" y="1339977"/>
                  </a:lnTo>
                  <a:close/>
                  <a:moveTo>
                    <a:pt x="3219196" y="1318641"/>
                  </a:moveTo>
                  <a:lnTo>
                    <a:pt x="3219196" y="1306449"/>
                  </a:lnTo>
                  <a:lnTo>
                    <a:pt x="3222371" y="1306449"/>
                  </a:lnTo>
                  <a:lnTo>
                    <a:pt x="3222371" y="1318641"/>
                  </a:lnTo>
                  <a:close/>
                  <a:moveTo>
                    <a:pt x="3222371" y="1297305"/>
                  </a:moveTo>
                  <a:lnTo>
                    <a:pt x="3222371" y="1285113"/>
                  </a:lnTo>
                  <a:lnTo>
                    <a:pt x="3225546" y="1285113"/>
                  </a:lnTo>
                  <a:lnTo>
                    <a:pt x="3225546" y="1297305"/>
                  </a:lnTo>
                  <a:close/>
                  <a:moveTo>
                    <a:pt x="3225546" y="1275969"/>
                  </a:moveTo>
                  <a:lnTo>
                    <a:pt x="3225546" y="1263777"/>
                  </a:lnTo>
                  <a:lnTo>
                    <a:pt x="3228721" y="1263777"/>
                  </a:lnTo>
                  <a:lnTo>
                    <a:pt x="3228721" y="1275969"/>
                  </a:lnTo>
                  <a:close/>
                  <a:moveTo>
                    <a:pt x="3228721" y="1254633"/>
                  </a:moveTo>
                  <a:lnTo>
                    <a:pt x="3228721" y="1242441"/>
                  </a:lnTo>
                  <a:lnTo>
                    <a:pt x="3231896" y="1242441"/>
                  </a:lnTo>
                  <a:lnTo>
                    <a:pt x="3231896" y="1254633"/>
                  </a:lnTo>
                  <a:close/>
                  <a:moveTo>
                    <a:pt x="3231896" y="1233297"/>
                  </a:moveTo>
                  <a:lnTo>
                    <a:pt x="3231896" y="1221105"/>
                  </a:lnTo>
                  <a:lnTo>
                    <a:pt x="3235071" y="1221105"/>
                  </a:lnTo>
                  <a:lnTo>
                    <a:pt x="3235071" y="1233297"/>
                  </a:lnTo>
                  <a:close/>
                  <a:moveTo>
                    <a:pt x="3235071" y="1211961"/>
                  </a:moveTo>
                  <a:lnTo>
                    <a:pt x="3235071" y="1199769"/>
                  </a:lnTo>
                  <a:lnTo>
                    <a:pt x="3238246" y="1199769"/>
                  </a:lnTo>
                  <a:lnTo>
                    <a:pt x="3238246" y="1211961"/>
                  </a:lnTo>
                  <a:close/>
                  <a:moveTo>
                    <a:pt x="3238246" y="1190625"/>
                  </a:moveTo>
                  <a:lnTo>
                    <a:pt x="3238246" y="1178433"/>
                  </a:lnTo>
                  <a:lnTo>
                    <a:pt x="3241421" y="1178433"/>
                  </a:lnTo>
                  <a:lnTo>
                    <a:pt x="3241421" y="1190625"/>
                  </a:lnTo>
                  <a:close/>
                  <a:moveTo>
                    <a:pt x="3241421" y="1169289"/>
                  </a:moveTo>
                  <a:lnTo>
                    <a:pt x="3241421" y="1157097"/>
                  </a:lnTo>
                  <a:lnTo>
                    <a:pt x="3244596" y="1157097"/>
                  </a:lnTo>
                  <a:lnTo>
                    <a:pt x="3244596" y="1169289"/>
                  </a:lnTo>
                  <a:close/>
                  <a:moveTo>
                    <a:pt x="3244596" y="1147953"/>
                  </a:moveTo>
                  <a:lnTo>
                    <a:pt x="3244596" y="1135761"/>
                  </a:lnTo>
                  <a:lnTo>
                    <a:pt x="3247771" y="1135761"/>
                  </a:lnTo>
                  <a:lnTo>
                    <a:pt x="3247771" y="1147953"/>
                  </a:lnTo>
                  <a:close/>
                  <a:moveTo>
                    <a:pt x="3247771" y="1126617"/>
                  </a:moveTo>
                  <a:lnTo>
                    <a:pt x="3247771" y="1114425"/>
                  </a:lnTo>
                  <a:lnTo>
                    <a:pt x="3250946" y="1114425"/>
                  </a:lnTo>
                  <a:lnTo>
                    <a:pt x="3250946" y="1126617"/>
                  </a:lnTo>
                  <a:close/>
                  <a:moveTo>
                    <a:pt x="3250946" y="1105281"/>
                  </a:moveTo>
                  <a:lnTo>
                    <a:pt x="3250946" y="1093089"/>
                  </a:lnTo>
                  <a:lnTo>
                    <a:pt x="3254121" y="1093089"/>
                  </a:lnTo>
                  <a:lnTo>
                    <a:pt x="3254121" y="1105281"/>
                  </a:lnTo>
                  <a:close/>
                  <a:moveTo>
                    <a:pt x="3254121" y="1083945"/>
                  </a:moveTo>
                  <a:lnTo>
                    <a:pt x="3254121" y="1071753"/>
                  </a:lnTo>
                  <a:lnTo>
                    <a:pt x="3257296" y="1071753"/>
                  </a:lnTo>
                  <a:lnTo>
                    <a:pt x="3257296" y="1083945"/>
                  </a:lnTo>
                  <a:close/>
                  <a:moveTo>
                    <a:pt x="3257296" y="1062609"/>
                  </a:moveTo>
                  <a:lnTo>
                    <a:pt x="3257296" y="1050417"/>
                  </a:lnTo>
                  <a:lnTo>
                    <a:pt x="3260471" y="1050417"/>
                  </a:lnTo>
                  <a:lnTo>
                    <a:pt x="3260471" y="1062609"/>
                  </a:lnTo>
                  <a:close/>
                  <a:moveTo>
                    <a:pt x="3260471" y="1041273"/>
                  </a:moveTo>
                  <a:lnTo>
                    <a:pt x="3260471" y="1029081"/>
                  </a:lnTo>
                  <a:lnTo>
                    <a:pt x="3263646" y="1029081"/>
                  </a:lnTo>
                  <a:lnTo>
                    <a:pt x="3263646" y="1041273"/>
                  </a:lnTo>
                  <a:close/>
                  <a:moveTo>
                    <a:pt x="3263646" y="1019937"/>
                  </a:moveTo>
                  <a:lnTo>
                    <a:pt x="3263646" y="1007745"/>
                  </a:lnTo>
                  <a:lnTo>
                    <a:pt x="3266821" y="1007745"/>
                  </a:lnTo>
                  <a:lnTo>
                    <a:pt x="3266821" y="1019937"/>
                  </a:lnTo>
                  <a:close/>
                  <a:moveTo>
                    <a:pt x="3266821" y="998601"/>
                  </a:moveTo>
                  <a:lnTo>
                    <a:pt x="3266821" y="986409"/>
                  </a:lnTo>
                  <a:lnTo>
                    <a:pt x="3269996" y="986409"/>
                  </a:lnTo>
                  <a:lnTo>
                    <a:pt x="3269996" y="998601"/>
                  </a:lnTo>
                  <a:close/>
                  <a:moveTo>
                    <a:pt x="3269996" y="977265"/>
                  </a:moveTo>
                  <a:lnTo>
                    <a:pt x="3269996" y="965073"/>
                  </a:lnTo>
                  <a:lnTo>
                    <a:pt x="3273171" y="965073"/>
                  </a:lnTo>
                  <a:lnTo>
                    <a:pt x="3273171" y="977265"/>
                  </a:lnTo>
                  <a:close/>
                  <a:moveTo>
                    <a:pt x="3273171" y="955929"/>
                  </a:moveTo>
                  <a:lnTo>
                    <a:pt x="3273171" y="943737"/>
                  </a:lnTo>
                  <a:lnTo>
                    <a:pt x="3276346" y="943737"/>
                  </a:lnTo>
                  <a:lnTo>
                    <a:pt x="3276346" y="955929"/>
                  </a:lnTo>
                  <a:close/>
                  <a:moveTo>
                    <a:pt x="3276346" y="934593"/>
                  </a:moveTo>
                  <a:lnTo>
                    <a:pt x="3276346" y="922401"/>
                  </a:lnTo>
                  <a:lnTo>
                    <a:pt x="3279521" y="922401"/>
                  </a:lnTo>
                  <a:lnTo>
                    <a:pt x="3279521" y="934593"/>
                  </a:lnTo>
                  <a:close/>
                  <a:moveTo>
                    <a:pt x="3279521" y="913257"/>
                  </a:moveTo>
                  <a:lnTo>
                    <a:pt x="3279521" y="901065"/>
                  </a:lnTo>
                  <a:lnTo>
                    <a:pt x="3282696" y="901065"/>
                  </a:lnTo>
                  <a:lnTo>
                    <a:pt x="3282696" y="913257"/>
                  </a:lnTo>
                  <a:close/>
                  <a:moveTo>
                    <a:pt x="3282696" y="891921"/>
                  </a:moveTo>
                  <a:lnTo>
                    <a:pt x="3282696" y="879729"/>
                  </a:lnTo>
                  <a:lnTo>
                    <a:pt x="3285871" y="879729"/>
                  </a:lnTo>
                  <a:lnTo>
                    <a:pt x="3285871" y="891921"/>
                  </a:lnTo>
                  <a:close/>
                  <a:moveTo>
                    <a:pt x="3285871" y="870585"/>
                  </a:moveTo>
                  <a:lnTo>
                    <a:pt x="3285871" y="858393"/>
                  </a:lnTo>
                  <a:lnTo>
                    <a:pt x="3289046" y="858393"/>
                  </a:lnTo>
                  <a:lnTo>
                    <a:pt x="3289046" y="870585"/>
                  </a:lnTo>
                  <a:close/>
                  <a:moveTo>
                    <a:pt x="3289046" y="849249"/>
                  </a:moveTo>
                  <a:lnTo>
                    <a:pt x="3289046" y="837057"/>
                  </a:lnTo>
                  <a:lnTo>
                    <a:pt x="3292221" y="837057"/>
                  </a:lnTo>
                  <a:lnTo>
                    <a:pt x="3292221" y="849249"/>
                  </a:lnTo>
                  <a:close/>
                  <a:moveTo>
                    <a:pt x="3292221" y="827913"/>
                  </a:moveTo>
                  <a:lnTo>
                    <a:pt x="3292221" y="815721"/>
                  </a:lnTo>
                  <a:lnTo>
                    <a:pt x="3295396" y="815721"/>
                  </a:lnTo>
                  <a:lnTo>
                    <a:pt x="3295396" y="827913"/>
                  </a:lnTo>
                  <a:close/>
                  <a:moveTo>
                    <a:pt x="3295396" y="806577"/>
                  </a:moveTo>
                  <a:lnTo>
                    <a:pt x="3295396" y="794385"/>
                  </a:lnTo>
                  <a:lnTo>
                    <a:pt x="3298571" y="794385"/>
                  </a:lnTo>
                  <a:lnTo>
                    <a:pt x="3298571" y="806577"/>
                  </a:lnTo>
                  <a:close/>
                  <a:moveTo>
                    <a:pt x="3298571" y="785241"/>
                  </a:moveTo>
                  <a:lnTo>
                    <a:pt x="3298571" y="773049"/>
                  </a:lnTo>
                  <a:lnTo>
                    <a:pt x="3301746" y="773049"/>
                  </a:lnTo>
                  <a:lnTo>
                    <a:pt x="3301746" y="785241"/>
                  </a:lnTo>
                  <a:close/>
                  <a:moveTo>
                    <a:pt x="3301746" y="763905"/>
                  </a:moveTo>
                  <a:lnTo>
                    <a:pt x="3301746" y="751713"/>
                  </a:lnTo>
                  <a:lnTo>
                    <a:pt x="3304921" y="751713"/>
                  </a:lnTo>
                  <a:lnTo>
                    <a:pt x="3304921" y="763905"/>
                  </a:lnTo>
                  <a:close/>
                  <a:moveTo>
                    <a:pt x="3304921" y="742569"/>
                  </a:moveTo>
                  <a:lnTo>
                    <a:pt x="3304921" y="730377"/>
                  </a:lnTo>
                  <a:lnTo>
                    <a:pt x="3308096" y="730377"/>
                  </a:lnTo>
                  <a:lnTo>
                    <a:pt x="3308096" y="742569"/>
                  </a:lnTo>
                  <a:close/>
                  <a:moveTo>
                    <a:pt x="3308096" y="721233"/>
                  </a:moveTo>
                  <a:lnTo>
                    <a:pt x="3308096" y="709041"/>
                  </a:lnTo>
                  <a:lnTo>
                    <a:pt x="3311271" y="709041"/>
                  </a:lnTo>
                  <a:lnTo>
                    <a:pt x="3311271" y="721233"/>
                  </a:lnTo>
                  <a:close/>
                  <a:moveTo>
                    <a:pt x="3311271" y="699897"/>
                  </a:moveTo>
                  <a:lnTo>
                    <a:pt x="3311271" y="687705"/>
                  </a:lnTo>
                  <a:lnTo>
                    <a:pt x="3314446" y="687705"/>
                  </a:lnTo>
                  <a:lnTo>
                    <a:pt x="3314446" y="699897"/>
                  </a:lnTo>
                  <a:close/>
                  <a:moveTo>
                    <a:pt x="3314446" y="678561"/>
                  </a:moveTo>
                  <a:lnTo>
                    <a:pt x="3314446" y="666369"/>
                  </a:lnTo>
                  <a:lnTo>
                    <a:pt x="3317621" y="666369"/>
                  </a:lnTo>
                  <a:lnTo>
                    <a:pt x="3317621" y="678561"/>
                  </a:lnTo>
                  <a:close/>
                  <a:moveTo>
                    <a:pt x="3317621" y="657225"/>
                  </a:moveTo>
                  <a:lnTo>
                    <a:pt x="3317621" y="645033"/>
                  </a:lnTo>
                  <a:lnTo>
                    <a:pt x="3320796" y="645033"/>
                  </a:lnTo>
                  <a:lnTo>
                    <a:pt x="3320796" y="657225"/>
                  </a:lnTo>
                  <a:close/>
                  <a:moveTo>
                    <a:pt x="3320796" y="635889"/>
                  </a:moveTo>
                  <a:lnTo>
                    <a:pt x="3320796" y="623697"/>
                  </a:lnTo>
                  <a:lnTo>
                    <a:pt x="3323971" y="623697"/>
                  </a:lnTo>
                  <a:lnTo>
                    <a:pt x="3323971" y="635889"/>
                  </a:lnTo>
                  <a:close/>
                  <a:moveTo>
                    <a:pt x="3323971" y="614553"/>
                  </a:moveTo>
                  <a:lnTo>
                    <a:pt x="3323971" y="602361"/>
                  </a:lnTo>
                  <a:lnTo>
                    <a:pt x="3327146" y="602361"/>
                  </a:lnTo>
                  <a:lnTo>
                    <a:pt x="3327146" y="614553"/>
                  </a:lnTo>
                  <a:close/>
                  <a:moveTo>
                    <a:pt x="3327146" y="593217"/>
                  </a:moveTo>
                  <a:lnTo>
                    <a:pt x="3327146" y="111379"/>
                  </a:lnTo>
                  <a:lnTo>
                    <a:pt x="3330321" y="111379"/>
                  </a:lnTo>
                  <a:lnTo>
                    <a:pt x="3330321" y="123571"/>
                  </a:lnTo>
                  <a:close/>
                  <a:moveTo>
                    <a:pt x="3330321" y="102235"/>
                  </a:moveTo>
                  <a:lnTo>
                    <a:pt x="3330321" y="90043"/>
                  </a:lnTo>
                  <a:lnTo>
                    <a:pt x="3333496" y="90043"/>
                  </a:lnTo>
                  <a:lnTo>
                    <a:pt x="3333496" y="102235"/>
                  </a:lnTo>
                  <a:close/>
                  <a:moveTo>
                    <a:pt x="3333496" y="80899"/>
                  </a:moveTo>
                  <a:lnTo>
                    <a:pt x="3333496" y="68707"/>
                  </a:lnTo>
                  <a:lnTo>
                    <a:pt x="3336671" y="68707"/>
                  </a:lnTo>
                  <a:lnTo>
                    <a:pt x="3336671" y="80899"/>
                  </a:lnTo>
                  <a:close/>
                  <a:moveTo>
                    <a:pt x="3336671" y="59563"/>
                  </a:moveTo>
                  <a:lnTo>
                    <a:pt x="3336671" y="47371"/>
                  </a:lnTo>
                  <a:lnTo>
                    <a:pt x="3339846" y="47371"/>
                  </a:lnTo>
                  <a:lnTo>
                    <a:pt x="3339846" y="59563"/>
                  </a:lnTo>
                  <a:close/>
                  <a:moveTo>
                    <a:pt x="3339846" y="38227"/>
                  </a:moveTo>
                  <a:lnTo>
                    <a:pt x="3339846" y="26035"/>
                  </a:lnTo>
                  <a:lnTo>
                    <a:pt x="3343021" y="26035"/>
                  </a:lnTo>
                  <a:lnTo>
                    <a:pt x="3343021" y="38227"/>
                  </a:lnTo>
                  <a:close/>
                  <a:moveTo>
                    <a:pt x="3343021" y="16891"/>
                  </a:moveTo>
                  <a:lnTo>
                    <a:pt x="3343021" y="4699"/>
                  </a:lnTo>
                  <a:lnTo>
                    <a:pt x="3346196" y="4699"/>
                  </a:lnTo>
                  <a:lnTo>
                    <a:pt x="3346196" y="16891"/>
                  </a:lnTo>
                  <a:close/>
                  <a:moveTo>
                    <a:pt x="3163824" y="3175"/>
                  </a:moveTo>
                  <a:lnTo>
                    <a:pt x="3151632" y="3175"/>
                  </a:lnTo>
                  <a:lnTo>
                    <a:pt x="3151632" y="0"/>
                  </a:lnTo>
                  <a:lnTo>
                    <a:pt x="3163824" y="0"/>
                  </a:lnTo>
                  <a:close/>
                  <a:moveTo>
                    <a:pt x="3142488" y="0"/>
                  </a:moveTo>
                  <a:lnTo>
                    <a:pt x="3130296" y="0"/>
                  </a:lnTo>
                  <a:lnTo>
                    <a:pt x="3142488" y="0"/>
                  </a:lnTo>
                  <a:close/>
                  <a:moveTo>
                    <a:pt x="3121152" y="0"/>
                  </a:moveTo>
                  <a:lnTo>
                    <a:pt x="3108960" y="0"/>
                  </a:lnTo>
                  <a:lnTo>
                    <a:pt x="3121152" y="0"/>
                  </a:lnTo>
                  <a:close/>
                  <a:moveTo>
                    <a:pt x="3099816" y="0"/>
                  </a:moveTo>
                  <a:lnTo>
                    <a:pt x="3087624" y="0"/>
                  </a:lnTo>
                  <a:lnTo>
                    <a:pt x="3099816" y="0"/>
                  </a:lnTo>
                  <a:close/>
                  <a:moveTo>
                    <a:pt x="3078480" y="0"/>
                  </a:moveTo>
                  <a:lnTo>
                    <a:pt x="3066288" y="0"/>
                  </a:lnTo>
                  <a:lnTo>
                    <a:pt x="3078480" y="0"/>
                  </a:lnTo>
                  <a:close/>
                  <a:moveTo>
                    <a:pt x="3057144" y="0"/>
                  </a:moveTo>
                  <a:lnTo>
                    <a:pt x="3044952" y="0"/>
                  </a:lnTo>
                  <a:lnTo>
                    <a:pt x="3057144" y="0"/>
                  </a:lnTo>
                  <a:close/>
                  <a:moveTo>
                    <a:pt x="3035808" y="0"/>
                  </a:moveTo>
                  <a:lnTo>
                    <a:pt x="3023616" y="0"/>
                  </a:lnTo>
                  <a:lnTo>
                    <a:pt x="3035808" y="0"/>
                  </a:lnTo>
                  <a:close/>
                  <a:moveTo>
                    <a:pt x="3014472" y="0"/>
                  </a:moveTo>
                  <a:lnTo>
                    <a:pt x="3002280" y="0"/>
                  </a:lnTo>
                  <a:lnTo>
                    <a:pt x="3014472" y="0"/>
                  </a:lnTo>
                  <a:close/>
                  <a:moveTo>
                    <a:pt x="2993136" y="0"/>
                  </a:moveTo>
                  <a:lnTo>
                    <a:pt x="2980944" y="0"/>
                  </a:lnTo>
                  <a:lnTo>
                    <a:pt x="2993136" y="0"/>
                  </a:lnTo>
                  <a:close/>
                  <a:moveTo>
                    <a:pt x="2971800" y="3175"/>
                  </a:moveTo>
                  <a:lnTo>
                    <a:pt x="2959608" y="3175"/>
                  </a:lnTo>
                  <a:lnTo>
                    <a:pt x="2959608" y="0"/>
                  </a:lnTo>
                  <a:lnTo>
                    <a:pt x="2971800" y="0"/>
                  </a:lnTo>
                  <a:close/>
                  <a:moveTo>
                    <a:pt x="2950464" y="0"/>
                  </a:moveTo>
                  <a:lnTo>
                    <a:pt x="2938272" y="0"/>
                  </a:lnTo>
                  <a:lnTo>
                    <a:pt x="2950464" y="0"/>
                  </a:lnTo>
                  <a:close/>
                  <a:moveTo>
                    <a:pt x="2929128" y="0"/>
                  </a:moveTo>
                  <a:lnTo>
                    <a:pt x="2916936" y="0"/>
                  </a:lnTo>
                  <a:lnTo>
                    <a:pt x="2929128" y="0"/>
                  </a:lnTo>
                  <a:close/>
                  <a:moveTo>
                    <a:pt x="2907792" y="0"/>
                  </a:moveTo>
                  <a:lnTo>
                    <a:pt x="2895600" y="0"/>
                  </a:lnTo>
                  <a:lnTo>
                    <a:pt x="2907792" y="0"/>
                  </a:lnTo>
                  <a:close/>
                  <a:moveTo>
                    <a:pt x="2886456" y="0"/>
                  </a:moveTo>
                  <a:lnTo>
                    <a:pt x="2874264" y="0"/>
                  </a:lnTo>
                  <a:lnTo>
                    <a:pt x="2886456" y="0"/>
                  </a:lnTo>
                  <a:close/>
                  <a:moveTo>
                    <a:pt x="2865120" y="0"/>
                  </a:moveTo>
                  <a:lnTo>
                    <a:pt x="2852928" y="0"/>
                  </a:lnTo>
                  <a:lnTo>
                    <a:pt x="2865120" y="0"/>
                  </a:lnTo>
                  <a:close/>
                  <a:moveTo>
                    <a:pt x="2843784" y="0"/>
                  </a:moveTo>
                  <a:lnTo>
                    <a:pt x="2831592" y="0"/>
                  </a:lnTo>
                  <a:lnTo>
                    <a:pt x="2843784" y="0"/>
                  </a:lnTo>
                  <a:close/>
                  <a:moveTo>
                    <a:pt x="2822448" y="0"/>
                  </a:moveTo>
                  <a:lnTo>
                    <a:pt x="2810256" y="0"/>
                  </a:lnTo>
                  <a:lnTo>
                    <a:pt x="2822448" y="0"/>
                  </a:lnTo>
                  <a:close/>
                  <a:moveTo>
                    <a:pt x="2801112" y="0"/>
                  </a:moveTo>
                  <a:lnTo>
                    <a:pt x="2788920" y="0"/>
                  </a:lnTo>
                  <a:lnTo>
                    <a:pt x="2801112" y="0"/>
                  </a:lnTo>
                  <a:close/>
                  <a:moveTo>
                    <a:pt x="2779776" y="0"/>
                  </a:moveTo>
                  <a:lnTo>
                    <a:pt x="2767584" y="0"/>
                  </a:lnTo>
                  <a:lnTo>
                    <a:pt x="2779776" y="0"/>
                  </a:lnTo>
                  <a:close/>
                  <a:moveTo>
                    <a:pt x="2758440" y="0"/>
                  </a:moveTo>
                  <a:lnTo>
                    <a:pt x="2746248" y="0"/>
                  </a:lnTo>
                  <a:lnTo>
                    <a:pt x="2758440" y="0"/>
                  </a:lnTo>
                  <a:close/>
                  <a:moveTo>
                    <a:pt x="2737104" y="0"/>
                  </a:moveTo>
                  <a:lnTo>
                    <a:pt x="2724912" y="0"/>
                  </a:lnTo>
                  <a:lnTo>
                    <a:pt x="2737104" y="0"/>
                  </a:lnTo>
                  <a:close/>
                  <a:moveTo>
                    <a:pt x="2715768" y="0"/>
                  </a:moveTo>
                  <a:lnTo>
                    <a:pt x="2703576" y="0"/>
                  </a:lnTo>
                  <a:lnTo>
                    <a:pt x="2715768" y="0"/>
                  </a:lnTo>
                  <a:close/>
                  <a:moveTo>
                    <a:pt x="2694432" y="0"/>
                  </a:moveTo>
                  <a:lnTo>
                    <a:pt x="2682240" y="0"/>
                  </a:lnTo>
                  <a:lnTo>
                    <a:pt x="2694432" y="0"/>
                  </a:lnTo>
                  <a:close/>
                  <a:moveTo>
                    <a:pt x="2673096" y="0"/>
                  </a:moveTo>
                  <a:lnTo>
                    <a:pt x="2660904" y="0"/>
                  </a:lnTo>
                  <a:lnTo>
                    <a:pt x="2673096" y="0"/>
                  </a:lnTo>
                  <a:close/>
                  <a:moveTo>
                    <a:pt x="2651760" y="0"/>
                  </a:moveTo>
                  <a:lnTo>
                    <a:pt x="2639568" y="0"/>
                  </a:lnTo>
                  <a:lnTo>
                    <a:pt x="2651760" y="0"/>
                  </a:lnTo>
                  <a:close/>
                  <a:moveTo>
                    <a:pt x="2630424" y="0"/>
                  </a:moveTo>
                  <a:lnTo>
                    <a:pt x="2618232" y="0"/>
                  </a:lnTo>
                  <a:lnTo>
                    <a:pt x="2630424" y="0"/>
                  </a:lnTo>
                  <a:close/>
                  <a:moveTo>
                    <a:pt x="2609088" y="0"/>
                  </a:moveTo>
                  <a:lnTo>
                    <a:pt x="2596896" y="0"/>
                  </a:lnTo>
                  <a:lnTo>
                    <a:pt x="2609088" y="0"/>
                  </a:lnTo>
                  <a:close/>
                  <a:moveTo>
                    <a:pt x="2587752" y="0"/>
                  </a:moveTo>
                  <a:lnTo>
                    <a:pt x="2575560" y="0"/>
                  </a:lnTo>
                  <a:lnTo>
                    <a:pt x="2587752" y="0"/>
                  </a:lnTo>
                  <a:close/>
                  <a:moveTo>
                    <a:pt x="2566416" y="0"/>
                  </a:moveTo>
                  <a:lnTo>
                    <a:pt x="2554224" y="0"/>
                  </a:lnTo>
                  <a:lnTo>
                    <a:pt x="2566416" y="0"/>
                  </a:lnTo>
                  <a:close/>
                  <a:moveTo>
                    <a:pt x="2545080" y="0"/>
                  </a:moveTo>
                  <a:lnTo>
                    <a:pt x="2532888" y="0"/>
                  </a:lnTo>
                  <a:lnTo>
                    <a:pt x="2545080" y="0"/>
                  </a:lnTo>
                  <a:close/>
                  <a:moveTo>
                    <a:pt x="2523744" y="0"/>
                  </a:moveTo>
                  <a:lnTo>
                    <a:pt x="2511552" y="0"/>
                  </a:lnTo>
                  <a:lnTo>
                    <a:pt x="2523744" y="0"/>
                  </a:lnTo>
                  <a:close/>
                  <a:moveTo>
                    <a:pt x="2502408" y="0"/>
                  </a:moveTo>
                  <a:lnTo>
                    <a:pt x="2490216" y="0"/>
                  </a:lnTo>
                  <a:lnTo>
                    <a:pt x="2502408" y="0"/>
                  </a:lnTo>
                  <a:close/>
                  <a:moveTo>
                    <a:pt x="2481072" y="0"/>
                  </a:moveTo>
                  <a:lnTo>
                    <a:pt x="2468880" y="0"/>
                  </a:lnTo>
                  <a:lnTo>
                    <a:pt x="2481072" y="0"/>
                  </a:lnTo>
                  <a:close/>
                  <a:moveTo>
                    <a:pt x="2459736" y="0"/>
                  </a:moveTo>
                  <a:lnTo>
                    <a:pt x="2447544" y="0"/>
                  </a:lnTo>
                  <a:lnTo>
                    <a:pt x="2459736" y="0"/>
                  </a:lnTo>
                  <a:close/>
                  <a:moveTo>
                    <a:pt x="2438400" y="3175"/>
                  </a:moveTo>
                  <a:lnTo>
                    <a:pt x="2426208" y="3175"/>
                  </a:lnTo>
                  <a:lnTo>
                    <a:pt x="2426208" y="0"/>
                  </a:lnTo>
                  <a:lnTo>
                    <a:pt x="2438400" y="0"/>
                  </a:lnTo>
                  <a:close/>
                  <a:moveTo>
                    <a:pt x="2417064" y="0"/>
                  </a:moveTo>
                  <a:lnTo>
                    <a:pt x="2404872" y="0"/>
                  </a:lnTo>
                  <a:lnTo>
                    <a:pt x="2417064" y="0"/>
                  </a:lnTo>
                  <a:close/>
                  <a:moveTo>
                    <a:pt x="2395728" y="0"/>
                  </a:moveTo>
                  <a:lnTo>
                    <a:pt x="2383536" y="0"/>
                  </a:lnTo>
                  <a:lnTo>
                    <a:pt x="2395728" y="0"/>
                  </a:lnTo>
                  <a:close/>
                  <a:moveTo>
                    <a:pt x="2374392" y="0"/>
                  </a:moveTo>
                  <a:lnTo>
                    <a:pt x="2362200" y="0"/>
                  </a:lnTo>
                  <a:lnTo>
                    <a:pt x="2374392" y="0"/>
                  </a:lnTo>
                  <a:close/>
                  <a:moveTo>
                    <a:pt x="2353056" y="0"/>
                  </a:moveTo>
                  <a:lnTo>
                    <a:pt x="2340864" y="0"/>
                  </a:lnTo>
                  <a:lnTo>
                    <a:pt x="2353056" y="0"/>
                  </a:lnTo>
                  <a:close/>
                  <a:moveTo>
                    <a:pt x="2331720" y="0"/>
                  </a:moveTo>
                  <a:lnTo>
                    <a:pt x="2319528" y="0"/>
                  </a:lnTo>
                  <a:lnTo>
                    <a:pt x="2331720" y="0"/>
                  </a:lnTo>
                  <a:close/>
                  <a:moveTo>
                    <a:pt x="2310384" y="0"/>
                  </a:moveTo>
                  <a:lnTo>
                    <a:pt x="2298192" y="0"/>
                  </a:lnTo>
                  <a:lnTo>
                    <a:pt x="2310384" y="0"/>
                  </a:lnTo>
                  <a:close/>
                  <a:moveTo>
                    <a:pt x="2289048" y="0"/>
                  </a:moveTo>
                  <a:lnTo>
                    <a:pt x="2276856" y="0"/>
                  </a:lnTo>
                  <a:lnTo>
                    <a:pt x="2289048" y="0"/>
                  </a:lnTo>
                  <a:close/>
                  <a:moveTo>
                    <a:pt x="2267712" y="0"/>
                  </a:moveTo>
                  <a:lnTo>
                    <a:pt x="2255520" y="0"/>
                  </a:lnTo>
                  <a:lnTo>
                    <a:pt x="2267712" y="0"/>
                  </a:lnTo>
                  <a:close/>
                  <a:moveTo>
                    <a:pt x="2246376" y="0"/>
                  </a:moveTo>
                  <a:lnTo>
                    <a:pt x="2234184" y="0"/>
                  </a:lnTo>
                  <a:lnTo>
                    <a:pt x="2246376" y="0"/>
                  </a:lnTo>
                  <a:close/>
                  <a:moveTo>
                    <a:pt x="2225040" y="0"/>
                  </a:moveTo>
                  <a:lnTo>
                    <a:pt x="2212848" y="0"/>
                  </a:lnTo>
                  <a:lnTo>
                    <a:pt x="2225040" y="0"/>
                  </a:lnTo>
                  <a:close/>
                  <a:moveTo>
                    <a:pt x="2203704" y="0"/>
                  </a:moveTo>
                  <a:lnTo>
                    <a:pt x="2191512" y="0"/>
                  </a:lnTo>
                  <a:lnTo>
                    <a:pt x="2203704" y="0"/>
                  </a:lnTo>
                  <a:close/>
                  <a:moveTo>
                    <a:pt x="2182368" y="0"/>
                  </a:moveTo>
                  <a:lnTo>
                    <a:pt x="2170176" y="0"/>
                  </a:lnTo>
                  <a:lnTo>
                    <a:pt x="2182368" y="0"/>
                  </a:lnTo>
                  <a:close/>
                  <a:moveTo>
                    <a:pt x="2161032" y="0"/>
                  </a:moveTo>
                  <a:lnTo>
                    <a:pt x="2148840" y="0"/>
                  </a:lnTo>
                  <a:lnTo>
                    <a:pt x="2161032" y="0"/>
                  </a:lnTo>
                  <a:close/>
                  <a:moveTo>
                    <a:pt x="2139696" y="0"/>
                  </a:moveTo>
                  <a:lnTo>
                    <a:pt x="2127504" y="0"/>
                  </a:lnTo>
                  <a:lnTo>
                    <a:pt x="2139696" y="0"/>
                  </a:lnTo>
                  <a:close/>
                  <a:moveTo>
                    <a:pt x="2118360" y="0"/>
                  </a:moveTo>
                  <a:lnTo>
                    <a:pt x="2106168" y="0"/>
                  </a:lnTo>
                  <a:lnTo>
                    <a:pt x="2118360" y="0"/>
                  </a:lnTo>
                  <a:close/>
                  <a:moveTo>
                    <a:pt x="2097024" y="0"/>
                  </a:moveTo>
                  <a:lnTo>
                    <a:pt x="2084832" y="0"/>
                  </a:lnTo>
                  <a:lnTo>
                    <a:pt x="2097024" y="0"/>
                  </a:lnTo>
                  <a:close/>
                  <a:moveTo>
                    <a:pt x="2075688" y="0"/>
                  </a:moveTo>
                  <a:lnTo>
                    <a:pt x="2063496" y="0"/>
                  </a:lnTo>
                  <a:lnTo>
                    <a:pt x="2075688" y="0"/>
                  </a:lnTo>
                  <a:close/>
                  <a:moveTo>
                    <a:pt x="2054352" y="0"/>
                  </a:moveTo>
                  <a:lnTo>
                    <a:pt x="2042160" y="0"/>
                  </a:lnTo>
                  <a:lnTo>
                    <a:pt x="2054352" y="0"/>
                  </a:lnTo>
                  <a:close/>
                  <a:moveTo>
                    <a:pt x="2033016" y="0"/>
                  </a:moveTo>
                  <a:lnTo>
                    <a:pt x="2020824" y="0"/>
                  </a:lnTo>
                  <a:lnTo>
                    <a:pt x="2033016" y="0"/>
                  </a:lnTo>
                  <a:close/>
                  <a:moveTo>
                    <a:pt x="2011680" y="0"/>
                  </a:moveTo>
                  <a:lnTo>
                    <a:pt x="1999488" y="0"/>
                  </a:lnTo>
                  <a:lnTo>
                    <a:pt x="2011680" y="0"/>
                  </a:lnTo>
                  <a:close/>
                  <a:moveTo>
                    <a:pt x="1990344" y="0"/>
                  </a:moveTo>
                  <a:lnTo>
                    <a:pt x="1978152" y="0"/>
                  </a:lnTo>
                  <a:lnTo>
                    <a:pt x="1990344" y="0"/>
                  </a:lnTo>
                  <a:close/>
                  <a:moveTo>
                    <a:pt x="1969008" y="0"/>
                  </a:moveTo>
                  <a:lnTo>
                    <a:pt x="1956816" y="0"/>
                  </a:lnTo>
                  <a:lnTo>
                    <a:pt x="1969008" y="0"/>
                  </a:lnTo>
                  <a:close/>
                  <a:moveTo>
                    <a:pt x="1947672" y="0"/>
                  </a:moveTo>
                  <a:lnTo>
                    <a:pt x="1935480" y="0"/>
                  </a:lnTo>
                  <a:lnTo>
                    <a:pt x="1947672" y="0"/>
                  </a:lnTo>
                  <a:close/>
                  <a:moveTo>
                    <a:pt x="1926336" y="0"/>
                  </a:moveTo>
                  <a:lnTo>
                    <a:pt x="1914144" y="0"/>
                  </a:lnTo>
                  <a:lnTo>
                    <a:pt x="1926336" y="0"/>
                  </a:lnTo>
                  <a:close/>
                  <a:moveTo>
                    <a:pt x="1905000" y="3175"/>
                  </a:moveTo>
                  <a:lnTo>
                    <a:pt x="1892808" y="3175"/>
                  </a:lnTo>
                  <a:lnTo>
                    <a:pt x="1892808" y="0"/>
                  </a:lnTo>
                  <a:lnTo>
                    <a:pt x="1905000" y="0"/>
                  </a:lnTo>
                  <a:close/>
                  <a:moveTo>
                    <a:pt x="1883664" y="0"/>
                  </a:moveTo>
                  <a:lnTo>
                    <a:pt x="1871472" y="0"/>
                  </a:lnTo>
                  <a:lnTo>
                    <a:pt x="1883664" y="0"/>
                  </a:lnTo>
                  <a:close/>
                  <a:moveTo>
                    <a:pt x="1862328" y="0"/>
                  </a:moveTo>
                  <a:lnTo>
                    <a:pt x="1850136" y="0"/>
                  </a:lnTo>
                  <a:lnTo>
                    <a:pt x="1862328" y="0"/>
                  </a:lnTo>
                  <a:close/>
                  <a:moveTo>
                    <a:pt x="1840992" y="0"/>
                  </a:moveTo>
                  <a:lnTo>
                    <a:pt x="1828800" y="0"/>
                  </a:lnTo>
                  <a:lnTo>
                    <a:pt x="1840992" y="0"/>
                  </a:lnTo>
                  <a:close/>
                  <a:moveTo>
                    <a:pt x="1819656" y="0"/>
                  </a:moveTo>
                  <a:lnTo>
                    <a:pt x="1807464" y="0"/>
                  </a:lnTo>
                  <a:lnTo>
                    <a:pt x="1819656" y="0"/>
                  </a:lnTo>
                  <a:close/>
                  <a:moveTo>
                    <a:pt x="1798320" y="0"/>
                  </a:moveTo>
                  <a:lnTo>
                    <a:pt x="1786128" y="0"/>
                  </a:lnTo>
                  <a:lnTo>
                    <a:pt x="1798320" y="0"/>
                  </a:lnTo>
                  <a:close/>
                  <a:moveTo>
                    <a:pt x="1776984" y="0"/>
                  </a:moveTo>
                  <a:lnTo>
                    <a:pt x="1764792" y="0"/>
                  </a:lnTo>
                  <a:lnTo>
                    <a:pt x="1776984" y="0"/>
                  </a:lnTo>
                  <a:close/>
                  <a:moveTo>
                    <a:pt x="1755648" y="0"/>
                  </a:moveTo>
                  <a:lnTo>
                    <a:pt x="1743456" y="0"/>
                  </a:lnTo>
                  <a:lnTo>
                    <a:pt x="1755648" y="0"/>
                  </a:lnTo>
                  <a:close/>
                  <a:moveTo>
                    <a:pt x="1734312" y="0"/>
                  </a:moveTo>
                  <a:lnTo>
                    <a:pt x="1722120" y="0"/>
                  </a:lnTo>
                  <a:lnTo>
                    <a:pt x="1734312" y="0"/>
                  </a:lnTo>
                  <a:close/>
                  <a:moveTo>
                    <a:pt x="1712976" y="0"/>
                  </a:moveTo>
                  <a:lnTo>
                    <a:pt x="1700784" y="0"/>
                  </a:lnTo>
                  <a:lnTo>
                    <a:pt x="1712976" y="0"/>
                  </a:lnTo>
                  <a:close/>
                  <a:moveTo>
                    <a:pt x="1691640" y="0"/>
                  </a:moveTo>
                  <a:lnTo>
                    <a:pt x="1679448" y="0"/>
                  </a:lnTo>
                  <a:lnTo>
                    <a:pt x="1691640" y="0"/>
                  </a:lnTo>
                  <a:close/>
                  <a:moveTo>
                    <a:pt x="1670304" y="0"/>
                  </a:moveTo>
                  <a:lnTo>
                    <a:pt x="1658112" y="0"/>
                  </a:lnTo>
                  <a:lnTo>
                    <a:pt x="1670304" y="0"/>
                  </a:lnTo>
                  <a:close/>
                  <a:moveTo>
                    <a:pt x="1648968" y="0"/>
                  </a:moveTo>
                  <a:lnTo>
                    <a:pt x="1636776" y="0"/>
                  </a:lnTo>
                  <a:lnTo>
                    <a:pt x="1648968" y="0"/>
                  </a:lnTo>
                  <a:close/>
                  <a:moveTo>
                    <a:pt x="1627632" y="0"/>
                  </a:moveTo>
                  <a:lnTo>
                    <a:pt x="1615440" y="0"/>
                  </a:lnTo>
                  <a:lnTo>
                    <a:pt x="1627632" y="0"/>
                  </a:lnTo>
                  <a:close/>
                  <a:moveTo>
                    <a:pt x="1606296" y="0"/>
                  </a:moveTo>
                  <a:lnTo>
                    <a:pt x="1594104" y="0"/>
                  </a:lnTo>
                  <a:lnTo>
                    <a:pt x="1606296" y="0"/>
                  </a:lnTo>
                  <a:close/>
                  <a:moveTo>
                    <a:pt x="1584960" y="0"/>
                  </a:moveTo>
                  <a:lnTo>
                    <a:pt x="1572768" y="0"/>
                  </a:lnTo>
                  <a:lnTo>
                    <a:pt x="1584960" y="0"/>
                  </a:lnTo>
                  <a:close/>
                  <a:moveTo>
                    <a:pt x="1563624" y="0"/>
                  </a:moveTo>
                  <a:lnTo>
                    <a:pt x="1551432" y="0"/>
                  </a:lnTo>
                  <a:lnTo>
                    <a:pt x="1563624" y="0"/>
                  </a:lnTo>
                  <a:close/>
                  <a:moveTo>
                    <a:pt x="1542288" y="0"/>
                  </a:moveTo>
                  <a:lnTo>
                    <a:pt x="1530096" y="0"/>
                  </a:lnTo>
                  <a:lnTo>
                    <a:pt x="1542288" y="0"/>
                  </a:lnTo>
                  <a:close/>
                  <a:moveTo>
                    <a:pt x="1520952" y="0"/>
                  </a:moveTo>
                  <a:lnTo>
                    <a:pt x="1508760" y="0"/>
                  </a:lnTo>
                  <a:lnTo>
                    <a:pt x="1520952" y="0"/>
                  </a:lnTo>
                  <a:close/>
                  <a:moveTo>
                    <a:pt x="1499616" y="0"/>
                  </a:moveTo>
                  <a:lnTo>
                    <a:pt x="1487424" y="0"/>
                  </a:lnTo>
                  <a:lnTo>
                    <a:pt x="1499616" y="0"/>
                  </a:lnTo>
                  <a:close/>
                  <a:moveTo>
                    <a:pt x="1478280" y="0"/>
                  </a:moveTo>
                  <a:lnTo>
                    <a:pt x="1466088" y="0"/>
                  </a:lnTo>
                  <a:lnTo>
                    <a:pt x="1478280" y="0"/>
                  </a:lnTo>
                  <a:close/>
                  <a:moveTo>
                    <a:pt x="1456944" y="0"/>
                  </a:moveTo>
                  <a:lnTo>
                    <a:pt x="1444752" y="0"/>
                  </a:lnTo>
                  <a:lnTo>
                    <a:pt x="1456944" y="0"/>
                  </a:lnTo>
                  <a:close/>
                  <a:moveTo>
                    <a:pt x="1435608" y="0"/>
                  </a:moveTo>
                  <a:lnTo>
                    <a:pt x="1423416" y="0"/>
                  </a:lnTo>
                  <a:lnTo>
                    <a:pt x="1435608" y="0"/>
                  </a:lnTo>
                  <a:close/>
                  <a:moveTo>
                    <a:pt x="1414272" y="0"/>
                  </a:moveTo>
                  <a:lnTo>
                    <a:pt x="1402080" y="0"/>
                  </a:lnTo>
                  <a:lnTo>
                    <a:pt x="1414272" y="0"/>
                  </a:lnTo>
                  <a:close/>
                  <a:moveTo>
                    <a:pt x="1392936" y="0"/>
                  </a:moveTo>
                  <a:lnTo>
                    <a:pt x="1380744" y="0"/>
                  </a:lnTo>
                  <a:lnTo>
                    <a:pt x="1392936" y="0"/>
                  </a:lnTo>
                  <a:close/>
                  <a:moveTo>
                    <a:pt x="1371600" y="3175"/>
                  </a:moveTo>
                  <a:lnTo>
                    <a:pt x="1359408" y="3175"/>
                  </a:lnTo>
                  <a:lnTo>
                    <a:pt x="1359408" y="0"/>
                  </a:lnTo>
                  <a:lnTo>
                    <a:pt x="1371600" y="0"/>
                  </a:lnTo>
                  <a:close/>
                  <a:moveTo>
                    <a:pt x="1350264" y="0"/>
                  </a:moveTo>
                  <a:lnTo>
                    <a:pt x="1338072" y="0"/>
                  </a:lnTo>
                  <a:lnTo>
                    <a:pt x="1350264" y="0"/>
                  </a:lnTo>
                  <a:close/>
                  <a:moveTo>
                    <a:pt x="1328928" y="0"/>
                  </a:moveTo>
                  <a:lnTo>
                    <a:pt x="1316736" y="0"/>
                  </a:lnTo>
                  <a:lnTo>
                    <a:pt x="1328928" y="0"/>
                  </a:lnTo>
                  <a:close/>
                  <a:moveTo>
                    <a:pt x="1307592" y="0"/>
                  </a:moveTo>
                  <a:lnTo>
                    <a:pt x="1295400" y="0"/>
                  </a:lnTo>
                  <a:lnTo>
                    <a:pt x="1307592" y="0"/>
                  </a:lnTo>
                  <a:close/>
                  <a:moveTo>
                    <a:pt x="1286256" y="0"/>
                  </a:moveTo>
                  <a:lnTo>
                    <a:pt x="1274064" y="0"/>
                  </a:lnTo>
                  <a:lnTo>
                    <a:pt x="1286256" y="0"/>
                  </a:lnTo>
                  <a:close/>
                  <a:moveTo>
                    <a:pt x="1264920" y="3175"/>
                  </a:moveTo>
                  <a:lnTo>
                    <a:pt x="1252728" y="3175"/>
                  </a:lnTo>
                  <a:lnTo>
                    <a:pt x="1252728" y="0"/>
                  </a:lnTo>
                  <a:lnTo>
                    <a:pt x="1264920" y="0"/>
                  </a:lnTo>
                  <a:close/>
                  <a:moveTo>
                    <a:pt x="1243584" y="0"/>
                  </a:moveTo>
                  <a:lnTo>
                    <a:pt x="1231392" y="0"/>
                  </a:lnTo>
                  <a:lnTo>
                    <a:pt x="1243584" y="0"/>
                  </a:lnTo>
                  <a:close/>
                  <a:moveTo>
                    <a:pt x="1222248" y="0"/>
                  </a:moveTo>
                  <a:lnTo>
                    <a:pt x="1210056" y="0"/>
                  </a:lnTo>
                  <a:lnTo>
                    <a:pt x="1222248" y="0"/>
                  </a:lnTo>
                  <a:close/>
                  <a:moveTo>
                    <a:pt x="1200912" y="0"/>
                  </a:moveTo>
                  <a:lnTo>
                    <a:pt x="1188720" y="0"/>
                  </a:lnTo>
                  <a:lnTo>
                    <a:pt x="1200912" y="0"/>
                  </a:lnTo>
                  <a:close/>
                  <a:moveTo>
                    <a:pt x="1179576" y="0"/>
                  </a:moveTo>
                  <a:lnTo>
                    <a:pt x="1167384" y="0"/>
                  </a:lnTo>
                  <a:lnTo>
                    <a:pt x="1179576" y="0"/>
                  </a:lnTo>
                  <a:close/>
                  <a:moveTo>
                    <a:pt x="1158240" y="3175"/>
                  </a:moveTo>
                  <a:lnTo>
                    <a:pt x="1146048" y="3175"/>
                  </a:lnTo>
                  <a:lnTo>
                    <a:pt x="1146048" y="0"/>
                  </a:lnTo>
                  <a:lnTo>
                    <a:pt x="1158240" y="0"/>
                  </a:lnTo>
                  <a:close/>
                  <a:moveTo>
                    <a:pt x="1136904" y="0"/>
                  </a:moveTo>
                  <a:lnTo>
                    <a:pt x="1124712" y="0"/>
                  </a:lnTo>
                  <a:lnTo>
                    <a:pt x="1136904" y="0"/>
                  </a:lnTo>
                  <a:close/>
                  <a:moveTo>
                    <a:pt x="1115568" y="0"/>
                  </a:moveTo>
                  <a:lnTo>
                    <a:pt x="1103376" y="0"/>
                  </a:lnTo>
                  <a:lnTo>
                    <a:pt x="1115568" y="0"/>
                  </a:lnTo>
                  <a:close/>
                  <a:moveTo>
                    <a:pt x="1094232" y="0"/>
                  </a:moveTo>
                  <a:lnTo>
                    <a:pt x="1082040" y="0"/>
                  </a:lnTo>
                  <a:lnTo>
                    <a:pt x="1094232" y="0"/>
                  </a:lnTo>
                  <a:close/>
                  <a:moveTo>
                    <a:pt x="1072896" y="0"/>
                  </a:moveTo>
                  <a:lnTo>
                    <a:pt x="1060704" y="0"/>
                  </a:lnTo>
                  <a:lnTo>
                    <a:pt x="1072896" y="0"/>
                  </a:lnTo>
                  <a:close/>
                  <a:moveTo>
                    <a:pt x="1051560" y="3175"/>
                  </a:moveTo>
                  <a:lnTo>
                    <a:pt x="1039368" y="3175"/>
                  </a:lnTo>
                  <a:lnTo>
                    <a:pt x="1039368" y="0"/>
                  </a:lnTo>
                  <a:lnTo>
                    <a:pt x="1051560" y="0"/>
                  </a:lnTo>
                  <a:close/>
                  <a:moveTo>
                    <a:pt x="1030224" y="0"/>
                  </a:moveTo>
                  <a:lnTo>
                    <a:pt x="1018032" y="0"/>
                  </a:lnTo>
                  <a:lnTo>
                    <a:pt x="1030224" y="0"/>
                  </a:lnTo>
                  <a:close/>
                  <a:moveTo>
                    <a:pt x="1008888" y="0"/>
                  </a:moveTo>
                  <a:lnTo>
                    <a:pt x="996696" y="0"/>
                  </a:lnTo>
                  <a:lnTo>
                    <a:pt x="1008888" y="0"/>
                  </a:lnTo>
                  <a:close/>
                  <a:moveTo>
                    <a:pt x="987552" y="0"/>
                  </a:moveTo>
                  <a:lnTo>
                    <a:pt x="975360" y="0"/>
                  </a:lnTo>
                  <a:lnTo>
                    <a:pt x="987552" y="0"/>
                  </a:lnTo>
                  <a:close/>
                  <a:moveTo>
                    <a:pt x="966216" y="0"/>
                  </a:moveTo>
                  <a:lnTo>
                    <a:pt x="954024" y="0"/>
                  </a:lnTo>
                  <a:lnTo>
                    <a:pt x="966216" y="0"/>
                  </a:lnTo>
                  <a:close/>
                  <a:moveTo>
                    <a:pt x="944880" y="3175"/>
                  </a:moveTo>
                  <a:lnTo>
                    <a:pt x="932688" y="3175"/>
                  </a:lnTo>
                  <a:lnTo>
                    <a:pt x="932688" y="0"/>
                  </a:lnTo>
                  <a:lnTo>
                    <a:pt x="944880" y="0"/>
                  </a:lnTo>
                  <a:close/>
                  <a:moveTo>
                    <a:pt x="923544" y="0"/>
                  </a:moveTo>
                  <a:lnTo>
                    <a:pt x="911352" y="0"/>
                  </a:lnTo>
                  <a:lnTo>
                    <a:pt x="923544" y="0"/>
                  </a:lnTo>
                  <a:close/>
                  <a:moveTo>
                    <a:pt x="902208" y="0"/>
                  </a:moveTo>
                  <a:lnTo>
                    <a:pt x="890016" y="0"/>
                  </a:lnTo>
                  <a:lnTo>
                    <a:pt x="902208" y="0"/>
                  </a:lnTo>
                  <a:close/>
                  <a:moveTo>
                    <a:pt x="880872" y="0"/>
                  </a:moveTo>
                  <a:lnTo>
                    <a:pt x="868680" y="0"/>
                  </a:lnTo>
                  <a:lnTo>
                    <a:pt x="880872" y="0"/>
                  </a:lnTo>
                  <a:close/>
                  <a:moveTo>
                    <a:pt x="859536" y="0"/>
                  </a:moveTo>
                  <a:lnTo>
                    <a:pt x="847344" y="0"/>
                  </a:lnTo>
                  <a:lnTo>
                    <a:pt x="859536" y="0"/>
                  </a:lnTo>
                  <a:close/>
                  <a:moveTo>
                    <a:pt x="838200" y="3175"/>
                  </a:moveTo>
                  <a:lnTo>
                    <a:pt x="826008" y="3175"/>
                  </a:lnTo>
                  <a:lnTo>
                    <a:pt x="826008" y="0"/>
                  </a:lnTo>
                  <a:lnTo>
                    <a:pt x="838200" y="0"/>
                  </a:lnTo>
                  <a:close/>
                  <a:moveTo>
                    <a:pt x="816864" y="0"/>
                  </a:moveTo>
                  <a:lnTo>
                    <a:pt x="804672" y="0"/>
                  </a:lnTo>
                  <a:lnTo>
                    <a:pt x="816864" y="0"/>
                  </a:lnTo>
                  <a:close/>
                  <a:moveTo>
                    <a:pt x="795528" y="0"/>
                  </a:moveTo>
                  <a:lnTo>
                    <a:pt x="783336" y="0"/>
                  </a:lnTo>
                  <a:lnTo>
                    <a:pt x="795528" y="0"/>
                  </a:lnTo>
                  <a:close/>
                  <a:moveTo>
                    <a:pt x="774192" y="0"/>
                  </a:moveTo>
                  <a:lnTo>
                    <a:pt x="762000" y="0"/>
                  </a:lnTo>
                  <a:lnTo>
                    <a:pt x="774192" y="0"/>
                  </a:lnTo>
                  <a:close/>
                  <a:moveTo>
                    <a:pt x="752856" y="0"/>
                  </a:moveTo>
                  <a:lnTo>
                    <a:pt x="740664" y="0"/>
                  </a:lnTo>
                  <a:lnTo>
                    <a:pt x="752856" y="0"/>
                  </a:lnTo>
                  <a:close/>
                  <a:moveTo>
                    <a:pt x="731520" y="3175"/>
                  </a:moveTo>
                  <a:lnTo>
                    <a:pt x="719328" y="3175"/>
                  </a:lnTo>
                  <a:lnTo>
                    <a:pt x="719328" y="0"/>
                  </a:lnTo>
                  <a:lnTo>
                    <a:pt x="731520" y="0"/>
                  </a:lnTo>
                  <a:close/>
                  <a:moveTo>
                    <a:pt x="710184" y="0"/>
                  </a:moveTo>
                  <a:lnTo>
                    <a:pt x="697992" y="0"/>
                  </a:lnTo>
                  <a:lnTo>
                    <a:pt x="710184" y="0"/>
                  </a:lnTo>
                  <a:close/>
                  <a:moveTo>
                    <a:pt x="688848" y="0"/>
                  </a:moveTo>
                  <a:lnTo>
                    <a:pt x="676656" y="0"/>
                  </a:lnTo>
                  <a:lnTo>
                    <a:pt x="688848" y="0"/>
                  </a:lnTo>
                  <a:close/>
                  <a:moveTo>
                    <a:pt x="667512" y="0"/>
                  </a:moveTo>
                  <a:lnTo>
                    <a:pt x="655320" y="0"/>
                  </a:lnTo>
                  <a:lnTo>
                    <a:pt x="667512" y="0"/>
                  </a:lnTo>
                  <a:close/>
                  <a:moveTo>
                    <a:pt x="646176" y="0"/>
                  </a:moveTo>
                  <a:lnTo>
                    <a:pt x="633984" y="0"/>
                  </a:lnTo>
                  <a:lnTo>
                    <a:pt x="646176" y="0"/>
                  </a:lnTo>
                  <a:close/>
                  <a:moveTo>
                    <a:pt x="624840" y="3175"/>
                  </a:moveTo>
                  <a:lnTo>
                    <a:pt x="612648" y="3175"/>
                  </a:lnTo>
                  <a:lnTo>
                    <a:pt x="612648" y="0"/>
                  </a:lnTo>
                  <a:lnTo>
                    <a:pt x="624840" y="0"/>
                  </a:lnTo>
                  <a:close/>
                  <a:moveTo>
                    <a:pt x="603504" y="0"/>
                  </a:moveTo>
                  <a:lnTo>
                    <a:pt x="591312" y="0"/>
                  </a:lnTo>
                  <a:lnTo>
                    <a:pt x="603504" y="0"/>
                  </a:lnTo>
                  <a:close/>
                  <a:moveTo>
                    <a:pt x="582168" y="0"/>
                  </a:moveTo>
                  <a:lnTo>
                    <a:pt x="569976" y="0"/>
                  </a:lnTo>
                  <a:lnTo>
                    <a:pt x="582168" y="0"/>
                  </a:lnTo>
                  <a:close/>
                  <a:moveTo>
                    <a:pt x="560832" y="0"/>
                  </a:moveTo>
                  <a:lnTo>
                    <a:pt x="548640" y="0"/>
                  </a:lnTo>
                  <a:lnTo>
                    <a:pt x="560832" y="0"/>
                  </a:lnTo>
                  <a:close/>
                  <a:moveTo>
                    <a:pt x="539496" y="0"/>
                  </a:moveTo>
                  <a:lnTo>
                    <a:pt x="527304" y="0"/>
                  </a:lnTo>
                  <a:lnTo>
                    <a:pt x="539496" y="0"/>
                  </a:lnTo>
                  <a:close/>
                  <a:moveTo>
                    <a:pt x="518160" y="3175"/>
                  </a:moveTo>
                  <a:lnTo>
                    <a:pt x="505968" y="3175"/>
                  </a:lnTo>
                  <a:lnTo>
                    <a:pt x="505968" y="0"/>
                  </a:lnTo>
                  <a:lnTo>
                    <a:pt x="518160" y="0"/>
                  </a:lnTo>
                  <a:close/>
                  <a:moveTo>
                    <a:pt x="496824" y="0"/>
                  </a:moveTo>
                  <a:lnTo>
                    <a:pt x="484632" y="0"/>
                  </a:lnTo>
                  <a:lnTo>
                    <a:pt x="496824" y="0"/>
                  </a:lnTo>
                  <a:close/>
                  <a:moveTo>
                    <a:pt x="475488" y="0"/>
                  </a:moveTo>
                  <a:lnTo>
                    <a:pt x="463296" y="0"/>
                  </a:lnTo>
                  <a:lnTo>
                    <a:pt x="475488" y="0"/>
                  </a:lnTo>
                  <a:close/>
                  <a:moveTo>
                    <a:pt x="454152" y="0"/>
                  </a:moveTo>
                  <a:lnTo>
                    <a:pt x="441960" y="0"/>
                  </a:lnTo>
                  <a:lnTo>
                    <a:pt x="454152" y="0"/>
                  </a:lnTo>
                  <a:close/>
                  <a:moveTo>
                    <a:pt x="432816" y="0"/>
                  </a:moveTo>
                  <a:lnTo>
                    <a:pt x="420624" y="0"/>
                  </a:lnTo>
                  <a:lnTo>
                    <a:pt x="432816" y="0"/>
                  </a:lnTo>
                  <a:close/>
                  <a:moveTo>
                    <a:pt x="411480" y="3175"/>
                  </a:moveTo>
                  <a:lnTo>
                    <a:pt x="399288" y="3175"/>
                  </a:lnTo>
                  <a:lnTo>
                    <a:pt x="399288" y="0"/>
                  </a:lnTo>
                  <a:lnTo>
                    <a:pt x="411480" y="0"/>
                  </a:lnTo>
                  <a:close/>
                  <a:moveTo>
                    <a:pt x="390144" y="0"/>
                  </a:moveTo>
                  <a:lnTo>
                    <a:pt x="377952" y="0"/>
                  </a:lnTo>
                  <a:lnTo>
                    <a:pt x="390144" y="0"/>
                  </a:lnTo>
                  <a:close/>
                  <a:moveTo>
                    <a:pt x="368808" y="0"/>
                  </a:moveTo>
                  <a:lnTo>
                    <a:pt x="356616" y="0"/>
                  </a:lnTo>
                  <a:lnTo>
                    <a:pt x="368808" y="0"/>
                  </a:lnTo>
                  <a:close/>
                  <a:moveTo>
                    <a:pt x="347472" y="0"/>
                  </a:moveTo>
                  <a:lnTo>
                    <a:pt x="335280" y="0"/>
                  </a:lnTo>
                  <a:lnTo>
                    <a:pt x="347472" y="0"/>
                  </a:lnTo>
                  <a:close/>
                  <a:moveTo>
                    <a:pt x="326136" y="0"/>
                  </a:moveTo>
                  <a:lnTo>
                    <a:pt x="313944" y="0"/>
                  </a:lnTo>
                  <a:lnTo>
                    <a:pt x="326136" y="0"/>
                  </a:lnTo>
                  <a:close/>
                  <a:moveTo>
                    <a:pt x="304800" y="3175"/>
                  </a:moveTo>
                  <a:lnTo>
                    <a:pt x="292608" y="3175"/>
                  </a:lnTo>
                  <a:lnTo>
                    <a:pt x="292608" y="0"/>
                  </a:lnTo>
                  <a:lnTo>
                    <a:pt x="304800" y="0"/>
                  </a:lnTo>
                  <a:close/>
                  <a:moveTo>
                    <a:pt x="283464" y="0"/>
                  </a:moveTo>
                  <a:lnTo>
                    <a:pt x="271272" y="0"/>
                  </a:lnTo>
                  <a:lnTo>
                    <a:pt x="283464" y="0"/>
                  </a:lnTo>
                  <a:close/>
                  <a:moveTo>
                    <a:pt x="262128" y="0"/>
                  </a:moveTo>
                  <a:lnTo>
                    <a:pt x="249936" y="0"/>
                  </a:lnTo>
                  <a:lnTo>
                    <a:pt x="262128" y="0"/>
                  </a:lnTo>
                  <a:close/>
                  <a:moveTo>
                    <a:pt x="240792" y="0"/>
                  </a:moveTo>
                  <a:lnTo>
                    <a:pt x="228600" y="0"/>
                  </a:lnTo>
                  <a:lnTo>
                    <a:pt x="240792" y="0"/>
                  </a:lnTo>
                  <a:close/>
                  <a:moveTo>
                    <a:pt x="219456" y="0"/>
                  </a:moveTo>
                  <a:lnTo>
                    <a:pt x="207264" y="0"/>
                  </a:lnTo>
                  <a:lnTo>
                    <a:pt x="219456" y="0"/>
                  </a:lnTo>
                  <a:close/>
                  <a:moveTo>
                    <a:pt x="198120" y="3175"/>
                  </a:moveTo>
                  <a:lnTo>
                    <a:pt x="185928" y="3175"/>
                  </a:lnTo>
                  <a:lnTo>
                    <a:pt x="185928" y="0"/>
                  </a:lnTo>
                  <a:lnTo>
                    <a:pt x="198120" y="0"/>
                  </a:lnTo>
                  <a:close/>
                  <a:moveTo>
                    <a:pt x="176784" y="0"/>
                  </a:moveTo>
                  <a:lnTo>
                    <a:pt x="164592" y="0"/>
                  </a:lnTo>
                  <a:lnTo>
                    <a:pt x="176784" y="0"/>
                  </a:lnTo>
                  <a:close/>
                  <a:moveTo>
                    <a:pt x="155448" y="0"/>
                  </a:moveTo>
                  <a:lnTo>
                    <a:pt x="143256" y="0"/>
                  </a:lnTo>
                  <a:lnTo>
                    <a:pt x="155448" y="0"/>
                  </a:lnTo>
                  <a:close/>
                  <a:moveTo>
                    <a:pt x="134112" y="0"/>
                  </a:moveTo>
                  <a:lnTo>
                    <a:pt x="121920" y="0"/>
                  </a:lnTo>
                  <a:lnTo>
                    <a:pt x="134112" y="0"/>
                  </a:lnTo>
                  <a:close/>
                  <a:moveTo>
                    <a:pt x="112776" y="3175"/>
                  </a:moveTo>
                  <a:lnTo>
                    <a:pt x="100584" y="3175"/>
                  </a:lnTo>
                  <a:lnTo>
                    <a:pt x="100584" y="0"/>
                  </a:lnTo>
                  <a:lnTo>
                    <a:pt x="112776" y="0"/>
                  </a:lnTo>
                  <a:close/>
                  <a:moveTo>
                    <a:pt x="91440" y="3175"/>
                  </a:moveTo>
                  <a:lnTo>
                    <a:pt x="79248" y="3175"/>
                  </a:lnTo>
                  <a:lnTo>
                    <a:pt x="79248" y="0"/>
                  </a:lnTo>
                  <a:lnTo>
                    <a:pt x="91440" y="0"/>
                  </a:lnTo>
                  <a:close/>
                  <a:moveTo>
                    <a:pt x="70104" y="3175"/>
                  </a:moveTo>
                  <a:lnTo>
                    <a:pt x="57912" y="3175"/>
                  </a:lnTo>
                  <a:lnTo>
                    <a:pt x="57912" y="0"/>
                  </a:lnTo>
                  <a:lnTo>
                    <a:pt x="70104" y="0"/>
                  </a:lnTo>
                  <a:close/>
                  <a:moveTo>
                    <a:pt x="48768" y="3175"/>
                  </a:moveTo>
                  <a:lnTo>
                    <a:pt x="36576" y="3175"/>
                  </a:lnTo>
                  <a:lnTo>
                    <a:pt x="36576" y="0"/>
                  </a:lnTo>
                  <a:lnTo>
                    <a:pt x="48768" y="0"/>
                  </a:lnTo>
                  <a:close/>
                  <a:moveTo>
                    <a:pt x="27432" y="3175"/>
                  </a:moveTo>
                  <a:lnTo>
                    <a:pt x="15240" y="3175"/>
                  </a:lnTo>
                  <a:lnTo>
                    <a:pt x="15240" y="0"/>
                  </a:lnTo>
                  <a:lnTo>
                    <a:pt x="27432" y="0"/>
                  </a:lnTo>
                  <a:close/>
                  <a:moveTo>
                    <a:pt x="6096" y="3175"/>
                  </a:moveTo>
                  <a:lnTo>
                    <a:pt x="1524" y="3175"/>
                  </a:lnTo>
                  <a:lnTo>
                    <a:pt x="1524" y="1651"/>
                  </a:lnTo>
                  <a:lnTo>
                    <a:pt x="3175" y="1651"/>
                  </a:lnTo>
                  <a:lnTo>
                    <a:pt x="3175" y="9271"/>
                  </a:lnTo>
                  <a:lnTo>
                    <a:pt x="0" y="9271"/>
                  </a:lnTo>
                  <a:lnTo>
                    <a:pt x="0" y="1651"/>
                  </a:lnTo>
                  <a:lnTo>
                    <a:pt x="762" y="0"/>
                  </a:lnTo>
                  <a:lnTo>
                    <a:pt x="6096" y="0"/>
                  </a:lnTo>
                  <a:close/>
                  <a:moveTo>
                    <a:pt x="3175" y="18415"/>
                  </a:moveTo>
                  <a:lnTo>
                    <a:pt x="3175" y="30607"/>
                  </a:lnTo>
                  <a:lnTo>
                    <a:pt x="0" y="30607"/>
                  </a:lnTo>
                  <a:lnTo>
                    <a:pt x="0" y="18415"/>
                  </a:lnTo>
                  <a:close/>
                  <a:moveTo>
                    <a:pt x="0" y="39751"/>
                  </a:moveTo>
                  <a:lnTo>
                    <a:pt x="0" y="51943"/>
                  </a:lnTo>
                  <a:lnTo>
                    <a:pt x="0" y="39751"/>
                  </a:lnTo>
                  <a:close/>
                  <a:moveTo>
                    <a:pt x="0" y="61087"/>
                  </a:moveTo>
                  <a:lnTo>
                    <a:pt x="0" y="73279"/>
                  </a:lnTo>
                  <a:lnTo>
                    <a:pt x="0" y="61087"/>
                  </a:lnTo>
                  <a:close/>
                  <a:moveTo>
                    <a:pt x="0" y="82423"/>
                  </a:moveTo>
                  <a:lnTo>
                    <a:pt x="0" y="94615"/>
                  </a:lnTo>
                  <a:lnTo>
                    <a:pt x="0" y="82423"/>
                  </a:lnTo>
                  <a:close/>
                  <a:moveTo>
                    <a:pt x="0" y="103759"/>
                  </a:moveTo>
                  <a:lnTo>
                    <a:pt x="0" y="115951"/>
                  </a:lnTo>
                  <a:lnTo>
                    <a:pt x="0" y="103759"/>
                  </a:lnTo>
                  <a:close/>
                  <a:moveTo>
                    <a:pt x="0" y="125095"/>
                  </a:moveTo>
                  <a:lnTo>
                    <a:pt x="0" y="137287"/>
                  </a:lnTo>
                  <a:lnTo>
                    <a:pt x="0" y="125095"/>
                  </a:lnTo>
                  <a:close/>
                  <a:moveTo>
                    <a:pt x="0" y="146431"/>
                  </a:moveTo>
                  <a:lnTo>
                    <a:pt x="0" y="158623"/>
                  </a:lnTo>
                  <a:lnTo>
                    <a:pt x="0" y="146431"/>
                  </a:lnTo>
                  <a:close/>
                  <a:moveTo>
                    <a:pt x="0" y="167767"/>
                  </a:moveTo>
                  <a:lnTo>
                    <a:pt x="0" y="179959"/>
                  </a:lnTo>
                  <a:lnTo>
                    <a:pt x="0" y="167767"/>
                  </a:lnTo>
                  <a:close/>
                  <a:moveTo>
                    <a:pt x="0" y="189103"/>
                  </a:moveTo>
                  <a:lnTo>
                    <a:pt x="0" y="201295"/>
                  </a:lnTo>
                  <a:lnTo>
                    <a:pt x="0" y="189103"/>
                  </a:lnTo>
                  <a:close/>
                  <a:moveTo>
                    <a:pt x="0" y="210439"/>
                  </a:moveTo>
                  <a:lnTo>
                    <a:pt x="0" y="222631"/>
                  </a:lnTo>
                  <a:lnTo>
                    <a:pt x="0" y="210439"/>
                  </a:lnTo>
                  <a:close/>
                  <a:moveTo>
                    <a:pt x="0" y="231775"/>
                  </a:moveTo>
                  <a:lnTo>
                    <a:pt x="0" y="243967"/>
                  </a:lnTo>
                  <a:lnTo>
                    <a:pt x="0" y="231775"/>
                  </a:lnTo>
                  <a:close/>
                  <a:moveTo>
                    <a:pt x="0" y="253111"/>
                  </a:moveTo>
                  <a:lnTo>
                    <a:pt x="0" y="265303"/>
                  </a:lnTo>
                  <a:lnTo>
                    <a:pt x="0" y="253111"/>
                  </a:lnTo>
                  <a:close/>
                  <a:moveTo>
                    <a:pt x="0" y="274447"/>
                  </a:moveTo>
                  <a:lnTo>
                    <a:pt x="0" y="286639"/>
                  </a:lnTo>
                  <a:lnTo>
                    <a:pt x="0" y="274447"/>
                  </a:lnTo>
                  <a:close/>
                  <a:moveTo>
                    <a:pt x="0" y="295783"/>
                  </a:moveTo>
                  <a:lnTo>
                    <a:pt x="0" y="307975"/>
                  </a:lnTo>
                  <a:lnTo>
                    <a:pt x="0" y="295783"/>
                  </a:lnTo>
                  <a:close/>
                  <a:moveTo>
                    <a:pt x="0" y="317119"/>
                  </a:moveTo>
                  <a:lnTo>
                    <a:pt x="0" y="329311"/>
                  </a:lnTo>
                  <a:lnTo>
                    <a:pt x="0" y="317119"/>
                  </a:lnTo>
                  <a:close/>
                  <a:moveTo>
                    <a:pt x="0" y="338455"/>
                  </a:moveTo>
                  <a:lnTo>
                    <a:pt x="0" y="350647"/>
                  </a:lnTo>
                  <a:lnTo>
                    <a:pt x="0" y="338455"/>
                  </a:lnTo>
                  <a:close/>
                  <a:moveTo>
                    <a:pt x="0" y="359791"/>
                  </a:moveTo>
                  <a:lnTo>
                    <a:pt x="0" y="371983"/>
                  </a:lnTo>
                  <a:lnTo>
                    <a:pt x="0" y="359791"/>
                  </a:lnTo>
                  <a:close/>
                  <a:moveTo>
                    <a:pt x="0" y="381127"/>
                  </a:moveTo>
                  <a:lnTo>
                    <a:pt x="0" y="393319"/>
                  </a:lnTo>
                  <a:lnTo>
                    <a:pt x="0" y="381127"/>
                  </a:lnTo>
                  <a:close/>
                  <a:moveTo>
                    <a:pt x="0" y="402463"/>
                  </a:moveTo>
                  <a:lnTo>
                    <a:pt x="0" y="414655"/>
                  </a:lnTo>
                  <a:lnTo>
                    <a:pt x="0" y="402463"/>
                  </a:lnTo>
                  <a:close/>
                  <a:moveTo>
                    <a:pt x="0" y="423799"/>
                  </a:moveTo>
                  <a:lnTo>
                    <a:pt x="0" y="435991"/>
                  </a:lnTo>
                  <a:lnTo>
                    <a:pt x="0" y="423799"/>
                  </a:lnTo>
                  <a:close/>
                  <a:moveTo>
                    <a:pt x="0" y="445135"/>
                  </a:moveTo>
                  <a:lnTo>
                    <a:pt x="0" y="457327"/>
                  </a:lnTo>
                  <a:lnTo>
                    <a:pt x="0" y="445135"/>
                  </a:lnTo>
                  <a:close/>
                  <a:moveTo>
                    <a:pt x="0" y="466471"/>
                  </a:moveTo>
                  <a:lnTo>
                    <a:pt x="0" y="478663"/>
                  </a:lnTo>
                  <a:lnTo>
                    <a:pt x="0" y="466471"/>
                  </a:lnTo>
                  <a:close/>
                  <a:moveTo>
                    <a:pt x="0" y="487807"/>
                  </a:moveTo>
                  <a:lnTo>
                    <a:pt x="0" y="499999"/>
                  </a:lnTo>
                  <a:lnTo>
                    <a:pt x="0" y="487807"/>
                  </a:lnTo>
                  <a:close/>
                  <a:moveTo>
                    <a:pt x="0" y="509143"/>
                  </a:moveTo>
                  <a:lnTo>
                    <a:pt x="0" y="521335"/>
                  </a:lnTo>
                  <a:lnTo>
                    <a:pt x="0" y="509143"/>
                  </a:lnTo>
                  <a:close/>
                  <a:moveTo>
                    <a:pt x="0" y="530479"/>
                  </a:moveTo>
                  <a:lnTo>
                    <a:pt x="0" y="542671"/>
                  </a:lnTo>
                  <a:lnTo>
                    <a:pt x="0" y="530479"/>
                  </a:lnTo>
                  <a:close/>
                  <a:moveTo>
                    <a:pt x="0" y="551815"/>
                  </a:moveTo>
                  <a:lnTo>
                    <a:pt x="0" y="564007"/>
                  </a:lnTo>
                  <a:lnTo>
                    <a:pt x="0" y="551815"/>
                  </a:lnTo>
                  <a:close/>
                  <a:moveTo>
                    <a:pt x="0" y="573151"/>
                  </a:moveTo>
                  <a:lnTo>
                    <a:pt x="0" y="585343"/>
                  </a:lnTo>
                  <a:lnTo>
                    <a:pt x="0" y="573151"/>
                  </a:lnTo>
                  <a:close/>
                  <a:moveTo>
                    <a:pt x="0" y="594487"/>
                  </a:moveTo>
                  <a:lnTo>
                    <a:pt x="0" y="606679"/>
                  </a:lnTo>
                  <a:lnTo>
                    <a:pt x="0" y="594487"/>
                  </a:lnTo>
                  <a:close/>
                  <a:moveTo>
                    <a:pt x="0" y="615823"/>
                  </a:moveTo>
                  <a:lnTo>
                    <a:pt x="0" y="628015"/>
                  </a:lnTo>
                  <a:lnTo>
                    <a:pt x="0" y="615823"/>
                  </a:lnTo>
                  <a:close/>
                  <a:moveTo>
                    <a:pt x="0" y="637159"/>
                  </a:moveTo>
                  <a:lnTo>
                    <a:pt x="0" y="649351"/>
                  </a:lnTo>
                  <a:lnTo>
                    <a:pt x="0" y="637159"/>
                  </a:lnTo>
                  <a:close/>
                  <a:moveTo>
                    <a:pt x="0" y="658495"/>
                  </a:moveTo>
                  <a:lnTo>
                    <a:pt x="0" y="670687"/>
                  </a:lnTo>
                  <a:lnTo>
                    <a:pt x="0" y="658495"/>
                  </a:lnTo>
                  <a:close/>
                  <a:moveTo>
                    <a:pt x="0" y="679831"/>
                  </a:moveTo>
                  <a:lnTo>
                    <a:pt x="0" y="692023"/>
                  </a:lnTo>
                  <a:lnTo>
                    <a:pt x="0" y="679831"/>
                  </a:lnTo>
                  <a:close/>
                  <a:moveTo>
                    <a:pt x="0" y="701167"/>
                  </a:moveTo>
                  <a:lnTo>
                    <a:pt x="0" y="713359"/>
                  </a:lnTo>
                  <a:lnTo>
                    <a:pt x="0" y="701167"/>
                  </a:lnTo>
                  <a:close/>
                  <a:moveTo>
                    <a:pt x="0" y="722503"/>
                  </a:moveTo>
                  <a:lnTo>
                    <a:pt x="0" y="734695"/>
                  </a:lnTo>
                  <a:lnTo>
                    <a:pt x="0" y="722503"/>
                  </a:lnTo>
                  <a:close/>
                  <a:moveTo>
                    <a:pt x="0" y="743839"/>
                  </a:moveTo>
                  <a:lnTo>
                    <a:pt x="0" y="756031"/>
                  </a:lnTo>
                  <a:lnTo>
                    <a:pt x="0" y="743839"/>
                  </a:lnTo>
                  <a:close/>
                  <a:moveTo>
                    <a:pt x="0" y="765175"/>
                  </a:moveTo>
                  <a:lnTo>
                    <a:pt x="0" y="777367"/>
                  </a:lnTo>
                  <a:lnTo>
                    <a:pt x="0" y="765175"/>
                  </a:lnTo>
                  <a:close/>
                  <a:moveTo>
                    <a:pt x="0" y="786511"/>
                  </a:moveTo>
                  <a:lnTo>
                    <a:pt x="0" y="798703"/>
                  </a:lnTo>
                  <a:lnTo>
                    <a:pt x="0" y="786511"/>
                  </a:lnTo>
                  <a:close/>
                  <a:moveTo>
                    <a:pt x="0" y="807847"/>
                  </a:moveTo>
                  <a:lnTo>
                    <a:pt x="0" y="820039"/>
                  </a:lnTo>
                  <a:lnTo>
                    <a:pt x="0" y="807847"/>
                  </a:lnTo>
                  <a:close/>
                  <a:moveTo>
                    <a:pt x="0" y="829183"/>
                  </a:moveTo>
                  <a:lnTo>
                    <a:pt x="0" y="841375"/>
                  </a:lnTo>
                  <a:lnTo>
                    <a:pt x="0" y="829183"/>
                  </a:lnTo>
                  <a:close/>
                  <a:moveTo>
                    <a:pt x="0" y="850519"/>
                  </a:moveTo>
                  <a:lnTo>
                    <a:pt x="0" y="862711"/>
                  </a:lnTo>
                  <a:lnTo>
                    <a:pt x="0" y="850519"/>
                  </a:lnTo>
                  <a:close/>
                  <a:moveTo>
                    <a:pt x="0" y="871855"/>
                  </a:moveTo>
                  <a:lnTo>
                    <a:pt x="0" y="884047"/>
                  </a:lnTo>
                  <a:lnTo>
                    <a:pt x="0" y="871855"/>
                  </a:lnTo>
                  <a:close/>
                  <a:moveTo>
                    <a:pt x="0" y="893191"/>
                  </a:moveTo>
                  <a:lnTo>
                    <a:pt x="0" y="905383"/>
                  </a:lnTo>
                  <a:lnTo>
                    <a:pt x="0" y="893191"/>
                  </a:lnTo>
                  <a:close/>
                  <a:moveTo>
                    <a:pt x="0" y="914527"/>
                  </a:moveTo>
                  <a:lnTo>
                    <a:pt x="0" y="926719"/>
                  </a:lnTo>
                  <a:lnTo>
                    <a:pt x="0" y="914527"/>
                  </a:lnTo>
                  <a:close/>
                  <a:moveTo>
                    <a:pt x="0" y="935863"/>
                  </a:moveTo>
                  <a:lnTo>
                    <a:pt x="0" y="948055"/>
                  </a:lnTo>
                  <a:lnTo>
                    <a:pt x="0" y="935863"/>
                  </a:lnTo>
                  <a:close/>
                  <a:moveTo>
                    <a:pt x="0" y="957199"/>
                  </a:moveTo>
                  <a:lnTo>
                    <a:pt x="0" y="969391"/>
                  </a:lnTo>
                  <a:lnTo>
                    <a:pt x="0" y="957199"/>
                  </a:lnTo>
                  <a:close/>
                  <a:moveTo>
                    <a:pt x="0" y="978535"/>
                  </a:moveTo>
                  <a:lnTo>
                    <a:pt x="0" y="990727"/>
                  </a:lnTo>
                  <a:lnTo>
                    <a:pt x="0" y="978535"/>
                  </a:lnTo>
                  <a:close/>
                  <a:moveTo>
                    <a:pt x="0" y="999871"/>
                  </a:moveTo>
                  <a:lnTo>
                    <a:pt x="0" y="1012063"/>
                  </a:lnTo>
                  <a:lnTo>
                    <a:pt x="0" y="999871"/>
                  </a:lnTo>
                  <a:close/>
                  <a:moveTo>
                    <a:pt x="0" y="1021207"/>
                  </a:moveTo>
                  <a:lnTo>
                    <a:pt x="0" y="1033399"/>
                  </a:lnTo>
                  <a:lnTo>
                    <a:pt x="0" y="1021207"/>
                  </a:lnTo>
                  <a:close/>
                  <a:moveTo>
                    <a:pt x="0" y="1042543"/>
                  </a:moveTo>
                  <a:lnTo>
                    <a:pt x="0" y="1054735"/>
                  </a:lnTo>
                  <a:lnTo>
                    <a:pt x="0" y="1042543"/>
                  </a:lnTo>
                  <a:close/>
                  <a:moveTo>
                    <a:pt x="0" y="1063879"/>
                  </a:moveTo>
                  <a:lnTo>
                    <a:pt x="0" y="1076071"/>
                  </a:lnTo>
                  <a:lnTo>
                    <a:pt x="0" y="1063879"/>
                  </a:lnTo>
                  <a:close/>
                  <a:moveTo>
                    <a:pt x="0" y="1085215"/>
                  </a:moveTo>
                  <a:lnTo>
                    <a:pt x="0" y="1097407"/>
                  </a:lnTo>
                  <a:lnTo>
                    <a:pt x="0" y="1085215"/>
                  </a:lnTo>
                  <a:close/>
                  <a:moveTo>
                    <a:pt x="0" y="1106551"/>
                  </a:moveTo>
                  <a:lnTo>
                    <a:pt x="0" y="1118743"/>
                  </a:lnTo>
                  <a:lnTo>
                    <a:pt x="0" y="1106551"/>
                  </a:lnTo>
                  <a:close/>
                  <a:moveTo>
                    <a:pt x="0" y="1127887"/>
                  </a:moveTo>
                  <a:lnTo>
                    <a:pt x="0" y="1140079"/>
                  </a:lnTo>
                  <a:lnTo>
                    <a:pt x="0" y="1127887"/>
                  </a:lnTo>
                  <a:close/>
                  <a:moveTo>
                    <a:pt x="0" y="1149223"/>
                  </a:moveTo>
                  <a:lnTo>
                    <a:pt x="0" y="1161415"/>
                  </a:lnTo>
                  <a:lnTo>
                    <a:pt x="0" y="1149223"/>
                  </a:lnTo>
                  <a:close/>
                  <a:moveTo>
                    <a:pt x="0" y="1170559"/>
                  </a:moveTo>
                  <a:lnTo>
                    <a:pt x="0" y="1182751"/>
                  </a:lnTo>
                  <a:lnTo>
                    <a:pt x="0" y="1170559"/>
                  </a:lnTo>
                  <a:close/>
                  <a:moveTo>
                    <a:pt x="0" y="1191895"/>
                  </a:moveTo>
                  <a:lnTo>
                    <a:pt x="0" y="1201039"/>
                  </a:lnTo>
                  <a:lnTo>
                    <a:pt x="1524" y="1201039"/>
                  </a:lnTo>
                  <a:lnTo>
                    <a:pt x="1524" y="1199515"/>
                  </a:lnTo>
                  <a:lnTo>
                    <a:pt x="13716" y="1199515"/>
                  </a:lnTo>
                  <a:lnTo>
                    <a:pt x="13716" y="1202690"/>
                  </a:lnTo>
                  <a:lnTo>
                    <a:pt x="1524" y="1202690"/>
                  </a:lnTo>
                  <a:lnTo>
                    <a:pt x="0" y="1201801"/>
                  </a:lnTo>
                  <a:lnTo>
                    <a:pt x="0" y="1191768"/>
                  </a:lnTo>
                  <a:close/>
                </a:path>
              </a:pathLst>
            </a:custGeom>
            <a:solidFill>
              <a:srgbClr val="000000"/>
            </a:solidFill>
          </p:spPr>
        </p:sp>
      </p:grpSp>
      <p:sp>
        <p:nvSpPr>
          <p:cNvPr name="Freeform 9" id="9"/>
          <p:cNvSpPr/>
          <p:nvPr/>
        </p:nvSpPr>
        <p:spPr>
          <a:xfrm flipH="false" flipV="false" rot="0">
            <a:off x="3947608" y="2569302"/>
            <a:ext cx="3705349" cy="1762687"/>
          </a:xfrm>
          <a:custGeom>
            <a:avLst/>
            <a:gdLst/>
            <a:ahLst/>
            <a:cxnLst/>
            <a:rect r="r" b="b" t="t" l="l"/>
            <a:pathLst>
              <a:path h="1762687" w="3705349">
                <a:moveTo>
                  <a:pt x="0" y="0"/>
                </a:moveTo>
                <a:lnTo>
                  <a:pt x="3705348" y="0"/>
                </a:lnTo>
                <a:lnTo>
                  <a:pt x="3705348" y="1762687"/>
                </a:lnTo>
                <a:lnTo>
                  <a:pt x="0" y="17626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0" id="10"/>
          <p:cNvGrpSpPr/>
          <p:nvPr/>
        </p:nvGrpSpPr>
        <p:grpSpPr>
          <a:xfrm rot="0">
            <a:off x="4481827" y="1307544"/>
            <a:ext cx="3048762" cy="1094537"/>
            <a:chOff x="0" y="0"/>
            <a:chExt cx="4065016" cy="1459382"/>
          </a:xfrm>
        </p:grpSpPr>
        <p:sp>
          <p:nvSpPr>
            <p:cNvPr name="Freeform 11" id="11"/>
            <p:cNvSpPr/>
            <p:nvPr/>
          </p:nvSpPr>
          <p:spPr>
            <a:xfrm flipH="false" flipV="false" rot="0">
              <a:off x="0" y="0"/>
              <a:ext cx="4065016" cy="1459357"/>
            </a:xfrm>
            <a:custGeom>
              <a:avLst/>
              <a:gdLst/>
              <a:ahLst/>
              <a:cxnLst/>
              <a:rect r="r" b="b" t="t" l="l"/>
              <a:pathLst>
                <a:path h="1459357" w="4065016">
                  <a:moveTo>
                    <a:pt x="0" y="0"/>
                  </a:moveTo>
                  <a:lnTo>
                    <a:pt x="4065016" y="0"/>
                  </a:lnTo>
                  <a:lnTo>
                    <a:pt x="4065016" y="1459357"/>
                  </a:lnTo>
                  <a:lnTo>
                    <a:pt x="0" y="1459357"/>
                  </a:lnTo>
                  <a:lnTo>
                    <a:pt x="0" y="0"/>
                  </a:lnTo>
                  <a:close/>
                </a:path>
              </a:pathLst>
            </a:custGeom>
            <a:blipFill>
              <a:blip r:embed="rId8"/>
              <a:stretch>
                <a:fillRect l="0" t="0" r="0" b="-1"/>
              </a:stretch>
            </a:blipFill>
          </p:spPr>
        </p:sp>
      </p:grpSp>
      <p:sp>
        <p:nvSpPr>
          <p:cNvPr name="TextBox 12" id="12"/>
          <p:cNvSpPr txBox="true"/>
          <p:nvPr/>
        </p:nvSpPr>
        <p:spPr>
          <a:xfrm rot="0">
            <a:off x="685800" y="733425"/>
            <a:ext cx="309487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FINAL PRESENTATION</a:t>
            </a:r>
          </a:p>
        </p:txBody>
      </p:sp>
      <p:sp>
        <p:nvSpPr>
          <p:cNvPr name="TextBox 13" id="13"/>
          <p:cNvSpPr txBox="true"/>
          <p:nvPr/>
        </p:nvSpPr>
        <p:spPr>
          <a:xfrm rot="0">
            <a:off x="685800" y="1317871"/>
            <a:ext cx="4074757" cy="2095387"/>
          </a:xfrm>
          <a:prstGeom prst="rect">
            <a:avLst/>
          </a:prstGeom>
        </p:spPr>
        <p:txBody>
          <a:bodyPr anchor="t" rtlCol="false" tIns="0" lIns="0" bIns="0" rIns="0">
            <a:spAutoFit/>
          </a:bodyPr>
          <a:lstStyle/>
          <a:p>
            <a:pPr algn="l">
              <a:lnSpc>
                <a:spcPts val="4108"/>
              </a:lnSpc>
            </a:pPr>
            <a:r>
              <a:rPr lang="en-US" sz="4235" spc="-122" b="true">
                <a:solidFill>
                  <a:srgbClr val="D84116"/>
                </a:solidFill>
                <a:latin typeface="IBM Plex Sans Condensed Bold"/>
                <a:ea typeface="IBM Plex Sans Condensed Bold"/>
                <a:cs typeface="IBM Plex Sans Condensed Bold"/>
                <a:sym typeface="IBM Plex Sans Condensed Bold"/>
              </a:rPr>
              <a:t>THE SAD BUT</a:t>
            </a:r>
          </a:p>
          <a:p>
            <a:pPr algn="l">
              <a:lnSpc>
                <a:spcPts val="4108"/>
              </a:lnSpc>
            </a:pPr>
            <a:r>
              <a:rPr lang="en-US" sz="4235" spc="-122" b="true">
                <a:solidFill>
                  <a:srgbClr val="D84116"/>
                </a:solidFill>
                <a:latin typeface="IBM Plex Sans Condensed Bold"/>
                <a:ea typeface="IBM Plex Sans Condensed Bold"/>
                <a:cs typeface="IBM Plex Sans Condensed Bold"/>
                <a:sym typeface="IBM Plex Sans Condensed Bold"/>
              </a:rPr>
              <a:t>TRUE STORY OF PENKA THE </a:t>
            </a:r>
          </a:p>
          <a:p>
            <a:pPr algn="l">
              <a:lnSpc>
                <a:spcPts val="4108"/>
              </a:lnSpc>
            </a:pPr>
            <a:r>
              <a:rPr lang="en-US" sz="4235" spc="-122" b="true">
                <a:solidFill>
                  <a:srgbClr val="D84116"/>
                </a:solidFill>
                <a:latin typeface="IBM Plex Sans Condensed Bold"/>
                <a:ea typeface="IBM Plex Sans Condensed Bold"/>
                <a:cs typeface="IBM Plex Sans Condensed Bold"/>
                <a:sym typeface="IBM Plex Sans Condensed Bold"/>
              </a:rPr>
              <a:t>COW</a:t>
            </a:r>
          </a:p>
        </p:txBody>
      </p:sp>
      <p:sp>
        <p:nvSpPr>
          <p:cNvPr name="TextBox 14" id="14"/>
          <p:cNvSpPr txBox="true"/>
          <p:nvPr/>
        </p:nvSpPr>
        <p:spPr>
          <a:xfrm rot="0">
            <a:off x="668995" y="5842000"/>
            <a:ext cx="3459521" cy="635000"/>
          </a:xfrm>
          <a:prstGeom prst="rect">
            <a:avLst/>
          </a:prstGeom>
        </p:spPr>
        <p:txBody>
          <a:bodyPr anchor="t" rtlCol="false" tIns="0" lIns="0" bIns="0" rIns="0">
            <a:spAutoFit/>
          </a:bodyPr>
          <a:lstStyle/>
          <a:p>
            <a:pPr algn="l">
              <a:lnSpc>
                <a:spcPts val="2424"/>
              </a:lnSpc>
            </a:pPr>
            <a:r>
              <a:rPr lang="en-US" sz="2499" spc="-72">
                <a:solidFill>
                  <a:srgbClr val="D84116"/>
                </a:solidFill>
                <a:latin typeface="IBM Plex Sans Condensed"/>
                <a:ea typeface="IBM Plex Sans Condensed"/>
                <a:cs typeface="IBM Plex Sans Condensed"/>
                <a:sym typeface="IBM Plex Sans Condensed"/>
              </a:rPr>
              <a:t>Often it is not about the facts but how you tell a story.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88636" y="502920"/>
            <a:ext cx="7103364" cy="6082284"/>
            <a:chOff x="0" y="0"/>
            <a:chExt cx="9471152" cy="8109712"/>
          </a:xfrm>
        </p:grpSpPr>
        <p:sp>
          <p:nvSpPr>
            <p:cNvPr name="Freeform 3" id="3"/>
            <p:cNvSpPr/>
            <p:nvPr/>
          </p:nvSpPr>
          <p:spPr>
            <a:xfrm flipH="false" flipV="false" rot="0">
              <a:off x="0" y="0"/>
              <a:ext cx="9471152" cy="8109712"/>
            </a:xfrm>
            <a:custGeom>
              <a:avLst/>
              <a:gdLst/>
              <a:ahLst/>
              <a:cxnLst/>
              <a:rect r="r" b="b" t="t" l="l"/>
              <a:pathLst>
                <a:path h="8109712" w="9471152">
                  <a:moveTo>
                    <a:pt x="0" y="0"/>
                  </a:moveTo>
                  <a:lnTo>
                    <a:pt x="9471152" y="0"/>
                  </a:lnTo>
                  <a:lnTo>
                    <a:pt x="9471152" y="8109712"/>
                  </a:lnTo>
                  <a:lnTo>
                    <a:pt x="0" y="8109712"/>
                  </a:lnTo>
                  <a:lnTo>
                    <a:pt x="0" y="0"/>
                  </a:lnTo>
                  <a:close/>
                </a:path>
              </a:pathLst>
            </a:custGeom>
            <a:blipFill>
              <a:blip r:embed="rId2"/>
              <a:stretch>
                <a:fillRect l="0" t="0" r="-3110" b="0"/>
              </a:stretch>
            </a:blipFill>
          </p:spPr>
        </p:sp>
      </p:grpSp>
      <p:sp>
        <p:nvSpPr>
          <p:cNvPr name="TextBox 4" id="4"/>
          <p:cNvSpPr txBox="true"/>
          <p:nvPr/>
        </p:nvSpPr>
        <p:spPr>
          <a:xfrm rot="0">
            <a:off x="685800" y="733425"/>
            <a:ext cx="314881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FINAL PRESENTATION</a:t>
            </a:r>
          </a:p>
        </p:txBody>
      </p:sp>
      <p:sp>
        <p:nvSpPr>
          <p:cNvPr name="TextBox 5" id="5"/>
          <p:cNvSpPr txBox="true"/>
          <p:nvPr/>
        </p:nvSpPr>
        <p:spPr>
          <a:xfrm rot="0">
            <a:off x="685800" y="1409616"/>
            <a:ext cx="4492083" cy="1899679"/>
          </a:xfrm>
          <a:prstGeom prst="rect">
            <a:avLst/>
          </a:prstGeom>
        </p:spPr>
        <p:txBody>
          <a:bodyPr anchor="t" rtlCol="false" tIns="0" lIns="0" bIns="0" rIns="0">
            <a:spAutoFit/>
          </a:bodyPr>
          <a:lstStyle/>
          <a:p>
            <a:pPr algn="l">
              <a:lnSpc>
                <a:spcPts val="4884"/>
              </a:lnSpc>
            </a:pPr>
            <a:r>
              <a:rPr lang="en-US" sz="5035" spc="-146" b="true">
                <a:solidFill>
                  <a:srgbClr val="D84116"/>
                </a:solidFill>
                <a:latin typeface="IBM Plex Sans Condensed Bold"/>
                <a:ea typeface="IBM Plex Sans Condensed Bold"/>
                <a:cs typeface="IBM Plex Sans Condensed Bold"/>
                <a:sym typeface="IBM Plex Sans Condensed Bold"/>
              </a:rPr>
              <a:t>THE</a:t>
            </a:r>
          </a:p>
          <a:p>
            <a:pPr algn="l">
              <a:lnSpc>
                <a:spcPts val="4884"/>
              </a:lnSpc>
            </a:pPr>
            <a:r>
              <a:rPr lang="en-US" sz="5035" spc="-146" b="true">
                <a:solidFill>
                  <a:srgbClr val="D84116"/>
                </a:solidFill>
                <a:latin typeface="IBM Plex Sans Condensed Bold"/>
                <a:ea typeface="IBM Plex Sans Condensed Bold"/>
                <a:cs typeface="IBM Plex Sans Condensed Bold"/>
                <a:sym typeface="IBM Plex Sans Condensed Bold"/>
              </a:rPr>
              <a:t>FACT-CHECKING</a:t>
            </a:r>
          </a:p>
          <a:p>
            <a:pPr algn="l">
              <a:lnSpc>
                <a:spcPts val="4884"/>
              </a:lnSpc>
            </a:pPr>
            <a:r>
              <a:rPr lang="en-US" sz="5035" spc="-146" b="true">
                <a:solidFill>
                  <a:srgbClr val="D84116"/>
                </a:solidFill>
                <a:latin typeface="IBM Plex Sans Condensed Bold"/>
                <a:ea typeface="IBM Plex Sans Condensed Bold"/>
                <a:cs typeface="IBM Plex Sans Condensed Bold"/>
                <a:sym typeface="IBM Plex Sans Condensed Bold"/>
              </a:rPr>
              <a:t>COMPASS</a:t>
            </a:r>
          </a:p>
        </p:txBody>
      </p:sp>
      <p:grpSp>
        <p:nvGrpSpPr>
          <p:cNvPr name="Group 6" id="6"/>
          <p:cNvGrpSpPr/>
          <p:nvPr/>
        </p:nvGrpSpPr>
        <p:grpSpPr>
          <a:xfrm rot="0">
            <a:off x="0" y="0"/>
            <a:ext cx="12192000" cy="889028"/>
            <a:chOff x="0" y="0"/>
            <a:chExt cx="16256000" cy="1185370"/>
          </a:xfrm>
        </p:grpSpPr>
        <p:sp>
          <p:nvSpPr>
            <p:cNvPr name="Freeform 7" id="7"/>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3"/>
              <a:stretch>
                <a:fillRect l="0" t="0" r="0" b="0"/>
              </a:stretch>
            </a:blipFill>
          </p:spPr>
        </p:sp>
        <p:sp>
          <p:nvSpPr>
            <p:cNvPr name="Freeform 8" id="8"/>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4"/>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93664" y="70104"/>
            <a:ext cx="6412992" cy="6787896"/>
            <a:chOff x="0" y="0"/>
            <a:chExt cx="8550656" cy="9050528"/>
          </a:xfrm>
        </p:grpSpPr>
        <p:sp>
          <p:nvSpPr>
            <p:cNvPr name="Freeform 3" id="3"/>
            <p:cNvSpPr/>
            <p:nvPr/>
          </p:nvSpPr>
          <p:spPr>
            <a:xfrm flipH="false" flipV="false" rot="0">
              <a:off x="0" y="0"/>
              <a:ext cx="8550656" cy="9050528"/>
            </a:xfrm>
            <a:custGeom>
              <a:avLst/>
              <a:gdLst/>
              <a:ahLst/>
              <a:cxnLst/>
              <a:rect r="r" b="b" t="t" l="l"/>
              <a:pathLst>
                <a:path h="9050528" w="8550656">
                  <a:moveTo>
                    <a:pt x="0" y="0"/>
                  </a:moveTo>
                  <a:lnTo>
                    <a:pt x="8550656" y="0"/>
                  </a:lnTo>
                  <a:lnTo>
                    <a:pt x="8550656" y="9050528"/>
                  </a:lnTo>
                  <a:lnTo>
                    <a:pt x="0" y="9050528"/>
                  </a:lnTo>
                  <a:lnTo>
                    <a:pt x="0" y="0"/>
                  </a:lnTo>
                  <a:close/>
                </a:path>
              </a:pathLst>
            </a:custGeom>
            <a:blipFill>
              <a:blip r:embed="rId2"/>
              <a:stretch>
                <a:fillRect l="0" t="0" r="0" b="-942"/>
              </a:stretch>
            </a:blipFill>
          </p:spPr>
        </p:sp>
      </p:grpSp>
      <p:sp>
        <p:nvSpPr>
          <p:cNvPr name="TextBox 4" id="4"/>
          <p:cNvSpPr txBox="true"/>
          <p:nvPr/>
        </p:nvSpPr>
        <p:spPr>
          <a:xfrm rot="0">
            <a:off x="685800" y="733425"/>
            <a:ext cx="172729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ICE-BREAKER</a:t>
            </a:r>
          </a:p>
        </p:txBody>
      </p:sp>
      <p:sp>
        <p:nvSpPr>
          <p:cNvPr name="TextBox 5" id="5"/>
          <p:cNvSpPr txBox="true"/>
          <p:nvPr/>
        </p:nvSpPr>
        <p:spPr>
          <a:xfrm rot="0">
            <a:off x="685800" y="1538319"/>
            <a:ext cx="4584158" cy="2015879"/>
          </a:xfrm>
          <a:prstGeom prst="rect">
            <a:avLst/>
          </a:prstGeom>
        </p:spPr>
        <p:txBody>
          <a:bodyPr anchor="t" rtlCol="false" tIns="0" lIns="0" bIns="0" rIns="0">
            <a:spAutoFit/>
          </a:bodyPr>
          <a:lstStyle/>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RELIABLE OR NOT?</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85800" y="733425"/>
            <a:ext cx="314881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FINAL PRESENTATION</a:t>
            </a:r>
          </a:p>
        </p:txBody>
      </p:sp>
      <p:sp>
        <p:nvSpPr>
          <p:cNvPr name="TextBox 3" id="3"/>
          <p:cNvSpPr txBox="true"/>
          <p:nvPr/>
        </p:nvSpPr>
        <p:spPr>
          <a:xfrm rot="0">
            <a:off x="685800" y="1428666"/>
            <a:ext cx="4236596" cy="2066684"/>
          </a:xfrm>
          <a:prstGeom prst="rect">
            <a:avLst/>
          </a:prstGeom>
        </p:spPr>
        <p:txBody>
          <a:bodyPr anchor="t" rtlCol="false" tIns="0" lIns="0" bIns="0" rIns="0">
            <a:spAutoFit/>
          </a:bodyPr>
          <a:lstStyle/>
          <a:p>
            <a:pPr algn="l">
              <a:lnSpc>
                <a:spcPts val="5369"/>
              </a:lnSpc>
            </a:pPr>
            <a:r>
              <a:rPr lang="en-US" sz="5535" spc="-160" b="true">
                <a:solidFill>
                  <a:srgbClr val="D84116"/>
                </a:solidFill>
                <a:latin typeface="IBM Plex Sans Condensed Bold"/>
                <a:ea typeface="IBM Plex Sans Condensed Bold"/>
                <a:cs typeface="IBM Plex Sans Condensed Bold"/>
                <a:sym typeface="IBM Plex Sans Condensed Bold"/>
              </a:rPr>
              <a:t>EU MEASURES AGAINST DIS-</a:t>
            </a:r>
          </a:p>
          <a:p>
            <a:pPr algn="l">
              <a:lnSpc>
                <a:spcPts val="5369"/>
              </a:lnSpc>
            </a:pPr>
            <a:r>
              <a:rPr lang="en-US" sz="5535" spc="-160" b="true">
                <a:solidFill>
                  <a:srgbClr val="D84116"/>
                </a:solidFill>
                <a:latin typeface="IBM Plex Sans Condensed Bold"/>
                <a:ea typeface="IBM Plex Sans Condensed Bold"/>
                <a:cs typeface="IBM Plex Sans Condensed Bold"/>
                <a:sym typeface="IBM Plex Sans Condensed Bold"/>
              </a:rPr>
              <a:t>INFORMATION</a:t>
            </a:r>
          </a:p>
        </p:txBody>
      </p:sp>
      <p:sp>
        <p:nvSpPr>
          <p:cNvPr name="TextBox 4" id="4"/>
          <p:cNvSpPr txBox="true"/>
          <p:nvPr/>
        </p:nvSpPr>
        <p:spPr>
          <a:xfrm rot="0">
            <a:off x="5526345" y="2509520"/>
            <a:ext cx="5979855" cy="3662680"/>
          </a:xfrm>
          <a:prstGeom prst="rect">
            <a:avLst/>
          </a:prstGeom>
        </p:spPr>
        <p:txBody>
          <a:bodyPr anchor="t" rtlCol="false" tIns="0" lIns="0" bIns="0" rIns="0">
            <a:spAutoFit/>
          </a:bodyPr>
          <a:lstStyle/>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“EU vs Disinfo” </a:t>
            </a:r>
            <a:r>
              <a:rPr lang="en-US" sz="2999" spc="-86">
                <a:solidFill>
                  <a:srgbClr val="D84116"/>
                </a:solidFill>
                <a:latin typeface="IBM Plex Sans Condensed"/>
                <a:ea typeface="IBM Plex Sans Condensed"/>
                <a:cs typeface="IBM Plex Sans Condensed"/>
                <a:sym typeface="IBM Plex Sans Condensed"/>
              </a:rPr>
              <a:t>– special team for disinformation abroad.</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Improve ways to identify disinformation quickly,</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Warn citizens about risks of disinformation,</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Put pressure on social media companies so that they also do their part,</a:t>
            </a:r>
          </a:p>
          <a:p>
            <a:pPr algn="l" marL="539749" indent="-269875" lvl="1">
              <a:lnSpc>
                <a:spcPts val="3099"/>
              </a:lnSpc>
              <a:buFont typeface="Arial"/>
              <a:buChar char="•"/>
            </a:pPr>
            <a:r>
              <a:rPr lang="en-US" sz="2499" i="true" spc="-72">
                <a:solidFill>
                  <a:srgbClr val="D84116"/>
                </a:solidFill>
                <a:latin typeface="IBM Plex Sans Condensed Italics"/>
                <a:ea typeface="IBM Plex Sans Condensed Italics"/>
                <a:cs typeface="IBM Plex Sans Condensed Italics"/>
                <a:sym typeface="IBM Plex Sans Condensed Italics"/>
              </a:rPr>
              <a:t>Support fact-checkers and journalists inside and outside the EU.</a:t>
            </a:r>
          </a:p>
        </p:txBody>
      </p:sp>
      <p:sp>
        <p:nvSpPr>
          <p:cNvPr name="TextBox 5" id="5"/>
          <p:cNvSpPr txBox="true"/>
          <p:nvPr/>
        </p:nvSpPr>
        <p:spPr>
          <a:xfrm rot="0">
            <a:off x="5526345" y="6325219"/>
            <a:ext cx="5979855" cy="304165"/>
          </a:xfrm>
          <a:prstGeom prst="rect">
            <a:avLst/>
          </a:prstGeom>
        </p:spPr>
        <p:txBody>
          <a:bodyPr anchor="t" rtlCol="false" tIns="0" lIns="0" bIns="0" rIns="0">
            <a:spAutoFit/>
          </a:bodyPr>
          <a:lstStyle/>
          <a:p>
            <a:pPr algn="l">
              <a:lnSpc>
                <a:spcPts val="2480"/>
              </a:lnSpc>
            </a:pPr>
            <a:r>
              <a:rPr lang="en-US" sz="2000" spc="-58" u="sng">
                <a:solidFill>
                  <a:srgbClr val="0563C1"/>
                </a:solidFill>
                <a:latin typeface="IBM Plex Sans Condensed"/>
                <a:ea typeface="IBM Plex Sans Condensed"/>
                <a:cs typeface="IBM Plex Sans Condensed"/>
                <a:sym typeface="IBM Plex Sans Condensed"/>
              </a:rPr>
              <a:t>https://euvsdisinfo.eu</a:t>
            </a:r>
          </a:p>
        </p:txBody>
      </p:sp>
      <p:grpSp>
        <p:nvGrpSpPr>
          <p:cNvPr name="Group 6" id="6"/>
          <p:cNvGrpSpPr/>
          <p:nvPr/>
        </p:nvGrpSpPr>
        <p:grpSpPr>
          <a:xfrm rot="0">
            <a:off x="0" y="0"/>
            <a:ext cx="12192000" cy="889028"/>
            <a:chOff x="0" y="0"/>
            <a:chExt cx="16256000" cy="1185370"/>
          </a:xfrm>
        </p:grpSpPr>
        <p:sp>
          <p:nvSpPr>
            <p:cNvPr name="Freeform 7" id="7"/>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2"/>
              <a:stretch>
                <a:fillRect l="0" t="0" r="0" b="0"/>
              </a:stretch>
            </a:blipFill>
          </p:spPr>
        </p:sp>
        <p:sp>
          <p:nvSpPr>
            <p:cNvPr name="Freeform 8" id="8"/>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3"/>
              <a:stretch>
                <a:fillRect l="0" t="0" r="0" b="0"/>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16557" y="3273766"/>
            <a:ext cx="5030218" cy="2515109"/>
          </a:xfrm>
          <a:custGeom>
            <a:avLst/>
            <a:gdLst/>
            <a:ahLst/>
            <a:cxnLst/>
            <a:rect r="r" b="b" t="t" l="l"/>
            <a:pathLst>
              <a:path h="2515109" w="5030218">
                <a:moveTo>
                  <a:pt x="0" y="0"/>
                </a:moveTo>
                <a:lnTo>
                  <a:pt x="5030218" y="0"/>
                </a:lnTo>
                <a:lnTo>
                  <a:pt x="5030218" y="2515108"/>
                </a:lnTo>
                <a:lnTo>
                  <a:pt x="0" y="2515108"/>
                </a:lnTo>
                <a:lnTo>
                  <a:pt x="0" y="0"/>
                </a:lnTo>
                <a:close/>
              </a:path>
            </a:pathLst>
          </a:custGeom>
          <a:blipFill>
            <a:blip r:embed="rId2"/>
            <a:stretch>
              <a:fillRect l="0" t="0" r="0" b="0"/>
            </a:stretch>
          </a:blipFill>
        </p:spPr>
      </p:sp>
      <p:sp>
        <p:nvSpPr>
          <p:cNvPr name="TextBox 3" id="3"/>
          <p:cNvSpPr txBox="true"/>
          <p:nvPr/>
        </p:nvSpPr>
        <p:spPr>
          <a:xfrm rot="0">
            <a:off x="685800" y="733425"/>
            <a:ext cx="314881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FINAL PRESENTATION</a:t>
            </a:r>
          </a:p>
        </p:txBody>
      </p:sp>
      <p:sp>
        <p:nvSpPr>
          <p:cNvPr name="TextBox 4" id="4"/>
          <p:cNvSpPr txBox="true"/>
          <p:nvPr/>
        </p:nvSpPr>
        <p:spPr>
          <a:xfrm rot="0">
            <a:off x="685800" y="1419141"/>
            <a:ext cx="4760975" cy="1314971"/>
          </a:xfrm>
          <a:prstGeom prst="rect">
            <a:avLst/>
          </a:prstGeom>
        </p:spPr>
        <p:txBody>
          <a:bodyPr anchor="t" rtlCol="false" tIns="0" lIns="0" bIns="0" rIns="0">
            <a:spAutoFit/>
          </a:bodyPr>
          <a:lstStyle/>
          <a:p>
            <a:pPr algn="l">
              <a:lnSpc>
                <a:spcPts val="5078"/>
              </a:lnSpc>
            </a:pPr>
            <a:r>
              <a:rPr lang="en-US" sz="5235" spc="-151" b="true">
                <a:solidFill>
                  <a:srgbClr val="D84116"/>
                </a:solidFill>
                <a:latin typeface="IBM Plex Sans Condensed Bold"/>
                <a:ea typeface="IBM Plex Sans Condensed Bold"/>
                <a:cs typeface="IBM Plex Sans Condensed Bold"/>
                <a:sym typeface="IBM Plex Sans Condensed Bold"/>
              </a:rPr>
              <a:t>FOLLOW </a:t>
            </a:r>
          </a:p>
          <a:p>
            <a:pPr algn="l">
              <a:lnSpc>
                <a:spcPts val="5078"/>
              </a:lnSpc>
            </a:pPr>
            <a:r>
              <a:rPr lang="en-US" sz="5235" spc="-151" b="true">
                <a:solidFill>
                  <a:srgbClr val="D84116"/>
                </a:solidFill>
                <a:latin typeface="IBM Plex Sans Condensed Bold"/>
                <a:ea typeface="IBM Plex Sans Condensed Bold"/>
                <a:cs typeface="IBM Plex Sans Condensed Bold"/>
                <a:sym typeface="IBM Plex Sans Condensed Bold"/>
              </a:rPr>
              <a:t>FACT-CHECKERS</a:t>
            </a:r>
          </a:p>
        </p:txBody>
      </p:sp>
      <p:sp>
        <p:nvSpPr>
          <p:cNvPr name="TextBox 5" id="5"/>
          <p:cNvSpPr txBox="true"/>
          <p:nvPr/>
        </p:nvSpPr>
        <p:spPr>
          <a:xfrm rot="0">
            <a:off x="5526345" y="1424473"/>
            <a:ext cx="5979855" cy="4823460"/>
          </a:xfrm>
          <a:prstGeom prst="rect">
            <a:avLst/>
          </a:prstGeom>
        </p:spPr>
        <p:txBody>
          <a:bodyPr anchor="t" rtlCol="false" tIns="0" lIns="0" bIns="0" rIns="0">
            <a:spAutoFit/>
          </a:bodyPr>
          <a:lstStyle/>
          <a:p>
            <a:pPr algn="l" marL="647697" indent="-323848" lvl="1">
              <a:lnSpc>
                <a:spcPts val="3719"/>
              </a:lnSpc>
              <a:buFont typeface="Arial"/>
              <a:buChar char="•"/>
            </a:pPr>
            <a:r>
              <a:rPr lang="en-US" sz="2999" spc="-86">
                <a:solidFill>
                  <a:srgbClr val="D84116"/>
                </a:solidFill>
                <a:latin typeface="IBM Plex Sans Condensed"/>
                <a:ea typeface="IBM Plex Sans Condensed"/>
                <a:cs typeface="IBM Plex Sans Condensed"/>
                <a:sym typeface="IBM Plex Sans Condensed"/>
              </a:rPr>
              <a:t>Lists of fact-checking organizations in your country are updated through the </a:t>
            </a:r>
            <a:r>
              <a:rPr lang="en-US" b="true" sz="2999" spc="-86" u="sng">
                <a:solidFill>
                  <a:srgbClr val="0563C1"/>
                </a:solidFill>
                <a:latin typeface="IBM Plex Sans Condensed Bold"/>
                <a:ea typeface="IBM Plex Sans Condensed Bold"/>
                <a:cs typeface="IBM Plex Sans Condensed Bold"/>
                <a:sym typeface="IBM Plex Sans Condensed Bold"/>
                <a:hlinkClick r:id="rId3" tooltip="https://ifcncodeofprinciples.poynter.org/signatories"/>
              </a:rPr>
              <a:t>Poynter Institute</a:t>
            </a:r>
            <a:r>
              <a:rPr lang="en-US" sz="2999" spc="-86">
                <a:solidFill>
                  <a:srgbClr val="D84116"/>
                </a:solidFill>
                <a:latin typeface="IBM Plex Sans Condensed"/>
                <a:ea typeface="IBM Plex Sans Condensed"/>
                <a:cs typeface="IBM Plex Sans Condensed"/>
                <a:sym typeface="IBM Plex Sans Condensed"/>
              </a:rPr>
              <a:t> and </a:t>
            </a:r>
            <a:r>
              <a:rPr lang="en-US" b="true" sz="2999" spc="-86" u="sng">
                <a:solidFill>
                  <a:srgbClr val="0563C1"/>
                </a:solidFill>
                <a:latin typeface="IBM Plex Sans Condensed Bold"/>
                <a:ea typeface="IBM Plex Sans Condensed Bold"/>
                <a:cs typeface="IBM Plex Sans Condensed Bold"/>
                <a:sym typeface="IBM Plex Sans Condensed Bold"/>
                <a:hlinkClick r:id="rId4" tooltip="https://www.facebook.com/business/help/182222309230722"/>
              </a:rPr>
              <a:t>Facebook</a:t>
            </a:r>
            <a:r>
              <a:rPr lang="en-US" sz="2999" spc="-86">
                <a:solidFill>
                  <a:srgbClr val="D84116"/>
                </a:solidFill>
                <a:latin typeface="IBM Plex Sans Condensed"/>
                <a:ea typeface="IBM Plex Sans Condensed"/>
                <a:cs typeface="IBM Plex Sans Condensed"/>
                <a:sym typeface="IBM Plex Sans Condensed"/>
              </a:rPr>
              <a:t>. </a:t>
            </a:r>
          </a:p>
          <a:p>
            <a:pPr algn="l" marL="1079499" indent="-359833" lvl="2">
              <a:lnSpc>
                <a:spcPts val="3099"/>
              </a:lnSpc>
              <a:buFont typeface="Arial"/>
              <a:buChar char="⚬"/>
            </a:pPr>
            <a:r>
              <a:rPr lang="en-US" sz="2499" spc="-72">
                <a:solidFill>
                  <a:srgbClr val="D84116"/>
                </a:solidFill>
                <a:latin typeface="IBM Plex Sans Condensed"/>
                <a:ea typeface="IBM Plex Sans Condensed"/>
                <a:cs typeface="IBM Plex Sans Condensed"/>
                <a:sym typeface="IBM Plex Sans Condensed"/>
              </a:rPr>
              <a:t>In Greece, the two official fact-checking organizations are </a:t>
            </a:r>
            <a:r>
              <a:rPr lang="en-US" sz="2499" i="true" spc="-72">
                <a:solidFill>
                  <a:srgbClr val="D84116"/>
                </a:solidFill>
                <a:latin typeface="IBM Plex Sans Condensed Italics"/>
                <a:ea typeface="IBM Plex Sans Condensed Italics"/>
                <a:cs typeface="IBM Plex Sans Condensed Italics"/>
                <a:sym typeface="IBM Plex Sans Condensed Italics"/>
              </a:rPr>
              <a:t>(under the IFCN Code of Principles): </a:t>
            </a:r>
            <a:r>
              <a:rPr lang="en-US" b="true" sz="2499" spc="-72">
                <a:solidFill>
                  <a:srgbClr val="D84116"/>
                </a:solidFill>
                <a:latin typeface="IBM Plex Sans Condensed Bold"/>
                <a:ea typeface="IBM Plex Sans Condensed Bold"/>
                <a:cs typeface="IBM Plex Sans Condensed Bold"/>
                <a:sym typeface="IBM Plex Sans Condensed Bold"/>
              </a:rPr>
              <a:t>Ellinika Hoaxes</a:t>
            </a:r>
            <a:r>
              <a:rPr lang="en-US" sz="2499" spc="-72">
                <a:solidFill>
                  <a:srgbClr val="D84116"/>
                </a:solidFill>
                <a:latin typeface="IBM Plex Sans Condensed"/>
                <a:ea typeface="IBM Plex Sans Condensed"/>
                <a:cs typeface="IBM Plex Sans Condensed"/>
                <a:sym typeface="IBM Plex Sans Condensed"/>
              </a:rPr>
              <a:t> &amp; </a:t>
            </a:r>
            <a:r>
              <a:rPr lang="en-US" b="true" sz="2499" spc="-72">
                <a:solidFill>
                  <a:srgbClr val="D84116"/>
                </a:solidFill>
                <a:latin typeface="IBM Plex Sans Condensed Bold"/>
                <a:ea typeface="IBM Plex Sans Condensed Bold"/>
                <a:cs typeface="IBM Plex Sans Condensed Bold"/>
                <a:sym typeface="IBM Plex Sans Condensed Bold"/>
              </a:rPr>
              <a:t>Greece Fact Check</a:t>
            </a:r>
            <a:r>
              <a:rPr lang="en-US" sz="2499" spc="-72">
                <a:solidFill>
                  <a:srgbClr val="D84116"/>
                </a:solidFill>
                <a:latin typeface="IBM Plex Sans Condensed"/>
                <a:ea typeface="IBM Plex Sans Condensed"/>
                <a:cs typeface="IBM Plex Sans Condensed"/>
                <a:sym typeface="IBM Plex Sans Condensed"/>
              </a:rPr>
              <a:t>.</a:t>
            </a:r>
          </a:p>
          <a:p>
            <a:pPr algn="l" marL="647697" indent="-323848" lvl="1">
              <a:lnSpc>
                <a:spcPts val="3719"/>
              </a:lnSpc>
              <a:buFont typeface="Arial"/>
              <a:buChar char="•"/>
            </a:pPr>
            <a:r>
              <a:rPr lang="en-US" sz="2999" spc="-86">
                <a:solidFill>
                  <a:srgbClr val="D84116"/>
                </a:solidFill>
                <a:latin typeface="IBM Plex Sans Condensed"/>
                <a:ea typeface="IBM Plex Sans Condensed"/>
                <a:cs typeface="IBM Plex Sans Condensed"/>
                <a:sym typeface="IBM Plex Sans Condensed"/>
              </a:rPr>
              <a:t>EU’s own </a:t>
            </a:r>
            <a:r>
              <a:rPr lang="en-US" b="true" sz="2999" spc="-86" u="sng">
                <a:solidFill>
                  <a:srgbClr val="0563C1"/>
                </a:solidFill>
                <a:latin typeface="IBM Plex Sans Condensed Bold"/>
                <a:ea typeface="IBM Plex Sans Condensed Bold"/>
                <a:cs typeface="IBM Plex Sans Condensed Bold"/>
                <a:sym typeface="IBM Plex Sans Condensed Bold"/>
                <a:hlinkClick r:id="rId5" tooltip="https://euvsdisinfo.eu"/>
              </a:rPr>
              <a:t>anti-disinformation group</a:t>
            </a:r>
            <a:r>
              <a:rPr lang="en-US" sz="2999" spc="-86">
                <a:solidFill>
                  <a:srgbClr val="D84116"/>
                </a:solidFill>
                <a:latin typeface="IBM Plex Sans Condensed"/>
                <a:ea typeface="IBM Plex Sans Condensed"/>
                <a:cs typeface="IBM Plex Sans Condensed"/>
                <a:sym typeface="IBM Plex Sans Condensed"/>
              </a:rPr>
              <a:t> and </a:t>
            </a:r>
            <a:r>
              <a:rPr lang="en-US" b="true" sz="2999" spc="-86" u="sng">
                <a:solidFill>
                  <a:srgbClr val="0563C1"/>
                </a:solidFill>
                <a:latin typeface="IBM Plex Sans Condensed Bold"/>
                <a:ea typeface="IBM Plex Sans Condensed Bold"/>
                <a:cs typeface="IBM Plex Sans Condensed Bold"/>
                <a:sym typeface="IBM Plex Sans Condensed Bold"/>
                <a:hlinkClick r:id="rId6" tooltip="https://euvsdisinfo.eu/think-before-you-share/"/>
              </a:rPr>
              <a:t>“think before you share”</a:t>
            </a:r>
            <a:r>
              <a:rPr lang="en-US" b="true" sz="2999" spc="-86">
                <a:solidFill>
                  <a:srgbClr val="D84116"/>
                </a:solidFill>
                <a:latin typeface="IBM Plex Sans Condensed Bold"/>
                <a:ea typeface="IBM Plex Sans Condensed Bold"/>
                <a:cs typeface="IBM Plex Sans Condensed Bold"/>
                <a:sym typeface="IBM Plex Sans Condensed Bold"/>
              </a:rPr>
              <a:t> </a:t>
            </a:r>
            <a:r>
              <a:rPr lang="en-US" sz="2999" spc="-86">
                <a:solidFill>
                  <a:srgbClr val="D84116"/>
                </a:solidFill>
                <a:latin typeface="IBM Plex Sans Condensed"/>
                <a:ea typeface="IBM Plex Sans Condensed"/>
                <a:cs typeface="IBM Plex Sans Condensed"/>
                <a:sym typeface="IBM Plex Sans Condensed"/>
              </a:rPr>
              <a:t>campaign.</a:t>
            </a:r>
          </a:p>
        </p:txBody>
      </p:sp>
      <p:grpSp>
        <p:nvGrpSpPr>
          <p:cNvPr name="Group 6" id="6"/>
          <p:cNvGrpSpPr/>
          <p:nvPr/>
        </p:nvGrpSpPr>
        <p:grpSpPr>
          <a:xfrm rot="0">
            <a:off x="0" y="0"/>
            <a:ext cx="12192000" cy="889028"/>
            <a:chOff x="0" y="0"/>
            <a:chExt cx="16256000" cy="1185370"/>
          </a:xfrm>
        </p:grpSpPr>
        <p:sp>
          <p:nvSpPr>
            <p:cNvPr name="Freeform 7" id="7"/>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7"/>
              <a:stretch>
                <a:fillRect l="0" t="0" r="0" b="0"/>
              </a:stretch>
            </a:blipFill>
          </p:spPr>
        </p:sp>
        <p:sp>
          <p:nvSpPr>
            <p:cNvPr name="Freeform 8" id="8"/>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8"/>
              <a:stretch>
                <a:fillRect l="0" t="0" r="0" b="0"/>
              </a:stretch>
            </a:blipFill>
          </p:spPr>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33698" y="2830954"/>
            <a:ext cx="337899" cy="178308"/>
            <a:chOff x="0" y="0"/>
            <a:chExt cx="450532" cy="237744"/>
          </a:xfrm>
        </p:grpSpPr>
        <p:sp>
          <p:nvSpPr>
            <p:cNvPr name="Freeform 3" id="3"/>
            <p:cNvSpPr/>
            <p:nvPr/>
          </p:nvSpPr>
          <p:spPr>
            <a:xfrm flipH="false" flipV="false" rot="0">
              <a:off x="0" y="0"/>
              <a:ext cx="450469" cy="237744"/>
            </a:xfrm>
            <a:custGeom>
              <a:avLst/>
              <a:gdLst/>
              <a:ahLst/>
              <a:cxnLst/>
              <a:rect r="r" b="b" t="t" l="l"/>
              <a:pathLst>
                <a:path h="237744" w="450469">
                  <a:moveTo>
                    <a:pt x="0" y="0"/>
                  </a:moveTo>
                  <a:lnTo>
                    <a:pt x="450469" y="0"/>
                  </a:lnTo>
                  <a:lnTo>
                    <a:pt x="450469" y="237744"/>
                  </a:lnTo>
                  <a:lnTo>
                    <a:pt x="0" y="237744"/>
                  </a:lnTo>
                  <a:lnTo>
                    <a:pt x="0" y="0"/>
                  </a:lnTo>
                  <a:close/>
                </a:path>
              </a:pathLst>
            </a:custGeom>
            <a:blipFill>
              <a:blip r:embed="rId2"/>
              <a:stretch>
                <a:fillRect l="0" t="0" r="-14" b="0"/>
              </a:stretch>
            </a:blipFill>
          </p:spPr>
        </p:sp>
      </p:grpSp>
      <p:sp>
        <p:nvSpPr>
          <p:cNvPr name="TextBox 4" id="4"/>
          <p:cNvSpPr txBox="true"/>
          <p:nvPr/>
        </p:nvSpPr>
        <p:spPr>
          <a:xfrm rot="0">
            <a:off x="324200" y="405748"/>
            <a:ext cx="3952280" cy="2996954"/>
          </a:xfrm>
          <a:prstGeom prst="rect">
            <a:avLst/>
          </a:prstGeom>
        </p:spPr>
        <p:txBody>
          <a:bodyPr anchor="t" rtlCol="false" tIns="0" lIns="0" bIns="0" rIns="0">
            <a:spAutoFit/>
          </a:bodyPr>
          <a:lstStyle/>
          <a:p>
            <a:pPr algn="l">
              <a:lnSpc>
                <a:spcPts val="7793"/>
              </a:lnSpc>
            </a:pPr>
            <a:r>
              <a:rPr lang="en-US" sz="8035" spc="-233">
                <a:solidFill>
                  <a:srgbClr val="000000"/>
                </a:solidFill>
                <a:latin typeface="IBM Plex Sans Condensed"/>
                <a:ea typeface="IBM Plex Sans Condensed"/>
                <a:cs typeface="IBM Plex Sans Condensed"/>
                <a:sym typeface="IBM Plex Sans Condensed"/>
              </a:rPr>
              <a:t>TO BE</a:t>
            </a:r>
          </a:p>
          <a:p>
            <a:pPr algn="l">
              <a:lnSpc>
                <a:spcPts val="7793"/>
              </a:lnSpc>
            </a:pPr>
            <a:r>
              <a:rPr lang="en-US" sz="8035" spc="-233">
                <a:solidFill>
                  <a:srgbClr val="000000"/>
                </a:solidFill>
                <a:latin typeface="IBM Plex Sans Condensed"/>
                <a:ea typeface="IBM Plex Sans Condensed"/>
                <a:cs typeface="IBM Plex Sans Condensed"/>
                <a:sym typeface="IBM Plex Sans Condensed"/>
              </a:rPr>
              <a:t>FOOLED - </a:t>
            </a:r>
          </a:p>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OR NOT?</a:t>
            </a:r>
          </a:p>
        </p:txBody>
      </p:sp>
      <p:sp>
        <p:nvSpPr>
          <p:cNvPr name="TextBox 5" id="5"/>
          <p:cNvSpPr txBox="true"/>
          <p:nvPr/>
        </p:nvSpPr>
        <p:spPr>
          <a:xfrm rot="0">
            <a:off x="324200" y="3940866"/>
            <a:ext cx="1120297" cy="248920"/>
          </a:xfrm>
          <a:prstGeom prst="rect">
            <a:avLst/>
          </a:prstGeom>
        </p:spPr>
        <p:txBody>
          <a:bodyPr anchor="t" rtlCol="false" tIns="0" lIns="0" bIns="0" rIns="0">
            <a:spAutoFit/>
          </a:bodyPr>
          <a:lstStyle/>
          <a:p>
            <a:pPr algn="l">
              <a:lnSpc>
                <a:spcPts val="1940"/>
              </a:lnSpc>
            </a:pPr>
            <a:r>
              <a:rPr lang="en-US" sz="2000" spc="-58" b="true">
                <a:solidFill>
                  <a:srgbClr val="D84116"/>
                </a:solidFill>
                <a:latin typeface="IBM Plex Sans Condensed Bold"/>
                <a:ea typeface="IBM Plex Sans Condensed Bold"/>
                <a:cs typeface="IBM Plex Sans Condensed Bold"/>
                <a:sym typeface="IBM Plex Sans Condensed Bold"/>
              </a:rPr>
              <a:t>CONTACT</a:t>
            </a:r>
          </a:p>
        </p:txBody>
      </p:sp>
      <p:sp>
        <p:nvSpPr>
          <p:cNvPr name="TextBox 6" id="6"/>
          <p:cNvSpPr txBox="true"/>
          <p:nvPr/>
        </p:nvSpPr>
        <p:spPr>
          <a:xfrm rot="0">
            <a:off x="324200" y="4343728"/>
            <a:ext cx="4863320" cy="487045"/>
          </a:xfrm>
          <a:prstGeom prst="rect">
            <a:avLst/>
          </a:prstGeom>
        </p:spPr>
        <p:txBody>
          <a:bodyPr anchor="t" rtlCol="false" tIns="0" lIns="0" bIns="0" rIns="0">
            <a:spAutoFit/>
          </a:bodyPr>
          <a:lstStyle/>
          <a:p>
            <a:pPr algn="l">
              <a:lnSpc>
                <a:spcPts val="1940"/>
              </a:lnSpc>
            </a:pPr>
            <a:r>
              <a:rPr lang="en-US" sz="2000" spc="-58">
                <a:solidFill>
                  <a:srgbClr val="D84116"/>
                </a:solidFill>
                <a:latin typeface="IBM Plex Sans Condensed"/>
                <a:ea typeface="IBM Plex Sans Condensed"/>
                <a:cs typeface="IBM Plex Sans Condensed"/>
                <a:sym typeface="IBM Plex Sans Condensed"/>
              </a:rPr>
              <a:t>Spokesperson’s Unit – European Parliament</a:t>
            </a:r>
          </a:p>
          <a:p>
            <a:pPr algn="l">
              <a:lnSpc>
                <a:spcPts val="1940"/>
              </a:lnSpc>
            </a:pPr>
            <a:r>
              <a:rPr lang="en-US" sz="2000" spc="-58">
                <a:solidFill>
                  <a:srgbClr val="D84116"/>
                </a:solidFill>
                <a:latin typeface="IBM Plex Sans Condensed"/>
                <a:ea typeface="IBM Plex Sans Condensed"/>
                <a:cs typeface="IBM Plex Sans Condensed"/>
                <a:sym typeface="IBM Plex Sans Condensed"/>
              </a:rPr>
              <a:t>europarl-spox@europarl.europa.eu</a:t>
            </a:r>
          </a:p>
        </p:txBody>
      </p:sp>
      <p:sp>
        <p:nvSpPr>
          <p:cNvPr name="TextBox 7" id="7"/>
          <p:cNvSpPr txBox="true"/>
          <p:nvPr/>
        </p:nvSpPr>
        <p:spPr>
          <a:xfrm rot="0">
            <a:off x="97402" y="6172200"/>
            <a:ext cx="12094598" cy="197072"/>
          </a:xfrm>
          <a:prstGeom prst="rect">
            <a:avLst/>
          </a:prstGeom>
        </p:spPr>
        <p:txBody>
          <a:bodyPr anchor="t" rtlCol="false" tIns="0" lIns="0" bIns="0" rIns="0">
            <a:spAutoFit/>
          </a:bodyPr>
          <a:lstStyle/>
          <a:p>
            <a:pPr algn="l">
              <a:lnSpc>
                <a:spcPts val="1500"/>
              </a:lnSpc>
            </a:pPr>
            <a:r>
              <a:rPr lang="en-US" sz="1293" spc="-2">
                <a:solidFill>
                  <a:srgbClr val="000000"/>
                </a:solidFill>
                <a:latin typeface="IBM Plex Sans 2"/>
                <a:ea typeface="IBM Plex Sans 2"/>
                <a:cs typeface="IBM Plex Sans 2"/>
                <a:sym typeface="IBM Plex Sans 2"/>
              </a:rPr>
              <a:t>This module was developed by the European Parliament – Spokesperson’s Unit and not by the author of the other modules © European Parliament, 2020</a:t>
            </a:r>
          </a:p>
        </p:txBody>
      </p:sp>
      <p:sp>
        <p:nvSpPr>
          <p:cNvPr name="TextBox 8" id="8"/>
          <p:cNvSpPr txBox="true"/>
          <p:nvPr/>
        </p:nvSpPr>
        <p:spPr>
          <a:xfrm rot="0">
            <a:off x="97402" y="6390579"/>
            <a:ext cx="11336310" cy="377499"/>
          </a:xfrm>
          <a:prstGeom prst="rect">
            <a:avLst/>
          </a:prstGeom>
        </p:spPr>
        <p:txBody>
          <a:bodyPr anchor="t" rtlCol="false" tIns="0" lIns="0" bIns="0" rIns="0">
            <a:spAutoFit/>
          </a:bodyPr>
          <a:lstStyle/>
          <a:p>
            <a:pPr algn="l">
              <a:lnSpc>
                <a:spcPts val="1375"/>
              </a:lnSpc>
            </a:pPr>
            <a:r>
              <a:rPr lang="en-US" sz="1185" i="true" spc="-2">
                <a:solidFill>
                  <a:srgbClr val="000000"/>
                </a:solidFill>
                <a:latin typeface="Overpass Italics"/>
                <a:ea typeface="Overpass Italics"/>
                <a:cs typeface="Overpass Italics"/>
                <a:sym typeface="Overpass Italics"/>
              </a:rPr>
              <a:t>This presentation was edited on behalf of the Young European Diplomats (YED) Programme, under the supervision of the Young European Ambassadors (YEAs) Initiative of EU NEIGHBOURS EAST. Project funded by the European Union. </a:t>
            </a:r>
          </a:p>
        </p:txBody>
      </p:sp>
      <p:sp>
        <p:nvSpPr>
          <p:cNvPr name="TextBox 9" id="9"/>
          <p:cNvSpPr txBox="true"/>
          <p:nvPr/>
        </p:nvSpPr>
        <p:spPr>
          <a:xfrm rot="0">
            <a:off x="4811071" y="5337965"/>
            <a:ext cx="394585" cy="234608"/>
          </a:xfrm>
          <a:prstGeom prst="rect">
            <a:avLst/>
          </a:prstGeom>
        </p:spPr>
        <p:txBody>
          <a:bodyPr anchor="t" rtlCol="false" tIns="0" lIns="0" bIns="0" rIns="0">
            <a:spAutoFit/>
          </a:bodyPr>
          <a:lstStyle/>
          <a:p>
            <a:pPr algn="l">
              <a:lnSpc>
                <a:spcPts val="1792"/>
              </a:lnSpc>
            </a:pPr>
            <a:r>
              <a:rPr lang="en-US" sz="1280">
                <a:solidFill>
                  <a:srgbClr val="FFFFFF"/>
                </a:solidFill>
                <a:latin typeface="Myriad Light"/>
                <a:ea typeface="Myriad Light"/>
                <a:cs typeface="Myriad Light"/>
                <a:sym typeface="Myriad Light"/>
              </a:rPr>
              <a:t>Portugal</a:t>
            </a:r>
          </a:p>
        </p:txBody>
      </p:sp>
      <p:sp>
        <p:nvSpPr>
          <p:cNvPr name="TextBox 10" id="10"/>
          <p:cNvSpPr txBox="true"/>
          <p:nvPr/>
        </p:nvSpPr>
        <p:spPr>
          <a:xfrm rot="0">
            <a:off x="5563373" y="5337965"/>
            <a:ext cx="258586" cy="234608"/>
          </a:xfrm>
          <a:prstGeom prst="rect">
            <a:avLst/>
          </a:prstGeom>
        </p:spPr>
        <p:txBody>
          <a:bodyPr anchor="t" rtlCol="false" tIns="0" lIns="0" bIns="0" rIns="0">
            <a:spAutoFit/>
          </a:bodyPr>
          <a:lstStyle/>
          <a:p>
            <a:pPr algn="l">
              <a:lnSpc>
                <a:spcPts val="1792"/>
              </a:lnSpc>
            </a:pPr>
            <a:r>
              <a:rPr lang="en-US" sz="1280">
                <a:solidFill>
                  <a:srgbClr val="FFFFFF"/>
                </a:solidFill>
                <a:latin typeface="Myriad Light"/>
                <a:ea typeface="Myriad Light"/>
                <a:cs typeface="Myriad Light"/>
                <a:sym typeface="Myriad Light"/>
              </a:rPr>
              <a:t>Spain</a:t>
            </a:r>
          </a:p>
        </p:txBody>
      </p:sp>
      <p:grpSp>
        <p:nvGrpSpPr>
          <p:cNvPr name="Group 11" id="11"/>
          <p:cNvGrpSpPr/>
          <p:nvPr/>
        </p:nvGrpSpPr>
        <p:grpSpPr>
          <a:xfrm rot="0">
            <a:off x="48701" y="5101867"/>
            <a:ext cx="2637757" cy="933809"/>
            <a:chOff x="0" y="0"/>
            <a:chExt cx="3057906" cy="1082548"/>
          </a:xfrm>
        </p:grpSpPr>
        <p:sp>
          <p:nvSpPr>
            <p:cNvPr name="Freeform 12" id="12"/>
            <p:cNvSpPr/>
            <p:nvPr/>
          </p:nvSpPr>
          <p:spPr>
            <a:xfrm flipH="false" flipV="false" rot="0">
              <a:off x="0" y="0"/>
              <a:ext cx="3057906" cy="1082548"/>
            </a:xfrm>
            <a:custGeom>
              <a:avLst/>
              <a:gdLst/>
              <a:ahLst/>
              <a:cxnLst/>
              <a:rect r="r" b="b" t="t" l="l"/>
              <a:pathLst>
                <a:path h="1082548" w="3057906">
                  <a:moveTo>
                    <a:pt x="0" y="0"/>
                  </a:moveTo>
                  <a:lnTo>
                    <a:pt x="3057906" y="0"/>
                  </a:lnTo>
                  <a:lnTo>
                    <a:pt x="3057906" y="1082548"/>
                  </a:lnTo>
                  <a:lnTo>
                    <a:pt x="0" y="1082548"/>
                  </a:lnTo>
                  <a:lnTo>
                    <a:pt x="0" y="0"/>
                  </a:lnTo>
                  <a:close/>
                </a:path>
              </a:pathLst>
            </a:custGeom>
            <a:blipFill>
              <a:blip r:embed="rId3"/>
              <a:stretch>
                <a:fillRect l="0" t="0" r="0" b="0"/>
              </a:stretch>
            </a:blipFill>
          </p:spPr>
        </p:sp>
      </p:grpSp>
      <p:sp>
        <p:nvSpPr>
          <p:cNvPr name="Freeform 13" id="13"/>
          <p:cNvSpPr/>
          <p:nvPr/>
        </p:nvSpPr>
        <p:spPr>
          <a:xfrm flipH="false" flipV="false" rot="0">
            <a:off x="1815878" y="4685086"/>
            <a:ext cx="3354394" cy="1887611"/>
          </a:xfrm>
          <a:custGeom>
            <a:avLst/>
            <a:gdLst/>
            <a:ahLst/>
            <a:cxnLst/>
            <a:rect r="r" b="b" t="t" l="l"/>
            <a:pathLst>
              <a:path h="1887611" w="3354394">
                <a:moveTo>
                  <a:pt x="0" y="0"/>
                </a:moveTo>
                <a:lnTo>
                  <a:pt x="3354394" y="0"/>
                </a:lnTo>
                <a:lnTo>
                  <a:pt x="3354394" y="1887611"/>
                </a:lnTo>
                <a:lnTo>
                  <a:pt x="0" y="1887611"/>
                </a:lnTo>
                <a:lnTo>
                  <a:pt x="0" y="0"/>
                </a:lnTo>
                <a:close/>
              </a:path>
            </a:pathLst>
          </a:custGeom>
          <a:blipFill>
            <a:blip r:embed="rId4"/>
            <a:stretch>
              <a:fillRect l="0" t="0" r="0" b="0"/>
            </a:stretch>
          </a:blipFill>
        </p:spPr>
      </p:sp>
      <p:sp>
        <p:nvSpPr>
          <p:cNvPr name="Freeform 14" id="14"/>
          <p:cNvSpPr/>
          <p:nvPr/>
        </p:nvSpPr>
        <p:spPr>
          <a:xfrm flipH="false" flipV="false" rot="0">
            <a:off x="4303061" y="5009629"/>
            <a:ext cx="1118285" cy="1118285"/>
          </a:xfrm>
          <a:custGeom>
            <a:avLst/>
            <a:gdLst/>
            <a:ahLst/>
            <a:cxnLst/>
            <a:rect r="r" b="b" t="t" l="l"/>
            <a:pathLst>
              <a:path h="1118285" w="1118285">
                <a:moveTo>
                  <a:pt x="0" y="0"/>
                </a:moveTo>
                <a:lnTo>
                  <a:pt x="1118285" y="0"/>
                </a:lnTo>
                <a:lnTo>
                  <a:pt x="1118285" y="1118285"/>
                </a:lnTo>
                <a:lnTo>
                  <a:pt x="0" y="1118285"/>
                </a:lnTo>
                <a:lnTo>
                  <a:pt x="0" y="0"/>
                </a:lnTo>
                <a:close/>
              </a:path>
            </a:pathLst>
          </a:custGeom>
          <a:blipFill>
            <a:blip r:embed="rId5"/>
            <a:stretch>
              <a:fillRect l="0" t="0" r="0" b="0"/>
            </a:stretch>
          </a:blipFill>
        </p:spPr>
      </p:sp>
      <p:sp>
        <p:nvSpPr>
          <p:cNvPr name="Freeform 15" id="15"/>
          <p:cNvSpPr/>
          <p:nvPr/>
        </p:nvSpPr>
        <p:spPr>
          <a:xfrm flipH="false" flipV="false" rot="0">
            <a:off x="5624596" y="4886003"/>
            <a:ext cx="2956969" cy="1334149"/>
          </a:xfrm>
          <a:custGeom>
            <a:avLst/>
            <a:gdLst/>
            <a:ahLst/>
            <a:cxnLst/>
            <a:rect r="r" b="b" t="t" l="l"/>
            <a:pathLst>
              <a:path h="1334149" w="2956969">
                <a:moveTo>
                  <a:pt x="0" y="0"/>
                </a:moveTo>
                <a:lnTo>
                  <a:pt x="2956968" y="0"/>
                </a:lnTo>
                <a:lnTo>
                  <a:pt x="2956968" y="1334149"/>
                </a:lnTo>
                <a:lnTo>
                  <a:pt x="0" y="1334149"/>
                </a:lnTo>
                <a:lnTo>
                  <a:pt x="0" y="0"/>
                </a:lnTo>
                <a:close/>
              </a:path>
            </a:pathLst>
          </a:custGeom>
          <a:blipFill>
            <a:blip r:embed="rId6"/>
            <a:stretch>
              <a:fillRect l="0" t="0" r="0" b="0"/>
            </a:stretch>
          </a:blipFill>
        </p:spPr>
      </p:sp>
      <p:sp>
        <p:nvSpPr>
          <p:cNvPr name="Freeform 16" id="16"/>
          <p:cNvSpPr/>
          <p:nvPr/>
        </p:nvSpPr>
        <p:spPr>
          <a:xfrm flipH="false" flipV="false" rot="0">
            <a:off x="9151866" y="5304880"/>
            <a:ext cx="3088835" cy="648023"/>
          </a:xfrm>
          <a:custGeom>
            <a:avLst/>
            <a:gdLst/>
            <a:ahLst/>
            <a:cxnLst/>
            <a:rect r="r" b="b" t="t" l="l"/>
            <a:pathLst>
              <a:path h="648023" w="3088835">
                <a:moveTo>
                  <a:pt x="0" y="0"/>
                </a:moveTo>
                <a:lnTo>
                  <a:pt x="3088835" y="0"/>
                </a:lnTo>
                <a:lnTo>
                  <a:pt x="3088835" y="648023"/>
                </a:lnTo>
                <a:lnTo>
                  <a:pt x="0" y="648023"/>
                </a:lnTo>
                <a:lnTo>
                  <a:pt x="0" y="0"/>
                </a:lnTo>
                <a:close/>
              </a:path>
            </a:pathLst>
          </a:custGeom>
          <a:blipFill>
            <a:blip r:embed="rId7"/>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852160" y="114300"/>
            <a:ext cx="4706112" cy="3959352"/>
            <a:chOff x="0" y="0"/>
            <a:chExt cx="6274816" cy="5279136"/>
          </a:xfrm>
        </p:grpSpPr>
        <p:sp>
          <p:nvSpPr>
            <p:cNvPr name="Freeform 3" id="3"/>
            <p:cNvSpPr/>
            <p:nvPr/>
          </p:nvSpPr>
          <p:spPr>
            <a:xfrm flipH="false" flipV="false" rot="0">
              <a:off x="0" y="0"/>
              <a:ext cx="6274816" cy="5279136"/>
            </a:xfrm>
            <a:custGeom>
              <a:avLst/>
              <a:gdLst/>
              <a:ahLst/>
              <a:cxnLst/>
              <a:rect r="r" b="b" t="t" l="l"/>
              <a:pathLst>
                <a:path h="5279136" w="6274816">
                  <a:moveTo>
                    <a:pt x="0" y="0"/>
                  </a:moveTo>
                  <a:lnTo>
                    <a:pt x="6274816" y="0"/>
                  </a:lnTo>
                  <a:lnTo>
                    <a:pt x="6274816" y="5279136"/>
                  </a:lnTo>
                  <a:lnTo>
                    <a:pt x="0" y="5279136"/>
                  </a:lnTo>
                  <a:lnTo>
                    <a:pt x="0" y="0"/>
                  </a:lnTo>
                  <a:close/>
                </a:path>
              </a:pathLst>
            </a:custGeom>
            <a:blipFill>
              <a:blip r:embed="rId2"/>
              <a:stretch>
                <a:fillRect l="0" t="0" r="0" b="0"/>
              </a:stretch>
            </a:blipFill>
          </p:spPr>
        </p:sp>
      </p:grpSp>
      <p:grpSp>
        <p:nvGrpSpPr>
          <p:cNvPr name="Group 4" id="4"/>
          <p:cNvGrpSpPr/>
          <p:nvPr/>
        </p:nvGrpSpPr>
        <p:grpSpPr>
          <a:xfrm rot="0">
            <a:off x="7514844" y="3547872"/>
            <a:ext cx="4556760" cy="2929128"/>
            <a:chOff x="0" y="0"/>
            <a:chExt cx="6075680" cy="3905504"/>
          </a:xfrm>
        </p:grpSpPr>
        <p:sp>
          <p:nvSpPr>
            <p:cNvPr name="Freeform 5" id="5"/>
            <p:cNvSpPr/>
            <p:nvPr/>
          </p:nvSpPr>
          <p:spPr>
            <a:xfrm flipH="false" flipV="false" rot="0">
              <a:off x="0" y="0"/>
              <a:ext cx="6075680" cy="3905504"/>
            </a:xfrm>
            <a:custGeom>
              <a:avLst/>
              <a:gdLst/>
              <a:ahLst/>
              <a:cxnLst/>
              <a:rect r="r" b="b" t="t" l="l"/>
              <a:pathLst>
                <a:path h="3905504" w="6075680">
                  <a:moveTo>
                    <a:pt x="0" y="0"/>
                  </a:moveTo>
                  <a:lnTo>
                    <a:pt x="6075680" y="0"/>
                  </a:lnTo>
                  <a:lnTo>
                    <a:pt x="6075680" y="3905504"/>
                  </a:lnTo>
                  <a:lnTo>
                    <a:pt x="0" y="3905504"/>
                  </a:lnTo>
                  <a:lnTo>
                    <a:pt x="0" y="0"/>
                  </a:lnTo>
                  <a:close/>
                </a:path>
              </a:pathLst>
            </a:custGeom>
            <a:blipFill>
              <a:blip r:embed="rId3"/>
              <a:stretch>
                <a:fillRect l="0" t="0" r="0" b="0"/>
              </a:stretch>
            </a:blipFill>
          </p:spPr>
        </p:sp>
      </p:grpSp>
      <p:grpSp>
        <p:nvGrpSpPr>
          <p:cNvPr name="Group 6" id="6"/>
          <p:cNvGrpSpPr/>
          <p:nvPr/>
        </p:nvGrpSpPr>
        <p:grpSpPr>
          <a:xfrm rot="0">
            <a:off x="5945124" y="6586423"/>
            <a:ext cx="5092951" cy="181356"/>
            <a:chOff x="0" y="0"/>
            <a:chExt cx="6790601" cy="241808"/>
          </a:xfrm>
        </p:grpSpPr>
        <p:sp>
          <p:nvSpPr>
            <p:cNvPr name="Freeform 7" id="7"/>
            <p:cNvSpPr/>
            <p:nvPr/>
          </p:nvSpPr>
          <p:spPr>
            <a:xfrm flipH="false" flipV="false" rot="0">
              <a:off x="0" y="0"/>
              <a:ext cx="6790563" cy="241808"/>
            </a:xfrm>
            <a:custGeom>
              <a:avLst/>
              <a:gdLst/>
              <a:ahLst/>
              <a:cxnLst/>
              <a:rect r="r" b="b" t="t" l="l"/>
              <a:pathLst>
                <a:path h="241808" w="6790563">
                  <a:moveTo>
                    <a:pt x="0" y="0"/>
                  </a:moveTo>
                  <a:lnTo>
                    <a:pt x="6790563" y="0"/>
                  </a:lnTo>
                  <a:lnTo>
                    <a:pt x="6790563" y="241808"/>
                  </a:lnTo>
                  <a:lnTo>
                    <a:pt x="0" y="241808"/>
                  </a:lnTo>
                  <a:lnTo>
                    <a:pt x="0" y="0"/>
                  </a:lnTo>
                  <a:close/>
                </a:path>
              </a:pathLst>
            </a:custGeom>
            <a:blipFill>
              <a:blip r:embed="rId4"/>
              <a:stretch>
                <a:fillRect l="0" t="0" r="0" b="0"/>
              </a:stretch>
            </a:blipFill>
          </p:spPr>
        </p:sp>
      </p:grpSp>
      <p:sp>
        <p:nvSpPr>
          <p:cNvPr name="Freeform 8" id="8"/>
          <p:cNvSpPr/>
          <p:nvPr/>
        </p:nvSpPr>
        <p:spPr>
          <a:xfrm flipH="false" flipV="false" rot="0">
            <a:off x="5944362" y="6740176"/>
            <a:ext cx="5021580" cy="9525"/>
          </a:xfrm>
          <a:custGeom>
            <a:avLst/>
            <a:gdLst/>
            <a:ahLst/>
            <a:cxnLst/>
            <a:rect r="r" b="b" t="t" l="l"/>
            <a:pathLst>
              <a:path h="9525" w="5021580">
                <a:moveTo>
                  <a:pt x="0" y="0"/>
                </a:moveTo>
                <a:lnTo>
                  <a:pt x="5021580" y="0"/>
                </a:lnTo>
                <a:lnTo>
                  <a:pt x="5021580" y="9525"/>
                </a:lnTo>
                <a:lnTo>
                  <a:pt x="0" y="95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685800" y="733425"/>
            <a:ext cx="172729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ICE-BREAKER</a:t>
            </a:r>
          </a:p>
        </p:txBody>
      </p:sp>
      <p:sp>
        <p:nvSpPr>
          <p:cNvPr name="TextBox 10" id="10"/>
          <p:cNvSpPr txBox="true"/>
          <p:nvPr/>
        </p:nvSpPr>
        <p:spPr>
          <a:xfrm rot="0">
            <a:off x="685800" y="1538319"/>
            <a:ext cx="4584158" cy="2015879"/>
          </a:xfrm>
          <a:prstGeom prst="rect">
            <a:avLst/>
          </a:prstGeom>
        </p:spPr>
        <p:txBody>
          <a:bodyPr anchor="t" rtlCol="false" tIns="0" lIns="0" bIns="0" rIns="0">
            <a:spAutoFit/>
          </a:bodyPr>
          <a:lstStyle/>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RELIABLE OR NOT?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730240" y="76200"/>
            <a:ext cx="3672840" cy="4588764"/>
            <a:chOff x="0" y="0"/>
            <a:chExt cx="4897120" cy="6118352"/>
          </a:xfrm>
        </p:grpSpPr>
        <p:sp>
          <p:nvSpPr>
            <p:cNvPr name="Freeform 3" id="3"/>
            <p:cNvSpPr/>
            <p:nvPr/>
          </p:nvSpPr>
          <p:spPr>
            <a:xfrm flipH="false" flipV="false" rot="0">
              <a:off x="0" y="0"/>
              <a:ext cx="4897120" cy="6118352"/>
            </a:xfrm>
            <a:custGeom>
              <a:avLst/>
              <a:gdLst/>
              <a:ahLst/>
              <a:cxnLst/>
              <a:rect r="r" b="b" t="t" l="l"/>
              <a:pathLst>
                <a:path h="6118352" w="4897120">
                  <a:moveTo>
                    <a:pt x="0" y="0"/>
                  </a:moveTo>
                  <a:lnTo>
                    <a:pt x="4897120" y="0"/>
                  </a:lnTo>
                  <a:lnTo>
                    <a:pt x="4897120" y="6118352"/>
                  </a:lnTo>
                  <a:lnTo>
                    <a:pt x="0" y="6118352"/>
                  </a:lnTo>
                  <a:lnTo>
                    <a:pt x="0" y="0"/>
                  </a:lnTo>
                  <a:close/>
                </a:path>
              </a:pathLst>
            </a:custGeom>
            <a:blipFill>
              <a:blip r:embed="rId2"/>
              <a:stretch>
                <a:fillRect l="0" t="0" r="0" b="0"/>
              </a:stretch>
            </a:blipFill>
          </p:spPr>
        </p:sp>
      </p:grpSp>
      <p:grpSp>
        <p:nvGrpSpPr>
          <p:cNvPr name="Group 4" id="4"/>
          <p:cNvGrpSpPr/>
          <p:nvPr/>
        </p:nvGrpSpPr>
        <p:grpSpPr>
          <a:xfrm rot="0">
            <a:off x="8200644" y="2371344"/>
            <a:ext cx="3893820" cy="2634996"/>
            <a:chOff x="0" y="0"/>
            <a:chExt cx="5191760" cy="3513328"/>
          </a:xfrm>
        </p:grpSpPr>
        <p:sp>
          <p:nvSpPr>
            <p:cNvPr name="Freeform 5" id="5"/>
            <p:cNvSpPr/>
            <p:nvPr/>
          </p:nvSpPr>
          <p:spPr>
            <a:xfrm flipH="false" flipV="false" rot="0">
              <a:off x="0" y="0"/>
              <a:ext cx="5191760" cy="3513328"/>
            </a:xfrm>
            <a:custGeom>
              <a:avLst/>
              <a:gdLst/>
              <a:ahLst/>
              <a:cxnLst/>
              <a:rect r="r" b="b" t="t" l="l"/>
              <a:pathLst>
                <a:path h="3513328" w="5191760">
                  <a:moveTo>
                    <a:pt x="0" y="0"/>
                  </a:moveTo>
                  <a:lnTo>
                    <a:pt x="5191760" y="0"/>
                  </a:lnTo>
                  <a:lnTo>
                    <a:pt x="5191760" y="3513328"/>
                  </a:lnTo>
                  <a:lnTo>
                    <a:pt x="0" y="3513328"/>
                  </a:lnTo>
                  <a:lnTo>
                    <a:pt x="0" y="0"/>
                  </a:lnTo>
                  <a:close/>
                </a:path>
              </a:pathLst>
            </a:custGeom>
            <a:blipFill>
              <a:blip r:embed="rId3"/>
              <a:stretch>
                <a:fillRect l="0" t="0" r="0" b="0"/>
              </a:stretch>
            </a:blipFill>
          </p:spPr>
        </p:sp>
      </p:grpSp>
      <p:grpSp>
        <p:nvGrpSpPr>
          <p:cNvPr name="Group 6" id="6"/>
          <p:cNvGrpSpPr/>
          <p:nvPr/>
        </p:nvGrpSpPr>
        <p:grpSpPr>
          <a:xfrm rot="0">
            <a:off x="5730240" y="5007864"/>
            <a:ext cx="4536948" cy="1697736"/>
            <a:chOff x="0" y="0"/>
            <a:chExt cx="6049264" cy="2263648"/>
          </a:xfrm>
        </p:grpSpPr>
        <p:sp>
          <p:nvSpPr>
            <p:cNvPr name="Freeform 7" id="7"/>
            <p:cNvSpPr/>
            <p:nvPr/>
          </p:nvSpPr>
          <p:spPr>
            <a:xfrm flipH="false" flipV="false" rot="0">
              <a:off x="0" y="0"/>
              <a:ext cx="6049264" cy="2263648"/>
            </a:xfrm>
            <a:custGeom>
              <a:avLst/>
              <a:gdLst/>
              <a:ahLst/>
              <a:cxnLst/>
              <a:rect r="r" b="b" t="t" l="l"/>
              <a:pathLst>
                <a:path h="2263648" w="6049264">
                  <a:moveTo>
                    <a:pt x="0" y="0"/>
                  </a:moveTo>
                  <a:lnTo>
                    <a:pt x="6049264" y="0"/>
                  </a:lnTo>
                  <a:lnTo>
                    <a:pt x="6049264" y="2263648"/>
                  </a:lnTo>
                  <a:lnTo>
                    <a:pt x="0" y="2263648"/>
                  </a:lnTo>
                  <a:lnTo>
                    <a:pt x="0" y="0"/>
                  </a:lnTo>
                  <a:close/>
                </a:path>
              </a:pathLst>
            </a:custGeom>
            <a:blipFill>
              <a:blip r:embed="rId4"/>
              <a:stretch>
                <a:fillRect l="0" t="0" r="0" b="0"/>
              </a:stretch>
            </a:blipFill>
          </p:spPr>
        </p:sp>
      </p:grpSp>
      <p:sp>
        <p:nvSpPr>
          <p:cNvPr name="TextBox 8" id="8"/>
          <p:cNvSpPr txBox="true"/>
          <p:nvPr/>
        </p:nvSpPr>
        <p:spPr>
          <a:xfrm rot="0">
            <a:off x="685800" y="733425"/>
            <a:ext cx="1727299"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ICE-BREAKER</a:t>
            </a:r>
          </a:p>
        </p:txBody>
      </p:sp>
      <p:sp>
        <p:nvSpPr>
          <p:cNvPr name="TextBox 9" id="9"/>
          <p:cNvSpPr txBox="true"/>
          <p:nvPr/>
        </p:nvSpPr>
        <p:spPr>
          <a:xfrm rot="0">
            <a:off x="685800" y="1538319"/>
            <a:ext cx="4584158" cy="2015879"/>
          </a:xfrm>
          <a:prstGeom prst="rect">
            <a:avLst/>
          </a:prstGeom>
        </p:spPr>
        <p:txBody>
          <a:bodyPr anchor="t" rtlCol="false" tIns="0" lIns="0" bIns="0" rIns="0">
            <a:spAutoFit/>
          </a:bodyPr>
          <a:lstStyle/>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RELIABLE OR NOT?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994148" y="1670304"/>
            <a:ext cx="7197852" cy="4956048"/>
            <a:chOff x="0" y="0"/>
            <a:chExt cx="9597136" cy="6608064"/>
          </a:xfrm>
        </p:grpSpPr>
        <p:sp>
          <p:nvSpPr>
            <p:cNvPr name="Freeform 3" id="3"/>
            <p:cNvSpPr/>
            <p:nvPr/>
          </p:nvSpPr>
          <p:spPr>
            <a:xfrm flipH="false" flipV="false" rot="0">
              <a:off x="0" y="0"/>
              <a:ext cx="9597136" cy="6608064"/>
            </a:xfrm>
            <a:custGeom>
              <a:avLst/>
              <a:gdLst/>
              <a:ahLst/>
              <a:cxnLst/>
              <a:rect r="r" b="b" t="t" l="l"/>
              <a:pathLst>
                <a:path h="6608064" w="9597136">
                  <a:moveTo>
                    <a:pt x="0" y="0"/>
                  </a:moveTo>
                  <a:lnTo>
                    <a:pt x="9597136" y="0"/>
                  </a:lnTo>
                  <a:lnTo>
                    <a:pt x="9597136" y="6608064"/>
                  </a:lnTo>
                  <a:lnTo>
                    <a:pt x="0" y="6608064"/>
                  </a:lnTo>
                  <a:lnTo>
                    <a:pt x="0" y="0"/>
                  </a:lnTo>
                  <a:close/>
                </a:path>
              </a:pathLst>
            </a:custGeom>
            <a:blipFill>
              <a:blip r:embed="rId2"/>
              <a:stretch>
                <a:fillRect l="0" t="0" r="0" b="0"/>
              </a:stretch>
            </a:blipFill>
          </p:spPr>
        </p:sp>
      </p:grpSp>
      <p:sp>
        <p:nvSpPr>
          <p:cNvPr name="Freeform 4" id="4"/>
          <p:cNvSpPr/>
          <p:nvPr/>
        </p:nvSpPr>
        <p:spPr>
          <a:xfrm flipH="false" flipV="false" rot="0">
            <a:off x="5085207" y="6765131"/>
            <a:ext cx="3706368" cy="9525"/>
          </a:xfrm>
          <a:custGeom>
            <a:avLst/>
            <a:gdLst/>
            <a:ahLst/>
            <a:cxnLst/>
            <a:rect r="r" b="b" t="t" l="l"/>
            <a:pathLst>
              <a:path h="9525" w="3706368">
                <a:moveTo>
                  <a:pt x="0" y="0"/>
                </a:moveTo>
                <a:lnTo>
                  <a:pt x="3706368" y="0"/>
                </a:lnTo>
                <a:lnTo>
                  <a:pt x="3706368" y="9525"/>
                </a:lnTo>
                <a:lnTo>
                  <a:pt x="0" y="95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5085845" y="6611417"/>
            <a:ext cx="3781044" cy="181356"/>
            <a:chOff x="0" y="0"/>
            <a:chExt cx="5041392" cy="241808"/>
          </a:xfrm>
        </p:grpSpPr>
        <p:sp>
          <p:nvSpPr>
            <p:cNvPr name="Freeform 6" id="6"/>
            <p:cNvSpPr/>
            <p:nvPr/>
          </p:nvSpPr>
          <p:spPr>
            <a:xfrm flipH="false" flipV="false" rot="0">
              <a:off x="0" y="0"/>
              <a:ext cx="5041392" cy="241808"/>
            </a:xfrm>
            <a:custGeom>
              <a:avLst/>
              <a:gdLst/>
              <a:ahLst/>
              <a:cxnLst/>
              <a:rect r="r" b="b" t="t" l="l"/>
              <a:pathLst>
                <a:path h="241808" w="5041392">
                  <a:moveTo>
                    <a:pt x="0" y="0"/>
                  </a:moveTo>
                  <a:lnTo>
                    <a:pt x="5041392" y="0"/>
                  </a:lnTo>
                  <a:lnTo>
                    <a:pt x="5041392" y="241808"/>
                  </a:lnTo>
                  <a:lnTo>
                    <a:pt x="0" y="241808"/>
                  </a:lnTo>
                  <a:lnTo>
                    <a:pt x="0" y="0"/>
                  </a:lnTo>
                  <a:close/>
                </a:path>
              </a:pathLst>
            </a:custGeom>
            <a:blipFill>
              <a:blip r:embed="rId5"/>
              <a:stretch>
                <a:fillRect l="0" t="0" r="0" b="0"/>
              </a:stretch>
            </a:blipFill>
          </p:spPr>
        </p:sp>
      </p:grpSp>
      <p:sp>
        <p:nvSpPr>
          <p:cNvPr name="Freeform 7" id="7"/>
          <p:cNvSpPr/>
          <p:nvPr/>
        </p:nvSpPr>
        <p:spPr>
          <a:xfrm flipH="false" flipV="false" rot="0">
            <a:off x="8791575" y="6765131"/>
            <a:ext cx="38100" cy="9525"/>
          </a:xfrm>
          <a:custGeom>
            <a:avLst/>
            <a:gdLst/>
            <a:ahLst/>
            <a:cxnLst/>
            <a:rect r="r" b="b" t="t" l="l"/>
            <a:pathLst>
              <a:path h="9525" w="38100">
                <a:moveTo>
                  <a:pt x="0" y="0"/>
                </a:moveTo>
                <a:lnTo>
                  <a:pt x="38100" y="0"/>
                </a:lnTo>
                <a:lnTo>
                  <a:pt x="38100" y="9525"/>
                </a:lnTo>
                <a:lnTo>
                  <a:pt x="0" y="95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685800" y="685800"/>
            <a:ext cx="4399407" cy="2868398"/>
            <a:chOff x="0" y="0"/>
            <a:chExt cx="5865876" cy="3824530"/>
          </a:xfrm>
        </p:grpSpPr>
        <p:sp>
          <p:nvSpPr>
            <p:cNvPr name="TextBox 9" id="9"/>
            <p:cNvSpPr txBox="true"/>
            <p:nvPr/>
          </p:nvSpPr>
          <p:spPr>
            <a:xfrm rot="0">
              <a:off x="0" y="47625"/>
              <a:ext cx="2303066" cy="456142"/>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ICE-BREAKER</a:t>
              </a:r>
            </a:p>
          </p:txBody>
        </p:sp>
        <p:sp>
          <p:nvSpPr>
            <p:cNvPr name="TextBox 10" id="10"/>
            <p:cNvSpPr txBox="true"/>
            <p:nvPr/>
          </p:nvSpPr>
          <p:spPr>
            <a:xfrm rot="0">
              <a:off x="0" y="1076367"/>
              <a:ext cx="5865876" cy="2748163"/>
            </a:xfrm>
            <a:prstGeom prst="rect">
              <a:avLst/>
            </a:prstGeom>
          </p:spPr>
          <p:txBody>
            <a:bodyPr anchor="t" rtlCol="false" tIns="0" lIns="0" bIns="0" rIns="0">
              <a:spAutoFit/>
            </a:bodyPr>
            <a:lstStyle/>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REAL OR FAKE?</a:t>
              </a:r>
            </a:p>
          </p:txBody>
        </p:sp>
      </p:grpSp>
      <p:grpSp>
        <p:nvGrpSpPr>
          <p:cNvPr name="Group 11" id="11"/>
          <p:cNvGrpSpPr/>
          <p:nvPr/>
        </p:nvGrpSpPr>
        <p:grpSpPr>
          <a:xfrm rot="0">
            <a:off x="0" y="0"/>
            <a:ext cx="12192000" cy="889028"/>
            <a:chOff x="0" y="0"/>
            <a:chExt cx="16256000" cy="1185370"/>
          </a:xfrm>
        </p:grpSpPr>
        <p:sp>
          <p:nvSpPr>
            <p:cNvPr name="Freeform 12" id="12"/>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8"/>
              <a:stretch>
                <a:fillRect l="0" t="0" r="0" b="0"/>
              </a:stretch>
            </a:blipFill>
          </p:spPr>
        </p:sp>
        <p:sp>
          <p:nvSpPr>
            <p:cNvPr name="Freeform 13" id="13"/>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9"/>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268951" y="885444"/>
            <a:ext cx="4956048" cy="5087112"/>
            <a:chOff x="0" y="0"/>
            <a:chExt cx="6608064" cy="6782816"/>
          </a:xfrm>
        </p:grpSpPr>
        <p:sp>
          <p:nvSpPr>
            <p:cNvPr name="Freeform 3" id="3"/>
            <p:cNvSpPr/>
            <p:nvPr/>
          </p:nvSpPr>
          <p:spPr>
            <a:xfrm flipH="true" flipV="false" rot="0">
              <a:off x="0" y="0"/>
              <a:ext cx="6608064" cy="6782816"/>
            </a:xfrm>
            <a:custGeom>
              <a:avLst/>
              <a:gdLst/>
              <a:ahLst/>
              <a:cxnLst/>
              <a:rect r="r" b="b" t="t" l="l"/>
              <a:pathLst>
                <a:path h="6782816" w="6608064">
                  <a:moveTo>
                    <a:pt x="0" y="6782816"/>
                  </a:moveTo>
                  <a:lnTo>
                    <a:pt x="0" y="0"/>
                  </a:lnTo>
                  <a:lnTo>
                    <a:pt x="6608064" y="0"/>
                  </a:lnTo>
                  <a:lnTo>
                    <a:pt x="6608064" y="6782816"/>
                  </a:lnTo>
                  <a:close/>
                </a:path>
              </a:pathLst>
            </a:custGeom>
            <a:blipFill>
              <a:blip r:embed="rId2"/>
              <a:stretch>
                <a:fillRect l="0" t="0" r="0" b="0"/>
              </a:stretch>
            </a:blipFill>
          </p:spPr>
        </p:sp>
      </p:grpSp>
      <p:sp>
        <p:nvSpPr>
          <p:cNvPr name="TextBox 4" id="4"/>
          <p:cNvSpPr txBox="true"/>
          <p:nvPr/>
        </p:nvSpPr>
        <p:spPr>
          <a:xfrm rot="0">
            <a:off x="685800" y="733425"/>
            <a:ext cx="250630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CLASS ACTIVITY</a:t>
            </a:r>
          </a:p>
        </p:txBody>
      </p:sp>
      <p:sp>
        <p:nvSpPr>
          <p:cNvPr name="TextBox 5" id="5"/>
          <p:cNvSpPr txBox="true"/>
          <p:nvPr/>
        </p:nvSpPr>
        <p:spPr>
          <a:xfrm rot="0">
            <a:off x="685800" y="1454854"/>
            <a:ext cx="4399407" cy="2996954"/>
          </a:xfrm>
          <a:prstGeom prst="rect">
            <a:avLst/>
          </a:prstGeom>
        </p:spPr>
        <p:txBody>
          <a:bodyPr anchor="t" rtlCol="false" tIns="0" lIns="0" bIns="0" rIns="0">
            <a:spAutoFit/>
          </a:bodyPr>
          <a:lstStyle/>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KNOWING</a:t>
            </a:r>
          </a:p>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WHAT</a:t>
            </a:r>
          </a:p>
          <a:p>
            <a:pPr algn="l">
              <a:lnSpc>
                <a:spcPts val="7793"/>
              </a:lnSpc>
            </a:pPr>
            <a:r>
              <a:rPr lang="en-US" sz="8035" spc="-233" b="true">
                <a:solidFill>
                  <a:srgbClr val="D84116"/>
                </a:solidFill>
                <a:latin typeface="IBM Plex Sans Condensed Bold"/>
                <a:ea typeface="IBM Plex Sans Condensed Bold"/>
                <a:cs typeface="IBM Plex Sans Condensed Bold"/>
                <a:sym typeface="IBM Plex Sans Condensed Bold"/>
              </a:rPr>
              <a:t>HAPPENS</a:t>
            </a:r>
          </a:p>
        </p:txBody>
      </p:sp>
      <p:sp>
        <p:nvSpPr>
          <p:cNvPr name="TextBox 6" id="6"/>
          <p:cNvSpPr txBox="true"/>
          <p:nvPr/>
        </p:nvSpPr>
        <p:spPr>
          <a:xfrm rot="0">
            <a:off x="6659169" y="1698309"/>
            <a:ext cx="4175611" cy="1250948"/>
          </a:xfrm>
          <a:prstGeom prst="rect">
            <a:avLst/>
          </a:prstGeom>
        </p:spPr>
        <p:txBody>
          <a:bodyPr anchor="t" rtlCol="false" tIns="0" lIns="0" bIns="0" rIns="0">
            <a:spAutoFit/>
          </a:bodyPr>
          <a:lstStyle/>
          <a:p>
            <a:pPr algn="l">
              <a:lnSpc>
                <a:spcPts val="4849"/>
              </a:lnSpc>
            </a:pPr>
            <a:r>
              <a:rPr lang="en-US" sz="4999" spc="-144" b="true">
                <a:solidFill>
                  <a:srgbClr val="FFFFFF"/>
                </a:solidFill>
                <a:latin typeface="IBM Plex Sans Condensed Bold"/>
                <a:ea typeface="IBM Plex Sans Condensed Bold"/>
                <a:cs typeface="IBM Plex Sans Condensed Bold"/>
                <a:sym typeface="IBM Plex Sans Condensed Bold"/>
              </a:rPr>
              <a:t>Where do you get the news?</a:t>
            </a:r>
          </a:p>
        </p:txBody>
      </p:sp>
      <p:sp>
        <p:nvSpPr>
          <p:cNvPr name="TextBox 7" id="7"/>
          <p:cNvSpPr txBox="true"/>
          <p:nvPr/>
        </p:nvSpPr>
        <p:spPr>
          <a:xfrm rot="0">
            <a:off x="6659169" y="3345407"/>
            <a:ext cx="4175611" cy="883285"/>
          </a:xfrm>
          <a:prstGeom prst="rect">
            <a:avLst/>
          </a:prstGeom>
        </p:spPr>
        <p:txBody>
          <a:bodyPr anchor="t" rtlCol="false" tIns="0" lIns="0" bIns="0" rIns="0">
            <a:spAutoFit/>
          </a:bodyPr>
          <a:lstStyle/>
          <a:p>
            <a:pPr algn="l">
              <a:lnSpc>
                <a:spcPts val="3395"/>
              </a:lnSpc>
            </a:pPr>
            <a:r>
              <a:rPr lang="en-US" sz="3500" i="true" spc="-101">
                <a:solidFill>
                  <a:srgbClr val="FFFFFF"/>
                </a:solidFill>
                <a:latin typeface="IBM Plex Sans Condensed Italics"/>
                <a:ea typeface="IBM Plex Sans Condensed Italics"/>
                <a:cs typeface="IBM Plex Sans Condensed Italics"/>
                <a:sym typeface="IBM Plex Sans Condensed Italics"/>
              </a:rPr>
              <a:t>... or what information sources do you know?</a:t>
            </a:r>
          </a:p>
        </p:txBody>
      </p:sp>
      <p:grpSp>
        <p:nvGrpSpPr>
          <p:cNvPr name="Group 8" id="8"/>
          <p:cNvGrpSpPr/>
          <p:nvPr/>
        </p:nvGrpSpPr>
        <p:grpSpPr>
          <a:xfrm rot="0">
            <a:off x="0" y="0"/>
            <a:ext cx="12192000" cy="889028"/>
            <a:chOff x="0" y="0"/>
            <a:chExt cx="16256000" cy="1185370"/>
          </a:xfrm>
        </p:grpSpPr>
        <p:sp>
          <p:nvSpPr>
            <p:cNvPr name="Freeform 9" id="9"/>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3"/>
              <a:stretch>
                <a:fillRect l="0" t="0" r="0" b="0"/>
              </a:stretch>
            </a:blipFill>
          </p:spPr>
        </p:sp>
        <p:sp>
          <p:nvSpPr>
            <p:cNvPr name="Freeform 10" id="10"/>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4"/>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83885" y="886206"/>
            <a:ext cx="4956048" cy="5085588"/>
            <a:chOff x="0" y="0"/>
            <a:chExt cx="6608064" cy="6780784"/>
          </a:xfrm>
        </p:grpSpPr>
        <p:sp>
          <p:nvSpPr>
            <p:cNvPr name="Freeform 3" id="3"/>
            <p:cNvSpPr/>
            <p:nvPr/>
          </p:nvSpPr>
          <p:spPr>
            <a:xfrm flipH="true" flipV="false" rot="0">
              <a:off x="0" y="0"/>
              <a:ext cx="6608064" cy="6780784"/>
            </a:xfrm>
            <a:custGeom>
              <a:avLst/>
              <a:gdLst/>
              <a:ahLst/>
              <a:cxnLst/>
              <a:rect r="r" b="b" t="t" l="l"/>
              <a:pathLst>
                <a:path h="6780784" w="6608064">
                  <a:moveTo>
                    <a:pt x="6608064" y="0"/>
                  </a:moveTo>
                  <a:lnTo>
                    <a:pt x="0" y="0"/>
                  </a:lnTo>
                  <a:lnTo>
                    <a:pt x="0" y="6780784"/>
                  </a:lnTo>
                  <a:lnTo>
                    <a:pt x="6608064" y="6780784"/>
                  </a:lnTo>
                  <a:lnTo>
                    <a:pt x="6608064" y="0"/>
                  </a:lnTo>
                  <a:close/>
                </a:path>
              </a:pathLst>
            </a:custGeom>
            <a:blipFill>
              <a:blip r:embed="rId2"/>
              <a:stretch>
                <a:fillRect l="0" t="0" r="0" b="0"/>
              </a:stretch>
            </a:blipFill>
          </p:spPr>
        </p:sp>
      </p:grpSp>
      <p:sp>
        <p:nvSpPr>
          <p:cNvPr name="TextBox 4" id="4"/>
          <p:cNvSpPr txBox="true"/>
          <p:nvPr/>
        </p:nvSpPr>
        <p:spPr>
          <a:xfrm rot="0">
            <a:off x="685800" y="733425"/>
            <a:ext cx="250630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CLASS ACTIVITY</a:t>
            </a:r>
          </a:p>
        </p:txBody>
      </p:sp>
      <p:sp>
        <p:nvSpPr>
          <p:cNvPr name="TextBox 5" id="5"/>
          <p:cNvSpPr txBox="true"/>
          <p:nvPr/>
        </p:nvSpPr>
        <p:spPr>
          <a:xfrm rot="0">
            <a:off x="685800" y="1426279"/>
            <a:ext cx="5410200" cy="3400056"/>
          </a:xfrm>
          <a:prstGeom prst="rect">
            <a:avLst/>
          </a:prstGeom>
        </p:spPr>
        <p:txBody>
          <a:bodyPr anchor="t" rtlCol="false" tIns="0" lIns="0" bIns="0" rIns="0">
            <a:spAutoFit/>
          </a:bodyPr>
          <a:lstStyle/>
          <a:p>
            <a:pPr algn="l">
              <a:lnSpc>
                <a:spcPts val="6630"/>
              </a:lnSpc>
            </a:pPr>
            <a:r>
              <a:rPr lang="en-US" sz="6835" spc="-198" b="true">
                <a:solidFill>
                  <a:srgbClr val="D84116"/>
                </a:solidFill>
                <a:latin typeface="IBM Plex Sans Condensed Bold"/>
                <a:ea typeface="IBM Plex Sans Condensed Bold"/>
                <a:cs typeface="IBM Plex Sans Condensed Bold"/>
                <a:sym typeface="IBM Plex Sans Condensed Bold"/>
              </a:rPr>
              <a:t>THINKING</a:t>
            </a:r>
          </a:p>
          <a:p>
            <a:pPr algn="l">
              <a:lnSpc>
                <a:spcPts val="6630"/>
              </a:lnSpc>
            </a:pPr>
            <a:r>
              <a:rPr lang="en-US" sz="6835" spc="-198" b="true">
                <a:solidFill>
                  <a:srgbClr val="D84116"/>
                </a:solidFill>
                <a:latin typeface="IBM Plex Sans Condensed Bold"/>
                <a:ea typeface="IBM Plex Sans Condensed Bold"/>
                <a:cs typeface="IBM Plex Sans Condensed Bold"/>
                <a:sym typeface="IBM Plex Sans Condensed Bold"/>
              </a:rPr>
              <a:t>ABOUT OUR</a:t>
            </a:r>
          </a:p>
          <a:p>
            <a:pPr algn="l">
              <a:lnSpc>
                <a:spcPts val="6630"/>
              </a:lnSpc>
            </a:pPr>
            <a:r>
              <a:rPr lang="en-US" sz="6835" spc="-198" b="true">
                <a:solidFill>
                  <a:srgbClr val="D84116"/>
                </a:solidFill>
                <a:latin typeface="IBM Plex Sans Condensed Bold"/>
                <a:ea typeface="IBM Plex Sans Condensed Bold"/>
                <a:cs typeface="IBM Plex Sans Condensed Bold"/>
                <a:sym typeface="IBM Plex Sans Condensed Bold"/>
              </a:rPr>
              <a:t>SOURCES OF</a:t>
            </a:r>
          </a:p>
          <a:p>
            <a:pPr algn="l">
              <a:lnSpc>
                <a:spcPts val="6630"/>
              </a:lnSpc>
            </a:pPr>
            <a:r>
              <a:rPr lang="en-US" sz="6835" spc="-198" b="true">
                <a:solidFill>
                  <a:srgbClr val="D84116"/>
                </a:solidFill>
                <a:latin typeface="IBM Plex Sans Condensed Bold"/>
                <a:ea typeface="IBM Plex Sans Condensed Bold"/>
                <a:cs typeface="IBM Plex Sans Condensed Bold"/>
                <a:sym typeface="IBM Plex Sans Condensed Bold"/>
              </a:rPr>
              <a:t>INFORMATION</a:t>
            </a:r>
          </a:p>
        </p:txBody>
      </p:sp>
      <p:sp>
        <p:nvSpPr>
          <p:cNvPr name="TextBox 6" id="6"/>
          <p:cNvSpPr txBox="true"/>
          <p:nvPr/>
        </p:nvSpPr>
        <p:spPr>
          <a:xfrm rot="0">
            <a:off x="6774103" y="1708035"/>
            <a:ext cx="4175611" cy="2788918"/>
          </a:xfrm>
          <a:prstGeom prst="rect">
            <a:avLst/>
          </a:prstGeom>
        </p:spPr>
        <p:txBody>
          <a:bodyPr anchor="t" rtlCol="false" tIns="0" lIns="0" bIns="0" rIns="0">
            <a:spAutoFit/>
          </a:bodyPr>
          <a:lstStyle/>
          <a:p>
            <a:pPr algn="l">
              <a:lnSpc>
                <a:spcPts val="4364"/>
              </a:lnSpc>
            </a:pPr>
            <a:r>
              <a:rPr lang="en-US" sz="4499" spc="-130">
                <a:solidFill>
                  <a:srgbClr val="FFFFFF"/>
                </a:solidFill>
                <a:latin typeface="IBM Plex Sans Condensed"/>
                <a:ea typeface="IBM Plex Sans Condensed"/>
                <a:cs typeface="IBM Plex Sans Condensed"/>
                <a:sym typeface="IBM Plex Sans Condensed"/>
              </a:rPr>
              <a:t>Have you come across news that seems strange over the past week/month?</a:t>
            </a:r>
          </a:p>
        </p:txBody>
      </p:sp>
      <p:grpSp>
        <p:nvGrpSpPr>
          <p:cNvPr name="Group 7" id="7"/>
          <p:cNvGrpSpPr/>
          <p:nvPr/>
        </p:nvGrpSpPr>
        <p:grpSpPr>
          <a:xfrm rot="0">
            <a:off x="0" y="0"/>
            <a:ext cx="12192000" cy="889028"/>
            <a:chOff x="0" y="0"/>
            <a:chExt cx="16256000" cy="1185370"/>
          </a:xfrm>
        </p:grpSpPr>
        <p:sp>
          <p:nvSpPr>
            <p:cNvPr name="Freeform 8" id="8"/>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3"/>
              <a:stretch>
                <a:fillRect l="0" t="0" r="0" b="0"/>
              </a:stretch>
            </a:blipFill>
          </p:spPr>
        </p:sp>
        <p:sp>
          <p:nvSpPr>
            <p:cNvPr name="Freeform 9" id="9"/>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4"/>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85800" y="733425"/>
            <a:ext cx="250630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CLASS ACTIVITY</a:t>
            </a:r>
          </a:p>
        </p:txBody>
      </p:sp>
      <p:sp>
        <p:nvSpPr>
          <p:cNvPr name="TextBox 3" id="3"/>
          <p:cNvSpPr txBox="true"/>
          <p:nvPr/>
        </p:nvSpPr>
        <p:spPr>
          <a:xfrm rot="0">
            <a:off x="685800" y="1426279"/>
            <a:ext cx="4172133" cy="2561856"/>
          </a:xfrm>
          <a:prstGeom prst="rect">
            <a:avLst/>
          </a:prstGeom>
        </p:spPr>
        <p:txBody>
          <a:bodyPr anchor="t" rtlCol="false" tIns="0" lIns="0" bIns="0" rIns="0">
            <a:spAutoFit/>
          </a:bodyPr>
          <a:lstStyle/>
          <a:p>
            <a:pPr algn="l">
              <a:lnSpc>
                <a:spcPts val="6630"/>
              </a:lnSpc>
            </a:pPr>
            <a:r>
              <a:rPr lang="en-US" sz="6835" spc="-198" b="true">
                <a:solidFill>
                  <a:srgbClr val="D84116"/>
                </a:solidFill>
                <a:latin typeface="IBM Plex Sans Condensed Bold"/>
                <a:ea typeface="IBM Plex Sans Condensed Bold"/>
                <a:cs typeface="IBM Plex Sans Condensed Bold"/>
                <a:sym typeface="IBM Plex Sans Condensed Bold"/>
              </a:rPr>
              <a:t>STRANGE IN WHAT WAY?</a:t>
            </a:r>
          </a:p>
        </p:txBody>
      </p:sp>
      <p:sp>
        <p:nvSpPr>
          <p:cNvPr name="TextBox 4" id="4"/>
          <p:cNvSpPr txBox="true"/>
          <p:nvPr/>
        </p:nvSpPr>
        <p:spPr>
          <a:xfrm rot="0">
            <a:off x="5466534" y="1093470"/>
            <a:ext cx="6387438" cy="4661535"/>
          </a:xfrm>
          <a:prstGeom prst="rect">
            <a:avLst/>
          </a:prstGeom>
        </p:spPr>
        <p:txBody>
          <a:bodyPr anchor="t" rtlCol="false" tIns="0" lIns="0" bIns="0" rIns="0">
            <a:spAutoFit/>
          </a:bodyPr>
          <a:lstStyle/>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a. </a:t>
            </a:r>
            <a:r>
              <a:rPr lang="en-US" sz="2999" spc="-86">
                <a:solidFill>
                  <a:srgbClr val="D84116"/>
                </a:solidFill>
                <a:latin typeface="IBM Plex Sans Condensed"/>
                <a:ea typeface="IBM Plex Sans Condensed"/>
                <a:cs typeface="IBM Plex Sans Condensed"/>
                <a:sym typeface="IBM Plex Sans Condensed"/>
              </a:rPr>
              <a:t>Simply not true</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b. </a:t>
            </a:r>
            <a:r>
              <a:rPr lang="en-US" sz="2999" spc="-86">
                <a:solidFill>
                  <a:srgbClr val="D84116"/>
                </a:solidFill>
                <a:latin typeface="IBM Plex Sans Condensed"/>
                <a:ea typeface="IBM Plex Sans Condensed"/>
                <a:cs typeface="IBM Plex Sans Condensed"/>
                <a:sym typeface="IBM Plex Sans Condensed"/>
              </a:rPr>
              <a:t>I completely disagree</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c. </a:t>
            </a:r>
            <a:r>
              <a:rPr lang="en-US" sz="2999" spc="-86">
                <a:solidFill>
                  <a:srgbClr val="D84116"/>
                </a:solidFill>
                <a:latin typeface="IBM Plex Sans Condensed"/>
                <a:ea typeface="IBM Plex Sans Condensed"/>
                <a:cs typeface="IBM Plex Sans Condensed"/>
                <a:sym typeface="IBM Plex Sans Condensed"/>
              </a:rPr>
              <a:t>Exaggerated or twisted</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d. </a:t>
            </a:r>
            <a:r>
              <a:rPr lang="en-US" sz="2999" spc="-86">
                <a:solidFill>
                  <a:srgbClr val="D84116"/>
                </a:solidFill>
                <a:latin typeface="IBM Plex Sans Condensed"/>
                <a:ea typeface="IBM Plex Sans Condensed"/>
                <a:cs typeface="IBM Plex Sans Condensed"/>
                <a:sym typeface="IBM Plex Sans Condensed"/>
              </a:rPr>
              <a:t>Too good (or too bad) to be true</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e. </a:t>
            </a:r>
            <a:r>
              <a:rPr lang="en-US" sz="2999" spc="-86">
                <a:solidFill>
                  <a:srgbClr val="D84116"/>
                </a:solidFill>
                <a:latin typeface="IBM Plex Sans Condensed"/>
                <a:ea typeface="IBM Plex Sans Condensed"/>
                <a:cs typeface="IBM Plex Sans Condensed"/>
                <a:sym typeface="IBM Plex Sans Condensed"/>
              </a:rPr>
              <a:t>Contradicts everything I know on the subject</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f. </a:t>
            </a:r>
            <a:r>
              <a:rPr lang="en-US" sz="2999" spc="-86">
                <a:solidFill>
                  <a:srgbClr val="D84116"/>
                </a:solidFill>
                <a:latin typeface="IBM Plex Sans Condensed"/>
                <a:ea typeface="IBM Plex Sans Condensed"/>
                <a:cs typeface="IBM Plex Sans Condensed"/>
                <a:sym typeface="IBM Plex Sans Condensed"/>
              </a:rPr>
              <a:t>Fits my wishes or beliefs a bit too easily</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g. </a:t>
            </a:r>
            <a:r>
              <a:rPr lang="en-US" sz="2999" spc="-86">
                <a:solidFill>
                  <a:srgbClr val="D84116"/>
                </a:solidFill>
                <a:latin typeface="IBM Plex Sans Condensed"/>
                <a:ea typeface="IBM Plex Sans Condensed"/>
                <a:cs typeface="IBM Plex Sans Condensed"/>
                <a:sym typeface="IBM Plex Sans Condensed"/>
              </a:rPr>
              <a:t>Disgusting</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h. </a:t>
            </a:r>
            <a:r>
              <a:rPr lang="en-US" sz="2999" spc="-86">
                <a:solidFill>
                  <a:srgbClr val="D84116"/>
                </a:solidFill>
                <a:latin typeface="IBM Plex Sans Condensed"/>
                <a:ea typeface="IBM Plex Sans Condensed"/>
                <a:cs typeface="IBM Plex Sans Condensed"/>
                <a:sym typeface="IBM Plex Sans Condensed"/>
              </a:rPr>
              <a:t>Joke</a:t>
            </a:r>
          </a:p>
          <a:p>
            <a:pPr algn="l">
              <a:lnSpc>
                <a:spcPts val="3719"/>
              </a:lnSpc>
            </a:pPr>
            <a:r>
              <a:rPr lang="en-US" sz="2999" spc="-86" b="true">
                <a:solidFill>
                  <a:srgbClr val="D84116"/>
                </a:solidFill>
                <a:latin typeface="IBM Plex Sans Condensed Bold"/>
                <a:ea typeface="IBM Plex Sans Condensed Bold"/>
                <a:cs typeface="IBM Plex Sans Condensed Bold"/>
                <a:sym typeface="IBM Plex Sans Condensed Bold"/>
              </a:rPr>
              <a:t>i. </a:t>
            </a:r>
            <a:r>
              <a:rPr lang="en-US" sz="2999" spc="-86">
                <a:solidFill>
                  <a:srgbClr val="D84116"/>
                </a:solidFill>
                <a:latin typeface="IBM Plex Sans Condensed"/>
                <a:ea typeface="IBM Plex Sans Condensed"/>
                <a:cs typeface="IBM Plex Sans Condensed"/>
                <a:sym typeface="IBM Plex Sans Condensed"/>
              </a:rPr>
              <a:t>Other</a:t>
            </a:r>
          </a:p>
        </p:txBody>
      </p:sp>
      <p:grpSp>
        <p:nvGrpSpPr>
          <p:cNvPr name="Group 5" id="5"/>
          <p:cNvGrpSpPr/>
          <p:nvPr/>
        </p:nvGrpSpPr>
        <p:grpSpPr>
          <a:xfrm rot="0">
            <a:off x="0" y="0"/>
            <a:ext cx="12192000" cy="889028"/>
            <a:chOff x="0" y="0"/>
            <a:chExt cx="16256000" cy="1185370"/>
          </a:xfrm>
        </p:grpSpPr>
        <p:sp>
          <p:nvSpPr>
            <p:cNvPr name="Freeform 6" id="6"/>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2"/>
              <a:stretch>
                <a:fillRect l="0" t="0" r="0" b="0"/>
              </a:stretch>
            </a:blipFill>
          </p:spPr>
        </p:sp>
        <p:sp>
          <p:nvSpPr>
            <p:cNvPr name="Freeform 7" id="7"/>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3"/>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006084" y="1083564"/>
            <a:ext cx="3803904" cy="2561844"/>
            <a:chOff x="0" y="0"/>
            <a:chExt cx="5071872" cy="3415792"/>
          </a:xfrm>
        </p:grpSpPr>
        <p:sp>
          <p:nvSpPr>
            <p:cNvPr name="Freeform 3" id="3"/>
            <p:cNvSpPr/>
            <p:nvPr/>
          </p:nvSpPr>
          <p:spPr>
            <a:xfrm flipH="false" flipV="false" rot="0">
              <a:off x="0" y="0"/>
              <a:ext cx="5071872" cy="3415792"/>
            </a:xfrm>
            <a:custGeom>
              <a:avLst/>
              <a:gdLst/>
              <a:ahLst/>
              <a:cxnLst/>
              <a:rect r="r" b="b" t="t" l="l"/>
              <a:pathLst>
                <a:path h="3415792" w="5071872">
                  <a:moveTo>
                    <a:pt x="0" y="0"/>
                  </a:moveTo>
                  <a:lnTo>
                    <a:pt x="5071872" y="0"/>
                  </a:lnTo>
                  <a:lnTo>
                    <a:pt x="5071872" y="3415792"/>
                  </a:lnTo>
                  <a:lnTo>
                    <a:pt x="0" y="3415792"/>
                  </a:lnTo>
                  <a:lnTo>
                    <a:pt x="0" y="0"/>
                  </a:lnTo>
                  <a:close/>
                </a:path>
              </a:pathLst>
            </a:custGeom>
            <a:blipFill>
              <a:blip r:embed="rId2"/>
              <a:stretch>
                <a:fillRect l="0" t="0" r="0" b="0"/>
              </a:stretch>
            </a:blipFill>
          </p:spPr>
        </p:sp>
      </p:grpSp>
      <p:grpSp>
        <p:nvGrpSpPr>
          <p:cNvPr name="Group 4" id="4"/>
          <p:cNvGrpSpPr/>
          <p:nvPr/>
        </p:nvGrpSpPr>
        <p:grpSpPr>
          <a:xfrm rot="-10800000">
            <a:off x="8423148" y="2699004"/>
            <a:ext cx="3192780" cy="3720084"/>
            <a:chOff x="0" y="0"/>
            <a:chExt cx="4257040" cy="4960112"/>
          </a:xfrm>
        </p:grpSpPr>
        <p:sp>
          <p:nvSpPr>
            <p:cNvPr name="Freeform 5" id="5"/>
            <p:cNvSpPr/>
            <p:nvPr/>
          </p:nvSpPr>
          <p:spPr>
            <a:xfrm flipH="true" flipV="false" rot="0">
              <a:off x="0" y="0"/>
              <a:ext cx="4257040" cy="4960112"/>
            </a:xfrm>
            <a:custGeom>
              <a:avLst/>
              <a:gdLst/>
              <a:ahLst/>
              <a:cxnLst/>
              <a:rect r="r" b="b" t="t" l="l"/>
              <a:pathLst>
                <a:path h="4960112" w="4257040">
                  <a:moveTo>
                    <a:pt x="4257040" y="0"/>
                  </a:moveTo>
                  <a:lnTo>
                    <a:pt x="4257040" y="4960112"/>
                  </a:lnTo>
                  <a:lnTo>
                    <a:pt x="3724910" y="4960112"/>
                  </a:lnTo>
                  <a:lnTo>
                    <a:pt x="0" y="4960112"/>
                  </a:lnTo>
                  <a:lnTo>
                    <a:pt x="0" y="0"/>
                  </a:lnTo>
                  <a:close/>
                </a:path>
              </a:pathLst>
            </a:custGeom>
            <a:blipFill>
              <a:blip r:embed="rId3"/>
              <a:stretch>
                <a:fillRect l="0" t="0" r="0" b="0"/>
              </a:stretch>
            </a:blipFill>
          </p:spPr>
        </p:sp>
      </p:grpSp>
      <p:grpSp>
        <p:nvGrpSpPr>
          <p:cNvPr name="Group 6" id="6"/>
          <p:cNvGrpSpPr/>
          <p:nvPr/>
        </p:nvGrpSpPr>
        <p:grpSpPr>
          <a:xfrm rot="-10800000">
            <a:off x="4539996" y="3137916"/>
            <a:ext cx="3191256" cy="3720084"/>
            <a:chOff x="0" y="0"/>
            <a:chExt cx="4255008" cy="4960112"/>
          </a:xfrm>
        </p:grpSpPr>
        <p:sp>
          <p:nvSpPr>
            <p:cNvPr name="Freeform 7" id="7"/>
            <p:cNvSpPr/>
            <p:nvPr/>
          </p:nvSpPr>
          <p:spPr>
            <a:xfrm flipH="false" flipV="false" rot="0">
              <a:off x="0" y="0"/>
              <a:ext cx="4255008" cy="4960112"/>
            </a:xfrm>
            <a:custGeom>
              <a:avLst/>
              <a:gdLst/>
              <a:ahLst/>
              <a:cxnLst/>
              <a:rect r="r" b="b" t="t" l="l"/>
              <a:pathLst>
                <a:path h="4960112" w="4255008">
                  <a:moveTo>
                    <a:pt x="0" y="0"/>
                  </a:moveTo>
                  <a:lnTo>
                    <a:pt x="4255008" y="0"/>
                  </a:lnTo>
                  <a:lnTo>
                    <a:pt x="4255008" y="4960112"/>
                  </a:lnTo>
                  <a:lnTo>
                    <a:pt x="0" y="4960112"/>
                  </a:lnTo>
                  <a:lnTo>
                    <a:pt x="0" y="0"/>
                  </a:lnTo>
                  <a:close/>
                </a:path>
              </a:pathLst>
            </a:custGeom>
            <a:blipFill>
              <a:blip r:embed="rId3"/>
              <a:stretch>
                <a:fillRect l="0" t="0" r="0" b="0"/>
              </a:stretch>
            </a:blipFill>
          </p:spPr>
        </p:sp>
      </p:grpSp>
      <p:sp>
        <p:nvSpPr>
          <p:cNvPr name="TextBox 8" id="8"/>
          <p:cNvSpPr txBox="true"/>
          <p:nvPr/>
        </p:nvSpPr>
        <p:spPr>
          <a:xfrm rot="0">
            <a:off x="685800" y="733425"/>
            <a:ext cx="2506307" cy="330200"/>
          </a:xfrm>
          <a:prstGeom prst="rect">
            <a:avLst/>
          </a:prstGeom>
        </p:spPr>
        <p:txBody>
          <a:bodyPr anchor="t" rtlCol="false" tIns="0" lIns="0" bIns="0" rIns="0">
            <a:spAutoFit/>
          </a:bodyPr>
          <a:lstStyle/>
          <a:p>
            <a:pPr algn="l">
              <a:lnSpc>
                <a:spcPts val="2424"/>
              </a:lnSpc>
            </a:pPr>
            <a:r>
              <a:rPr lang="en-US" sz="2499" spc="-72">
                <a:solidFill>
                  <a:srgbClr val="737373"/>
                </a:solidFill>
                <a:latin typeface="IBM Plex Sans Condensed"/>
                <a:ea typeface="IBM Plex Sans Condensed"/>
                <a:cs typeface="IBM Plex Sans Condensed"/>
                <a:sym typeface="IBM Plex Sans Condensed"/>
              </a:rPr>
              <a:t>CLASS ACTIVITY</a:t>
            </a:r>
          </a:p>
        </p:txBody>
      </p:sp>
      <p:sp>
        <p:nvSpPr>
          <p:cNvPr name="TextBox 9" id="9"/>
          <p:cNvSpPr txBox="true"/>
          <p:nvPr/>
        </p:nvSpPr>
        <p:spPr>
          <a:xfrm rot="0">
            <a:off x="685800" y="1426279"/>
            <a:ext cx="4172133" cy="1723656"/>
          </a:xfrm>
          <a:prstGeom prst="rect">
            <a:avLst/>
          </a:prstGeom>
        </p:spPr>
        <p:txBody>
          <a:bodyPr anchor="t" rtlCol="false" tIns="0" lIns="0" bIns="0" rIns="0">
            <a:spAutoFit/>
          </a:bodyPr>
          <a:lstStyle/>
          <a:p>
            <a:pPr algn="l">
              <a:lnSpc>
                <a:spcPts val="6630"/>
              </a:lnSpc>
            </a:pPr>
            <a:r>
              <a:rPr lang="en-US" sz="6835" spc="-198" b="true">
                <a:solidFill>
                  <a:srgbClr val="D84116"/>
                </a:solidFill>
                <a:latin typeface="IBM Plex Sans Condensed Bold"/>
                <a:ea typeface="IBM Plex Sans Condensed Bold"/>
                <a:cs typeface="IBM Plex Sans Condensed Bold"/>
                <a:sym typeface="IBM Plex Sans Condensed Bold"/>
              </a:rPr>
              <a:t>OPINION OR FACT?</a:t>
            </a:r>
          </a:p>
        </p:txBody>
      </p:sp>
      <p:sp>
        <p:nvSpPr>
          <p:cNvPr name="TextBox 10" id="10"/>
          <p:cNvSpPr txBox="true"/>
          <p:nvPr/>
        </p:nvSpPr>
        <p:spPr>
          <a:xfrm rot="0">
            <a:off x="4698965" y="4506362"/>
            <a:ext cx="2873319" cy="1468653"/>
          </a:xfrm>
          <a:prstGeom prst="rect">
            <a:avLst/>
          </a:prstGeom>
        </p:spPr>
        <p:txBody>
          <a:bodyPr anchor="t" rtlCol="false" tIns="0" lIns="0" bIns="0" rIns="0">
            <a:spAutoFit/>
          </a:bodyPr>
          <a:lstStyle/>
          <a:p>
            <a:pPr algn="l">
              <a:lnSpc>
                <a:spcPts val="2906"/>
              </a:lnSpc>
            </a:pPr>
            <a:r>
              <a:rPr lang="en-US" sz="2996" i="true" spc="-86">
                <a:solidFill>
                  <a:srgbClr val="FFFFFF"/>
                </a:solidFill>
                <a:latin typeface="IBM Plex Sans Condensed Italics"/>
                <a:ea typeface="IBM Plex Sans Condensed Italics"/>
                <a:cs typeface="IBM Plex Sans Condensed Italics"/>
                <a:sym typeface="IBM Plex Sans Condensed Italics"/>
              </a:rPr>
              <a:t>A fact is something that can be checked and backed up with evidence.</a:t>
            </a:r>
          </a:p>
        </p:txBody>
      </p:sp>
      <p:sp>
        <p:nvSpPr>
          <p:cNvPr name="TextBox 11" id="11"/>
          <p:cNvSpPr txBox="true"/>
          <p:nvPr/>
        </p:nvSpPr>
        <p:spPr>
          <a:xfrm rot="0">
            <a:off x="8582879" y="3858057"/>
            <a:ext cx="2873319" cy="1830603"/>
          </a:xfrm>
          <a:prstGeom prst="rect">
            <a:avLst/>
          </a:prstGeom>
        </p:spPr>
        <p:txBody>
          <a:bodyPr anchor="t" rtlCol="false" tIns="0" lIns="0" bIns="0" rIns="0">
            <a:spAutoFit/>
          </a:bodyPr>
          <a:lstStyle/>
          <a:p>
            <a:pPr algn="l">
              <a:lnSpc>
                <a:spcPts val="2906"/>
              </a:lnSpc>
            </a:pPr>
            <a:r>
              <a:rPr lang="en-US" sz="2996" i="true" spc="-86">
                <a:solidFill>
                  <a:srgbClr val="FFFFFF"/>
                </a:solidFill>
                <a:latin typeface="IBM Plex Sans Condensed Italics"/>
                <a:ea typeface="IBM Plex Sans Condensed Italics"/>
                <a:cs typeface="IBM Plex Sans Condensed Italics"/>
                <a:sym typeface="IBM Plex Sans Condensed Italics"/>
              </a:rPr>
              <a:t>An opinion is based on a belief or point of view. It is not based on verifiable evidence.</a:t>
            </a:r>
          </a:p>
        </p:txBody>
      </p:sp>
      <p:grpSp>
        <p:nvGrpSpPr>
          <p:cNvPr name="Group 12" id="12"/>
          <p:cNvGrpSpPr/>
          <p:nvPr/>
        </p:nvGrpSpPr>
        <p:grpSpPr>
          <a:xfrm rot="0">
            <a:off x="0" y="0"/>
            <a:ext cx="12192000" cy="889028"/>
            <a:chOff x="0" y="0"/>
            <a:chExt cx="16256000" cy="1185370"/>
          </a:xfrm>
        </p:grpSpPr>
        <p:sp>
          <p:nvSpPr>
            <p:cNvPr name="Freeform 13" id="13"/>
            <p:cNvSpPr/>
            <p:nvPr/>
          </p:nvSpPr>
          <p:spPr>
            <a:xfrm flipH="false" flipV="false" rot="0">
              <a:off x="0" y="0"/>
              <a:ext cx="2627221" cy="1185370"/>
            </a:xfrm>
            <a:custGeom>
              <a:avLst/>
              <a:gdLst/>
              <a:ahLst/>
              <a:cxnLst/>
              <a:rect r="r" b="b" t="t" l="l"/>
              <a:pathLst>
                <a:path h="1185370" w="2627221">
                  <a:moveTo>
                    <a:pt x="0" y="0"/>
                  </a:moveTo>
                  <a:lnTo>
                    <a:pt x="2627221" y="0"/>
                  </a:lnTo>
                  <a:lnTo>
                    <a:pt x="2627221" y="1185370"/>
                  </a:lnTo>
                  <a:lnTo>
                    <a:pt x="0" y="1185370"/>
                  </a:lnTo>
                  <a:lnTo>
                    <a:pt x="0" y="0"/>
                  </a:lnTo>
                  <a:close/>
                </a:path>
              </a:pathLst>
            </a:custGeom>
            <a:blipFill>
              <a:blip r:embed="rId4"/>
              <a:stretch>
                <a:fillRect l="0" t="0" r="0" b="0"/>
              </a:stretch>
            </a:blipFill>
          </p:spPr>
        </p:sp>
        <p:sp>
          <p:nvSpPr>
            <p:cNvPr name="Freeform 14" id="14"/>
            <p:cNvSpPr/>
            <p:nvPr/>
          </p:nvSpPr>
          <p:spPr>
            <a:xfrm flipH="false" flipV="false" rot="0">
              <a:off x="13582725" y="373387"/>
              <a:ext cx="2673275" cy="560840"/>
            </a:xfrm>
            <a:custGeom>
              <a:avLst/>
              <a:gdLst/>
              <a:ahLst/>
              <a:cxnLst/>
              <a:rect r="r" b="b" t="t" l="l"/>
              <a:pathLst>
                <a:path h="560840" w="2673275">
                  <a:moveTo>
                    <a:pt x="0" y="0"/>
                  </a:moveTo>
                  <a:lnTo>
                    <a:pt x="2673275" y="0"/>
                  </a:lnTo>
                  <a:lnTo>
                    <a:pt x="2673275" y="560840"/>
                  </a:lnTo>
                  <a:lnTo>
                    <a:pt x="0" y="560840"/>
                  </a:lnTo>
                  <a:lnTo>
                    <a:pt x="0" y="0"/>
                  </a:lnTo>
                  <a:close/>
                </a:path>
              </a:pathLst>
            </a:custGeom>
            <a:blipFill>
              <a:blip r:embed="rId5"/>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DAHDqTDRdUI</dc:identifier>
  <dcterms:modified xsi:type="dcterms:W3CDTF">2011-08-01T06:04:30Z</dcterms:modified>
  <cp:revision>1</cp:revision>
  <dc:title>Lesson F: Media Literacy - EN</dc:title>
</cp:coreProperties>
</file>