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IBM Plex Sans" charset="1" panose="020B0503050203000203"/>
      <p:regular r:id="rId17"/>
    </p:embeddedFont>
    <p:embeddedFont>
      <p:font typeface="IBM Plex Sans Bold" charset="1" panose="020B0803050203000203"/>
      <p:regular r:id="rId18"/>
    </p:embeddedFont>
    <p:embeddedFont>
      <p:font typeface="Overpass" charset="1" panose="00000500000000000000"/>
      <p:regular r:id="rId19"/>
    </p:embeddedFont>
    <p:embeddedFont>
      <p:font typeface="Overpass Bold" charset="1" panose="00000900000000000000"/>
      <p:regular r:id="rId20"/>
    </p:embeddedFont>
    <p:embeddedFont>
      <p:font typeface="Overpass Italics" charset="1" panose="00000500000000000000"/>
      <p:regular r:id="rId21"/>
    </p:embeddedFont>
    <p:embeddedFont>
      <p:font typeface="ArtBrush" charset="1" panose="020B0500000000000000"/>
      <p:regular r:id="rId22"/>
    </p:embeddedFont>
    <p:embeddedFont>
      <p:font typeface="Myriad Light" charset="1" panose="020B0403030403020204"/>
      <p:regular r:id="rId23"/>
    </p:embeddedFont>
    <p:embeddedFont>
      <p:font typeface="Overpass Bold Italics" charset="1" panose="000009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0.png" Type="http://schemas.openxmlformats.org/officeDocument/2006/relationships/image"/><Relationship Id="rId4" Target="https://what-europe-does-for-me.europarl.europa.eu/en/social/B104?search=renewable%20energy" TargetMode="External" Type="http://schemas.openxmlformats.org/officeDocument/2006/relationships/hyperlink"/><Relationship Id="rId5" Target="../media/image8.png" Type="http://schemas.openxmlformats.org/officeDocument/2006/relationships/image"/><Relationship Id="rId6"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5.png" Type="http://schemas.openxmlformats.org/officeDocument/2006/relationships/image"/><Relationship Id="rId2" Target="https://what-europe-does-for-me.eu/" TargetMode="External" Type="http://schemas.openxmlformats.org/officeDocument/2006/relationships/hyperlink"/><Relationship Id="rId3" Target="../media/image19.png" Type="http://schemas.openxmlformats.org/officeDocument/2006/relationships/image"/><Relationship Id="rId4" Target="../media/image20.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jpeg" Type="http://schemas.openxmlformats.org/officeDocument/2006/relationships/image"/><Relationship Id="rId8" Target="../media/image4.png" Type="http://schemas.openxmlformats.org/officeDocument/2006/relationships/image"/><Relationship Id="rId9" Target="../media/image2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 Id="rId4" Target="https://what-europe-does-for-me.eu/en/portal/2/D14" TargetMode="External" Type="http://schemas.openxmlformats.org/officeDocument/2006/relationships/hyperlink"/><Relationship Id="rId5" Target="../media/image8.png" Type="http://schemas.openxmlformats.org/officeDocument/2006/relationships/image"/><Relationship Id="rId6"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0.png" Type="http://schemas.openxmlformats.org/officeDocument/2006/relationships/image"/><Relationship Id="rId4" Target="https://what-europe-does-for-me.europarl.europa.eu/en/social/G14" TargetMode="External" Type="http://schemas.openxmlformats.org/officeDocument/2006/relationships/hyperlink"/><Relationship Id="rId5" Target="../media/image8.png" Type="http://schemas.openxmlformats.org/officeDocument/2006/relationships/image"/><Relationship Id="rId6"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0.png" Type="http://schemas.openxmlformats.org/officeDocument/2006/relationships/image"/><Relationship Id="rId4" Target="https://ec.europa.eu/growth/single-market/ce-marking_en" TargetMode="External" Type="http://schemas.openxmlformats.org/officeDocument/2006/relationships/hyperlink"/><Relationship Id="rId5" Target="https://ec.europa.eu/growth/single-market/ce-marking_en" TargetMode="External" Type="http://schemas.openxmlformats.org/officeDocument/2006/relationships/hyperlink"/><Relationship Id="rId6" Target="../media/image8.png" Type="http://schemas.openxmlformats.org/officeDocument/2006/relationships/image"/><Relationship Id="rId7"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0.png" Type="http://schemas.openxmlformats.org/officeDocument/2006/relationships/image"/><Relationship Id="rId4" Target="../media/image14.png" Type="http://schemas.openxmlformats.org/officeDocument/2006/relationships/image"/><Relationship Id="rId5" Target="https://what-europe-does-for-me.europarl.europa.eu/en/social/E23" TargetMode="External" Type="http://schemas.openxmlformats.org/officeDocument/2006/relationships/hyperlink"/><Relationship Id="rId6" Target="../media/image8.png" Type="http://schemas.openxmlformats.org/officeDocument/2006/relationships/image"/><Relationship Id="rId7"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0.png" Type="http://schemas.openxmlformats.org/officeDocument/2006/relationships/image"/><Relationship Id="rId4" Target="https://ec.europa.eu/social/main.jsp?catId=706&amp;langId=en&amp;intPageId=205" TargetMode="External" Type="http://schemas.openxmlformats.org/officeDocument/2006/relationships/hyperlink"/><Relationship Id="rId5" Target="https://ec.europa.eu/social/main.jsp?catId=706&amp;langId=en&amp;intPageId=205" TargetMode="External" Type="http://schemas.openxmlformats.org/officeDocument/2006/relationships/hyperlink"/><Relationship Id="rId6" Target="https://ec.europa.eu/social/main.jsp?catId=706&amp;langId=en&amp;intPageId=205" TargetMode="External" Type="http://schemas.openxmlformats.org/officeDocument/2006/relationships/hyperlink"/><Relationship Id="rId7" Target="../media/image8.png" Type="http://schemas.openxmlformats.org/officeDocument/2006/relationships/image"/><Relationship Id="rId8"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0.png" Type="http://schemas.openxmlformats.org/officeDocument/2006/relationships/image"/><Relationship Id="rId4" Target="https://tinyurl.com/2hmp6whe" TargetMode="External" Type="http://schemas.openxmlformats.org/officeDocument/2006/relationships/hyperlink"/><Relationship Id="rId5" Target="../media/image8.png" Type="http://schemas.openxmlformats.org/officeDocument/2006/relationships/image"/><Relationship Id="rId6"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0.png" Type="http://schemas.openxmlformats.org/officeDocument/2006/relationships/image"/><Relationship Id="rId4" Target="https://environment.ec.europa.eu/topics/plastics/single-use-plastics_en" TargetMode="External" Type="http://schemas.openxmlformats.org/officeDocument/2006/relationships/hyperlink"/><Relationship Id="rId5" Target="../media/image8.png" Type="http://schemas.openxmlformats.org/officeDocument/2006/relationships/image"/><Relationship Id="rId6"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446302" y="2548704"/>
            <a:ext cx="10841698" cy="7738296"/>
            <a:chOff x="0" y="0"/>
            <a:chExt cx="9637065" cy="6878485"/>
          </a:xfrm>
        </p:grpSpPr>
        <p:sp>
          <p:nvSpPr>
            <p:cNvPr name="Freeform 3" id="3"/>
            <p:cNvSpPr/>
            <p:nvPr/>
          </p:nvSpPr>
          <p:spPr>
            <a:xfrm flipH="false" flipV="false" rot="0">
              <a:off x="0" y="0"/>
              <a:ext cx="9637014" cy="6878447"/>
            </a:xfrm>
            <a:custGeom>
              <a:avLst/>
              <a:gdLst/>
              <a:ahLst/>
              <a:cxnLst/>
              <a:rect r="r" b="b" t="t" l="l"/>
              <a:pathLst>
                <a:path h="6878447" w="9637014">
                  <a:moveTo>
                    <a:pt x="0" y="0"/>
                  </a:moveTo>
                  <a:lnTo>
                    <a:pt x="9637014" y="0"/>
                  </a:lnTo>
                  <a:lnTo>
                    <a:pt x="9637014" y="6878447"/>
                  </a:lnTo>
                  <a:lnTo>
                    <a:pt x="0" y="6878447"/>
                  </a:lnTo>
                  <a:lnTo>
                    <a:pt x="0" y="0"/>
                  </a:lnTo>
                  <a:close/>
                </a:path>
              </a:pathLst>
            </a:custGeom>
            <a:blipFill>
              <a:blip r:embed="rId2"/>
              <a:stretch>
                <a:fillRect l="-2874" t="0" r="-6494" b="-1"/>
              </a:stretch>
            </a:blipFill>
          </p:spPr>
        </p:sp>
      </p:grpSp>
      <p:sp>
        <p:nvSpPr>
          <p:cNvPr name="TextBox 4" id="4"/>
          <p:cNvSpPr txBox="true"/>
          <p:nvPr/>
        </p:nvSpPr>
        <p:spPr>
          <a:xfrm rot="0">
            <a:off x="777697" y="716128"/>
            <a:ext cx="6668605" cy="5229989"/>
          </a:xfrm>
          <a:prstGeom prst="rect">
            <a:avLst/>
          </a:prstGeom>
        </p:spPr>
        <p:txBody>
          <a:bodyPr anchor="t" rtlCol="false" tIns="0" lIns="0" bIns="0" rIns="0">
            <a:spAutoFit/>
          </a:bodyPr>
          <a:lstStyle/>
          <a:p>
            <a:pPr algn="l">
              <a:lnSpc>
                <a:spcPts val="10044"/>
              </a:lnSpc>
            </a:pPr>
            <a:r>
              <a:rPr lang="en-US" sz="12000" spc="-168">
                <a:solidFill>
                  <a:srgbClr val="000000"/>
                </a:solidFill>
                <a:latin typeface="IBM Plex Sans"/>
                <a:ea typeface="IBM Plex Sans"/>
                <a:cs typeface="IBM Plex Sans"/>
                <a:sym typeface="IBM Plex Sans"/>
              </a:rPr>
              <a:t>THE EU </a:t>
            </a:r>
            <a:r>
              <a:rPr lang="en-US" b="true" sz="12000" spc="-168">
                <a:solidFill>
                  <a:srgbClr val="0C4DA2"/>
                </a:solidFill>
                <a:latin typeface="IBM Plex Sans Bold"/>
                <a:ea typeface="IBM Plex Sans Bold"/>
                <a:cs typeface="IBM Plex Sans Bold"/>
                <a:sym typeface="IBM Plex Sans Bold"/>
              </a:rPr>
              <a:t>IN OUR DAILY LIVES</a:t>
            </a:r>
          </a:p>
        </p:txBody>
      </p:sp>
      <p:grpSp>
        <p:nvGrpSpPr>
          <p:cNvPr name="Group 5" id="5"/>
          <p:cNvGrpSpPr/>
          <p:nvPr/>
        </p:nvGrpSpPr>
        <p:grpSpPr>
          <a:xfrm rot="0">
            <a:off x="-193984" y="7932930"/>
            <a:ext cx="2143084" cy="1164725"/>
            <a:chOff x="0" y="0"/>
            <a:chExt cx="2265985" cy="1231519"/>
          </a:xfrm>
        </p:grpSpPr>
        <p:sp>
          <p:nvSpPr>
            <p:cNvPr name="Freeform 6" id="6"/>
            <p:cNvSpPr/>
            <p:nvPr/>
          </p:nvSpPr>
          <p:spPr>
            <a:xfrm flipH="false" flipV="false" rot="0">
              <a:off x="0" y="0"/>
              <a:ext cx="2265934" cy="1231519"/>
            </a:xfrm>
            <a:custGeom>
              <a:avLst/>
              <a:gdLst/>
              <a:ahLst/>
              <a:cxnLst/>
              <a:rect r="r" b="b" t="t" l="l"/>
              <a:pathLst>
                <a:path h="1231519" w="2265934">
                  <a:moveTo>
                    <a:pt x="0" y="0"/>
                  </a:moveTo>
                  <a:lnTo>
                    <a:pt x="2265934" y="0"/>
                  </a:lnTo>
                  <a:lnTo>
                    <a:pt x="2265934" y="1231519"/>
                  </a:lnTo>
                  <a:lnTo>
                    <a:pt x="0" y="1231519"/>
                  </a:lnTo>
                  <a:lnTo>
                    <a:pt x="0" y="0"/>
                  </a:lnTo>
                  <a:close/>
                </a:path>
              </a:pathLst>
            </a:custGeom>
            <a:blipFill>
              <a:blip r:embed="rId3"/>
              <a:stretch>
                <a:fillRect l="0" t="0" r="-2" b="-46051"/>
              </a:stretch>
            </a:blipFill>
          </p:spPr>
        </p:sp>
      </p:grpSp>
      <p:sp>
        <p:nvSpPr>
          <p:cNvPr name="Freeform 7" id="7"/>
          <p:cNvSpPr/>
          <p:nvPr/>
        </p:nvSpPr>
        <p:spPr>
          <a:xfrm flipH="false" flipV="false" rot="0">
            <a:off x="1949100" y="7932930"/>
            <a:ext cx="1404316" cy="1404316"/>
          </a:xfrm>
          <a:custGeom>
            <a:avLst/>
            <a:gdLst/>
            <a:ahLst/>
            <a:cxnLst/>
            <a:rect r="r" b="b" t="t" l="l"/>
            <a:pathLst>
              <a:path h="1404316" w="1404316">
                <a:moveTo>
                  <a:pt x="0" y="0"/>
                </a:moveTo>
                <a:lnTo>
                  <a:pt x="1404316" y="0"/>
                </a:lnTo>
                <a:lnTo>
                  <a:pt x="1404316" y="1404316"/>
                </a:lnTo>
                <a:lnTo>
                  <a:pt x="0" y="1404316"/>
                </a:lnTo>
                <a:lnTo>
                  <a:pt x="0" y="0"/>
                </a:lnTo>
                <a:close/>
              </a:path>
            </a:pathLst>
          </a:custGeom>
          <a:blipFill>
            <a:blip r:embed="rId4"/>
            <a:stretch>
              <a:fillRect l="0" t="0" r="0" b="0"/>
            </a:stretch>
          </a:blipFill>
        </p:spPr>
      </p:sp>
      <p:sp>
        <p:nvSpPr>
          <p:cNvPr name="Freeform 8" id="8"/>
          <p:cNvSpPr/>
          <p:nvPr/>
        </p:nvSpPr>
        <p:spPr>
          <a:xfrm flipH="false" flipV="false" rot="0">
            <a:off x="2482167" y="7565054"/>
            <a:ext cx="4008598" cy="2255750"/>
          </a:xfrm>
          <a:custGeom>
            <a:avLst/>
            <a:gdLst/>
            <a:ahLst/>
            <a:cxnLst/>
            <a:rect r="r" b="b" t="t" l="l"/>
            <a:pathLst>
              <a:path h="2255750" w="4008598">
                <a:moveTo>
                  <a:pt x="0" y="0"/>
                </a:moveTo>
                <a:lnTo>
                  <a:pt x="4008598" y="0"/>
                </a:lnTo>
                <a:lnTo>
                  <a:pt x="4008598" y="2255749"/>
                </a:lnTo>
                <a:lnTo>
                  <a:pt x="0" y="2255749"/>
                </a:lnTo>
                <a:lnTo>
                  <a:pt x="0" y="0"/>
                </a:lnTo>
                <a:close/>
              </a:path>
            </a:pathLst>
          </a:custGeom>
          <a:blipFill>
            <a:blip r:embed="rId5"/>
            <a:stretch>
              <a:fillRect l="0" t="0" r="0" b="0"/>
            </a:stretch>
          </a:blipFill>
        </p:spPr>
      </p:sp>
      <p:sp>
        <p:nvSpPr>
          <p:cNvPr name="Freeform 9" id="9"/>
          <p:cNvSpPr/>
          <p:nvPr/>
        </p:nvSpPr>
        <p:spPr>
          <a:xfrm flipH="false" flipV="false" rot="0">
            <a:off x="355227" y="9439100"/>
            <a:ext cx="3334302" cy="699520"/>
          </a:xfrm>
          <a:custGeom>
            <a:avLst/>
            <a:gdLst/>
            <a:ahLst/>
            <a:cxnLst/>
            <a:rect r="r" b="b" t="t" l="l"/>
            <a:pathLst>
              <a:path h="699520" w="3334302">
                <a:moveTo>
                  <a:pt x="0" y="0"/>
                </a:moveTo>
                <a:lnTo>
                  <a:pt x="3334303" y="0"/>
                </a:lnTo>
                <a:lnTo>
                  <a:pt x="3334303" y="699521"/>
                </a:lnTo>
                <a:lnTo>
                  <a:pt x="0" y="699521"/>
                </a:lnTo>
                <a:lnTo>
                  <a:pt x="0" y="0"/>
                </a:lnTo>
                <a:close/>
              </a:path>
            </a:pathLst>
          </a:custGeom>
          <a:blipFill>
            <a:blip r:embed="rId6"/>
            <a:stretch>
              <a:fillRect l="0" t="0" r="0" b="0"/>
            </a:stretch>
          </a:blipFill>
        </p:spPr>
      </p:sp>
      <p:sp>
        <p:nvSpPr>
          <p:cNvPr name="Freeform 10" id="10"/>
          <p:cNvSpPr/>
          <p:nvPr/>
        </p:nvSpPr>
        <p:spPr>
          <a:xfrm flipH="false" flipV="false" rot="0">
            <a:off x="14852965" y="0"/>
            <a:ext cx="3244924" cy="1464070"/>
          </a:xfrm>
          <a:custGeom>
            <a:avLst/>
            <a:gdLst/>
            <a:ahLst/>
            <a:cxnLst/>
            <a:rect r="r" b="b" t="t" l="l"/>
            <a:pathLst>
              <a:path h="1464070" w="3244924">
                <a:moveTo>
                  <a:pt x="0" y="0"/>
                </a:moveTo>
                <a:lnTo>
                  <a:pt x="3244924" y="0"/>
                </a:lnTo>
                <a:lnTo>
                  <a:pt x="3244924" y="1464070"/>
                </a:lnTo>
                <a:lnTo>
                  <a:pt x="0" y="1464070"/>
                </a:lnTo>
                <a:lnTo>
                  <a:pt x="0" y="0"/>
                </a:lnTo>
                <a:close/>
              </a:path>
            </a:pathLst>
          </a:custGeom>
          <a:blipFill>
            <a:blip r:embed="rId7"/>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61245" y="3378551"/>
            <a:ext cx="9861847" cy="6562206"/>
            <a:chOff x="0" y="0"/>
            <a:chExt cx="8766086" cy="5833072"/>
          </a:xfrm>
        </p:grpSpPr>
        <p:sp>
          <p:nvSpPr>
            <p:cNvPr name="Freeform 3" id="3"/>
            <p:cNvSpPr/>
            <p:nvPr/>
          </p:nvSpPr>
          <p:spPr>
            <a:xfrm flipH="false" flipV="false" rot="0">
              <a:off x="0" y="0"/>
              <a:ext cx="8766048" cy="5833110"/>
            </a:xfrm>
            <a:custGeom>
              <a:avLst/>
              <a:gdLst/>
              <a:ahLst/>
              <a:cxnLst/>
              <a:rect r="r" b="b" t="t" l="l"/>
              <a:pathLst>
                <a:path h="5833110" w="8766048">
                  <a:moveTo>
                    <a:pt x="0" y="0"/>
                  </a:moveTo>
                  <a:lnTo>
                    <a:pt x="8766048" y="0"/>
                  </a:lnTo>
                  <a:lnTo>
                    <a:pt x="8766048" y="5833110"/>
                  </a:lnTo>
                  <a:lnTo>
                    <a:pt x="0" y="5833110"/>
                  </a:lnTo>
                  <a:lnTo>
                    <a:pt x="0" y="0"/>
                  </a:lnTo>
                  <a:close/>
                </a:path>
              </a:pathLst>
            </a:custGeom>
            <a:blipFill>
              <a:blip r:embed="rId2"/>
              <a:stretch>
                <a:fillRect l="0" t="0" r="0" b="0"/>
              </a:stretch>
            </a:blipFill>
          </p:spPr>
        </p:sp>
      </p:grpSp>
      <p:grpSp>
        <p:nvGrpSpPr>
          <p:cNvPr name="Group 4" id="4"/>
          <p:cNvGrpSpPr/>
          <p:nvPr/>
        </p:nvGrpSpPr>
        <p:grpSpPr>
          <a:xfrm rot="0">
            <a:off x="905256" y="1933956"/>
            <a:ext cx="4782312" cy="4786884"/>
            <a:chOff x="0" y="0"/>
            <a:chExt cx="4250944" cy="4255008"/>
          </a:xfrm>
        </p:grpSpPr>
        <p:sp>
          <p:nvSpPr>
            <p:cNvPr name="Freeform 5" id="5"/>
            <p:cNvSpPr/>
            <p:nvPr/>
          </p:nvSpPr>
          <p:spPr>
            <a:xfrm flipH="false" flipV="false" rot="0">
              <a:off x="0" y="0"/>
              <a:ext cx="4250944" cy="4255008"/>
            </a:xfrm>
            <a:custGeom>
              <a:avLst/>
              <a:gdLst/>
              <a:ahLst/>
              <a:cxnLst/>
              <a:rect r="r" b="b" t="t" l="l"/>
              <a:pathLst>
                <a:path h="4255008" w="4250944">
                  <a:moveTo>
                    <a:pt x="0" y="0"/>
                  </a:moveTo>
                  <a:lnTo>
                    <a:pt x="4250944" y="0"/>
                  </a:lnTo>
                  <a:lnTo>
                    <a:pt x="4250944" y="4255008"/>
                  </a:lnTo>
                  <a:lnTo>
                    <a:pt x="0" y="4255008"/>
                  </a:lnTo>
                  <a:lnTo>
                    <a:pt x="0" y="0"/>
                  </a:lnTo>
                  <a:close/>
                </a:path>
              </a:pathLst>
            </a:custGeom>
            <a:blipFill>
              <a:blip r:embed="rId3"/>
              <a:stretch>
                <a:fillRect l="0" t="0" r="0" b="0"/>
              </a:stretch>
            </a:blipFill>
          </p:spPr>
        </p:sp>
      </p:grpSp>
      <p:sp>
        <p:nvSpPr>
          <p:cNvPr name="TextBox 6" id="6"/>
          <p:cNvSpPr txBox="true"/>
          <p:nvPr/>
        </p:nvSpPr>
        <p:spPr>
          <a:xfrm rot="0">
            <a:off x="1028700" y="952500"/>
            <a:ext cx="9499216" cy="729353"/>
          </a:xfrm>
          <a:prstGeom prst="rect">
            <a:avLst/>
          </a:prstGeom>
        </p:spPr>
        <p:txBody>
          <a:bodyPr anchor="t" rtlCol="false" tIns="0" lIns="0" bIns="0" rIns="0">
            <a:spAutoFit/>
          </a:bodyPr>
          <a:lstStyle/>
          <a:p>
            <a:pPr algn="l">
              <a:lnSpc>
                <a:spcPts val="5880"/>
              </a:lnSpc>
            </a:pPr>
            <a:r>
              <a:rPr lang="en-US" b="true" sz="4200" spc="-58">
                <a:solidFill>
                  <a:srgbClr val="12BA89"/>
                </a:solidFill>
                <a:latin typeface="IBM Plex Sans Bold"/>
                <a:ea typeface="IBM Plex Sans Bold"/>
                <a:cs typeface="IBM Plex Sans Bold"/>
                <a:sym typeface="IBM Plex Sans Bold"/>
              </a:rPr>
              <a:t>PROTECTION OF THE ENVIRONMENT</a:t>
            </a:r>
          </a:p>
        </p:txBody>
      </p:sp>
      <p:sp>
        <p:nvSpPr>
          <p:cNvPr name="TextBox 7" id="7"/>
          <p:cNvSpPr txBox="true"/>
          <p:nvPr/>
        </p:nvSpPr>
        <p:spPr>
          <a:xfrm rot="0">
            <a:off x="12894221" y="3311876"/>
            <a:ext cx="5163843" cy="5235988"/>
          </a:xfrm>
          <a:prstGeom prst="rect">
            <a:avLst/>
          </a:prstGeom>
        </p:spPr>
        <p:txBody>
          <a:bodyPr anchor="t" rtlCol="false" tIns="0" lIns="0" bIns="0" rIns="0">
            <a:spAutoFit/>
          </a:bodyPr>
          <a:lstStyle/>
          <a:p>
            <a:pPr algn="l">
              <a:lnSpc>
                <a:spcPts val="3253"/>
              </a:lnSpc>
            </a:pPr>
            <a:r>
              <a:rPr lang="en-US" sz="2699" spc="2">
                <a:solidFill>
                  <a:srgbClr val="000000"/>
                </a:solidFill>
                <a:latin typeface="Overpass"/>
                <a:ea typeface="Overpass"/>
                <a:cs typeface="Overpass"/>
                <a:sym typeface="Overpass"/>
              </a:rPr>
              <a:t>To facilitate the transition away from fossil fuels towards cleaner energy, the EU raised its </a:t>
            </a:r>
            <a:r>
              <a:rPr lang="en-US" b="true" sz="2699" spc="2">
                <a:solidFill>
                  <a:srgbClr val="000000"/>
                </a:solidFill>
                <a:latin typeface="Overpass Bold"/>
                <a:ea typeface="Overpass Bold"/>
                <a:cs typeface="Overpass Bold"/>
                <a:sym typeface="Overpass Bold"/>
              </a:rPr>
              <a:t>target for renewable energy to at least </a:t>
            </a:r>
            <a:r>
              <a:rPr lang="en-US" b="true" sz="2699" spc="2" u="sng">
                <a:solidFill>
                  <a:srgbClr val="000000"/>
                </a:solidFill>
                <a:latin typeface="Overpass Bold"/>
                <a:ea typeface="Overpass Bold"/>
                <a:cs typeface="Overpass Bold"/>
                <a:sym typeface="Overpass Bold"/>
              </a:rPr>
              <a:t>42.5%</a:t>
            </a:r>
            <a:r>
              <a:rPr lang="en-US" sz="2699" spc="2">
                <a:solidFill>
                  <a:srgbClr val="000000"/>
                </a:solidFill>
                <a:latin typeface="Overpass"/>
                <a:ea typeface="Overpass"/>
                <a:cs typeface="Overpass"/>
                <a:sym typeface="Overpass"/>
              </a:rPr>
              <a:t> of the overall energy mix by 2030, with an aim to reach </a:t>
            </a:r>
            <a:r>
              <a:rPr lang="en-US" b="true" sz="2699" spc="2" u="sng">
                <a:solidFill>
                  <a:srgbClr val="000000"/>
                </a:solidFill>
                <a:latin typeface="Overpass Bold"/>
                <a:ea typeface="Overpass Bold"/>
                <a:cs typeface="Overpass Bold"/>
                <a:sym typeface="Overpass Bold"/>
              </a:rPr>
              <a:t>45%</a:t>
            </a:r>
            <a:r>
              <a:rPr lang="en-US" sz="2699" spc="2">
                <a:solidFill>
                  <a:srgbClr val="000000"/>
                </a:solidFill>
                <a:latin typeface="Overpass"/>
                <a:ea typeface="Overpass"/>
                <a:cs typeface="Overpass"/>
                <a:sym typeface="Overpass"/>
              </a:rPr>
              <a:t>. This percentage varies for every Member State, depending on the situation in each country.</a:t>
            </a:r>
          </a:p>
          <a:p>
            <a:pPr algn="l">
              <a:lnSpc>
                <a:spcPts val="2891"/>
              </a:lnSpc>
            </a:pPr>
          </a:p>
          <a:p>
            <a:pPr algn="l">
              <a:lnSpc>
                <a:spcPts val="3360"/>
              </a:lnSpc>
            </a:pPr>
            <a:r>
              <a:rPr lang="en-US" sz="2400" i="true" spc="2" u="sng">
                <a:solidFill>
                  <a:srgbClr val="0C4DA2"/>
                </a:solidFill>
                <a:latin typeface="Overpass Italics"/>
                <a:ea typeface="Overpass Italics"/>
                <a:cs typeface="Overpass Italics"/>
                <a:sym typeface="Overpass Italics"/>
                <a:hlinkClick r:id="rId4" tooltip="https://what-europe-does-for-me.europarl.europa.eu/en/social/B104?search=renewable%20energy"/>
              </a:rPr>
              <a:t>what-europe-does-for-me.europarl.europa.eu/en/social/B104?search=renewable%20energy</a:t>
            </a:r>
          </a:p>
        </p:txBody>
      </p:sp>
      <p:sp>
        <p:nvSpPr>
          <p:cNvPr name="TextBox 8" id="8"/>
          <p:cNvSpPr txBox="true"/>
          <p:nvPr/>
        </p:nvSpPr>
        <p:spPr>
          <a:xfrm rot="0">
            <a:off x="2758345" y="9966469"/>
            <a:ext cx="1681867" cy="205059"/>
          </a:xfrm>
          <a:prstGeom prst="rect">
            <a:avLst/>
          </a:prstGeom>
        </p:spPr>
        <p:txBody>
          <a:bodyPr anchor="t" rtlCol="false" tIns="0" lIns="0" bIns="0" rIns="0">
            <a:spAutoFit/>
          </a:bodyPr>
          <a:lstStyle/>
          <a:p>
            <a:pPr algn="l">
              <a:lnSpc>
                <a:spcPts val="1679"/>
              </a:lnSpc>
            </a:pPr>
            <a:r>
              <a:rPr lang="en-US" sz="1199" spc="2">
                <a:solidFill>
                  <a:srgbClr val="000000"/>
                </a:solidFill>
                <a:latin typeface="IBM Plex Sans"/>
                <a:ea typeface="IBM Plex Sans"/>
                <a:cs typeface="IBM Plex Sans"/>
                <a:sym typeface="IBM Plex Sans"/>
              </a:rPr>
              <a:t>© European Union 2017 </a:t>
            </a:r>
          </a:p>
        </p:txBody>
      </p:sp>
      <p:sp>
        <p:nvSpPr>
          <p:cNvPr name="TextBox 9" id="9"/>
          <p:cNvSpPr txBox="true"/>
          <p:nvPr/>
        </p:nvSpPr>
        <p:spPr>
          <a:xfrm rot="0">
            <a:off x="1282853" y="2141422"/>
            <a:ext cx="4259476" cy="3257550"/>
          </a:xfrm>
          <a:prstGeom prst="rect">
            <a:avLst/>
          </a:prstGeom>
        </p:spPr>
        <p:txBody>
          <a:bodyPr anchor="t" rtlCol="false" tIns="0" lIns="0" bIns="0" rIns="0">
            <a:spAutoFit/>
          </a:bodyPr>
          <a:lstStyle/>
          <a:p>
            <a:pPr algn="l">
              <a:lnSpc>
                <a:spcPts val="6479"/>
              </a:lnSpc>
            </a:pPr>
            <a:r>
              <a:rPr lang="en-US" sz="5399" spc="10">
                <a:solidFill>
                  <a:srgbClr val="FFFFFF"/>
                </a:solidFill>
                <a:latin typeface="ArtBrush"/>
                <a:ea typeface="ArtBrush"/>
                <a:cs typeface="ArtBrush"/>
                <a:sym typeface="ArtBrush"/>
              </a:rPr>
              <a:t>A share of at least 42.5% renewable energy by 2030</a:t>
            </a:r>
          </a:p>
        </p:txBody>
      </p:sp>
      <p:grpSp>
        <p:nvGrpSpPr>
          <p:cNvPr name="Group 10" id="10"/>
          <p:cNvGrpSpPr/>
          <p:nvPr/>
        </p:nvGrpSpPr>
        <p:grpSpPr>
          <a:xfrm rot="0">
            <a:off x="0" y="-168988"/>
            <a:ext cx="18288000" cy="1333542"/>
            <a:chOff x="0" y="0"/>
            <a:chExt cx="24384000" cy="1778056"/>
          </a:xfrm>
        </p:grpSpPr>
        <p:sp>
          <p:nvSpPr>
            <p:cNvPr name="Freeform 11" id="11"/>
            <p:cNvSpPr/>
            <p:nvPr/>
          </p:nvSpPr>
          <p:spPr>
            <a:xfrm flipH="false" flipV="false" rot="0">
              <a:off x="0" y="0"/>
              <a:ext cx="3940831" cy="1778056"/>
            </a:xfrm>
            <a:custGeom>
              <a:avLst/>
              <a:gdLst/>
              <a:ahLst/>
              <a:cxnLst/>
              <a:rect r="r" b="b" t="t" l="l"/>
              <a:pathLst>
                <a:path h="1778056" w="3940831">
                  <a:moveTo>
                    <a:pt x="0" y="0"/>
                  </a:moveTo>
                  <a:lnTo>
                    <a:pt x="3940831" y="0"/>
                  </a:lnTo>
                  <a:lnTo>
                    <a:pt x="3940831" y="1778056"/>
                  </a:lnTo>
                  <a:lnTo>
                    <a:pt x="0" y="1778056"/>
                  </a:lnTo>
                  <a:lnTo>
                    <a:pt x="0" y="0"/>
                  </a:lnTo>
                  <a:close/>
                </a:path>
              </a:pathLst>
            </a:custGeom>
            <a:blipFill>
              <a:blip r:embed="rId5"/>
              <a:stretch>
                <a:fillRect l="0" t="0" r="0" b="0"/>
              </a:stretch>
            </a:blipFill>
          </p:spPr>
        </p:sp>
        <p:sp>
          <p:nvSpPr>
            <p:cNvPr name="Freeform 12" id="12"/>
            <p:cNvSpPr/>
            <p:nvPr/>
          </p:nvSpPr>
          <p:spPr>
            <a:xfrm flipH="false" flipV="false" rot="0">
              <a:off x="20374088" y="560081"/>
              <a:ext cx="4009912" cy="841260"/>
            </a:xfrm>
            <a:custGeom>
              <a:avLst/>
              <a:gdLst/>
              <a:ahLst/>
              <a:cxnLst/>
              <a:rect r="r" b="b" t="t" l="l"/>
              <a:pathLst>
                <a:path h="841260" w="4009912">
                  <a:moveTo>
                    <a:pt x="0" y="0"/>
                  </a:moveTo>
                  <a:lnTo>
                    <a:pt x="4009912" y="0"/>
                  </a:lnTo>
                  <a:lnTo>
                    <a:pt x="4009912" y="841260"/>
                  </a:lnTo>
                  <a:lnTo>
                    <a:pt x="0" y="841260"/>
                  </a:lnTo>
                  <a:lnTo>
                    <a:pt x="0" y="0"/>
                  </a:lnTo>
                  <a:close/>
                </a:path>
              </a:pathLst>
            </a:custGeom>
            <a:blipFill>
              <a:blip r:embed="rId6"/>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77697" y="4200600"/>
            <a:ext cx="9909497" cy="452247"/>
          </a:xfrm>
          <a:prstGeom prst="rect">
            <a:avLst/>
          </a:prstGeom>
        </p:spPr>
        <p:txBody>
          <a:bodyPr anchor="t" rtlCol="false" tIns="0" lIns="0" bIns="0" rIns="0">
            <a:spAutoFit/>
          </a:bodyPr>
          <a:lstStyle/>
          <a:p>
            <a:pPr algn="l">
              <a:lnSpc>
                <a:spcPts val="3639"/>
              </a:lnSpc>
            </a:pPr>
            <a:r>
              <a:rPr lang="en-US" sz="3000" spc="3">
                <a:solidFill>
                  <a:srgbClr val="000000"/>
                </a:solidFill>
                <a:latin typeface="IBM Plex Sans"/>
                <a:ea typeface="IBM Plex Sans"/>
                <a:cs typeface="IBM Plex Sans"/>
                <a:sym typeface="IBM Plex Sans"/>
              </a:rPr>
              <a:t>You can find more concrete examples of EU legislation on </a:t>
            </a:r>
          </a:p>
        </p:txBody>
      </p:sp>
      <p:sp>
        <p:nvSpPr>
          <p:cNvPr name="TextBox 3" id="3"/>
          <p:cNvSpPr txBox="true"/>
          <p:nvPr/>
        </p:nvSpPr>
        <p:spPr>
          <a:xfrm rot="0">
            <a:off x="777711" y="5272221"/>
            <a:ext cx="9909497" cy="678371"/>
          </a:xfrm>
          <a:prstGeom prst="rect">
            <a:avLst/>
          </a:prstGeom>
        </p:spPr>
        <p:txBody>
          <a:bodyPr anchor="t" rtlCol="false" tIns="0" lIns="0" bIns="0" rIns="0">
            <a:spAutoFit/>
          </a:bodyPr>
          <a:lstStyle/>
          <a:p>
            <a:pPr algn="ctr">
              <a:lnSpc>
                <a:spcPts val="5458"/>
              </a:lnSpc>
            </a:pPr>
            <a:r>
              <a:rPr lang="en-US" b="true" sz="4499" spc="4" u="sng">
                <a:solidFill>
                  <a:srgbClr val="0C4DA2"/>
                </a:solidFill>
                <a:latin typeface="IBM Plex Sans Bold"/>
                <a:ea typeface="IBM Plex Sans Bold"/>
                <a:cs typeface="IBM Plex Sans Bold"/>
                <a:sym typeface="IBM Plex Sans Bold"/>
                <a:hlinkClick r:id="rId2" tooltip="https://what-europe-does-for-me.eu/"/>
              </a:rPr>
              <a:t>what-europe-does-for-me.eu</a:t>
            </a:r>
          </a:p>
        </p:txBody>
      </p:sp>
      <p:sp>
        <p:nvSpPr>
          <p:cNvPr name="TextBox 4" id="4"/>
          <p:cNvSpPr txBox="true"/>
          <p:nvPr/>
        </p:nvSpPr>
        <p:spPr>
          <a:xfrm rot="0">
            <a:off x="777697" y="728848"/>
            <a:ext cx="14601982" cy="2706624"/>
          </a:xfrm>
          <a:prstGeom prst="rect">
            <a:avLst/>
          </a:prstGeom>
        </p:spPr>
        <p:txBody>
          <a:bodyPr anchor="t" rtlCol="false" tIns="0" lIns="0" bIns="0" rIns="0">
            <a:spAutoFit/>
          </a:bodyPr>
          <a:lstStyle/>
          <a:p>
            <a:pPr algn="l">
              <a:lnSpc>
                <a:spcPts val="10187"/>
              </a:lnSpc>
            </a:pPr>
            <a:r>
              <a:rPr lang="en-US" sz="11999" spc="-167">
                <a:solidFill>
                  <a:srgbClr val="000000"/>
                </a:solidFill>
                <a:latin typeface="IBM Plex Sans"/>
                <a:ea typeface="IBM Plex Sans"/>
                <a:cs typeface="IBM Plex Sans"/>
                <a:sym typeface="IBM Plex Sans"/>
              </a:rPr>
              <a:t>THE EU</a:t>
            </a:r>
            <a:r>
              <a:rPr lang="en-US" b="true" sz="11999" spc="-167">
                <a:solidFill>
                  <a:srgbClr val="000000"/>
                </a:solidFill>
                <a:latin typeface="IBM Plex Sans Bold"/>
                <a:ea typeface="IBM Plex Sans Bold"/>
                <a:cs typeface="IBM Plex Sans Bold"/>
                <a:sym typeface="IBM Plex Sans Bold"/>
              </a:rPr>
              <a:t> </a:t>
            </a:r>
            <a:r>
              <a:rPr lang="en-US" b="true" sz="11999" spc="-167">
                <a:solidFill>
                  <a:srgbClr val="0C4DA2"/>
                </a:solidFill>
                <a:latin typeface="IBM Plex Sans Bold"/>
                <a:ea typeface="IBM Plex Sans Bold"/>
                <a:cs typeface="IBM Plex Sans Bold"/>
                <a:sym typeface="IBM Plex Sans Bold"/>
              </a:rPr>
              <a:t>IN</a:t>
            </a:r>
            <a:r>
              <a:rPr lang="en-US" b="true" sz="11999" spc="-167">
                <a:solidFill>
                  <a:srgbClr val="000000"/>
                </a:solidFill>
                <a:latin typeface="IBM Plex Sans Bold"/>
                <a:ea typeface="IBM Plex Sans Bold"/>
                <a:cs typeface="IBM Plex Sans Bold"/>
                <a:sym typeface="IBM Plex Sans Bold"/>
              </a:rPr>
              <a:t> </a:t>
            </a:r>
            <a:r>
              <a:rPr lang="en-US" b="true" sz="11999" spc="-167">
                <a:solidFill>
                  <a:srgbClr val="0C4DA2"/>
                </a:solidFill>
                <a:latin typeface="IBM Plex Sans Bold"/>
                <a:ea typeface="IBM Plex Sans Bold"/>
                <a:cs typeface="IBM Plex Sans Bold"/>
                <a:sym typeface="IBM Plex Sans Bold"/>
              </a:rPr>
              <a:t>OUR DAILY LIVES</a:t>
            </a:r>
          </a:p>
        </p:txBody>
      </p:sp>
      <p:sp>
        <p:nvSpPr>
          <p:cNvPr name="Freeform 5" id="5"/>
          <p:cNvSpPr/>
          <p:nvPr/>
        </p:nvSpPr>
        <p:spPr>
          <a:xfrm flipH="false" flipV="false" rot="-8100000">
            <a:off x="791181" y="5247040"/>
            <a:ext cx="1212754" cy="898954"/>
          </a:xfrm>
          <a:custGeom>
            <a:avLst/>
            <a:gdLst/>
            <a:ahLst/>
            <a:cxnLst/>
            <a:rect r="r" b="b" t="t" l="l"/>
            <a:pathLst>
              <a:path h="898954" w="1212754">
                <a:moveTo>
                  <a:pt x="0" y="0"/>
                </a:moveTo>
                <a:lnTo>
                  <a:pt x="1212754" y="0"/>
                </a:lnTo>
                <a:lnTo>
                  <a:pt x="1212754" y="898954"/>
                </a:lnTo>
                <a:lnTo>
                  <a:pt x="0" y="8989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221158">
            <a:off x="9983482" y="5084698"/>
            <a:ext cx="3728911" cy="1053417"/>
          </a:xfrm>
          <a:custGeom>
            <a:avLst/>
            <a:gdLst/>
            <a:ahLst/>
            <a:cxnLst/>
            <a:rect r="r" b="b" t="t" l="l"/>
            <a:pathLst>
              <a:path h="1053417" w="3728911">
                <a:moveTo>
                  <a:pt x="0" y="0"/>
                </a:moveTo>
                <a:lnTo>
                  <a:pt x="3728911" y="0"/>
                </a:lnTo>
                <a:lnTo>
                  <a:pt x="3728911" y="1053417"/>
                </a:lnTo>
                <a:lnTo>
                  <a:pt x="0" y="10534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6695680" y="7809357"/>
            <a:ext cx="554769" cy="339090"/>
          </a:xfrm>
          <a:prstGeom prst="rect">
            <a:avLst/>
          </a:prstGeom>
        </p:spPr>
        <p:txBody>
          <a:bodyPr anchor="t" rtlCol="false" tIns="0" lIns="0" bIns="0" rIns="0">
            <a:spAutoFit/>
          </a:bodyPr>
          <a:lstStyle/>
          <a:p>
            <a:pPr algn="l">
              <a:lnSpc>
                <a:spcPts val="2520"/>
              </a:lnSpc>
            </a:pPr>
            <a:r>
              <a:rPr lang="en-US" sz="1800">
                <a:solidFill>
                  <a:srgbClr val="FFFFFF"/>
                </a:solidFill>
                <a:latin typeface="Myriad Light"/>
                <a:ea typeface="Myriad Light"/>
                <a:cs typeface="Myriad Light"/>
                <a:sym typeface="Myriad Light"/>
              </a:rPr>
              <a:t>Portugal</a:t>
            </a:r>
          </a:p>
        </p:txBody>
      </p:sp>
      <p:sp>
        <p:nvSpPr>
          <p:cNvPr name="TextBox 8" id="8"/>
          <p:cNvSpPr txBox="true"/>
          <p:nvPr/>
        </p:nvSpPr>
        <p:spPr>
          <a:xfrm rot="0">
            <a:off x="7753383" y="7809357"/>
            <a:ext cx="363560" cy="339090"/>
          </a:xfrm>
          <a:prstGeom prst="rect">
            <a:avLst/>
          </a:prstGeom>
        </p:spPr>
        <p:txBody>
          <a:bodyPr anchor="t" rtlCol="false" tIns="0" lIns="0" bIns="0" rIns="0">
            <a:spAutoFit/>
          </a:bodyPr>
          <a:lstStyle/>
          <a:p>
            <a:pPr algn="l">
              <a:lnSpc>
                <a:spcPts val="2520"/>
              </a:lnSpc>
            </a:pPr>
            <a:r>
              <a:rPr lang="en-US" sz="1800">
                <a:solidFill>
                  <a:srgbClr val="FFFFFF"/>
                </a:solidFill>
                <a:latin typeface="Myriad Light"/>
                <a:ea typeface="Myriad Light"/>
                <a:cs typeface="Myriad Light"/>
                <a:sym typeface="Myriad Light"/>
              </a:rPr>
              <a:t>Spain</a:t>
            </a:r>
          </a:p>
        </p:txBody>
      </p:sp>
      <p:grpSp>
        <p:nvGrpSpPr>
          <p:cNvPr name="Group 9" id="9"/>
          <p:cNvGrpSpPr/>
          <p:nvPr/>
        </p:nvGrpSpPr>
        <p:grpSpPr>
          <a:xfrm rot="0">
            <a:off x="0" y="7486656"/>
            <a:ext cx="3708569" cy="1312893"/>
            <a:chOff x="0" y="0"/>
            <a:chExt cx="3057906" cy="1082548"/>
          </a:xfrm>
        </p:grpSpPr>
        <p:sp>
          <p:nvSpPr>
            <p:cNvPr name="Freeform 10" id="10"/>
            <p:cNvSpPr/>
            <p:nvPr/>
          </p:nvSpPr>
          <p:spPr>
            <a:xfrm flipH="false" flipV="false" rot="0">
              <a:off x="0" y="0"/>
              <a:ext cx="3057906" cy="1082548"/>
            </a:xfrm>
            <a:custGeom>
              <a:avLst/>
              <a:gdLst/>
              <a:ahLst/>
              <a:cxnLst/>
              <a:rect r="r" b="b" t="t" l="l"/>
              <a:pathLst>
                <a:path h="1082548" w="3057906">
                  <a:moveTo>
                    <a:pt x="0" y="0"/>
                  </a:moveTo>
                  <a:lnTo>
                    <a:pt x="3057906" y="0"/>
                  </a:lnTo>
                  <a:lnTo>
                    <a:pt x="3057906" y="1082548"/>
                  </a:lnTo>
                  <a:lnTo>
                    <a:pt x="0" y="1082548"/>
                  </a:lnTo>
                  <a:lnTo>
                    <a:pt x="0" y="0"/>
                  </a:lnTo>
                  <a:close/>
                </a:path>
              </a:pathLst>
            </a:custGeom>
            <a:blipFill>
              <a:blip r:embed="rId7"/>
              <a:stretch>
                <a:fillRect l="0" t="0" r="0" b="0"/>
              </a:stretch>
            </a:blipFill>
          </p:spPr>
        </p:sp>
      </p:grpSp>
      <p:sp>
        <p:nvSpPr>
          <p:cNvPr name="Freeform 11" id="11"/>
          <p:cNvSpPr/>
          <p:nvPr/>
        </p:nvSpPr>
        <p:spPr>
          <a:xfrm flipH="false" flipV="false" rot="0">
            <a:off x="2484572" y="6900680"/>
            <a:ext cx="4716128" cy="2653896"/>
          </a:xfrm>
          <a:custGeom>
            <a:avLst/>
            <a:gdLst/>
            <a:ahLst/>
            <a:cxnLst/>
            <a:rect r="r" b="b" t="t" l="l"/>
            <a:pathLst>
              <a:path h="2653896" w="4716128">
                <a:moveTo>
                  <a:pt x="0" y="0"/>
                </a:moveTo>
                <a:lnTo>
                  <a:pt x="4716128" y="0"/>
                </a:lnTo>
                <a:lnTo>
                  <a:pt x="4716128" y="2653896"/>
                </a:lnTo>
                <a:lnTo>
                  <a:pt x="0" y="2653896"/>
                </a:lnTo>
                <a:lnTo>
                  <a:pt x="0" y="0"/>
                </a:lnTo>
                <a:close/>
              </a:path>
            </a:pathLst>
          </a:custGeom>
          <a:blipFill>
            <a:blip r:embed="rId8"/>
            <a:stretch>
              <a:fillRect l="0" t="0" r="0" b="0"/>
            </a:stretch>
          </a:blipFill>
        </p:spPr>
      </p:sp>
      <p:sp>
        <p:nvSpPr>
          <p:cNvPr name="Freeform 12" id="12"/>
          <p:cNvSpPr/>
          <p:nvPr/>
        </p:nvSpPr>
        <p:spPr>
          <a:xfrm flipH="false" flipV="false" rot="0">
            <a:off x="5981441" y="7356973"/>
            <a:ext cx="1572259" cy="1572259"/>
          </a:xfrm>
          <a:custGeom>
            <a:avLst/>
            <a:gdLst/>
            <a:ahLst/>
            <a:cxnLst/>
            <a:rect r="r" b="b" t="t" l="l"/>
            <a:pathLst>
              <a:path h="1572259" w="1572259">
                <a:moveTo>
                  <a:pt x="0" y="0"/>
                </a:moveTo>
                <a:lnTo>
                  <a:pt x="1572258" y="0"/>
                </a:lnTo>
                <a:lnTo>
                  <a:pt x="1572258" y="1572259"/>
                </a:lnTo>
                <a:lnTo>
                  <a:pt x="0" y="1572259"/>
                </a:lnTo>
                <a:lnTo>
                  <a:pt x="0" y="0"/>
                </a:lnTo>
                <a:close/>
              </a:path>
            </a:pathLst>
          </a:custGeom>
          <a:blipFill>
            <a:blip r:embed="rId9"/>
            <a:stretch>
              <a:fillRect l="0" t="0" r="0" b="0"/>
            </a:stretch>
          </a:blipFill>
        </p:spPr>
      </p:sp>
      <p:sp>
        <p:nvSpPr>
          <p:cNvPr name="Freeform 13" id="13"/>
          <p:cNvSpPr/>
          <p:nvPr/>
        </p:nvSpPr>
        <p:spPr>
          <a:xfrm flipH="false" flipV="false" rot="0">
            <a:off x="7839459" y="7183161"/>
            <a:ext cx="4157366" cy="1875753"/>
          </a:xfrm>
          <a:custGeom>
            <a:avLst/>
            <a:gdLst/>
            <a:ahLst/>
            <a:cxnLst/>
            <a:rect r="r" b="b" t="t" l="l"/>
            <a:pathLst>
              <a:path h="1875753" w="4157366">
                <a:moveTo>
                  <a:pt x="0" y="0"/>
                </a:moveTo>
                <a:lnTo>
                  <a:pt x="4157366" y="0"/>
                </a:lnTo>
                <a:lnTo>
                  <a:pt x="4157366" y="1875753"/>
                </a:lnTo>
                <a:lnTo>
                  <a:pt x="0" y="1875753"/>
                </a:lnTo>
                <a:lnTo>
                  <a:pt x="0" y="0"/>
                </a:lnTo>
                <a:close/>
              </a:path>
            </a:pathLst>
          </a:custGeom>
          <a:blipFill>
            <a:blip r:embed="rId10"/>
            <a:stretch>
              <a:fillRect l="0" t="0" r="0" b="0"/>
            </a:stretch>
          </a:blipFill>
        </p:spPr>
      </p:sp>
      <p:sp>
        <p:nvSpPr>
          <p:cNvPr name="Freeform 14" id="14"/>
          <p:cNvSpPr/>
          <p:nvPr/>
        </p:nvSpPr>
        <p:spPr>
          <a:xfrm flipH="false" flipV="false" rot="0">
            <a:off x="12798645" y="7772083"/>
            <a:ext cx="4342764" cy="911091"/>
          </a:xfrm>
          <a:custGeom>
            <a:avLst/>
            <a:gdLst/>
            <a:ahLst/>
            <a:cxnLst/>
            <a:rect r="r" b="b" t="t" l="l"/>
            <a:pathLst>
              <a:path h="911091" w="4342764">
                <a:moveTo>
                  <a:pt x="0" y="0"/>
                </a:moveTo>
                <a:lnTo>
                  <a:pt x="4342763" y="0"/>
                </a:lnTo>
                <a:lnTo>
                  <a:pt x="4342763" y="911090"/>
                </a:lnTo>
                <a:lnTo>
                  <a:pt x="0" y="911090"/>
                </a:lnTo>
                <a:lnTo>
                  <a:pt x="0" y="0"/>
                </a:lnTo>
                <a:close/>
              </a:path>
            </a:pathLst>
          </a:custGeom>
          <a:blipFill>
            <a:blip r:embed="rId11"/>
            <a:stretch>
              <a:fillRect l="0" t="0" r="0" b="0"/>
            </a:stretch>
          </a:blipFill>
        </p:spPr>
      </p:sp>
      <p:sp>
        <p:nvSpPr>
          <p:cNvPr name="TextBox 15" id="15"/>
          <p:cNvSpPr txBox="true"/>
          <p:nvPr/>
        </p:nvSpPr>
        <p:spPr>
          <a:xfrm rot="0">
            <a:off x="170387" y="9068439"/>
            <a:ext cx="18288000" cy="277574"/>
          </a:xfrm>
          <a:prstGeom prst="rect">
            <a:avLst/>
          </a:prstGeom>
        </p:spPr>
        <p:txBody>
          <a:bodyPr anchor="t" rtlCol="false" tIns="0" lIns="0" bIns="0" rIns="0">
            <a:spAutoFit/>
          </a:bodyPr>
          <a:lstStyle/>
          <a:p>
            <a:pPr algn="l">
              <a:lnSpc>
                <a:spcPts val="2250"/>
              </a:lnSpc>
            </a:pPr>
            <a:r>
              <a:rPr lang="en-US" b="true" sz="1940" spc="-3">
                <a:solidFill>
                  <a:srgbClr val="000000"/>
                </a:solidFill>
                <a:latin typeface="IBM Plex Sans Bold"/>
                <a:ea typeface="IBM Plex Sans Bold"/>
                <a:cs typeface="IBM Plex Sans Bold"/>
                <a:sym typeface="IBM Plex Sans Bold"/>
              </a:rPr>
              <a:t>This presentation is part of the educational tool EUROPE@SCHOOL –Active lessons about the European Union. © European Union, 2025</a:t>
            </a:r>
          </a:p>
        </p:txBody>
      </p:sp>
      <p:sp>
        <p:nvSpPr>
          <p:cNvPr name="TextBox 16" id="16"/>
          <p:cNvSpPr txBox="true"/>
          <p:nvPr/>
        </p:nvSpPr>
        <p:spPr>
          <a:xfrm rot="0">
            <a:off x="170387" y="9516476"/>
            <a:ext cx="17141408" cy="570815"/>
          </a:xfrm>
          <a:prstGeom prst="rect">
            <a:avLst/>
          </a:prstGeom>
        </p:spPr>
        <p:txBody>
          <a:bodyPr anchor="t" rtlCol="false" tIns="0" lIns="0" bIns="0" rIns="0">
            <a:spAutoFit/>
          </a:bodyPr>
          <a:lstStyle/>
          <a:p>
            <a:pPr algn="l">
              <a:lnSpc>
                <a:spcPts val="2063"/>
              </a:lnSpc>
            </a:pPr>
            <a:r>
              <a:rPr lang="en-US" b="true" sz="1778" i="true" spc="-3">
                <a:solidFill>
                  <a:srgbClr val="000000"/>
                </a:solidFill>
                <a:latin typeface="Overpass Bold Italics"/>
                <a:ea typeface="Overpass Bold Italics"/>
                <a:cs typeface="Overpass Bold Italics"/>
                <a:sym typeface="Overpass Bold Italics"/>
              </a:rPr>
              <a:t>This presentation was edited on behalf of the Young European Diplomats (YED) Programme, under the supervision of the Young European Ambassadors (YEAs) Initiative of EU NEIGHBOURS EAST. Project funded by the European Union.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376536" y="3364778"/>
            <a:ext cx="9845759" cy="6562206"/>
            <a:chOff x="0" y="0"/>
            <a:chExt cx="8751786" cy="5833072"/>
          </a:xfrm>
        </p:grpSpPr>
        <p:sp>
          <p:nvSpPr>
            <p:cNvPr name="Freeform 3" id="3"/>
            <p:cNvSpPr/>
            <p:nvPr/>
          </p:nvSpPr>
          <p:spPr>
            <a:xfrm flipH="false" flipV="false" rot="0">
              <a:off x="0" y="0"/>
              <a:ext cx="8751824" cy="5833110"/>
            </a:xfrm>
            <a:custGeom>
              <a:avLst/>
              <a:gdLst/>
              <a:ahLst/>
              <a:cxnLst/>
              <a:rect r="r" b="b" t="t" l="l"/>
              <a:pathLst>
                <a:path h="5833110" w="8751824">
                  <a:moveTo>
                    <a:pt x="0" y="0"/>
                  </a:moveTo>
                  <a:lnTo>
                    <a:pt x="8751824" y="0"/>
                  </a:lnTo>
                  <a:lnTo>
                    <a:pt x="8751824" y="5833110"/>
                  </a:lnTo>
                  <a:lnTo>
                    <a:pt x="0" y="5833110"/>
                  </a:lnTo>
                  <a:lnTo>
                    <a:pt x="0" y="0"/>
                  </a:lnTo>
                  <a:close/>
                </a:path>
              </a:pathLst>
            </a:custGeom>
            <a:blipFill>
              <a:blip r:embed="rId2"/>
              <a:stretch>
                <a:fillRect l="-1" t="-8198" r="-252" b="-4615"/>
              </a:stretch>
            </a:blipFill>
          </p:spPr>
        </p:sp>
      </p:grpSp>
      <p:sp>
        <p:nvSpPr>
          <p:cNvPr name="TextBox 4" id="4"/>
          <p:cNvSpPr txBox="true"/>
          <p:nvPr/>
        </p:nvSpPr>
        <p:spPr>
          <a:xfrm rot="0">
            <a:off x="958663" y="3226227"/>
            <a:ext cx="6082507" cy="5034534"/>
          </a:xfrm>
          <a:prstGeom prst="rect">
            <a:avLst/>
          </a:prstGeom>
        </p:spPr>
        <p:txBody>
          <a:bodyPr anchor="t" rtlCol="false" tIns="0" lIns="0" bIns="0" rIns="0">
            <a:spAutoFit/>
          </a:bodyPr>
          <a:lstStyle/>
          <a:p>
            <a:pPr algn="l">
              <a:lnSpc>
                <a:spcPts val="3347"/>
              </a:lnSpc>
            </a:pPr>
            <a:r>
              <a:rPr lang="en-US" sz="2699" spc="89">
                <a:solidFill>
                  <a:srgbClr val="000000"/>
                </a:solidFill>
                <a:latin typeface="Overpass"/>
                <a:ea typeface="Overpass"/>
                <a:cs typeface="Overpass"/>
                <a:sym typeface="Overpass"/>
              </a:rPr>
              <a:t>The </a:t>
            </a:r>
            <a:r>
              <a:rPr lang="en-US" b="true" sz="2699" spc="89">
                <a:solidFill>
                  <a:srgbClr val="000000"/>
                </a:solidFill>
                <a:latin typeface="Overpass Bold"/>
                <a:ea typeface="Overpass Bold"/>
                <a:cs typeface="Overpass Bold"/>
                <a:sym typeface="Overpass Bold"/>
              </a:rPr>
              <a:t>internal market</a:t>
            </a:r>
            <a:r>
              <a:rPr lang="en-US" sz="2699" spc="89">
                <a:solidFill>
                  <a:srgbClr val="000000"/>
                </a:solidFill>
                <a:latin typeface="Overpass"/>
                <a:ea typeface="Overpass"/>
                <a:cs typeface="Overpass"/>
                <a:sym typeface="Overpass"/>
              </a:rPr>
              <a:t>, the </a:t>
            </a:r>
            <a:r>
              <a:rPr lang="en-US" b="true" sz="2699" spc="89">
                <a:solidFill>
                  <a:srgbClr val="000000"/>
                </a:solidFill>
                <a:latin typeface="Overpass Bold"/>
                <a:ea typeface="Overpass Bold"/>
                <a:cs typeface="Overpass Bold"/>
                <a:sym typeface="Overpass Bold"/>
              </a:rPr>
              <a:t>open borders</a:t>
            </a:r>
            <a:r>
              <a:rPr lang="en-US" sz="2699" spc="89">
                <a:solidFill>
                  <a:srgbClr val="000000"/>
                </a:solidFill>
                <a:latin typeface="Overpass"/>
                <a:ea typeface="Overpass"/>
                <a:cs typeface="Overpass"/>
                <a:sym typeface="Overpass"/>
              </a:rPr>
              <a:t> and the </a:t>
            </a:r>
            <a:r>
              <a:rPr lang="en-US" b="true" sz="2699" spc="89">
                <a:solidFill>
                  <a:srgbClr val="000000"/>
                </a:solidFill>
                <a:latin typeface="Overpass Bold"/>
                <a:ea typeface="Overpass Bold"/>
                <a:cs typeface="Overpass Bold"/>
                <a:sym typeface="Overpass Bold"/>
              </a:rPr>
              <a:t>introduction of the euro</a:t>
            </a:r>
            <a:r>
              <a:rPr lang="en-US" sz="2699" spc="89">
                <a:solidFill>
                  <a:srgbClr val="000000"/>
                </a:solidFill>
                <a:latin typeface="Overpass"/>
                <a:ea typeface="Overpass"/>
                <a:cs typeface="Overpass"/>
                <a:sym typeface="Overpass"/>
              </a:rPr>
              <a:t> are some of the most remarkable accomplishments of the European Union. </a:t>
            </a:r>
          </a:p>
          <a:p>
            <a:pPr algn="l">
              <a:lnSpc>
                <a:spcPts val="3347"/>
              </a:lnSpc>
            </a:pPr>
          </a:p>
          <a:p>
            <a:pPr algn="l">
              <a:lnSpc>
                <a:spcPts val="3347"/>
              </a:lnSpc>
            </a:pPr>
            <a:r>
              <a:rPr lang="en-US" sz="2699" spc="89">
                <a:solidFill>
                  <a:srgbClr val="000000"/>
                </a:solidFill>
                <a:latin typeface="Overpass"/>
                <a:ea typeface="Overpass"/>
                <a:cs typeface="Overpass"/>
                <a:sym typeface="Overpass"/>
              </a:rPr>
              <a:t>But EU decisions shape the world we live in much more than we realize and in many areas. </a:t>
            </a:r>
          </a:p>
          <a:p>
            <a:pPr algn="l">
              <a:lnSpc>
                <a:spcPts val="3347"/>
              </a:lnSpc>
            </a:pPr>
          </a:p>
          <a:p>
            <a:pPr algn="l">
              <a:lnSpc>
                <a:spcPts val="3347"/>
              </a:lnSpc>
            </a:pPr>
            <a:r>
              <a:rPr lang="en-US" sz="2700" spc="89">
                <a:solidFill>
                  <a:srgbClr val="000000"/>
                </a:solidFill>
                <a:latin typeface="Overpass"/>
                <a:ea typeface="Overpass"/>
                <a:cs typeface="Overpass"/>
                <a:sym typeface="Overpass"/>
              </a:rPr>
              <a:t>Find out more through some concrete examples. </a:t>
            </a:r>
          </a:p>
        </p:txBody>
      </p:sp>
      <p:sp>
        <p:nvSpPr>
          <p:cNvPr name="TextBox 5" id="5"/>
          <p:cNvSpPr txBox="true"/>
          <p:nvPr/>
        </p:nvSpPr>
        <p:spPr>
          <a:xfrm rot="0">
            <a:off x="1028700" y="1028700"/>
            <a:ext cx="16230600" cy="1281074"/>
          </a:xfrm>
          <a:prstGeom prst="rect">
            <a:avLst/>
          </a:prstGeom>
        </p:spPr>
        <p:txBody>
          <a:bodyPr anchor="t" rtlCol="false" tIns="0" lIns="0" bIns="0" rIns="0">
            <a:spAutoFit/>
          </a:bodyPr>
          <a:lstStyle/>
          <a:p>
            <a:pPr algn="l">
              <a:lnSpc>
                <a:spcPts val="5077"/>
              </a:lnSpc>
            </a:pPr>
            <a:r>
              <a:rPr lang="en-US" b="true" sz="4200" spc="-58">
                <a:solidFill>
                  <a:srgbClr val="000000"/>
                </a:solidFill>
                <a:latin typeface="IBM Plex Sans Bold"/>
                <a:ea typeface="IBM Plex Sans Bold"/>
                <a:cs typeface="IBM Plex Sans Bold"/>
                <a:sym typeface="IBM Plex Sans Bold"/>
              </a:rPr>
              <a:t>EU MEMBERSHIP HAS CHANGED OUR COUNTRIES AND OUR DAILY LIVES</a:t>
            </a:r>
          </a:p>
        </p:txBody>
      </p:sp>
      <p:grpSp>
        <p:nvGrpSpPr>
          <p:cNvPr name="Group 6" id="6"/>
          <p:cNvGrpSpPr/>
          <p:nvPr/>
        </p:nvGrpSpPr>
        <p:grpSpPr>
          <a:xfrm rot="0">
            <a:off x="0" y="-147864"/>
            <a:ext cx="18288000" cy="1333542"/>
            <a:chOff x="0" y="0"/>
            <a:chExt cx="24384000" cy="1778056"/>
          </a:xfrm>
        </p:grpSpPr>
        <p:sp>
          <p:nvSpPr>
            <p:cNvPr name="Freeform 7" id="7"/>
            <p:cNvSpPr/>
            <p:nvPr/>
          </p:nvSpPr>
          <p:spPr>
            <a:xfrm flipH="false" flipV="false" rot="0">
              <a:off x="0" y="0"/>
              <a:ext cx="3940831" cy="1778056"/>
            </a:xfrm>
            <a:custGeom>
              <a:avLst/>
              <a:gdLst/>
              <a:ahLst/>
              <a:cxnLst/>
              <a:rect r="r" b="b" t="t" l="l"/>
              <a:pathLst>
                <a:path h="1778056" w="3940831">
                  <a:moveTo>
                    <a:pt x="0" y="0"/>
                  </a:moveTo>
                  <a:lnTo>
                    <a:pt x="3940831" y="0"/>
                  </a:lnTo>
                  <a:lnTo>
                    <a:pt x="3940831" y="1778056"/>
                  </a:lnTo>
                  <a:lnTo>
                    <a:pt x="0" y="1778056"/>
                  </a:lnTo>
                  <a:lnTo>
                    <a:pt x="0" y="0"/>
                  </a:lnTo>
                  <a:close/>
                </a:path>
              </a:pathLst>
            </a:custGeom>
            <a:blipFill>
              <a:blip r:embed="rId3"/>
              <a:stretch>
                <a:fillRect l="0" t="0" r="0" b="0"/>
              </a:stretch>
            </a:blipFill>
          </p:spPr>
        </p:sp>
        <p:sp>
          <p:nvSpPr>
            <p:cNvPr name="Freeform 8" id="8"/>
            <p:cNvSpPr/>
            <p:nvPr/>
          </p:nvSpPr>
          <p:spPr>
            <a:xfrm flipH="false" flipV="false" rot="0">
              <a:off x="20374088" y="560081"/>
              <a:ext cx="4009912" cy="841260"/>
            </a:xfrm>
            <a:custGeom>
              <a:avLst/>
              <a:gdLst/>
              <a:ahLst/>
              <a:cxnLst/>
              <a:rect r="r" b="b" t="t" l="l"/>
              <a:pathLst>
                <a:path h="841260" w="4009912">
                  <a:moveTo>
                    <a:pt x="0" y="0"/>
                  </a:moveTo>
                  <a:lnTo>
                    <a:pt x="4009912" y="0"/>
                  </a:lnTo>
                  <a:lnTo>
                    <a:pt x="4009912" y="841260"/>
                  </a:lnTo>
                  <a:lnTo>
                    <a:pt x="0" y="841260"/>
                  </a:lnTo>
                  <a:lnTo>
                    <a:pt x="0" y="0"/>
                  </a:lnTo>
                  <a:close/>
                </a:path>
              </a:pathLst>
            </a:custGeom>
            <a:blipFill>
              <a:blip r:embed="rId4"/>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59702" y="3364778"/>
            <a:ext cx="9845759" cy="6562206"/>
            <a:chOff x="0" y="0"/>
            <a:chExt cx="8751786" cy="5833072"/>
          </a:xfrm>
        </p:grpSpPr>
        <p:sp>
          <p:nvSpPr>
            <p:cNvPr name="Freeform 3" id="3"/>
            <p:cNvSpPr/>
            <p:nvPr/>
          </p:nvSpPr>
          <p:spPr>
            <a:xfrm flipH="false" flipV="false" rot="0">
              <a:off x="0" y="0"/>
              <a:ext cx="8751824" cy="5833110"/>
            </a:xfrm>
            <a:custGeom>
              <a:avLst/>
              <a:gdLst/>
              <a:ahLst/>
              <a:cxnLst/>
              <a:rect r="r" b="b" t="t" l="l"/>
              <a:pathLst>
                <a:path h="5833110" w="8751824">
                  <a:moveTo>
                    <a:pt x="0" y="0"/>
                  </a:moveTo>
                  <a:lnTo>
                    <a:pt x="8751824" y="0"/>
                  </a:lnTo>
                  <a:lnTo>
                    <a:pt x="8751824" y="5833110"/>
                  </a:lnTo>
                  <a:lnTo>
                    <a:pt x="0" y="5833110"/>
                  </a:lnTo>
                  <a:lnTo>
                    <a:pt x="0" y="0"/>
                  </a:lnTo>
                  <a:close/>
                </a:path>
              </a:pathLst>
            </a:custGeom>
            <a:blipFill>
              <a:blip r:embed="rId2"/>
              <a:stretch>
                <a:fillRect l="0" t="0" r="0" b="0"/>
              </a:stretch>
            </a:blipFill>
          </p:spPr>
        </p:sp>
      </p:grpSp>
      <p:grpSp>
        <p:nvGrpSpPr>
          <p:cNvPr name="Group 4" id="4"/>
          <p:cNvGrpSpPr/>
          <p:nvPr/>
        </p:nvGrpSpPr>
        <p:grpSpPr>
          <a:xfrm rot="0">
            <a:off x="905256" y="1933956"/>
            <a:ext cx="4782312" cy="4786884"/>
            <a:chOff x="0" y="0"/>
            <a:chExt cx="4250944" cy="4255008"/>
          </a:xfrm>
        </p:grpSpPr>
        <p:sp>
          <p:nvSpPr>
            <p:cNvPr name="Freeform 5" id="5"/>
            <p:cNvSpPr/>
            <p:nvPr/>
          </p:nvSpPr>
          <p:spPr>
            <a:xfrm flipH="false" flipV="false" rot="0">
              <a:off x="0" y="0"/>
              <a:ext cx="4250944" cy="4255008"/>
            </a:xfrm>
            <a:custGeom>
              <a:avLst/>
              <a:gdLst/>
              <a:ahLst/>
              <a:cxnLst/>
              <a:rect r="r" b="b" t="t" l="l"/>
              <a:pathLst>
                <a:path h="4255008" w="4250944">
                  <a:moveTo>
                    <a:pt x="0" y="0"/>
                  </a:moveTo>
                  <a:lnTo>
                    <a:pt x="4250944" y="0"/>
                  </a:lnTo>
                  <a:lnTo>
                    <a:pt x="4250944" y="4255008"/>
                  </a:lnTo>
                  <a:lnTo>
                    <a:pt x="0" y="4255008"/>
                  </a:lnTo>
                  <a:lnTo>
                    <a:pt x="0" y="0"/>
                  </a:lnTo>
                  <a:close/>
                </a:path>
              </a:pathLst>
            </a:custGeom>
            <a:blipFill>
              <a:blip r:embed="rId3"/>
              <a:stretch>
                <a:fillRect l="0" t="0" r="0" b="0"/>
              </a:stretch>
            </a:blipFill>
          </p:spPr>
        </p:sp>
      </p:grpSp>
      <p:sp>
        <p:nvSpPr>
          <p:cNvPr name="TextBox 6" id="6"/>
          <p:cNvSpPr txBox="true"/>
          <p:nvPr/>
        </p:nvSpPr>
        <p:spPr>
          <a:xfrm rot="0">
            <a:off x="1028700" y="952500"/>
            <a:ext cx="6570936" cy="729353"/>
          </a:xfrm>
          <a:prstGeom prst="rect">
            <a:avLst/>
          </a:prstGeom>
        </p:spPr>
        <p:txBody>
          <a:bodyPr anchor="t" rtlCol="false" tIns="0" lIns="0" bIns="0" rIns="0">
            <a:spAutoFit/>
          </a:bodyPr>
          <a:lstStyle/>
          <a:p>
            <a:pPr algn="l">
              <a:lnSpc>
                <a:spcPts val="5880"/>
              </a:lnSpc>
            </a:pPr>
            <a:r>
              <a:rPr lang="en-US" b="true" sz="4200" spc="-58">
                <a:solidFill>
                  <a:srgbClr val="F3D157"/>
                </a:solidFill>
                <a:latin typeface="IBM Plex Sans Bold"/>
                <a:ea typeface="IBM Plex Sans Bold"/>
                <a:cs typeface="IBM Plex Sans Bold"/>
                <a:sym typeface="IBM Plex Sans Bold"/>
              </a:rPr>
              <a:t>CONSUMER PROTECTION</a:t>
            </a:r>
          </a:p>
        </p:txBody>
      </p:sp>
      <p:sp>
        <p:nvSpPr>
          <p:cNvPr name="TextBox 7" id="7"/>
          <p:cNvSpPr txBox="true"/>
          <p:nvPr/>
        </p:nvSpPr>
        <p:spPr>
          <a:xfrm rot="0">
            <a:off x="12936468" y="3298103"/>
            <a:ext cx="5152529" cy="4367213"/>
          </a:xfrm>
          <a:prstGeom prst="rect">
            <a:avLst/>
          </a:prstGeom>
        </p:spPr>
        <p:txBody>
          <a:bodyPr anchor="t" rtlCol="false" tIns="0" lIns="0" bIns="0" rIns="0">
            <a:spAutoFit/>
          </a:bodyPr>
          <a:lstStyle/>
          <a:p>
            <a:pPr algn="l">
              <a:lnSpc>
                <a:spcPts val="3599"/>
              </a:lnSpc>
            </a:pPr>
            <a:r>
              <a:rPr lang="en-US" sz="2999" spc="2">
                <a:solidFill>
                  <a:srgbClr val="000000"/>
                </a:solidFill>
                <a:latin typeface="Overpass"/>
                <a:ea typeface="Overpass"/>
                <a:cs typeface="Overpass"/>
                <a:sym typeface="Overpass"/>
              </a:rPr>
              <a:t>Since 2017, European Economic Area (EEA) residents travelling within the EU countries </a:t>
            </a:r>
            <a:r>
              <a:rPr lang="en-US" b="true" sz="2999" spc="2">
                <a:solidFill>
                  <a:srgbClr val="000000"/>
                </a:solidFill>
                <a:latin typeface="Overpass Bold"/>
                <a:ea typeface="Overpass Bold"/>
                <a:cs typeface="Overpass Bold"/>
                <a:sym typeface="Overpass Bold"/>
              </a:rPr>
              <a:t>pay domestic prices</a:t>
            </a:r>
            <a:r>
              <a:rPr lang="en-US" sz="2999" spc="2">
                <a:solidFill>
                  <a:srgbClr val="000000"/>
                </a:solidFill>
                <a:latin typeface="Overpass"/>
                <a:ea typeface="Overpass"/>
                <a:cs typeface="Overpass"/>
                <a:sym typeface="Overpass"/>
              </a:rPr>
              <a:t> for phone calls, text messages and mobile internet. </a:t>
            </a:r>
          </a:p>
          <a:p>
            <a:pPr algn="just">
              <a:lnSpc>
                <a:spcPts val="3239"/>
              </a:lnSpc>
            </a:pPr>
          </a:p>
          <a:p>
            <a:pPr algn="just">
              <a:lnSpc>
                <a:spcPts val="3240"/>
              </a:lnSpc>
            </a:pPr>
            <a:r>
              <a:rPr lang="en-US" sz="2700" i="true" spc="2" u="sng">
                <a:solidFill>
                  <a:srgbClr val="0C4DA2"/>
                </a:solidFill>
                <a:latin typeface="Overpass Italics"/>
                <a:ea typeface="Overpass Italics"/>
                <a:cs typeface="Overpass Italics"/>
                <a:sym typeface="Overpass Italics"/>
                <a:hlinkClick r:id="rId4" tooltip="https://what-europe-does-for-me.eu/en/portal/2/D14"/>
              </a:rPr>
              <a:t>what-europe-does-for-me.eu/en/portal/2/D14</a:t>
            </a:r>
          </a:p>
        </p:txBody>
      </p:sp>
      <p:sp>
        <p:nvSpPr>
          <p:cNvPr name="TextBox 8" id="8"/>
          <p:cNvSpPr txBox="true"/>
          <p:nvPr/>
        </p:nvSpPr>
        <p:spPr>
          <a:xfrm rot="0">
            <a:off x="2762131" y="9998473"/>
            <a:ext cx="1695855" cy="205059"/>
          </a:xfrm>
          <a:prstGeom prst="rect">
            <a:avLst/>
          </a:prstGeom>
        </p:spPr>
        <p:txBody>
          <a:bodyPr anchor="t" rtlCol="false" tIns="0" lIns="0" bIns="0" rIns="0">
            <a:spAutoFit/>
          </a:bodyPr>
          <a:lstStyle/>
          <a:p>
            <a:pPr algn="l">
              <a:lnSpc>
                <a:spcPts val="1679"/>
              </a:lnSpc>
            </a:pPr>
            <a:r>
              <a:rPr lang="en-US" sz="1199" spc="1">
                <a:solidFill>
                  <a:srgbClr val="000000"/>
                </a:solidFill>
                <a:latin typeface="IBM Plex Sans"/>
                <a:ea typeface="IBM Plex Sans"/>
                <a:cs typeface="IBM Plex Sans"/>
                <a:sym typeface="IBM Plex Sans"/>
              </a:rPr>
              <a:t>Photo by Mimagephotos</a:t>
            </a:r>
          </a:p>
        </p:txBody>
      </p:sp>
      <p:sp>
        <p:nvSpPr>
          <p:cNvPr name="TextBox 9" id="9"/>
          <p:cNvSpPr txBox="true"/>
          <p:nvPr/>
        </p:nvSpPr>
        <p:spPr>
          <a:xfrm rot="0">
            <a:off x="1167481" y="2176534"/>
            <a:ext cx="4257862" cy="3164970"/>
          </a:xfrm>
          <a:prstGeom prst="rect">
            <a:avLst/>
          </a:prstGeom>
        </p:spPr>
        <p:txBody>
          <a:bodyPr anchor="t" rtlCol="false" tIns="0" lIns="0" bIns="0" rIns="0">
            <a:spAutoFit/>
          </a:bodyPr>
          <a:lstStyle/>
          <a:p>
            <a:pPr algn="l">
              <a:lnSpc>
                <a:spcPts val="8432"/>
              </a:lnSpc>
            </a:pPr>
            <a:r>
              <a:rPr lang="en-US" sz="7027" spc="14">
                <a:solidFill>
                  <a:srgbClr val="FFFFFF"/>
                </a:solidFill>
                <a:latin typeface="ArtBrush"/>
                <a:ea typeface="ArtBrush"/>
                <a:cs typeface="ArtBrush"/>
                <a:sym typeface="ArtBrush"/>
              </a:rPr>
              <a:t>No roaming charges in the EU</a:t>
            </a:r>
          </a:p>
        </p:txBody>
      </p:sp>
      <p:grpSp>
        <p:nvGrpSpPr>
          <p:cNvPr name="Group 10" id="10"/>
          <p:cNvGrpSpPr/>
          <p:nvPr/>
        </p:nvGrpSpPr>
        <p:grpSpPr>
          <a:xfrm rot="0">
            <a:off x="0" y="-168988"/>
            <a:ext cx="18288000" cy="1333542"/>
            <a:chOff x="0" y="0"/>
            <a:chExt cx="24384000" cy="1778056"/>
          </a:xfrm>
        </p:grpSpPr>
        <p:sp>
          <p:nvSpPr>
            <p:cNvPr name="Freeform 11" id="11"/>
            <p:cNvSpPr/>
            <p:nvPr/>
          </p:nvSpPr>
          <p:spPr>
            <a:xfrm flipH="false" flipV="false" rot="0">
              <a:off x="0" y="0"/>
              <a:ext cx="3940831" cy="1778056"/>
            </a:xfrm>
            <a:custGeom>
              <a:avLst/>
              <a:gdLst/>
              <a:ahLst/>
              <a:cxnLst/>
              <a:rect r="r" b="b" t="t" l="l"/>
              <a:pathLst>
                <a:path h="1778056" w="3940831">
                  <a:moveTo>
                    <a:pt x="0" y="0"/>
                  </a:moveTo>
                  <a:lnTo>
                    <a:pt x="3940831" y="0"/>
                  </a:lnTo>
                  <a:lnTo>
                    <a:pt x="3940831" y="1778056"/>
                  </a:lnTo>
                  <a:lnTo>
                    <a:pt x="0" y="1778056"/>
                  </a:lnTo>
                  <a:lnTo>
                    <a:pt x="0" y="0"/>
                  </a:lnTo>
                  <a:close/>
                </a:path>
              </a:pathLst>
            </a:custGeom>
            <a:blipFill>
              <a:blip r:embed="rId5"/>
              <a:stretch>
                <a:fillRect l="0" t="0" r="0" b="0"/>
              </a:stretch>
            </a:blipFill>
          </p:spPr>
        </p:sp>
        <p:sp>
          <p:nvSpPr>
            <p:cNvPr name="Freeform 12" id="12"/>
            <p:cNvSpPr/>
            <p:nvPr/>
          </p:nvSpPr>
          <p:spPr>
            <a:xfrm flipH="false" flipV="false" rot="0">
              <a:off x="20374088" y="560081"/>
              <a:ext cx="4009912" cy="841260"/>
            </a:xfrm>
            <a:custGeom>
              <a:avLst/>
              <a:gdLst/>
              <a:ahLst/>
              <a:cxnLst/>
              <a:rect r="r" b="b" t="t" l="l"/>
              <a:pathLst>
                <a:path h="841260" w="4009912">
                  <a:moveTo>
                    <a:pt x="0" y="0"/>
                  </a:moveTo>
                  <a:lnTo>
                    <a:pt x="4009912" y="0"/>
                  </a:lnTo>
                  <a:lnTo>
                    <a:pt x="4009912" y="841260"/>
                  </a:lnTo>
                  <a:lnTo>
                    <a:pt x="0" y="841260"/>
                  </a:lnTo>
                  <a:lnTo>
                    <a:pt x="0" y="0"/>
                  </a:lnTo>
                  <a:close/>
                </a:path>
              </a:pathLst>
            </a:custGeom>
            <a:blipFill>
              <a:blip r:embed="rId6"/>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93263" y="3354234"/>
            <a:ext cx="9874948" cy="6583294"/>
            <a:chOff x="0" y="0"/>
            <a:chExt cx="8777732" cy="5851817"/>
          </a:xfrm>
        </p:grpSpPr>
        <p:sp>
          <p:nvSpPr>
            <p:cNvPr name="Freeform 3" id="3"/>
            <p:cNvSpPr/>
            <p:nvPr/>
          </p:nvSpPr>
          <p:spPr>
            <a:xfrm flipH="false" flipV="false" rot="0">
              <a:off x="0" y="0"/>
              <a:ext cx="8777732" cy="5851779"/>
            </a:xfrm>
            <a:custGeom>
              <a:avLst/>
              <a:gdLst/>
              <a:ahLst/>
              <a:cxnLst/>
              <a:rect r="r" b="b" t="t" l="l"/>
              <a:pathLst>
                <a:path h="5851779" w="8777732">
                  <a:moveTo>
                    <a:pt x="0" y="0"/>
                  </a:moveTo>
                  <a:lnTo>
                    <a:pt x="8777732" y="0"/>
                  </a:lnTo>
                  <a:lnTo>
                    <a:pt x="8777732" y="5851779"/>
                  </a:lnTo>
                  <a:lnTo>
                    <a:pt x="0" y="5851779"/>
                  </a:lnTo>
                  <a:lnTo>
                    <a:pt x="0" y="0"/>
                  </a:lnTo>
                  <a:close/>
                </a:path>
              </a:pathLst>
            </a:custGeom>
            <a:blipFill>
              <a:blip r:embed="rId2"/>
              <a:stretch>
                <a:fillRect l="0" t="0" r="0" b="0"/>
              </a:stretch>
            </a:blipFill>
          </p:spPr>
        </p:sp>
      </p:grpSp>
      <p:grpSp>
        <p:nvGrpSpPr>
          <p:cNvPr name="Group 4" id="4"/>
          <p:cNvGrpSpPr/>
          <p:nvPr/>
        </p:nvGrpSpPr>
        <p:grpSpPr>
          <a:xfrm rot="0">
            <a:off x="905256" y="1933956"/>
            <a:ext cx="4782312" cy="4786884"/>
            <a:chOff x="0" y="0"/>
            <a:chExt cx="4250944" cy="4255008"/>
          </a:xfrm>
        </p:grpSpPr>
        <p:sp>
          <p:nvSpPr>
            <p:cNvPr name="Freeform 5" id="5"/>
            <p:cNvSpPr/>
            <p:nvPr/>
          </p:nvSpPr>
          <p:spPr>
            <a:xfrm flipH="false" flipV="false" rot="0">
              <a:off x="0" y="0"/>
              <a:ext cx="4250944" cy="4255008"/>
            </a:xfrm>
            <a:custGeom>
              <a:avLst/>
              <a:gdLst/>
              <a:ahLst/>
              <a:cxnLst/>
              <a:rect r="r" b="b" t="t" l="l"/>
              <a:pathLst>
                <a:path h="4255008" w="4250944">
                  <a:moveTo>
                    <a:pt x="0" y="0"/>
                  </a:moveTo>
                  <a:lnTo>
                    <a:pt x="4250944" y="0"/>
                  </a:lnTo>
                  <a:lnTo>
                    <a:pt x="4250944" y="4255008"/>
                  </a:lnTo>
                  <a:lnTo>
                    <a:pt x="0" y="4255008"/>
                  </a:lnTo>
                  <a:lnTo>
                    <a:pt x="0" y="0"/>
                  </a:lnTo>
                  <a:close/>
                </a:path>
              </a:pathLst>
            </a:custGeom>
            <a:blipFill>
              <a:blip r:embed="rId3"/>
              <a:stretch>
                <a:fillRect l="0" t="0" r="0" b="0"/>
              </a:stretch>
            </a:blipFill>
          </p:spPr>
        </p:sp>
      </p:grpSp>
      <p:sp>
        <p:nvSpPr>
          <p:cNvPr name="TextBox 6" id="6"/>
          <p:cNvSpPr txBox="true"/>
          <p:nvPr/>
        </p:nvSpPr>
        <p:spPr>
          <a:xfrm rot="0">
            <a:off x="12936468" y="3278034"/>
            <a:ext cx="5137708" cy="5430393"/>
          </a:xfrm>
          <a:prstGeom prst="rect">
            <a:avLst/>
          </a:prstGeom>
        </p:spPr>
        <p:txBody>
          <a:bodyPr anchor="t" rtlCol="false" tIns="0" lIns="0" bIns="0" rIns="0">
            <a:spAutoFit/>
          </a:bodyPr>
          <a:lstStyle/>
          <a:p>
            <a:pPr algn="l">
              <a:lnSpc>
                <a:spcPts val="3629"/>
              </a:lnSpc>
            </a:pPr>
            <a:r>
              <a:rPr lang="en-US" sz="2999" spc="2">
                <a:solidFill>
                  <a:srgbClr val="000000"/>
                </a:solidFill>
                <a:latin typeface="Overpass"/>
                <a:ea typeface="Overpass"/>
                <a:cs typeface="Overpass"/>
                <a:sym typeface="Overpass"/>
              </a:rPr>
              <a:t>Under EU legislation, manufacturers must provide a legal guarantee period of </a:t>
            </a:r>
            <a:r>
              <a:rPr lang="en-US" b="true" sz="2999" spc="2">
                <a:solidFill>
                  <a:srgbClr val="000000"/>
                </a:solidFill>
                <a:latin typeface="Overpass Bold"/>
                <a:ea typeface="Overpass Bold"/>
                <a:cs typeface="Overpass Bold"/>
                <a:sym typeface="Overpass Bold"/>
              </a:rPr>
              <a:t>two years for electronic appliances</a:t>
            </a:r>
            <a:r>
              <a:rPr lang="en-US" sz="2999" spc="2">
                <a:solidFill>
                  <a:srgbClr val="000000"/>
                </a:solidFill>
                <a:latin typeface="Overpass"/>
                <a:ea typeface="Overpass"/>
                <a:cs typeface="Overpass"/>
                <a:sym typeface="Overpass"/>
              </a:rPr>
              <a:t> such as smartphones, printers, laptops, vacuum cleaners, and coffee machines. </a:t>
            </a:r>
          </a:p>
          <a:p>
            <a:pPr algn="l">
              <a:lnSpc>
                <a:spcPts val="3629"/>
              </a:lnSpc>
            </a:pPr>
          </a:p>
          <a:p>
            <a:pPr algn="l">
              <a:lnSpc>
                <a:spcPts val="3267"/>
              </a:lnSpc>
            </a:pPr>
            <a:r>
              <a:rPr lang="en-US" sz="2700" i="true" spc="2" u="sng">
                <a:solidFill>
                  <a:srgbClr val="0C4DA2"/>
                </a:solidFill>
                <a:latin typeface="Overpass Italics"/>
                <a:ea typeface="Overpass Italics"/>
                <a:cs typeface="Overpass Italics"/>
                <a:sym typeface="Overpass Italics"/>
                <a:hlinkClick r:id="rId4" tooltip="https://what-europe-does-for-me.europarl.europa.eu/en/social/G14"/>
              </a:rPr>
              <a:t>what-europe-does-for-me.europarl.europa.eu/en/social/G14</a:t>
            </a:r>
          </a:p>
        </p:txBody>
      </p:sp>
      <p:sp>
        <p:nvSpPr>
          <p:cNvPr name="TextBox 7" id="7"/>
          <p:cNvSpPr txBox="true"/>
          <p:nvPr/>
        </p:nvSpPr>
        <p:spPr>
          <a:xfrm rot="0">
            <a:off x="2799907" y="9989329"/>
            <a:ext cx="1681867" cy="205059"/>
          </a:xfrm>
          <a:prstGeom prst="rect">
            <a:avLst/>
          </a:prstGeom>
        </p:spPr>
        <p:txBody>
          <a:bodyPr anchor="t" rtlCol="false" tIns="0" lIns="0" bIns="0" rIns="0">
            <a:spAutoFit/>
          </a:bodyPr>
          <a:lstStyle/>
          <a:p>
            <a:pPr algn="l">
              <a:lnSpc>
                <a:spcPts val="1679"/>
              </a:lnSpc>
            </a:pPr>
            <a:r>
              <a:rPr lang="en-US" sz="1199" spc="2">
                <a:solidFill>
                  <a:srgbClr val="000000"/>
                </a:solidFill>
                <a:latin typeface="IBM Plex Sans"/>
                <a:ea typeface="IBM Plex Sans"/>
                <a:cs typeface="IBM Plex Sans"/>
                <a:sym typeface="IBM Plex Sans"/>
              </a:rPr>
              <a:t>© European Union 2017 </a:t>
            </a:r>
          </a:p>
        </p:txBody>
      </p:sp>
      <p:sp>
        <p:nvSpPr>
          <p:cNvPr name="TextBox 8" id="8"/>
          <p:cNvSpPr txBox="true"/>
          <p:nvPr/>
        </p:nvSpPr>
        <p:spPr>
          <a:xfrm rot="0">
            <a:off x="1028700" y="952500"/>
            <a:ext cx="6570936" cy="729353"/>
          </a:xfrm>
          <a:prstGeom prst="rect">
            <a:avLst/>
          </a:prstGeom>
        </p:spPr>
        <p:txBody>
          <a:bodyPr anchor="t" rtlCol="false" tIns="0" lIns="0" bIns="0" rIns="0">
            <a:spAutoFit/>
          </a:bodyPr>
          <a:lstStyle/>
          <a:p>
            <a:pPr algn="l">
              <a:lnSpc>
                <a:spcPts val="5880"/>
              </a:lnSpc>
            </a:pPr>
            <a:r>
              <a:rPr lang="en-US" b="true" sz="4200" spc="-58">
                <a:solidFill>
                  <a:srgbClr val="F3D157"/>
                </a:solidFill>
                <a:latin typeface="IBM Plex Sans Bold"/>
                <a:ea typeface="IBM Plex Sans Bold"/>
                <a:cs typeface="IBM Plex Sans Bold"/>
                <a:sym typeface="IBM Plex Sans Bold"/>
              </a:rPr>
              <a:t>CONSUMER PROTECTION</a:t>
            </a:r>
          </a:p>
        </p:txBody>
      </p:sp>
      <p:sp>
        <p:nvSpPr>
          <p:cNvPr name="TextBox 9" id="9"/>
          <p:cNvSpPr txBox="true"/>
          <p:nvPr/>
        </p:nvSpPr>
        <p:spPr>
          <a:xfrm rot="0">
            <a:off x="1217127" y="2051097"/>
            <a:ext cx="4327559" cy="3324225"/>
          </a:xfrm>
          <a:prstGeom prst="rect">
            <a:avLst/>
          </a:prstGeom>
        </p:spPr>
        <p:txBody>
          <a:bodyPr anchor="t" rtlCol="false" tIns="0" lIns="0" bIns="0" rIns="0">
            <a:spAutoFit/>
          </a:bodyPr>
          <a:lstStyle/>
          <a:p>
            <a:pPr algn="l">
              <a:lnSpc>
                <a:spcPts val="6571"/>
              </a:lnSpc>
            </a:pPr>
            <a:r>
              <a:rPr lang="en-US" sz="5476" spc="5">
                <a:solidFill>
                  <a:srgbClr val="FFFFFF"/>
                </a:solidFill>
                <a:latin typeface="ArtBrush"/>
                <a:ea typeface="ArtBrush"/>
                <a:cs typeface="ArtBrush"/>
                <a:sym typeface="ArtBrush"/>
              </a:rPr>
              <a:t>Two-year warranty on faulty electronic devices</a:t>
            </a:r>
          </a:p>
        </p:txBody>
      </p:sp>
      <p:grpSp>
        <p:nvGrpSpPr>
          <p:cNvPr name="Group 10" id="10"/>
          <p:cNvGrpSpPr/>
          <p:nvPr/>
        </p:nvGrpSpPr>
        <p:grpSpPr>
          <a:xfrm rot="0">
            <a:off x="0" y="-168988"/>
            <a:ext cx="18288000" cy="1333542"/>
            <a:chOff x="0" y="0"/>
            <a:chExt cx="24384000" cy="1778056"/>
          </a:xfrm>
        </p:grpSpPr>
        <p:sp>
          <p:nvSpPr>
            <p:cNvPr name="Freeform 11" id="11"/>
            <p:cNvSpPr/>
            <p:nvPr/>
          </p:nvSpPr>
          <p:spPr>
            <a:xfrm flipH="false" flipV="false" rot="0">
              <a:off x="0" y="0"/>
              <a:ext cx="3940831" cy="1778056"/>
            </a:xfrm>
            <a:custGeom>
              <a:avLst/>
              <a:gdLst/>
              <a:ahLst/>
              <a:cxnLst/>
              <a:rect r="r" b="b" t="t" l="l"/>
              <a:pathLst>
                <a:path h="1778056" w="3940831">
                  <a:moveTo>
                    <a:pt x="0" y="0"/>
                  </a:moveTo>
                  <a:lnTo>
                    <a:pt x="3940831" y="0"/>
                  </a:lnTo>
                  <a:lnTo>
                    <a:pt x="3940831" y="1778056"/>
                  </a:lnTo>
                  <a:lnTo>
                    <a:pt x="0" y="1778056"/>
                  </a:lnTo>
                  <a:lnTo>
                    <a:pt x="0" y="0"/>
                  </a:lnTo>
                  <a:close/>
                </a:path>
              </a:pathLst>
            </a:custGeom>
            <a:blipFill>
              <a:blip r:embed="rId5"/>
              <a:stretch>
                <a:fillRect l="0" t="0" r="0" b="0"/>
              </a:stretch>
            </a:blipFill>
          </p:spPr>
        </p:sp>
        <p:sp>
          <p:nvSpPr>
            <p:cNvPr name="Freeform 12" id="12"/>
            <p:cNvSpPr/>
            <p:nvPr/>
          </p:nvSpPr>
          <p:spPr>
            <a:xfrm flipH="false" flipV="false" rot="0">
              <a:off x="20374088" y="560081"/>
              <a:ext cx="4009912" cy="841260"/>
            </a:xfrm>
            <a:custGeom>
              <a:avLst/>
              <a:gdLst/>
              <a:ahLst/>
              <a:cxnLst/>
              <a:rect r="r" b="b" t="t" l="l"/>
              <a:pathLst>
                <a:path h="841260" w="4009912">
                  <a:moveTo>
                    <a:pt x="0" y="0"/>
                  </a:moveTo>
                  <a:lnTo>
                    <a:pt x="4009912" y="0"/>
                  </a:lnTo>
                  <a:lnTo>
                    <a:pt x="4009912" y="841260"/>
                  </a:lnTo>
                  <a:lnTo>
                    <a:pt x="0" y="841260"/>
                  </a:lnTo>
                  <a:lnTo>
                    <a:pt x="0" y="0"/>
                  </a:lnTo>
                  <a:close/>
                </a:path>
              </a:pathLst>
            </a:custGeom>
            <a:blipFill>
              <a:blip r:embed="rId6"/>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75247" y="3351076"/>
            <a:ext cx="9861847" cy="6589681"/>
            <a:chOff x="0" y="0"/>
            <a:chExt cx="8766086" cy="5857494"/>
          </a:xfrm>
        </p:grpSpPr>
        <p:sp>
          <p:nvSpPr>
            <p:cNvPr name="Freeform 3" id="3"/>
            <p:cNvSpPr/>
            <p:nvPr/>
          </p:nvSpPr>
          <p:spPr>
            <a:xfrm flipH="false" flipV="false" rot="0">
              <a:off x="0" y="0"/>
              <a:ext cx="8766048" cy="5857494"/>
            </a:xfrm>
            <a:custGeom>
              <a:avLst/>
              <a:gdLst/>
              <a:ahLst/>
              <a:cxnLst/>
              <a:rect r="r" b="b" t="t" l="l"/>
              <a:pathLst>
                <a:path h="5857494" w="8766048">
                  <a:moveTo>
                    <a:pt x="0" y="0"/>
                  </a:moveTo>
                  <a:lnTo>
                    <a:pt x="8766048" y="0"/>
                  </a:lnTo>
                  <a:lnTo>
                    <a:pt x="8766048" y="5857494"/>
                  </a:lnTo>
                  <a:lnTo>
                    <a:pt x="0" y="5857494"/>
                  </a:lnTo>
                  <a:lnTo>
                    <a:pt x="0" y="0"/>
                  </a:lnTo>
                  <a:close/>
                </a:path>
              </a:pathLst>
            </a:custGeom>
            <a:blipFill>
              <a:blip r:embed="rId2"/>
              <a:stretch>
                <a:fillRect l="0" t="0" r="0" b="-391"/>
              </a:stretch>
            </a:blipFill>
          </p:spPr>
        </p:sp>
      </p:grpSp>
      <p:grpSp>
        <p:nvGrpSpPr>
          <p:cNvPr name="Group 4" id="4"/>
          <p:cNvGrpSpPr/>
          <p:nvPr/>
        </p:nvGrpSpPr>
        <p:grpSpPr>
          <a:xfrm rot="0">
            <a:off x="905256" y="1933956"/>
            <a:ext cx="4782312" cy="4786884"/>
            <a:chOff x="0" y="0"/>
            <a:chExt cx="4250944" cy="4255008"/>
          </a:xfrm>
        </p:grpSpPr>
        <p:sp>
          <p:nvSpPr>
            <p:cNvPr name="Freeform 5" id="5"/>
            <p:cNvSpPr/>
            <p:nvPr/>
          </p:nvSpPr>
          <p:spPr>
            <a:xfrm flipH="false" flipV="false" rot="0">
              <a:off x="0" y="0"/>
              <a:ext cx="4250944" cy="4255008"/>
            </a:xfrm>
            <a:custGeom>
              <a:avLst/>
              <a:gdLst/>
              <a:ahLst/>
              <a:cxnLst/>
              <a:rect r="r" b="b" t="t" l="l"/>
              <a:pathLst>
                <a:path h="4255008" w="4250944">
                  <a:moveTo>
                    <a:pt x="0" y="0"/>
                  </a:moveTo>
                  <a:lnTo>
                    <a:pt x="4250944" y="0"/>
                  </a:lnTo>
                  <a:lnTo>
                    <a:pt x="4250944" y="4255008"/>
                  </a:lnTo>
                  <a:lnTo>
                    <a:pt x="0" y="4255008"/>
                  </a:lnTo>
                  <a:lnTo>
                    <a:pt x="0" y="0"/>
                  </a:lnTo>
                  <a:close/>
                </a:path>
              </a:pathLst>
            </a:custGeom>
            <a:blipFill>
              <a:blip r:embed="rId3"/>
              <a:stretch>
                <a:fillRect l="0" t="0" r="0" b="0"/>
              </a:stretch>
            </a:blipFill>
          </p:spPr>
        </p:sp>
      </p:grpSp>
      <p:sp>
        <p:nvSpPr>
          <p:cNvPr name="TextBox 6" id="6"/>
          <p:cNvSpPr txBox="true"/>
          <p:nvPr/>
        </p:nvSpPr>
        <p:spPr>
          <a:xfrm rot="0">
            <a:off x="12873097" y="3274876"/>
            <a:ext cx="5175484" cy="4889278"/>
          </a:xfrm>
          <a:prstGeom prst="rect">
            <a:avLst/>
          </a:prstGeom>
        </p:spPr>
        <p:txBody>
          <a:bodyPr anchor="t" rtlCol="false" tIns="0" lIns="0" bIns="0" rIns="0">
            <a:spAutoFit/>
          </a:bodyPr>
          <a:lstStyle/>
          <a:p>
            <a:pPr algn="l">
              <a:lnSpc>
                <a:spcPts val="3614"/>
              </a:lnSpc>
            </a:pPr>
            <a:r>
              <a:rPr lang="en-US" sz="2999" spc="2">
                <a:solidFill>
                  <a:srgbClr val="000000"/>
                </a:solidFill>
                <a:latin typeface="Overpass"/>
                <a:ea typeface="Overpass"/>
                <a:cs typeface="Overpass"/>
                <a:sym typeface="Overpass"/>
              </a:rPr>
              <a:t>Products sold within the EU have to </a:t>
            </a:r>
            <a:r>
              <a:rPr lang="en-US" b="true" sz="2999" spc="2">
                <a:solidFill>
                  <a:srgbClr val="000000"/>
                </a:solidFill>
                <a:latin typeface="Overpass Bold"/>
                <a:ea typeface="Overpass Bold"/>
                <a:cs typeface="Overpass Bold"/>
                <a:sym typeface="Overpass Bold"/>
              </a:rPr>
              <a:t>meet the EU’s health</a:t>
            </a:r>
            <a:r>
              <a:rPr lang="en-US" sz="2999" spc="2">
                <a:solidFill>
                  <a:srgbClr val="000000"/>
                </a:solidFill>
                <a:latin typeface="Overpass"/>
                <a:ea typeface="Overpass"/>
                <a:cs typeface="Overpass"/>
                <a:sym typeface="Overpass"/>
              </a:rPr>
              <a:t>, </a:t>
            </a:r>
            <a:r>
              <a:rPr lang="en-US" b="true" sz="2999" spc="2">
                <a:solidFill>
                  <a:srgbClr val="000000"/>
                </a:solidFill>
                <a:latin typeface="Overpass Bold"/>
                <a:ea typeface="Overpass Bold"/>
                <a:cs typeface="Overpass Bold"/>
                <a:sym typeface="Overpass Bold"/>
              </a:rPr>
              <a:t>safety</a:t>
            </a:r>
            <a:r>
              <a:rPr lang="en-US" sz="2999" spc="2">
                <a:solidFill>
                  <a:srgbClr val="000000"/>
                </a:solidFill>
                <a:latin typeface="Overpass"/>
                <a:ea typeface="Overpass"/>
                <a:cs typeface="Overpass"/>
                <a:sym typeface="Overpass"/>
              </a:rPr>
              <a:t>, and </a:t>
            </a:r>
            <a:r>
              <a:rPr lang="en-US" b="true" sz="2999" spc="2">
                <a:solidFill>
                  <a:srgbClr val="000000"/>
                </a:solidFill>
                <a:latin typeface="Overpass Bold"/>
                <a:ea typeface="Overpass Bold"/>
                <a:cs typeface="Overpass Bold"/>
                <a:sym typeface="Overpass Bold"/>
              </a:rPr>
              <a:t>environmental protection standards</a:t>
            </a:r>
            <a:r>
              <a:rPr lang="en-US" sz="2999" spc="2">
                <a:solidFill>
                  <a:srgbClr val="000000"/>
                </a:solidFill>
                <a:latin typeface="Overpass"/>
                <a:ea typeface="Overpass"/>
                <a:cs typeface="Overpass"/>
                <a:sym typeface="Overpass"/>
              </a:rPr>
              <a:t>. CE marking is a certification mark that indicates conformity with these standards. </a:t>
            </a:r>
          </a:p>
          <a:p>
            <a:pPr algn="l">
              <a:lnSpc>
                <a:spcPts val="2891"/>
              </a:lnSpc>
            </a:pPr>
          </a:p>
          <a:p>
            <a:pPr algn="l">
              <a:lnSpc>
                <a:spcPts val="3253"/>
              </a:lnSpc>
            </a:pPr>
            <a:r>
              <a:rPr lang="en-US" sz="2700" i="true" spc="2" u="sng">
                <a:solidFill>
                  <a:srgbClr val="0C4DA2"/>
                </a:solidFill>
                <a:latin typeface="Overpass Italics"/>
                <a:ea typeface="Overpass Italics"/>
                <a:cs typeface="Overpass Italics"/>
                <a:sym typeface="Overpass Italics"/>
                <a:hlinkClick r:id="rId4" tooltip="https://ec.europa.eu/growth/single-market/ce-marking_en"/>
              </a:rPr>
              <a:t>ec.europa.eu/growth/single</a:t>
            </a:r>
            <a:r>
              <a:rPr lang="en-US" sz="2700" i="true" spc="2" u="sng">
                <a:solidFill>
                  <a:srgbClr val="0C4DA2"/>
                </a:solidFill>
                <a:latin typeface="Overpass Italics"/>
                <a:ea typeface="Overpass Italics"/>
                <a:cs typeface="Overpass Italics"/>
                <a:sym typeface="Overpass Italics"/>
              </a:rPr>
              <a:t>-</a:t>
            </a:r>
            <a:r>
              <a:rPr lang="en-US" sz="2700" i="true" spc="2" u="sng">
                <a:solidFill>
                  <a:srgbClr val="0C4DA2"/>
                </a:solidFill>
                <a:latin typeface="Overpass Italics"/>
                <a:ea typeface="Overpass Italics"/>
                <a:cs typeface="Overpass Italics"/>
                <a:sym typeface="Overpass Italics"/>
                <a:hlinkClick r:id="rId5" tooltip="https://ec.europa.eu/growth/single-market/ce-marking_en"/>
              </a:rPr>
              <a:t>market/ce-marking_en</a:t>
            </a:r>
          </a:p>
        </p:txBody>
      </p:sp>
      <p:sp>
        <p:nvSpPr>
          <p:cNvPr name="TextBox 7" id="7"/>
          <p:cNvSpPr txBox="true"/>
          <p:nvPr/>
        </p:nvSpPr>
        <p:spPr>
          <a:xfrm rot="0">
            <a:off x="2768817" y="9989329"/>
            <a:ext cx="2241123" cy="205059"/>
          </a:xfrm>
          <a:prstGeom prst="rect">
            <a:avLst/>
          </a:prstGeom>
        </p:spPr>
        <p:txBody>
          <a:bodyPr anchor="t" rtlCol="false" tIns="0" lIns="0" bIns="0" rIns="0">
            <a:spAutoFit/>
          </a:bodyPr>
          <a:lstStyle/>
          <a:p>
            <a:pPr algn="l">
              <a:lnSpc>
                <a:spcPts val="1679"/>
              </a:lnSpc>
            </a:pPr>
            <a:r>
              <a:rPr lang="en-US" sz="1199" spc="1">
                <a:solidFill>
                  <a:srgbClr val="000000"/>
                </a:solidFill>
                <a:latin typeface="IBM Plex Sans"/>
                <a:ea typeface="IBM Plex Sans"/>
                <a:cs typeface="IBM Plex Sans"/>
                <a:sym typeface="IBM Plex Sans"/>
              </a:rPr>
              <a:t>© European Communities, 1997 </a:t>
            </a:r>
          </a:p>
        </p:txBody>
      </p:sp>
      <p:sp>
        <p:nvSpPr>
          <p:cNvPr name="TextBox 8" id="8"/>
          <p:cNvSpPr txBox="true"/>
          <p:nvPr/>
        </p:nvSpPr>
        <p:spPr>
          <a:xfrm rot="0">
            <a:off x="1028700" y="952500"/>
            <a:ext cx="6570936" cy="729353"/>
          </a:xfrm>
          <a:prstGeom prst="rect">
            <a:avLst/>
          </a:prstGeom>
        </p:spPr>
        <p:txBody>
          <a:bodyPr anchor="t" rtlCol="false" tIns="0" lIns="0" bIns="0" rIns="0">
            <a:spAutoFit/>
          </a:bodyPr>
          <a:lstStyle/>
          <a:p>
            <a:pPr algn="l">
              <a:lnSpc>
                <a:spcPts val="5880"/>
              </a:lnSpc>
            </a:pPr>
            <a:r>
              <a:rPr lang="en-US" b="true" sz="4200" spc="-58">
                <a:solidFill>
                  <a:srgbClr val="F3D157"/>
                </a:solidFill>
                <a:latin typeface="IBM Plex Sans Bold"/>
                <a:ea typeface="IBM Plex Sans Bold"/>
                <a:cs typeface="IBM Plex Sans Bold"/>
                <a:sym typeface="IBM Plex Sans Bold"/>
              </a:rPr>
              <a:t>CONSUMER PROTECTION</a:t>
            </a:r>
          </a:p>
        </p:txBody>
      </p:sp>
      <p:sp>
        <p:nvSpPr>
          <p:cNvPr name="TextBox 9" id="9"/>
          <p:cNvSpPr txBox="true"/>
          <p:nvPr/>
        </p:nvSpPr>
        <p:spPr>
          <a:xfrm rot="0">
            <a:off x="1188799" y="2262187"/>
            <a:ext cx="4287534" cy="2881313"/>
          </a:xfrm>
          <a:prstGeom prst="rect">
            <a:avLst/>
          </a:prstGeom>
        </p:spPr>
        <p:txBody>
          <a:bodyPr anchor="t" rtlCol="false" tIns="0" lIns="0" bIns="0" rIns="0">
            <a:spAutoFit/>
          </a:bodyPr>
          <a:lstStyle/>
          <a:p>
            <a:pPr algn="l">
              <a:lnSpc>
                <a:spcPts val="7559"/>
              </a:lnSpc>
            </a:pPr>
            <a:r>
              <a:rPr lang="en-US" sz="6299" spc="12">
                <a:solidFill>
                  <a:srgbClr val="FFFFFF"/>
                </a:solidFill>
                <a:latin typeface="ArtBrush"/>
                <a:ea typeface="ArtBrush"/>
                <a:cs typeface="ArtBrush"/>
                <a:sym typeface="ArtBrush"/>
              </a:rPr>
              <a:t>Product safety standards</a:t>
            </a:r>
          </a:p>
        </p:txBody>
      </p:sp>
      <p:grpSp>
        <p:nvGrpSpPr>
          <p:cNvPr name="Group 10" id="10"/>
          <p:cNvGrpSpPr/>
          <p:nvPr/>
        </p:nvGrpSpPr>
        <p:grpSpPr>
          <a:xfrm rot="0">
            <a:off x="0" y="-168988"/>
            <a:ext cx="18288000" cy="1333542"/>
            <a:chOff x="0" y="0"/>
            <a:chExt cx="24384000" cy="1778056"/>
          </a:xfrm>
        </p:grpSpPr>
        <p:sp>
          <p:nvSpPr>
            <p:cNvPr name="Freeform 11" id="11"/>
            <p:cNvSpPr/>
            <p:nvPr/>
          </p:nvSpPr>
          <p:spPr>
            <a:xfrm flipH="false" flipV="false" rot="0">
              <a:off x="0" y="0"/>
              <a:ext cx="3940831" cy="1778056"/>
            </a:xfrm>
            <a:custGeom>
              <a:avLst/>
              <a:gdLst/>
              <a:ahLst/>
              <a:cxnLst/>
              <a:rect r="r" b="b" t="t" l="l"/>
              <a:pathLst>
                <a:path h="1778056" w="3940831">
                  <a:moveTo>
                    <a:pt x="0" y="0"/>
                  </a:moveTo>
                  <a:lnTo>
                    <a:pt x="3940831" y="0"/>
                  </a:lnTo>
                  <a:lnTo>
                    <a:pt x="3940831" y="1778056"/>
                  </a:lnTo>
                  <a:lnTo>
                    <a:pt x="0" y="1778056"/>
                  </a:lnTo>
                  <a:lnTo>
                    <a:pt x="0" y="0"/>
                  </a:lnTo>
                  <a:close/>
                </a:path>
              </a:pathLst>
            </a:custGeom>
            <a:blipFill>
              <a:blip r:embed="rId6"/>
              <a:stretch>
                <a:fillRect l="0" t="0" r="0" b="0"/>
              </a:stretch>
            </a:blipFill>
          </p:spPr>
        </p:sp>
        <p:sp>
          <p:nvSpPr>
            <p:cNvPr name="Freeform 12" id="12"/>
            <p:cNvSpPr/>
            <p:nvPr/>
          </p:nvSpPr>
          <p:spPr>
            <a:xfrm flipH="false" flipV="false" rot="0">
              <a:off x="20374088" y="560081"/>
              <a:ext cx="4009912" cy="841260"/>
            </a:xfrm>
            <a:custGeom>
              <a:avLst/>
              <a:gdLst/>
              <a:ahLst/>
              <a:cxnLst/>
              <a:rect r="r" b="b" t="t" l="l"/>
              <a:pathLst>
                <a:path h="841260" w="4009912">
                  <a:moveTo>
                    <a:pt x="0" y="0"/>
                  </a:moveTo>
                  <a:lnTo>
                    <a:pt x="4009912" y="0"/>
                  </a:lnTo>
                  <a:lnTo>
                    <a:pt x="4009912" y="841260"/>
                  </a:lnTo>
                  <a:lnTo>
                    <a:pt x="0" y="841260"/>
                  </a:lnTo>
                  <a:lnTo>
                    <a:pt x="0" y="0"/>
                  </a:lnTo>
                  <a:close/>
                </a:path>
              </a:pathLst>
            </a:custGeom>
            <a:blipFill>
              <a:blip r:embed="rId7"/>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59702" y="3364778"/>
            <a:ext cx="9861833" cy="6562206"/>
            <a:chOff x="0" y="0"/>
            <a:chExt cx="8766073" cy="5833072"/>
          </a:xfrm>
        </p:grpSpPr>
        <p:sp>
          <p:nvSpPr>
            <p:cNvPr name="Freeform 3" id="3"/>
            <p:cNvSpPr/>
            <p:nvPr/>
          </p:nvSpPr>
          <p:spPr>
            <a:xfrm flipH="false" flipV="false" rot="0">
              <a:off x="0" y="0"/>
              <a:ext cx="8766048" cy="5833110"/>
            </a:xfrm>
            <a:custGeom>
              <a:avLst/>
              <a:gdLst/>
              <a:ahLst/>
              <a:cxnLst/>
              <a:rect r="r" b="b" t="t" l="l"/>
              <a:pathLst>
                <a:path h="5833110" w="8766048">
                  <a:moveTo>
                    <a:pt x="0" y="0"/>
                  </a:moveTo>
                  <a:lnTo>
                    <a:pt x="8766048" y="0"/>
                  </a:lnTo>
                  <a:lnTo>
                    <a:pt x="8766048" y="5833110"/>
                  </a:lnTo>
                  <a:lnTo>
                    <a:pt x="0" y="5833110"/>
                  </a:lnTo>
                  <a:lnTo>
                    <a:pt x="0" y="0"/>
                  </a:lnTo>
                  <a:close/>
                </a:path>
              </a:pathLst>
            </a:custGeom>
            <a:blipFill>
              <a:blip r:embed="rId2"/>
              <a:stretch>
                <a:fillRect l="0" t="-94" r="0" b="-93"/>
              </a:stretch>
            </a:blipFill>
          </p:spPr>
        </p:sp>
      </p:grpSp>
      <p:grpSp>
        <p:nvGrpSpPr>
          <p:cNvPr name="Group 4" id="4"/>
          <p:cNvGrpSpPr/>
          <p:nvPr/>
        </p:nvGrpSpPr>
        <p:grpSpPr>
          <a:xfrm rot="0">
            <a:off x="905256" y="1933956"/>
            <a:ext cx="4782312" cy="4786884"/>
            <a:chOff x="0" y="0"/>
            <a:chExt cx="4250944" cy="4255008"/>
          </a:xfrm>
        </p:grpSpPr>
        <p:sp>
          <p:nvSpPr>
            <p:cNvPr name="Freeform 5" id="5"/>
            <p:cNvSpPr/>
            <p:nvPr/>
          </p:nvSpPr>
          <p:spPr>
            <a:xfrm flipH="false" flipV="false" rot="0">
              <a:off x="0" y="0"/>
              <a:ext cx="4250944" cy="4255008"/>
            </a:xfrm>
            <a:custGeom>
              <a:avLst/>
              <a:gdLst/>
              <a:ahLst/>
              <a:cxnLst/>
              <a:rect r="r" b="b" t="t" l="l"/>
              <a:pathLst>
                <a:path h="4255008" w="4250944">
                  <a:moveTo>
                    <a:pt x="0" y="0"/>
                  </a:moveTo>
                  <a:lnTo>
                    <a:pt x="4250944" y="0"/>
                  </a:lnTo>
                  <a:lnTo>
                    <a:pt x="4250944" y="4255008"/>
                  </a:lnTo>
                  <a:lnTo>
                    <a:pt x="0" y="4255008"/>
                  </a:lnTo>
                  <a:lnTo>
                    <a:pt x="0" y="0"/>
                  </a:lnTo>
                  <a:close/>
                </a:path>
              </a:pathLst>
            </a:custGeom>
            <a:blipFill>
              <a:blip r:embed="rId3"/>
              <a:stretch>
                <a:fillRect l="0" t="0" r="0" b="0"/>
              </a:stretch>
            </a:blipFill>
          </p:spPr>
        </p:sp>
      </p:grpSp>
      <p:sp>
        <p:nvSpPr>
          <p:cNvPr name="Freeform 6" id="6"/>
          <p:cNvSpPr/>
          <p:nvPr/>
        </p:nvSpPr>
        <p:spPr>
          <a:xfrm flipH="false" flipV="false" rot="-413136">
            <a:off x="1393853" y="6868350"/>
            <a:ext cx="3886667" cy="2915000"/>
          </a:xfrm>
          <a:custGeom>
            <a:avLst/>
            <a:gdLst/>
            <a:ahLst/>
            <a:cxnLst/>
            <a:rect r="r" b="b" t="t" l="l"/>
            <a:pathLst>
              <a:path h="2915000" w="3886667">
                <a:moveTo>
                  <a:pt x="0" y="0"/>
                </a:moveTo>
                <a:lnTo>
                  <a:pt x="3886666" y="0"/>
                </a:lnTo>
                <a:lnTo>
                  <a:pt x="3886666" y="2915000"/>
                </a:lnTo>
                <a:lnTo>
                  <a:pt x="0" y="2915000"/>
                </a:lnTo>
                <a:lnTo>
                  <a:pt x="0" y="0"/>
                </a:lnTo>
                <a:close/>
              </a:path>
            </a:pathLst>
          </a:custGeom>
          <a:blipFill>
            <a:blip r:embed="rId4"/>
            <a:stretch>
              <a:fillRect l="0" t="0" r="0" b="0"/>
            </a:stretch>
          </a:blipFill>
          <a:ln w="38100" cap="rnd">
            <a:solidFill>
              <a:srgbClr val="000000"/>
            </a:solidFill>
            <a:prstDash val="solid"/>
            <a:round/>
          </a:ln>
        </p:spPr>
      </p:sp>
      <p:sp>
        <p:nvSpPr>
          <p:cNvPr name="TextBox 7" id="7"/>
          <p:cNvSpPr txBox="true"/>
          <p:nvPr/>
        </p:nvSpPr>
        <p:spPr>
          <a:xfrm rot="0">
            <a:off x="1028700" y="952500"/>
            <a:ext cx="6570936" cy="729353"/>
          </a:xfrm>
          <a:prstGeom prst="rect">
            <a:avLst/>
          </a:prstGeom>
        </p:spPr>
        <p:txBody>
          <a:bodyPr anchor="t" rtlCol="false" tIns="0" lIns="0" bIns="0" rIns="0">
            <a:spAutoFit/>
          </a:bodyPr>
          <a:lstStyle/>
          <a:p>
            <a:pPr algn="l">
              <a:lnSpc>
                <a:spcPts val="5880"/>
              </a:lnSpc>
            </a:pPr>
            <a:r>
              <a:rPr lang="en-US" b="true" sz="4200" spc="-58">
                <a:solidFill>
                  <a:srgbClr val="F3D157"/>
                </a:solidFill>
                <a:latin typeface="IBM Plex Sans Bold"/>
                <a:ea typeface="IBM Plex Sans Bold"/>
                <a:cs typeface="IBM Plex Sans Bold"/>
                <a:sym typeface="IBM Plex Sans Bold"/>
              </a:rPr>
              <a:t>CONSUMER PROTECTION</a:t>
            </a:r>
          </a:p>
        </p:txBody>
      </p:sp>
      <p:sp>
        <p:nvSpPr>
          <p:cNvPr name="TextBox 8" id="8"/>
          <p:cNvSpPr txBox="true"/>
          <p:nvPr/>
        </p:nvSpPr>
        <p:spPr>
          <a:xfrm rot="0">
            <a:off x="1233133" y="2252191"/>
            <a:ext cx="4315923" cy="3019425"/>
          </a:xfrm>
          <a:prstGeom prst="rect">
            <a:avLst/>
          </a:prstGeom>
        </p:spPr>
        <p:txBody>
          <a:bodyPr anchor="t" rtlCol="false" tIns="0" lIns="0" bIns="0" rIns="0">
            <a:spAutoFit/>
          </a:bodyPr>
          <a:lstStyle/>
          <a:p>
            <a:pPr algn="l">
              <a:lnSpc>
                <a:spcPts val="7919"/>
              </a:lnSpc>
            </a:pPr>
            <a:r>
              <a:rPr lang="en-US" sz="6599" spc="13">
                <a:solidFill>
                  <a:srgbClr val="FFFFFF"/>
                </a:solidFill>
                <a:latin typeface="ArtBrush"/>
                <a:ea typeface="ArtBrush"/>
                <a:cs typeface="ArtBrush"/>
                <a:sym typeface="ArtBrush"/>
              </a:rPr>
              <a:t>Information on product labels</a:t>
            </a:r>
          </a:p>
        </p:txBody>
      </p:sp>
      <p:sp>
        <p:nvSpPr>
          <p:cNvPr name="TextBox 9" id="9"/>
          <p:cNvSpPr txBox="true"/>
          <p:nvPr/>
        </p:nvSpPr>
        <p:spPr>
          <a:xfrm rot="0">
            <a:off x="12873097" y="3240953"/>
            <a:ext cx="5180720" cy="6109335"/>
          </a:xfrm>
          <a:prstGeom prst="rect">
            <a:avLst/>
          </a:prstGeom>
        </p:spPr>
        <p:txBody>
          <a:bodyPr anchor="t" rtlCol="false" tIns="0" lIns="0" bIns="0" rIns="0">
            <a:spAutoFit/>
          </a:bodyPr>
          <a:lstStyle/>
          <a:p>
            <a:pPr algn="l">
              <a:lnSpc>
                <a:spcPts val="4199"/>
              </a:lnSpc>
            </a:pPr>
            <a:r>
              <a:rPr lang="en-US" sz="2999" spc="2">
                <a:solidFill>
                  <a:srgbClr val="000000"/>
                </a:solidFill>
                <a:latin typeface="Overpass"/>
                <a:ea typeface="Overpass"/>
                <a:cs typeface="Overpass"/>
                <a:sym typeface="Overpass"/>
              </a:rPr>
              <a:t>The EU wants people to have </a:t>
            </a:r>
            <a:r>
              <a:rPr lang="en-US" b="true" sz="2999" spc="2">
                <a:solidFill>
                  <a:srgbClr val="000000"/>
                </a:solidFill>
                <a:latin typeface="Overpass Bold"/>
                <a:ea typeface="Overpass Bold"/>
                <a:cs typeface="Overpass Bold"/>
                <a:sym typeface="Overpass Bold"/>
              </a:rPr>
              <a:t>correct and complete information</a:t>
            </a:r>
            <a:r>
              <a:rPr lang="en-US" sz="2999" spc="2">
                <a:solidFill>
                  <a:srgbClr val="000000"/>
                </a:solidFill>
                <a:latin typeface="Overpass"/>
                <a:ea typeface="Overpass"/>
                <a:cs typeface="Overpass"/>
                <a:sym typeface="Overpass"/>
              </a:rPr>
              <a:t> </a:t>
            </a:r>
            <a:r>
              <a:rPr lang="en-US" b="true" sz="2999" spc="2">
                <a:solidFill>
                  <a:srgbClr val="000000"/>
                </a:solidFill>
                <a:latin typeface="Overpass Bold"/>
                <a:ea typeface="Overpass Bold"/>
                <a:cs typeface="Overpass Bold"/>
                <a:sym typeface="Overpass Bold"/>
              </a:rPr>
              <a:t>about what they consume</a:t>
            </a:r>
            <a:r>
              <a:rPr lang="en-US" sz="2999" spc="2">
                <a:solidFill>
                  <a:srgbClr val="000000"/>
                </a:solidFill>
                <a:latin typeface="Overpass"/>
                <a:ea typeface="Overpass"/>
                <a:cs typeface="Overpass"/>
                <a:sym typeface="Overpass"/>
              </a:rPr>
              <a:t>. That is why product labels for food have toinclude certain information, such as ingredients and the name of the manufacturer. </a:t>
            </a:r>
          </a:p>
          <a:p>
            <a:pPr algn="l">
              <a:lnSpc>
                <a:spcPts val="3359"/>
              </a:lnSpc>
            </a:pPr>
          </a:p>
          <a:p>
            <a:pPr algn="l">
              <a:lnSpc>
                <a:spcPts val="3779"/>
              </a:lnSpc>
            </a:pPr>
            <a:r>
              <a:rPr lang="en-US" sz="2700" i="true" spc="2" u="sng">
                <a:solidFill>
                  <a:srgbClr val="0C4DA2"/>
                </a:solidFill>
                <a:latin typeface="Overpass Italics"/>
                <a:ea typeface="Overpass Italics"/>
                <a:cs typeface="Overpass Italics"/>
                <a:sym typeface="Overpass Italics"/>
                <a:hlinkClick r:id="rId5" tooltip="https://what-europe-does-for-me.europarl.europa.eu/en/social/E23"/>
              </a:rPr>
              <a:t>what-europe-does-for-me.europarl.europa.eu/en/social/E23</a:t>
            </a:r>
          </a:p>
        </p:txBody>
      </p:sp>
      <p:sp>
        <p:nvSpPr>
          <p:cNvPr name="TextBox 10" id="10"/>
          <p:cNvSpPr txBox="true"/>
          <p:nvPr/>
        </p:nvSpPr>
        <p:spPr>
          <a:xfrm rot="0">
            <a:off x="2734385" y="9966469"/>
            <a:ext cx="2672863" cy="205059"/>
          </a:xfrm>
          <a:prstGeom prst="rect">
            <a:avLst/>
          </a:prstGeom>
        </p:spPr>
        <p:txBody>
          <a:bodyPr anchor="t" rtlCol="false" tIns="0" lIns="0" bIns="0" rIns="0">
            <a:spAutoFit/>
          </a:bodyPr>
          <a:lstStyle/>
          <a:p>
            <a:pPr algn="l">
              <a:lnSpc>
                <a:spcPts val="1679"/>
              </a:lnSpc>
            </a:pPr>
            <a:r>
              <a:rPr lang="en-US" sz="1199" spc="1">
                <a:solidFill>
                  <a:srgbClr val="000000"/>
                </a:solidFill>
                <a:latin typeface="IBM Plex Sans"/>
                <a:ea typeface="IBM Plex Sans"/>
                <a:cs typeface="IBM Plex Sans"/>
                <a:sym typeface="IBM Plex Sans"/>
              </a:rPr>
              <a:t>© European Union 2025 -AdobeStock</a:t>
            </a:r>
          </a:p>
        </p:txBody>
      </p:sp>
      <p:grpSp>
        <p:nvGrpSpPr>
          <p:cNvPr name="Group 11" id="11"/>
          <p:cNvGrpSpPr/>
          <p:nvPr/>
        </p:nvGrpSpPr>
        <p:grpSpPr>
          <a:xfrm rot="0">
            <a:off x="0" y="-168988"/>
            <a:ext cx="18288000" cy="1333542"/>
            <a:chOff x="0" y="0"/>
            <a:chExt cx="24384000" cy="1778056"/>
          </a:xfrm>
        </p:grpSpPr>
        <p:sp>
          <p:nvSpPr>
            <p:cNvPr name="Freeform 12" id="12"/>
            <p:cNvSpPr/>
            <p:nvPr/>
          </p:nvSpPr>
          <p:spPr>
            <a:xfrm flipH="false" flipV="false" rot="0">
              <a:off x="0" y="0"/>
              <a:ext cx="3940831" cy="1778056"/>
            </a:xfrm>
            <a:custGeom>
              <a:avLst/>
              <a:gdLst/>
              <a:ahLst/>
              <a:cxnLst/>
              <a:rect r="r" b="b" t="t" l="l"/>
              <a:pathLst>
                <a:path h="1778056" w="3940831">
                  <a:moveTo>
                    <a:pt x="0" y="0"/>
                  </a:moveTo>
                  <a:lnTo>
                    <a:pt x="3940831" y="0"/>
                  </a:lnTo>
                  <a:lnTo>
                    <a:pt x="3940831" y="1778056"/>
                  </a:lnTo>
                  <a:lnTo>
                    <a:pt x="0" y="1778056"/>
                  </a:lnTo>
                  <a:lnTo>
                    <a:pt x="0" y="0"/>
                  </a:lnTo>
                  <a:close/>
                </a:path>
              </a:pathLst>
            </a:custGeom>
            <a:blipFill>
              <a:blip r:embed="rId6"/>
              <a:stretch>
                <a:fillRect l="0" t="0" r="0" b="0"/>
              </a:stretch>
            </a:blipFill>
          </p:spPr>
        </p:sp>
        <p:sp>
          <p:nvSpPr>
            <p:cNvPr name="Freeform 13" id="13"/>
            <p:cNvSpPr/>
            <p:nvPr/>
          </p:nvSpPr>
          <p:spPr>
            <a:xfrm flipH="false" flipV="false" rot="0">
              <a:off x="20374088" y="560081"/>
              <a:ext cx="4009912" cy="841260"/>
            </a:xfrm>
            <a:custGeom>
              <a:avLst/>
              <a:gdLst/>
              <a:ahLst/>
              <a:cxnLst/>
              <a:rect r="r" b="b" t="t" l="l"/>
              <a:pathLst>
                <a:path h="841260" w="4009912">
                  <a:moveTo>
                    <a:pt x="0" y="0"/>
                  </a:moveTo>
                  <a:lnTo>
                    <a:pt x="4009912" y="0"/>
                  </a:lnTo>
                  <a:lnTo>
                    <a:pt x="4009912" y="841260"/>
                  </a:lnTo>
                  <a:lnTo>
                    <a:pt x="0" y="841260"/>
                  </a:lnTo>
                  <a:lnTo>
                    <a:pt x="0" y="0"/>
                  </a:lnTo>
                  <a:close/>
                </a:path>
              </a:pathLst>
            </a:custGeom>
            <a:blipFill>
              <a:blip r:embed="rId7"/>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59702" y="3364778"/>
            <a:ext cx="9861847" cy="6573407"/>
            <a:chOff x="0" y="0"/>
            <a:chExt cx="8766086" cy="5843029"/>
          </a:xfrm>
        </p:grpSpPr>
        <p:sp>
          <p:nvSpPr>
            <p:cNvPr name="Freeform 3" id="3"/>
            <p:cNvSpPr/>
            <p:nvPr/>
          </p:nvSpPr>
          <p:spPr>
            <a:xfrm flipH="false" flipV="false" rot="0">
              <a:off x="0" y="0"/>
              <a:ext cx="8766048" cy="5843016"/>
            </a:xfrm>
            <a:custGeom>
              <a:avLst/>
              <a:gdLst/>
              <a:ahLst/>
              <a:cxnLst/>
              <a:rect r="r" b="b" t="t" l="l"/>
              <a:pathLst>
                <a:path h="5843016" w="8766048">
                  <a:moveTo>
                    <a:pt x="0" y="0"/>
                  </a:moveTo>
                  <a:lnTo>
                    <a:pt x="8766048" y="0"/>
                  </a:lnTo>
                  <a:lnTo>
                    <a:pt x="8766048" y="5843016"/>
                  </a:lnTo>
                  <a:lnTo>
                    <a:pt x="0" y="5843016"/>
                  </a:lnTo>
                  <a:lnTo>
                    <a:pt x="0" y="0"/>
                  </a:lnTo>
                  <a:close/>
                </a:path>
              </a:pathLst>
            </a:custGeom>
            <a:blipFill>
              <a:blip r:embed="rId2"/>
              <a:stretch>
                <a:fillRect l="0" t="0" r="0" b="0"/>
              </a:stretch>
            </a:blipFill>
          </p:spPr>
        </p:sp>
      </p:grpSp>
      <p:grpSp>
        <p:nvGrpSpPr>
          <p:cNvPr name="Group 4" id="4"/>
          <p:cNvGrpSpPr/>
          <p:nvPr/>
        </p:nvGrpSpPr>
        <p:grpSpPr>
          <a:xfrm rot="0">
            <a:off x="905256" y="1933956"/>
            <a:ext cx="4782312" cy="4786884"/>
            <a:chOff x="0" y="0"/>
            <a:chExt cx="4250944" cy="4255008"/>
          </a:xfrm>
        </p:grpSpPr>
        <p:sp>
          <p:nvSpPr>
            <p:cNvPr name="Freeform 5" id="5"/>
            <p:cNvSpPr/>
            <p:nvPr/>
          </p:nvSpPr>
          <p:spPr>
            <a:xfrm flipH="false" flipV="false" rot="0">
              <a:off x="0" y="0"/>
              <a:ext cx="4250944" cy="4255008"/>
            </a:xfrm>
            <a:custGeom>
              <a:avLst/>
              <a:gdLst/>
              <a:ahLst/>
              <a:cxnLst/>
              <a:rect r="r" b="b" t="t" l="l"/>
              <a:pathLst>
                <a:path h="4255008" w="4250944">
                  <a:moveTo>
                    <a:pt x="0" y="0"/>
                  </a:moveTo>
                  <a:lnTo>
                    <a:pt x="4250944" y="0"/>
                  </a:lnTo>
                  <a:lnTo>
                    <a:pt x="4250944" y="4255008"/>
                  </a:lnTo>
                  <a:lnTo>
                    <a:pt x="0" y="4255008"/>
                  </a:lnTo>
                  <a:lnTo>
                    <a:pt x="0" y="0"/>
                  </a:lnTo>
                  <a:close/>
                </a:path>
              </a:pathLst>
            </a:custGeom>
            <a:blipFill>
              <a:blip r:embed="rId3"/>
              <a:stretch>
                <a:fillRect l="0" t="0" r="0" b="0"/>
              </a:stretch>
            </a:blipFill>
          </p:spPr>
        </p:sp>
      </p:grpSp>
      <p:sp>
        <p:nvSpPr>
          <p:cNvPr name="TextBox 6" id="6"/>
          <p:cNvSpPr txBox="true"/>
          <p:nvPr/>
        </p:nvSpPr>
        <p:spPr>
          <a:xfrm rot="0">
            <a:off x="1028700" y="952500"/>
            <a:ext cx="3975883" cy="729353"/>
          </a:xfrm>
          <a:prstGeom prst="rect">
            <a:avLst/>
          </a:prstGeom>
        </p:spPr>
        <p:txBody>
          <a:bodyPr anchor="t" rtlCol="false" tIns="0" lIns="0" bIns="0" rIns="0">
            <a:spAutoFit/>
          </a:bodyPr>
          <a:lstStyle/>
          <a:p>
            <a:pPr algn="l">
              <a:lnSpc>
                <a:spcPts val="5880"/>
              </a:lnSpc>
            </a:pPr>
            <a:r>
              <a:rPr lang="en-US" b="true" sz="4200" spc="-58">
                <a:solidFill>
                  <a:srgbClr val="7E8CFF"/>
                </a:solidFill>
                <a:latin typeface="IBM Plex Sans Bold"/>
                <a:ea typeface="IBM Plex Sans Bold"/>
                <a:cs typeface="IBM Plex Sans Bold"/>
                <a:sym typeface="IBM Plex Sans Bold"/>
              </a:rPr>
              <a:t>WORKING TIME</a:t>
            </a:r>
          </a:p>
        </p:txBody>
      </p:sp>
      <p:sp>
        <p:nvSpPr>
          <p:cNvPr name="TextBox 7" id="7"/>
          <p:cNvSpPr txBox="true"/>
          <p:nvPr/>
        </p:nvSpPr>
        <p:spPr>
          <a:xfrm rot="0">
            <a:off x="12898701" y="3240953"/>
            <a:ext cx="5099922" cy="6055995"/>
          </a:xfrm>
          <a:prstGeom prst="rect">
            <a:avLst/>
          </a:prstGeom>
        </p:spPr>
        <p:txBody>
          <a:bodyPr anchor="t" rtlCol="false" tIns="0" lIns="0" bIns="0" rIns="0">
            <a:spAutoFit/>
          </a:bodyPr>
          <a:lstStyle/>
          <a:p>
            <a:pPr algn="l">
              <a:lnSpc>
                <a:spcPts val="4199"/>
              </a:lnSpc>
            </a:pPr>
            <a:r>
              <a:rPr lang="en-US" sz="2999" spc="2">
                <a:solidFill>
                  <a:srgbClr val="000000"/>
                </a:solidFill>
                <a:latin typeface="Overpass"/>
                <a:ea typeface="Overpass"/>
                <a:cs typeface="Overpass"/>
                <a:sym typeface="Overpass"/>
              </a:rPr>
              <a:t>The EU Working Time Directive, originally introduced in 1993, gives workers the right to </a:t>
            </a:r>
            <a:r>
              <a:rPr lang="en-US" b="true" sz="2999" spc="2" u="sng">
                <a:solidFill>
                  <a:srgbClr val="000000"/>
                </a:solidFill>
                <a:latin typeface="Overpass Bold"/>
                <a:ea typeface="Overpass Bold"/>
                <a:cs typeface="Overpass Bold"/>
                <a:sym typeface="Overpass Bold"/>
              </a:rPr>
              <a:t>‘paid annual leave of at least four weeks’.</a:t>
            </a:r>
            <a:r>
              <a:rPr lang="en-US" sz="2999" spc="2">
                <a:solidFill>
                  <a:srgbClr val="000000"/>
                </a:solidFill>
                <a:latin typeface="Overpass"/>
                <a:ea typeface="Overpass"/>
                <a:cs typeface="Overpass"/>
                <a:sym typeface="Overpass"/>
              </a:rPr>
              <a:t> Each sector and/or Member State can increase the number of days, but the EU minimum is 20 days.</a:t>
            </a:r>
          </a:p>
          <a:p>
            <a:pPr algn="l">
              <a:lnSpc>
                <a:spcPts val="3359"/>
              </a:lnSpc>
            </a:pPr>
          </a:p>
          <a:p>
            <a:pPr algn="l">
              <a:lnSpc>
                <a:spcPts val="3359"/>
              </a:lnSpc>
            </a:pPr>
            <a:r>
              <a:rPr lang="en-US" sz="2399" i="true" spc="2" u="sng">
                <a:solidFill>
                  <a:srgbClr val="0C4DA2"/>
                </a:solidFill>
                <a:latin typeface="Overpass Italics"/>
                <a:ea typeface="Overpass Italics"/>
                <a:cs typeface="Overpass Italics"/>
                <a:sym typeface="Overpass Italics"/>
                <a:hlinkClick r:id="rId4" tooltip="https://ec.europa.eu/social/main.jsp?catId=706&amp;langId=en&amp;intPageId=205"/>
              </a:rPr>
              <a:t>ec.europa.eu/social/main.</a:t>
            </a:r>
            <a:r>
              <a:rPr lang="en-US" sz="2399" i="true" spc="2" u="sng">
                <a:solidFill>
                  <a:srgbClr val="0C4DA2"/>
                </a:solidFill>
                <a:latin typeface="Overpass Italics"/>
                <a:ea typeface="Overpass Italics"/>
                <a:cs typeface="Overpass Italics"/>
                <a:sym typeface="Overpass Italics"/>
                <a:hlinkClick r:id="rId5" tooltip="https://ec.europa.eu/social/main.jsp?catId=706&amp;langId=en&amp;intPageId=205"/>
              </a:rPr>
              <a:t>jsp?catId=706&amp;langId=en</a:t>
            </a:r>
            <a:r>
              <a:rPr lang="en-US" sz="2399" i="true" spc="2" u="sng">
                <a:solidFill>
                  <a:srgbClr val="0C4DA2"/>
                </a:solidFill>
                <a:latin typeface="Overpass Italics"/>
                <a:ea typeface="Overpass Italics"/>
                <a:cs typeface="Overpass Italics"/>
                <a:sym typeface="Overpass Italics"/>
                <a:hlinkClick r:id="rId6" tooltip="https://ec.europa.eu/social/main.jsp?catId=706&amp;langId=en&amp;intPageId=205"/>
              </a:rPr>
              <a:t>&amp;intPageId=205</a:t>
            </a:r>
          </a:p>
        </p:txBody>
      </p:sp>
      <p:sp>
        <p:nvSpPr>
          <p:cNvPr name="TextBox 8" id="8"/>
          <p:cNvSpPr txBox="true"/>
          <p:nvPr/>
        </p:nvSpPr>
        <p:spPr>
          <a:xfrm rot="0">
            <a:off x="1288137" y="2250948"/>
            <a:ext cx="4174496" cy="3019425"/>
          </a:xfrm>
          <a:prstGeom prst="rect">
            <a:avLst/>
          </a:prstGeom>
        </p:spPr>
        <p:txBody>
          <a:bodyPr anchor="t" rtlCol="false" tIns="0" lIns="0" bIns="0" rIns="0">
            <a:spAutoFit/>
          </a:bodyPr>
          <a:lstStyle/>
          <a:p>
            <a:pPr algn="l">
              <a:lnSpc>
                <a:spcPts val="7919"/>
              </a:lnSpc>
            </a:pPr>
            <a:r>
              <a:rPr lang="en-US" sz="6599" spc="13">
                <a:solidFill>
                  <a:srgbClr val="FFFFFF"/>
                </a:solidFill>
                <a:latin typeface="ArtBrush"/>
                <a:ea typeface="ArtBrush"/>
                <a:cs typeface="ArtBrush"/>
                <a:sym typeface="ArtBrush"/>
              </a:rPr>
              <a:t>At least four weeks of paid leave</a:t>
            </a:r>
          </a:p>
        </p:txBody>
      </p:sp>
      <p:grpSp>
        <p:nvGrpSpPr>
          <p:cNvPr name="Group 9" id="9"/>
          <p:cNvGrpSpPr/>
          <p:nvPr/>
        </p:nvGrpSpPr>
        <p:grpSpPr>
          <a:xfrm rot="0">
            <a:off x="0" y="-168988"/>
            <a:ext cx="18288000" cy="1333542"/>
            <a:chOff x="0" y="0"/>
            <a:chExt cx="24384000" cy="1778056"/>
          </a:xfrm>
        </p:grpSpPr>
        <p:sp>
          <p:nvSpPr>
            <p:cNvPr name="Freeform 10" id="10"/>
            <p:cNvSpPr/>
            <p:nvPr/>
          </p:nvSpPr>
          <p:spPr>
            <a:xfrm flipH="false" flipV="false" rot="0">
              <a:off x="0" y="0"/>
              <a:ext cx="3940831" cy="1778056"/>
            </a:xfrm>
            <a:custGeom>
              <a:avLst/>
              <a:gdLst/>
              <a:ahLst/>
              <a:cxnLst/>
              <a:rect r="r" b="b" t="t" l="l"/>
              <a:pathLst>
                <a:path h="1778056" w="3940831">
                  <a:moveTo>
                    <a:pt x="0" y="0"/>
                  </a:moveTo>
                  <a:lnTo>
                    <a:pt x="3940831" y="0"/>
                  </a:lnTo>
                  <a:lnTo>
                    <a:pt x="3940831" y="1778056"/>
                  </a:lnTo>
                  <a:lnTo>
                    <a:pt x="0" y="1778056"/>
                  </a:lnTo>
                  <a:lnTo>
                    <a:pt x="0" y="0"/>
                  </a:lnTo>
                  <a:close/>
                </a:path>
              </a:pathLst>
            </a:custGeom>
            <a:blipFill>
              <a:blip r:embed="rId7"/>
              <a:stretch>
                <a:fillRect l="0" t="0" r="0" b="0"/>
              </a:stretch>
            </a:blipFill>
          </p:spPr>
        </p:sp>
        <p:sp>
          <p:nvSpPr>
            <p:cNvPr name="Freeform 11" id="11"/>
            <p:cNvSpPr/>
            <p:nvPr/>
          </p:nvSpPr>
          <p:spPr>
            <a:xfrm flipH="false" flipV="false" rot="0">
              <a:off x="20374088" y="560081"/>
              <a:ext cx="4009912" cy="841260"/>
            </a:xfrm>
            <a:custGeom>
              <a:avLst/>
              <a:gdLst/>
              <a:ahLst/>
              <a:cxnLst/>
              <a:rect r="r" b="b" t="t" l="l"/>
              <a:pathLst>
                <a:path h="841260" w="4009912">
                  <a:moveTo>
                    <a:pt x="0" y="0"/>
                  </a:moveTo>
                  <a:lnTo>
                    <a:pt x="4009912" y="0"/>
                  </a:lnTo>
                  <a:lnTo>
                    <a:pt x="4009912" y="841260"/>
                  </a:lnTo>
                  <a:lnTo>
                    <a:pt x="0" y="841260"/>
                  </a:lnTo>
                  <a:lnTo>
                    <a:pt x="0" y="0"/>
                  </a:lnTo>
                  <a:close/>
                </a:path>
              </a:pathLst>
            </a:custGeom>
            <a:blipFill>
              <a:blip r:embed="rId8"/>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384362" y="1720101"/>
            <a:ext cx="6593438" cy="9842744"/>
            <a:chOff x="0" y="0"/>
            <a:chExt cx="5860834" cy="8749106"/>
          </a:xfrm>
        </p:grpSpPr>
        <p:sp>
          <p:nvSpPr>
            <p:cNvPr name="Freeform 3" id="3"/>
            <p:cNvSpPr/>
            <p:nvPr/>
          </p:nvSpPr>
          <p:spPr>
            <a:xfrm flipH="false" flipV="false" rot="0">
              <a:off x="0" y="0"/>
              <a:ext cx="5860796" cy="8749157"/>
            </a:xfrm>
            <a:custGeom>
              <a:avLst/>
              <a:gdLst/>
              <a:ahLst/>
              <a:cxnLst/>
              <a:rect r="r" b="b" t="t" l="l"/>
              <a:pathLst>
                <a:path h="8749157" w="5860796">
                  <a:moveTo>
                    <a:pt x="0" y="0"/>
                  </a:moveTo>
                  <a:lnTo>
                    <a:pt x="5860796" y="0"/>
                  </a:lnTo>
                  <a:lnTo>
                    <a:pt x="5860796" y="8749157"/>
                  </a:lnTo>
                  <a:lnTo>
                    <a:pt x="0" y="8749157"/>
                  </a:lnTo>
                  <a:lnTo>
                    <a:pt x="0" y="0"/>
                  </a:lnTo>
                  <a:close/>
                </a:path>
              </a:pathLst>
            </a:custGeom>
            <a:blipFill>
              <a:blip r:embed="rId2"/>
              <a:stretch>
                <a:fillRect l="0" t="-241" r="0" b="-240"/>
              </a:stretch>
            </a:blipFill>
          </p:spPr>
        </p:sp>
      </p:grpSp>
      <p:grpSp>
        <p:nvGrpSpPr>
          <p:cNvPr name="Group 4" id="4"/>
          <p:cNvGrpSpPr/>
          <p:nvPr/>
        </p:nvGrpSpPr>
        <p:grpSpPr>
          <a:xfrm rot="0">
            <a:off x="905256" y="1933956"/>
            <a:ext cx="4782312" cy="4786884"/>
            <a:chOff x="0" y="0"/>
            <a:chExt cx="4250944" cy="4255008"/>
          </a:xfrm>
        </p:grpSpPr>
        <p:sp>
          <p:nvSpPr>
            <p:cNvPr name="Freeform 5" id="5"/>
            <p:cNvSpPr/>
            <p:nvPr/>
          </p:nvSpPr>
          <p:spPr>
            <a:xfrm flipH="false" flipV="false" rot="0">
              <a:off x="0" y="0"/>
              <a:ext cx="4250944" cy="4255008"/>
            </a:xfrm>
            <a:custGeom>
              <a:avLst/>
              <a:gdLst/>
              <a:ahLst/>
              <a:cxnLst/>
              <a:rect r="r" b="b" t="t" l="l"/>
              <a:pathLst>
                <a:path h="4255008" w="4250944">
                  <a:moveTo>
                    <a:pt x="0" y="0"/>
                  </a:moveTo>
                  <a:lnTo>
                    <a:pt x="4250944" y="0"/>
                  </a:lnTo>
                  <a:lnTo>
                    <a:pt x="4250944" y="4255008"/>
                  </a:lnTo>
                  <a:lnTo>
                    <a:pt x="0" y="4255008"/>
                  </a:lnTo>
                  <a:lnTo>
                    <a:pt x="0" y="0"/>
                  </a:lnTo>
                  <a:close/>
                </a:path>
              </a:pathLst>
            </a:custGeom>
            <a:blipFill>
              <a:blip r:embed="rId3"/>
              <a:stretch>
                <a:fillRect l="0" t="0" r="0" b="0"/>
              </a:stretch>
            </a:blipFill>
          </p:spPr>
        </p:sp>
      </p:grpSp>
      <p:sp>
        <p:nvSpPr>
          <p:cNvPr name="TextBox 6" id="6"/>
          <p:cNvSpPr txBox="true"/>
          <p:nvPr/>
        </p:nvSpPr>
        <p:spPr>
          <a:xfrm rot="0">
            <a:off x="12904012" y="3278079"/>
            <a:ext cx="5115734" cy="3881437"/>
          </a:xfrm>
          <a:prstGeom prst="rect">
            <a:avLst/>
          </a:prstGeom>
        </p:spPr>
        <p:txBody>
          <a:bodyPr anchor="t" rtlCol="false" tIns="0" lIns="0" bIns="0" rIns="0">
            <a:spAutoFit/>
          </a:bodyPr>
          <a:lstStyle/>
          <a:p>
            <a:pPr algn="l">
              <a:lnSpc>
                <a:spcPts val="3599"/>
              </a:lnSpc>
            </a:pPr>
            <a:r>
              <a:rPr lang="en-US" sz="2999" spc="2">
                <a:solidFill>
                  <a:srgbClr val="000000"/>
                </a:solidFill>
                <a:latin typeface="Overpass"/>
                <a:ea typeface="Overpass"/>
                <a:cs typeface="Overpass"/>
                <a:sym typeface="Overpass"/>
              </a:rPr>
              <a:t>All mobile phones, tablets, and cameras sold in the EU must be equipped with a </a:t>
            </a:r>
            <a:r>
              <a:rPr lang="en-US" b="true" sz="2999" spc="2">
                <a:solidFill>
                  <a:srgbClr val="000000"/>
                </a:solidFill>
                <a:latin typeface="Overpass Bold"/>
                <a:ea typeface="Overpass Bold"/>
                <a:cs typeface="Overpass Bold"/>
                <a:sym typeface="Overpass Bold"/>
              </a:rPr>
              <a:t>USB Type-C charging port</a:t>
            </a:r>
            <a:r>
              <a:rPr lang="en-US" sz="2999" spc="2">
                <a:solidFill>
                  <a:srgbClr val="000000"/>
                </a:solidFill>
                <a:latin typeface="Overpass"/>
                <a:ea typeface="Overpass"/>
                <a:cs typeface="Overpass"/>
                <a:sym typeface="Overpass"/>
              </a:rPr>
              <a:t>. From spring 2026, the obligation will extend to laptops.</a:t>
            </a:r>
          </a:p>
          <a:p>
            <a:pPr algn="l">
              <a:lnSpc>
                <a:spcPts val="2879"/>
              </a:lnSpc>
            </a:pPr>
          </a:p>
          <a:p>
            <a:pPr algn="l">
              <a:lnSpc>
                <a:spcPts val="3239"/>
              </a:lnSpc>
            </a:pPr>
            <a:r>
              <a:rPr lang="en-US" sz="2699" i="true" spc="2" u="sng">
                <a:solidFill>
                  <a:srgbClr val="0563C1"/>
                </a:solidFill>
                <a:latin typeface="Overpass Italics"/>
                <a:ea typeface="Overpass Italics"/>
                <a:cs typeface="Overpass Italics"/>
                <a:sym typeface="Overpass Italics"/>
                <a:hlinkClick r:id="rId4" tooltip="https://tinyurl.com/2hmp6whe"/>
              </a:rPr>
              <a:t>single-market-economy.ec.europa.eu</a:t>
            </a:r>
          </a:p>
        </p:txBody>
      </p:sp>
      <p:sp>
        <p:nvSpPr>
          <p:cNvPr name="TextBox 7" id="7"/>
          <p:cNvSpPr txBox="true"/>
          <p:nvPr/>
        </p:nvSpPr>
        <p:spPr>
          <a:xfrm rot="0">
            <a:off x="1202652" y="2294870"/>
            <a:ext cx="4273246" cy="2786062"/>
          </a:xfrm>
          <a:prstGeom prst="rect">
            <a:avLst/>
          </a:prstGeom>
        </p:spPr>
        <p:txBody>
          <a:bodyPr anchor="t" rtlCol="false" tIns="0" lIns="0" bIns="0" rIns="0">
            <a:spAutoFit/>
          </a:bodyPr>
          <a:lstStyle/>
          <a:p>
            <a:pPr algn="l">
              <a:lnSpc>
                <a:spcPts val="7379"/>
              </a:lnSpc>
            </a:pPr>
            <a:r>
              <a:rPr lang="en-US" sz="6149" spc="12">
                <a:solidFill>
                  <a:srgbClr val="FFFFFF"/>
                </a:solidFill>
                <a:latin typeface="ArtBrush"/>
                <a:ea typeface="ArtBrush"/>
                <a:cs typeface="ArtBrush"/>
                <a:sym typeface="ArtBrush"/>
              </a:rPr>
              <a:t>Common charger for all mobile devices</a:t>
            </a:r>
          </a:p>
        </p:txBody>
      </p:sp>
      <p:sp>
        <p:nvSpPr>
          <p:cNvPr name="TextBox 8" id="8"/>
          <p:cNvSpPr txBox="true"/>
          <p:nvPr/>
        </p:nvSpPr>
        <p:spPr>
          <a:xfrm rot="0">
            <a:off x="1028700" y="952500"/>
            <a:ext cx="9499216" cy="729353"/>
          </a:xfrm>
          <a:prstGeom prst="rect">
            <a:avLst/>
          </a:prstGeom>
        </p:spPr>
        <p:txBody>
          <a:bodyPr anchor="t" rtlCol="false" tIns="0" lIns="0" bIns="0" rIns="0">
            <a:spAutoFit/>
          </a:bodyPr>
          <a:lstStyle/>
          <a:p>
            <a:pPr algn="l">
              <a:lnSpc>
                <a:spcPts val="5880"/>
              </a:lnSpc>
            </a:pPr>
            <a:r>
              <a:rPr lang="en-US" b="true" sz="4200" spc="-58">
                <a:solidFill>
                  <a:srgbClr val="12BA89"/>
                </a:solidFill>
                <a:latin typeface="IBM Plex Sans Bold"/>
                <a:ea typeface="IBM Plex Sans Bold"/>
                <a:cs typeface="IBM Plex Sans Bold"/>
                <a:sym typeface="IBM Plex Sans Bold"/>
              </a:rPr>
              <a:t>PROTECTION OF THE ENVIRONMENT</a:t>
            </a:r>
          </a:p>
        </p:txBody>
      </p:sp>
      <p:sp>
        <p:nvSpPr>
          <p:cNvPr name="TextBox 9" id="9"/>
          <p:cNvSpPr txBox="true"/>
          <p:nvPr/>
        </p:nvSpPr>
        <p:spPr>
          <a:xfrm rot="0">
            <a:off x="2734385" y="9966469"/>
            <a:ext cx="2002779" cy="205059"/>
          </a:xfrm>
          <a:prstGeom prst="rect">
            <a:avLst/>
          </a:prstGeom>
        </p:spPr>
        <p:txBody>
          <a:bodyPr anchor="t" rtlCol="false" tIns="0" lIns="0" bIns="0" rIns="0">
            <a:spAutoFit/>
          </a:bodyPr>
          <a:lstStyle/>
          <a:p>
            <a:pPr algn="l">
              <a:lnSpc>
                <a:spcPts val="1679"/>
              </a:lnSpc>
            </a:pPr>
            <a:r>
              <a:rPr lang="en-US" sz="1199" spc="2">
                <a:solidFill>
                  <a:srgbClr val="000000"/>
                </a:solidFill>
                <a:latin typeface="IBM Plex Sans"/>
                <a:ea typeface="IBM Plex Sans"/>
                <a:cs typeface="IBM Plex Sans"/>
                <a:sym typeface="IBM Plex Sans"/>
              </a:rPr>
              <a:t>© European Union 2020 -EP</a:t>
            </a:r>
          </a:p>
        </p:txBody>
      </p:sp>
      <p:grpSp>
        <p:nvGrpSpPr>
          <p:cNvPr name="Group 10" id="10"/>
          <p:cNvGrpSpPr/>
          <p:nvPr/>
        </p:nvGrpSpPr>
        <p:grpSpPr>
          <a:xfrm rot="0">
            <a:off x="0" y="-168988"/>
            <a:ext cx="18288000" cy="1333542"/>
            <a:chOff x="0" y="0"/>
            <a:chExt cx="24384000" cy="1778056"/>
          </a:xfrm>
        </p:grpSpPr>
        <p:sp>
          <p:nvSpPr>
            <p:cNvPr name="Freeform 11" id="11"/>
            <p:cNvSpPr/>
            <p:nvPr/>
          </p:nvSpPr>
          <p:spPr>
            <a:xfrm flipH="false" flipV="false" rot="0">
              <a:off x="0" y="0"/>
              <a:ext cx="3940831" cy="1778056"/>
            </a:xfrm>
            <a:custGeom>
              <a:avLst/>
              <a:gdLst/>
              <a:ahLst/>
              <a:cxnLst/>
              <a:rect r="r" b="b" t="t" l="l"/>
              <a:pathLst>
                <a:path h="1778056" w="3940831">
                  <a:moveTo>
                    <a:pt x="0" y="0"/>
                  </a:moveTo>
                  <a:lnTo>
                    <a:pt x="3940831" y="0"/>
                  </a:lnTo>
                  <a:lnTo>
                    <a:pt x="3940831" y="1778056"/>
                  </a:lnTo>
                  <a:lnTo>
                    <a:pt x="0" y="1778056"/>
                  </a:lnTo>
                  <a:lnTo>
                    <a:pt x="0" y="0"/>
                  </a:lnTo>
                  <a:close/>
                </a:path>
              </a:pathLst>
            </a:custGeom>
            <a:blipFill>
              <a:blip r:embed="rId5"/>
              <a:stretch>
                <a:fillRect l="0" t="0" r="0" b="0"/>
              </a:stretch>
            </a:blipFill>
          </p:spPr>
        </p:sp>
        <p:sp>
          <p:nvSpPr>
            <p:cNvPr name="Freeform 12" id="12"/>
            <p:cNvSpPr/>
            <p:nvPr/>
          </p:nvSpPr>
          <p:spPr>
            <a:xfrm flipH="false" flipV="false" rot="0">
              <a:off x="20374088" y="560081"/>
              <a:ext cx="4009912" cy="841260"/>
            </a:xfrm>
            <a:custGeom>
              <a:avLst/>
              <a:gdLst/>
              <a:ahLst/>
              <a:cxnLst/>
              <a:rect r="r" b="b" t="t" l="l"/>
              <a:pathLst>
                <a:path h="841260" w="4009912">
                  <a:moveTo>
                    <a:pt x="0" y="0"/>
                  </a:moveTo>
                  <a:lnTo>
                    <a:pt x="4009912" y="0"/>
                  </a:lnTo>
                  <a:lnTo>
                    <a:pt x="4009912" y="841260"/>
                  </a:lnTo>
                  <a:lnTo>
                    <a:pt x="0" y="841260"/>
                  </a:lnTo>
                  <a:lnTo>
                    <a:pt x="0" y="0"/>
                  </a:lnTo>
                  <a:close/>
                </a:path>
              </a:pathLst>
            </a:custGeom>
            <a:blipFill>
              <a:blip r:embed="rId6"/>
              <a:stretch>
                <a:fillRect l="0" t="0" r="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73361" y="3353848"/>
            <a:ext cx="9829014" cy="6562206"/>
            <a:chOff x="0" y="0"/>
            <a:chExt cx="8736902" cy="5833072"/>
          </a:xfrm>
        </p:grpSpPr>
        <p:sp>
          <p:nvSpPr>
            <p:cNvPr name="Freeform 3" id="3"/>
            <p:cNvSpPr/>
            <p:nvPr/>
          </p:nvSpPr>
          <p:spPr>
            <a:xfrm flipH="false" flipV="false" rot="0">
              <a:off x="0" y="0"/>
              <a:ext cx="8736838" cy="5833110"/>
            </a:xfrm>
            <a:custGeom>
              <a:avLst/>
              <a:gdLst/>
              <a:ahLst/>
              <a:cxnLst/>
              <a:rect r="r" b="b" t="t" l="l"/>
              <a:pathLst>
                <a:path h="5833110" w="8736838">
                  <a:moveTo>
                    <a:pt x="0" y="0"/>
                  </a:moveTo>
                  <a:lnTo>
                    <a:pt x="8736838" y="0"/>
                  </a:lnTo>
                  <a:lnTo>
                    <a:pt x="8736838" y="5833110"/>
                  </a:lnTo>
                  <a:lnTo>
                    <a:pt x="0" y="5833110"/>
                  </a:lnTo>
                  <a:lnTo>
                    <a:pt x="0" y="0"/>
                  </a:lnTo>
                  <a:close/>
                </a:path>
              </a:pathLst>
            </a:custGeom>
            <a:blipFill>
              <a:blip r:embed="rId2"/>
              <a:stretch>
                <a:fillRect l="-2" t="-75037" r="0" b="-50023"/>
              </a:stretch>
            </a:blipFill>
          </p:spPr>
        </p:sp>
      </p:grpSp>
      <p:grpSp>
        <p:nvGrpSpPr>
          <p:cNvPr name="Group 4" id="4"/>
          <p:cNvGrpSpPr/>
          <p:nvPr/>
        </p:nvGrpSpPr>
        <p:grpSpPr>
          <a:xfrm rot="0">
            <a:off x="905256" y="1933956"/>
            <a:ext cx="4782312" cy="4786884"/>
            <a:chOff x="0" y="0"/>
            <a:chExt cx="4250944" cy="4255008"/>
          </a:xfrm>
        </p:grpSpPr>
        <p:sp>
          <p:nvSpPr>
            <p:cNvPr name="Freeform 5" id="5"/>
            <p:cNvSpPr/>
            <p:nvPr/>
          </p:nvSpPr>
          <p:spPr>
            <a:xfrm flipH="false" flipV="false" rot="0">
              <a:off x="0" y="0"/>
              <a:ext cx="4250944" cy="4255008"/>
            </a:xfrm>
            <a:custGeom>
              <a:avLst/>
              <a:gdLst/>
              <a:ahLst/>
              <a:cxnLst/>
              <a:rect r="r" b="b" t="t" l="l"/>
              <a:pathLst>
                <a:path h="4255008" w="4250944">
                  <a:moveTo>
                    <a:pt x="0" y="0"/>
                  </a:moveTo>
                  <a:lnTo>
                    <a:pt x="4250944" y="0"/>
                  </a:lnTo>
                  <a:lnTo>
                    <a:pt x="4250944" y="4255008"/>
                  </a:lnTo>
                  <a:lnTo>
                    <a:pt x="0" y="4255008"/>
                  </a:lnTo>
                  <a:lnTo>
                    <a:pt x="0" y="0"/>
                  </a:lnTo>
                  <a:close/>
                </a:path>
              </a:pathLst>
            </a:custGeom>
            <a:blipFill>
              <a:blip r:embed="rId3"/>
              <a:stretch>
                <a:fillRect l="0" t="0" r="0" b="0"/>
              </a:stretch>
            </a:blipFill>
          </p:spPr>
        </p:sp>
      </p:grpSp>
      <p:sp>
        <p:nvSpPr>
          <p:cNvPr name="TextBox 6" id="6"/>
          <p:cNvSpPr txBox="true"/>
          <p:nvPr/>
        </p:nvSpPr>
        <p:spPr>
          <a:xfrm rot="0">
            <a:off x="1028700" y="952500"/>
            <a:ext cx="9499216" cy="729353"/>
          </a:xfrm>
          <a:prstGeom prst="rect">
            <a:avLst/>
          </a:prstGeom>
        </p:spPr>
        <p:txBody>
          <a:bodyPr anchor="t" rtlCol="false" tIns="0" lIns="0" bIns="0" rIns="0">
            <a:spAutoFit/>
          </a:bodyPr>
          <a:lstStyle/>
          <a:p>
            <a:pPr algn="l">
              <a:lnSpc>
                <a:spcPts val="5880"/>
              </a:lnSpc>
            </a:pPr>
            <a:r>
              <a:rPr lang="en-US" b="true" sz="4200" spc="-58">
                <a:solidFill>
                  <a:srgbClr val="12BA89"/>
                </a:solidFill>
                <a:latin typeface="IBM Plex Sans Bold"/>
                <a:ea typeface="IBM Plex Sans Bold"/>
                <a:cs typeface="IBM Plex Sans Bold"/>
                <a:sym typeface="IBM Plex Sans Bold"/>
              </a:rPr>
              <a:t>PROTECTION OF THE ENVIRONMENT</a:t>
            </a:r>
          </a:p>
        </p:txBody>
      </p:sp>
      <p:sp>
        <p:nvSpPr>
          <p:cNvPr name="TextBox 7" id="7"/>
          <p:cNvSpPr txBox="true"/>
          <p:nvPr/>
        </p:nvSpPr>
        <p:spPr>
          <a:xfrm rot="0">
            <a:off x="12874278" y="3277648"/>
            <a:ext cx="5103221" cy="4432078"/>
          </a:xfrm>
          <a:prstGeom prst="rect">
            <a:avLst/>
          </a:prstGeom>
        </p:spPr>
        <p:txBody>
          <a:bodyPr anchor="t" rtlCol="false" tIns="0" lIns="0" bIns="0" rIns="0">
            <a:spAutoFit/>
          </a:bodyPr>
          <a:lstStyle/>
          <a:p>
            <a:pPr algn="l">
              <a:lnSpc>
                <a:spcPts val="3614"/>
              </a:lnSpc>
            </a:pPr>
            <a:r>
              <a:rPr lang="en-US" sz="2999" spc="2">
                <a:solidFill>
                  <a:srgbClr val="000000"/>
                </a:solidFill>
                <a:latin typeface="Overpass"/>
                <a:ea typeface="Overpass"/>
                <a:cs typeface="Overpass"/>
                <a:sym typeface="Overpass"/>
              </a:rPr>
              <a:t>The EU has approved a new law </a:t>
            </a:r>
            <a:r>
              <a:rPr lang="en-US" b="true" sz="2999" spc="2">
                <a:solidFill>
                  <a:srgbClr val="000000"/>
                </a:solidFill>
                <a:latin typeface="Overpass Bold"/>
                <a:ea typeface="Overpass Bold"/>
                <a:cs typeface="Overpass Bold"/>
                <a:sym typeface="Overpass Bold"/>
              </a:rPr>
              <a:t>banning single-use plastic items</a:t>
            </a:r>
            <a:r>
              <a:rPr lang="en-US" sz="2999" spc="2">
                <a:solidFill>
                  <a:srgbClr val="000000"/>
                </a:solidFill>
                <a:latin typeface="Overpass"/>
                <a:ea typeface="Overpass"/>
                <a:cs typeface="Overpass"/>
                <a:sym typeface="Overpass"/>
              </a:rPr>
              <a:t> such as disposable plates, cutlery, straws and cotton bud sticks. The ban has been in effect since 2021. </a:t>
            </a:r>
          </a:p>
          <a:p>
            <a:pPr algn="l">
              <a:lnSpc>
                <a:spcPts val="2891"/>
              </a:lnSpc>
            </a:pPr>
          </a:p>
          <a:p>
            <a:pPr algn="l">
              <a:lnSpc>
                <a:spcPts val="3253"/>
              </a:lnSpc>
            </a:pPr>
            <a:r>
              <a:rPr lang="en-US" sz="2700" i="true" spc="2" u="sng">
                <a:solidFill>
                  <a:srgbClr val="0C4DA2"/>
                </a:solidFill>
                <a:latin typeface="Overpass Italics"/>
                <a:ea typeface="Overpass Italics"/>
                <a:cs typeface="Overpass Italics"/>
                <a:sym typeface="Overpass Italics"/>
                <a:hlinkClick r:id="rId4" tooltip="https://environment.ec.europa.eu/topics/plastics/single-use-plastics_en"/>
              </a:rPr>
              <a:t>environment.ec.europa.eu/topics/plastics/single-use-plastics_en</a:t>
            </a:r>
          </a:p>
        </p:txBody>
      </p:sp>
      <p:sp>
        <p:nvSpPr>
          <p:cNvPr name="TextBox 8" id="8"/>
          <p:cNvSpPr txBox="true"/>
          <p:nvPr/>
        </p:nvSpPr>
        <p:spPr>
          <a:xfrm rot="0">
            <a:off x="2758345" y="9966469"/>
            <a:ext cx="1679381" cy="205059"/>
          </a:xfrm>
          <a:prstGeom prst="rect">
            <a:avLst/>
          </a:prstGeom>
        </p:spPr>
        <p:txBody>
          <a:bodyPr anchor="t" rtlCol="false" tIns="0" lIns="0" bIns="0" rIns="0">
            <a:spAutoFit/>
          </a:bodyPr>
          <a:lstStyle/>
          <a:p>
            <a:pPr algn="l">
              <a:lnSpc>
                <a:spcPts val="1679"/>
              </a:lnSpc>
            </a:pPr>
            <a:r>
              <a:rPr lang="en-US" sz="1199" spc="1">
                <a:solidFill>
                  <a:srgbClr val="000000"/>
                </a:solidFill>
                <a:latin typeface="IBM Plex Sans"/>
                <a:ea typeface="IBM Plex Sans"/>
                <a:cs typeface="IBM Plex Sans"/>
                <a:sym typeface="IBM Plex Sans"/>
              </a:rPr>
              <a:t>© European Union 2019 </a:t>
            </a:r>
          </a:p>
        </p:txBody>
      </p:sp>
      <p:sp>
        <p:nvSpPr>
          <p:cNvPr name="TextBox 9" id="9"/>
          <p:cNvSpPr txBox="true"/>
          <p:nvPr/>
        </p:nvSpPr>
        <p:spPr>
          <a:xfrm rot="0">
            <a:off x="1296985" y="2115697"/>
            <a:ext cx="4205546" cy="3267075"/>
          </a:xfrm>
          <a:prstGeom prst="rect">
            <a:avLst/>
          </a:prstGeom>
        </p:spPr>
        <p:txBody>
          <a:bodyPr anchor="t" rtlCol="false" tIns="0" lIns="0" bIns="0" rIns="0">
            <a:spAutoFit/>
          </a:bodyPr>
          <a:lstStyle/>
          <a:p>
            <a:pPr algn="l">
              <a:lnSpc>
                <a:spcPts val="8639"/>
              </a:lnSpc>
            </a:pPr>
            <a:r>
              <a:rPr lang="en-US" sz="7199" spc="14">
                <a:solidFill>
                  <a:srgbClr val="FFFFFF"/>
                </a:solidFill>
                <a:latin typeface="ArtBrush"/>
                <a:ea typeface="ArtBrush"/>
                <a:cs typeface="ArtBrush"/>
                <a:sym typeface="ArtBrush"/>
              </a:rPr>
              <a:t>A ban on single-use plastics</a:t>
            </a:r>
          </a:p>
        </p:txBody>
      </p:sp>
      <p:grpSp>
        <p:nvGrpSpPr>
          <p:cNvPr name="Group 10" id="10"/>
          <p:cNvGrpSpPr/>
          <p:nvPr/>
        </p:nvGrpSpPr>
        <p:grpSpPr>
          <a:xfrm rot="0">
            <a:off x="0" y="-168988"/>
            <a:ext cx="18288000" cy="1333542"/>
            <a:chOff x="0" y="0"/>
            <a:chExt cx="24384000" cy="1778056"/>
          </a:xfrm>
        </p:grpSpPr>
        <p:sp>
          <p:nvSpPr>
            <p:cNvPr name="Freeform 11" id="11"/>
            <p:cNvSpPr/>
            <p:nvPr/>
          </p:nvSpPr>
          <p:spPr>
            <a:xfrm flipH="false" flipV="false" rot="0">
              <a:off x="0" y="0"/>
              <a:ext cx="3940831" cy="1778056"/>
            </a:xfrm>
            <a:custGeom>
              <a:avLst/>
              <a:gdLst/>
              <a:ahLst/>
              <a:cxnLst/>
              <a:rect r="r" b="b" t="t" l="l"/>
              <a:pathLst>
                <a:path h="1778056" w="3940831">
                  <a:moveTo>
                    <a:pt x="0" y="0"/>
                  </a:moveTo>
                  <a:lnTo>
                    <a:pt x="3940831" y="0"/>
                  </a:lnTo>
                  <a:lnTo>
                    <a:pt x="3940831" y="1778056"/>
                  </a:lnTo>
                  <a:lnTo>
                    <a:pt x="0" y="1778056"/>
                  </a:lnTo>
                  <a:lnTo>
                    <a:pt x="0" y="0"/>
                  </a:lnTo>
                  <a:close/>
                </a:path>
              </a:pathLst>
            </a:custGeom>
            <a:blipFill>
              <a:blip r:embed="rId5"/>
              <a:stretch>
                <a:fillRect l="0" t="0" r="0" b="0"/>
              </a:stretch>
            </a:blipFill>
          </p:spPr>
        </p:sp>
        <p:sp>
          <p:nvSpPr>
            <p:cNvPr name="Freeform 12" id="12"/>
            <p:cNvSpPr/>
            <p:nvPr/>
          </p:nvSpPr>
          <p:spPr>
            <a:xfrm flipH="false" flipV="false" rot="0">
              <a:off x="20374088" y="560081"/>
              <a:ext cx="4009912" cy="841260"/>
            </a:xfrm>
            <a:custGeom>
              <a:avLst/>
              <a:gdLst/>
              <a:ahLst/>
              <a:cxnLst/>
              <a:rect r="r" b="b" t="t" l="l"/>
              <a:pathLst>
                <a:path h="841260" w="4009912">
                  <a:moveTo>
                    <a:pt x="0" y="0"/>
                  </a:moveTo>
                  <a:lnTo>
                    <a:pt x="4009912" y="0"/>
                  </a:lnTo>
                  <a:lnTo>
                    <a:pt x="4009912" y="841260"/>
                  </a:lnTo>
                  <a:lnTo>
                    <a:pt x="0" y="841260"/>
                  </a:lnTo>
                  <a:lnTo>
                    <a:pt x="0" y="0"/>
                  </a:lnTo>
                  <a:close/>
                </a:path>
              </a:pathLst>
            </a:custGeom>
            <a:blipFill>
              <a:blip r:embed="rId6"/>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DAHCZEpzLCg</dc:identifier>
  <dcterms:modified xsi:type="dcterms:W3CDTF">2011-08-01T06:04:30Z</dcterms:modified>
  <cp:revision>1</cp:revision>
  <dc:title>Lesson D: The EU In Our Daily Lives - EN</dc:title>
</cp:coreProperties>
</file>