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Myriad Condensed" charset="1" panose="020B0506030403020204"/>
      <p:regular r:id="rId21"/>
    </p:embeddedFont>
    <p:embeddedFont>
      <p:font typeface="Myriad Condensed Bold" charset="1" panose="020B0706030403020204"/>
      <p:regular r:id="rId22"/>
    </p:embeddedFont>
    <p:embeddedFont>
      <p:font typeface="Myriad Light" charset="1" panose="020B0403030403020204"/>
      <p:regular r:id="rId23"/>
    </p:embeddedFont>
    <p:embeddedFont>
      <p:font typeface="Myriad Bold" charset="1" panose="020B0703030403020204"/>
      <p:regular r:id="rId24"/>
    </p:embeddedFont>
    <p:embeddedFont>
      <p:font typeface="Myriad" charset="1" panose="020B0503030403020204"/>
      <p:regular r:id="rId25"/>
    </p:embeddedFont>
    <p:embeddedFont>
      <p:font typeface="Myriad Semi-Bold" charset="1" panose="020B0603030403020204"/>
      <p:regular r:id="rId26"/>
    </p:embeddedFont>
    <p:embeddedFont>
      <p:font typeface="IBM Plex Sans Bold" charset="1" panose="020B0803050203000203"/>
      <p:regular r:id="rId27"/>
    </p:embeddedFont>
    <p:embeddedFont>
      <p:font typeface="Overpass Bold Italics" charset="1" panose="000009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20.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21.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10.png" Type="http://schemas.openxmlformats.org/officeDocument/2006/relationships/image"/><Relationship Id="rId7"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24.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jpeg" Type="http://schemas.openxmlformats.org/officeDocument/2006/relationships/image"/><Relationship Id="rId4" Target="../media/image27.png" Type="http://schemas.openxmlformats.org/officeDocument/2006/relationships/image"/><Relationship Id="rId5" Target="../media/image28.jpeg" Type="http://schemas.openxmlformats.org/officeDocument/2006/relationships/image"/><Relationship Id="rId6" Target="../media/image10.png" Type="http://schemas.openxmlformats.org/officeDocument/2006/relationships/image"/><Relationship Id="rId7"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4.png" Type="http://schemas.openxmlformats.org/officeDocument/2006/relationships/image"/><Relationship Id="rId4" Target="../media/image3.pn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4.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5.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6.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7.jpe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8.jpeg" Type="http://schemas.openxmlformats.org/officeDocument/2006/relationships/image"/><Relationship Id="rId4" Target="../media/image12.pn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9.jpeg" Type="http://schemas.openxmlformats.org/officeDocument/2006/relationships/image"/><Relationship Id="rId4" Target="../media/image12.png" Type="http://schemas.openxmlformats.org/officeDocument/2006/relationships/image"/><Relationship Id="rId5" Target="../media/image10.png" Type="http://schemas.openxmlformats.org/officeDocument/2006/relationships/image"/><Relationship Id="rId6"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267722"/>
            <a:ext cx="2549233" cy="1385459"/>
            <a:chOff x="0" y="0"/>
            <a:chExt cx="2265985" cy="1231519"/>
          </a:xfrm>
        </p:grpSpPr>
        <p:sp>
          <p:nvSpPr>
            <p:cNvPr name="Freeform 3" id="3"/>
            <p:cNvSpPr/>
            <p:nvPr/>
          </p:nvSpPr>
          <p:spPr>
            <a:xfrm flipH="false" flipV="false" rot="0">
              <a:off x="0" y="0"/>
              <a:ext cx="2265934" cy="1231519"/>
            </a:xfrm>
            <a:custGeom>
              <a:avLst/>
              <a:gdLst/>
              <a:ahLst/>
              <a:cxnLst/>
              <a:rect r="r" b="b" t="t" l="l"/>
              <a:pathLst>
                <a:path h="1231519" w="2265934">
                  <a:moveTo>
                    <a:pt x="0" y="0"/>
                  </a:moveTo>
                  <a:lnTo>
                    <a:pt x="2265934" y="0"/>
                  </a:lnTo>
                  <a:lnTo>
                    <a:pt x="2265934" y="1231519"/>
                  </a:lnTo>
                  <a:lnTo>
                    <a:pt x="0" y="1231519"/>
                  </a:lnTo>
                  <a:lnTo>
                    <a:pt x="0" y="0"/>
                  </a:lnTo>
                  <a:close/>
                </a:path>
              </a:pathLst>
            </a:custGeom>
            <a:blipFill>
              <a:blip r:embed="rId2"/>
              <a:stretch>
                <a:fillRect l="0" t="0" r="-2" b="-46051"/>
              </a:stretch>
            </a:blipFill>
          </p:spPr>
        </p:sp>
      </p:grpSp>
      <p:grpSp>
        <p:nvGrpSpPr>
          <p:cNvPr name="Group 4" id="4"/>
          <p:cNvGrpSpPr/>
          <p:nvPr/>
        </p:nvGrpSpPr>
        <p:grpSpPr>
          <a:xfrm rot="0">
            <a:off x="6918007" y="2165585"/>
            <a:ext cx="11369992" cy="7579990"/>
            <a:chOff x="0" y="0"/>
            <a:chExt cx="10106660" cy="6737769"/>
          </a:xfrm>
        </p:grpSpPr>
        <p:sp>
          <p:nvSpPr>
            <p:cNvPr name="Freeform 5" id="5"/>
            <p:cNvSpPr/>
            <p:nvPr/>
          </p:nvSpPr>
          <p:spPr>
            <a:xfrm flipH="false" flipV="false" rot="0">
              <a:off x="0" y="0"/>
              <a:ext cx="10106660" cy="6737731"/>
            </a:xfrm>
            <a:custGeom>
              <a:avLst/>
              <a:gdLst/>
              <a:ahLst/>
              <a:cxnLst/>
              <a:rect r="r" b="b" t="t" l="l"/>
              <a:pathLst>
                <a:path h="6737731" w="10106660">
                  <a:moveTo>
                    <a:pt x="0" y="0"/>
                  </a:moveTo>
                  <a:lnTo>
                    <a:pt x="10106660" y="0"/>
                  </a:lnTo>
                  <a:lnTo>
                    <a:pt x="10106660" y="6737731"/>
                  </a:lnTo>
                  <a:lnTo>
                    <a:pt x="0" y="6737731"/>
                  </a:lnTo>
                  <a:lnTo>
                    <a:pt x="0" y="0"/>
                  </a:lnTo>
                  <a:close/>
                </a:path>
              </a:pathLst>
            </a:custGeom>
            <a:blipFill>
              <a:blip r:embed="rId3"/>
              <a:stretch>
                <a:fillRect l="0" t="0" r="0" b="0"/>
              </a:stretch>
            </a:blipFill>
          </p:spPr>
        </p:sp>
      </p:grpSp>
      <p:sp>
        <p:nvSpPr>
          <p:cNvPr name="Freeform 6" id="6"/>
          <p:cNvSpPr/>
          <p:nvPr/>
        </p:nvSpPr>
        <p:spPr>
          <a:xfrm flipH="false" flipV="false" rot="0">
            <a:off x="2549233" y="7313219"/>
            <a:ext cx="1670457" cy="1670457"/>
          </a:xfrm>
          <a:custGeom>
            <a:avLst/>
            <a:gdLst/>
            <a:ahLst/>
            <a:cxnLst/>
            <a:rect r="r" b="b" t="t" l="l"/>
            <a:pathLst>
              <a:path h="1670457" w="1670457">
                <a:moveTo>
                  <a:pt x="0" y="0"/>
                </a:moveTo>
                <a:lnTo>
                  <a:pt x="1670457" y="0"/>
                </a:lnTo>
                <a:lnTo>
                  <a:pt x="1670457" y="1670456"/>
                </a:lnTo>
                <a:lnTo>
                  <a:pt x="0" y="1670456"/>
                </a:lnTo>
                <a:lnTo>
                  <a:pt x="0" y="0"/>
                </a:lnTo>
                <a:close/>
              </a:path>
            </a:pathLst>
          </a:custGeom>
          <a:blipFill>
            <a:blip r:embed="rId4"/>
            <a:stretch>
              <a:fillRect l="0" t="0" r="0" b="0"/>
            </a:stretch>
          </a:blipFill>
        </p:spPr>
      </p:sp>
      <p:sp>
        <p:nvSpPr>
          <p:cNvPr name="Freeform 7" id="7"/>
          <p:cNvSpPr/>
          <p:nvPr/>
        </p:nvSpPr>
        <p:spPr>
          <a:xfrm flipH="false" flipV="false" rot="0">
            <a:off x="3166886" y="6738019"/>
            <a:ext cx="5012824" cy="2820855"/>
          </a:xfrm>
          <a:custGeom>
            <a:avLst/>
            <a:gdLst/>
            <a:ahLst/>
            <a:cxnLst/>
            <a:rect r="r" b="b" t="t" l="l"/>
            <a:pathLst>
              <a:path h="2820855" w="5012824">
                <a:moveTo>
                  <a:pt x="0" y="0"/>
                </a:moveTo>
                <a:lnTo>
                  <a:pt x="5012824" y="0"/>
                </a:lnTo>
                <a:lnTo>
                  <a:pt x="5012824" y="2820856"/>
                </a:lnTo>
                <a:lnTo>
                  <a:pt x="0" y="2820856"/>
                </a:lnTo>
                <a:lnTo>
                  <a:pt x="0" y="0"/>
                </a:lnTo>
                <a:close/>
              </a:path>
            </a:pathLst>
          </a:custGeom>
          <a:blipFill>
            <a:blip r:embed="rId5"/>
            <a:stretch>
              <a:fillRect l="0" t="0" r="0" b="0"/>
            </a:stretch>
          </a:blipFill>
        </p:spPr>
      </p:sp>
      <p:sp>
        <p:nvSpPr>
          <p:cNvPr name="Freeform 8" id="8"/>
          <p:cNvSpPr/>
          <p:nvPr/>
        </p:nvSpPr>
        <p:spPr>
          <a:xfrm flipH="false" flipV="false" rot="0">
            <a:off x="14003864" y="0"/>
            <a:ext cx="4090556" cy="1845610"/>
          </a:xfrm>
          <a:custGeom>
            <a:avLst/>
            <a:gdLst/>
            <a:ahLst/>
            <a:cxnLst/>
            <a:rect r="r" b="b" t="t" l="l"/>
            <a:pathLst>
              <a:path h="1845610" w="4090556">
                <a:moveTo>
                  <a:pt x="0" y="0"/>
                </a:moveTo>
                <a:lnTo>
                  <a:pt x="4090555" y="0"/>
                </a:lnTo>
                <a:lnTo>
                  <a:pt x="4090555" y="1845610"/>
                </a:lnTo>
                <a:lnTo>
                  <a:pt x="0" y="1845610"/>
                </a:lnTo>
                <a:lnTo>
                  <a:pt x="0" y="0"/>
                </a:lnTo>
                <a:close/>
              </a:path>
            </a:pathLst>
          </a:custGeom>
          <a:blipFill>
            <a:blip r:embed="rId6"/>
            <a:stretch>
              <a:fillRect l="0" t="0" r="0" b="0"/>
            </a:stretch>
          </a:blipFill>
        </p:spPr>
      </p:sp>
      <p:sp>
        <p:nvSpPr>
          <p:cNvPr name="Freeform 9" id="9"/>
          <p:cNvSpPr/>
          <p:nvPr/>
        </p:nvSpPr>
        <p:spPr>
          <a:xfrm flipH="false" flipV="false" rot="0">
            <a:off x="1359071" y="9104833"/>
            <a:ext cx="4328429" cy="908083"/>
          </a:xfrm>
          <a:custGeom>
            <a:avLst/>
            <a:gdLst/>
            <a:ahLst/>
            <a:cxnLst/>
            <a:rect r="r" b="b" t="t" l="l"/>
            <a:pathLst>
              <a:path h="908083" w="4328429">
                <a:moveTo>
                  <a:pt x="0" y="0"/>
                </a:moveTo>
                <a:lnTo>
                  <a:pt x="4328429" y="0"/>
                </a:lnTo>
                <a:lnTo>
                  <a:pt x="4328429" y="908083"/>
                </a:lnTo>
                <a:lnTo>
                  <a:pt x="0" y="908083"/>
                </a:lnTo>
                <a:lnTo>
                  <a:pt x="0" y="0"/>
                </a:lnTo>
                <a:close/>
              </a:path>
            </a:pathLst>
          </a:custGeom>
          <a:blipFill>
            <a:blip r:embed="rId7"/>
            <a:stretch>
              <a:fillRect l="0" t="0" r="0" b="0"/>
            </a:stretch>
          </a:blipFill>
        </p:spPr>
      </p:sp>
      <p:sp>
        <p:nvSpPr>
          <p:cNvPr name="TextBox 10" id="10"/>
          <p:cNvSpPr txBox="true"/>
          <p:nvPr/>
        </p:nvSpPr>
        <p:spPr>
          <a:xfrm rot="0">
            <a:off x="787506" y="791337"/>
            <a:ext cx="7147658" cy="4619701"/>
          </a:xfrm>
          <a:prstGeom prst="rect">
            <a:avLst/>
          </a:prstGeom>
        </p:spPr>
        <p:txBody>
          <a:bodyPr anchor="t" rtlCol="false" tIns="0" lIns="0" bIns="0" rIns="0">
            <a:spAutoFit/>
          </a:bodyPr>
          <a:lstStyle/>
          <a:p>
            <a:pPr algn="l">
              <a:lnSpc>
                <a:spcPts val="11114"/>
              </a:lnSpc>
            </a:pPr>
            <a:r>
              <a:rPr lang="en-US" sz="13200">
                <a:solidFill>
                  <a:srgbClr val="000000"/>
                </a:solidFill>
                <a:latin typeface="Myriad Condensed"/>
                <a:ea typeface="Myriad Condensed"/>
                <a:cs typeface="Myriad Condensed"/>
                <a:sym typeface="Myriad Condensed"/>
              </a:rPr>
              <a:t>A BRIEF </a:t>
            </a:r>
          </a:p>
          <a:p>
            <a:pPr algn="l">
              <a:lnSpc>
                <a:spcPts val="11114"/>
              </a:lnSpc>
            </a:pPr>
            <a:r>
              <a:rPr lang="en-US" b="true" sz="13200">
                <a:solidFill>
                  <a:srgbClr val="009FD6"/>
                </a:solidFill>
                <a:latin typeface="Myriad Condensed Bold"/>
                <a:ea typeface="Myriad Condensed Bold"/>
                <a:cs typeface="Myriad Condensed Bold"/>
                <a:sym typeface="Myriad Condensed Bold"/>
              </a:rPr>
              <a:t>HISTORY</a:t>
            </a:r>
          </a:p>
          <a:p>
            <a:pPr algn="l">
              <a:lnSpc>
                <a:spcPts val="11114"/>
              </a:lnSpc>
            </a:pPr>
            <a:r>
              <a:rPr lang="en-US" sz="13200">
                <a:solidFill>
                  <a:srgbClr val="000000"/>
                </a:solidFill>
                <a:latin typeface="Myriad Condensed"/>
                <a:ea typeface="Myriad Condensed"/>
                <a:cs typeface="Myriad Condensed"/>
                <a:sym typeface="Myriad Condensed"/>
              </a:rPr>
              <a:t>OF THE EU</a:t>
            </a:r>
          </a:p>
        </p:txBody>
      </p:sp>
      <p:sp>
        <p:nvSpPr>
          <p:cNvPr name="TextBox 11" id="11"/>
          <p:cNvSpPr txBox="true"/>
          <p:nvPr/>
        </p:nvSpPr>
        <p:spPr>
          <a:xfrm rot="0">
            <a:off x="6695680" y="7809357"/>
            <a:ext cx="554769" cy="339090"/>
          </a:xfrm>
          <a:prstGeom prst="rect">
            <a:avLst/>
          </a:prstGeom>
        </p:spPr>
        <p:txBody>
          <a:bodyPr anchor="t" rtlCol="false" tIns="0" lIns="0" bIns="0" rIns="0">
            <a:spAutoFit/>
          </a:bodyPr>
          <a:lstStyle/>
          <a:p>
            <a:pPr algn="l">
              <a:lnSpc>
                <a:spcPts val="2520"/>
              </a:lnSpc>
            </a:pPr>
            <a:r>
              <a:rPr lang="en-US" sz="1800">
                <a:solidFill>
                  <a:srgbClr val="FFFFFF"/>
                </a:solidFill>
                <a:latin typeface="Myriad Light"/>
                <a:ea typeface="Myriad Light"/>
                <a:cs typeface="Myriad Light"/>
                <a:sym typeface="Myriad Light"/>
              </a:rPr>
              <a:t>Portugal</a:t>
            </a:r>
          </a:p>
        </p:txBody>
      </p:sp>
      <p:sp>
        <p:nvSpPr>
          <p:cNvPr name="TextBox 12" id="12"/>
          <p:cNvSpPr txBox="true"/>
          <p:nvPr/>
        </p:nvSpPr>
        <p:spPr>
          <a:xfrm rot="0">
            <a:off x="7753383" y="7809357"/>
            <a:ext cx="363560" cy="339090"/>
          </a:xfrm>
          <a:prstGeom prst="rect">
            <a:avLst/>
          </a:prstGeom>
        </p:spPr>
        <p:txBody>
          <a:bodyPr anchor="t" rtlCol="false" tIns="0" lIns="0" bIns="0" rIns="0">
            <a:spAutoFit/>
          </a:bodyPr>
          <a:lstStyle/>
          <a:p>
            <a:pPr algn="l">
              <a:lnSpc>
                <a:spcPts val="2520"/>
              </a:lnSpc>
            </a:pPr>
            <a:r>
              <a:rPr lang="en-US" sz="1800">
                <a:solidFill>
                  <a:srgbClr val="FFFFFF"/>
                </a:solidFill>
                <a:latin typeface="Myriad Light"/>
                <a:ea typeface="Myriad Light"/>
                <a:cs typeface="Myriad Light"/>
                <a:sym typeface="Myriad Light"/>
              </a:rPr>
              <a:t>Spain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381776" y="2167085"/>
            <a:ext cx="879467" cy="1565867"/>
            <a:chOff x="0" y="0"/>
            <a:chExt cx="781748" cy="1391882"/>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2886146" y="2167542"/>
            <a:ext cx="879467" cy="1565881"/>
            <a:chOff x="0" y="0"/>
            <a:chExt cx="781748" cy="1391895"/>
          </a:xfrm>
        </p:grpSpPr>
        <p:sp>
          <p:nvSpPr>
            <p:cNvPr name="Freeform 7" id="7"/>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8" id="8"/>
          <p:cNvGrpSpPr/>
          <p:nvPr/>
        </p:nvGrpSpPr>
        <p:grpSpPr>
          <a:xfrm rot="0">
            <a:off x="5015170" y="2155841"/>
            <a:ext cx="879467" cy="1565881"/>
            <a:chOff x="0" y="0"/>
            <a:chExt cx="781748" cy="1391895"/>
          </a:xfrm>
        </p:grpSpPr>
        <p:sp>
          <p:nvSpPr>
            <p:cNvPr name="Freeform 9" id="9"/>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10" id="10"/>
          <p:cNvGrpSpPr/>
          <p:nvPr/>
        </p:nvGrpSpPr>
        <p:grpSpPr>
          <a:xfrm rot="0">
            <a:off x="12106185" y="7126248"/>
            <a:ext cx="6181815" cy="2887275"/>
            <a:chOff x="0" y="0"/>
            <a:chExt cx="5494947" cy="2566467"/>
          </a:xfrm>
        </p:grpSpPr>
        <p:sp>
          <p:nvSpPr>
            <p:cNvPr name="Freeform 11" id="11"/>
            <p:cNvSpPr/>
            <p:nvPr/>
          </p:nvSpPr>
          <p:spPr>
            <a:xfrm flipH="false" flipV="false" rot="0">
              <a:off x="0" y="0"/>
              <a:ext cx="5494909" cy="2566416"/>
            </a:xfrm>
            <a:custGeom>
              <a:avLst/>
              <a:gdLst/>
              <a:ahLst/>
              <a:cxnLst/>
              <a:rect r="r" b="b" t="t" l="l"/>
              <a:pathLst>
                <a:path h="2566416" w="5494909">
                  <a:moveTo>
                    <a:pt x="0" y="0"/>
                  </a:moveTo>
                  <a:lnTo>
                    <a:pt x="5494909" y="0"/>
                  </a:lnTo>
                  <a:lnTo>
                    <a:pt x="5494909" y="2566416"/>
                  </a:lnTo>
                  <a:lnTo>
                    <a:pt x="0" y="2566416"/>
                  </a:lnTo>
                  <a:lnTo>
                    <a:pt x="0" y="0"/>
                  </a:lnTo>
                  <a:close/>
                </a:path>
              </a:pathLst>
            </a:custGeom>
            <a:blipFill>
              <a:blip r:embed="rId4"/>
              <a:stretch>
                <a:fillRect l="0" t="-28715" r="0" b="-1"/>
              </a:stretch>
            </a:blipFill>
          </p:spPr>
        </p:sp>
      </p:grpSp>
      <p:sp>
        <p:nvSpPr>
          <p:cNvPr name="TextBox 12" id="12"/>
          <p:cNvSpPr txBox="true"/>
          <p:nvPr/>
        </p:nvSpPr>
        <p:spPr>
          <a:xfrm rot="0">
            <a:off x="561768" y="3109341"/>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1997</a:t>
            </a:r>
          </a:p>
        </p:txBody>
      </p:sp>
      <p:sp>
        <p:nvSpPr>
          <p:cNvPr name="TextBox 13" id="13"/>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2000</a:t>
            </a:r>
          </a:p>
        </p:txBody>
      </p:sp>
      <p:sp>
        <p:nvSpPr>
          <p:cNvPr name="TextBox 14" id="14"/>
          <p:cNvSpPr txBox="true"/>
          <p:nvPr/>
        </p:nvSpPr>
        <p:spPr>
          <a:xfrm rot="0">
            <a:off x="3066138" y="3109341"/>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2001</a:t>
            </a:r>
          </a:p>
        </p:txBody>
      </p:sp>
      <p:sp>
        <p:nvSpPr>
          <p:cNvPr name="TextBox 15" id="15"/>
          <p:cNvSpPr txBox="true"/>
          <p:nvPr/>
        </p:nvSpPr>
        <p:spPr>
          <a:xfrm rot="0">
            <a:off x="5192963" y="2954274"/>
            <a:ext cx="673098" cy="595884"/>
          </a:xfrm>
          <a:prstGeom prst="rect">
            <a:avLst/>
          </a:prstGeom>
        </p:spPr>
        <p:txBody>
          <a:bodyPr anchor="t" rtlCol="false" tIns="0" lIns="0" bIns="0" rIns="0">
            <a:spAutoFit/>
          </a:bodyPr>
          <a:lstStyle/>
          <a:p>
            <a:pPr algn="just">
              <a:lnSpc>
                <a:spcPts val="2087"/>
              </a:lnSpc>
            </a:pPr>
            <a:r>
              <a:rPr lang="en-US" b="true" sz="2399">
                <a:solidFill>
                  <a:srgbClr val="000000"/>
                </a:solidFill>
                <a:latin typeface="Myriad Condensed Bold"/>
                <a:ea typeface="Myriad Condensed Bold"/>
                <a:cs typeface="Myriad Condensed Bold"/>
                <a:sym typeface="Myriad Condensed Bold"/>
              </a:rPr>
              <a:t>2004 2005</a:t>
            </a:r>
          </a:p>
        </p:txBody>
      </p:sp>
      <p:sp>
        <p:nvSpPr>
          <p:cNvPr name="TextBox 16" id="16"/>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2005</a:t>
            </a:r>
          </a:p>
        </p:txBody>
      </p:sp>
      <p:sp>
        <p:nvSpPr>
          <p:cNvPr name="TextBox 17" id="17"/>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2010</a:t>
            </a:r>
          </a:p>
        </p:txBody>
      </p:sp>
      <p:sp>
        <p:nvSpPr>
          <p:cNvPr name="TextBox 18" id="18"/>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2015</a:t>
            </a:r>
          </a:p>
        </p:txBody>
      </p:sp>
      <p:sp>
        <p:nvSpPr>
          <p:cNvPr name="TextBox 19" id="19"/>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2020</a:t>
            </a:r>
          </a:p>
        </p:txBody>
      </p:sp>
      <p:sp>
        <p:nvSpPr>
          <p:cNvPr name="TextBox 20" id="20"/>
          <p:cNvSpPr txBox="true"/>
          <p:nvPr/>
        </p:nvSpPr>
        <p:spPr>
          <a:xfrm rot="0">
            <a:off x="431440" y="3808857"/>
            <a:ext cx="3868787" cy="576262"/>
          </a:xfrm>
          <a:prstGeom prst="rect">
            <a:avLst/>
          </a:prstGeom>
        </p:spPr>
        <p:txBody>
          <a:bodyPr anchor="t" rtlCol="false" tIns="0" lIns="0" bIns="0" rIns="0">
            <a:spAutoFit/>
          </a:bodyPr>
          <a:lstStyle/>
          <a:p>
            <a:pPr algn="l">
              <a:lnSpc>
                <a:spcPts val="4200"/>
              </a:lnSpc>
            </a:pPr>
            <a:r>
              <a:rPr lang="en-US" b="true" sz="3000" spc="3">
                <a:solidFill>
                  <a:srgbClr val="009FD6"/>
                </a:solidFill>
                <a:latin typeface="Myriad Condensed Bold"/>
                <a:ea typeface="Myriad Condensed Bold"/>
                <a:cs typeface="Myriad Condensed Bold"/>
                <a:sym typeface="Myriad Condensed Bold"/>
              </a:rPr>
              <a:t>1997: TREATY OF AMSTERDAM</a:t>
            </a:r>
          </a:p>
        </p:txBody>
      </p:sp>
      <p:sp>
        <p:nvSpPr>
          <p:cNvPr name="TextBox 21" id="21"/>
          <p:cNvSpPr txBox="true"/>
          <p:nvPr/>
        </p:nvSpPr>
        <p:spPr>
          <a:xfrm rot="0">
            <a:off x="5698269" y="3755977"/>
            <a:ext cx="2800573" cy="576262"/>
          </a:xfrm>
          <a:prstGeom prst="rect">
            <a:avLst/>
          </a:prstGeom>
        </p:spPr>
        <p:txBody>
          <a:bodyPr anchor="t" rtlCol="false" tIns="0" lIns="0" bIns="0" rIns="0">
            <a:spAutoFit/>
          </a:bodyPr>
          <a:lstStyle/>
          <a:p>
            <a:pPr algn="l">
              <a:lnSpc>
                <a:spcPts val="4200"/>
              </a:lnSpc>
            </a:pPr>
            <a:r>
              <a:rPr lang="en-US" b="true" sz="3000">
                <a:solidFill>
                  <a:srgbClr val="009FD6"/>
                </a:solidFill>
                <a:latin typeface="Myriad Condensed Bold"/>
                <a:ea typeface="Myriad Condensed Bold"/>
                <a:cs typeface="Myriad Condensed Bold"/>
                <a:sym typeface="Myriad Condensed Bold"/>
              </a:rPr>
              <a:t>2001: TREATY OF NICE</a:t>
            </a:r>
          </a:p>
        </p:txBody>
      </p:sp>
      <p:sp>
        <p:nvSpPr>
          <p:cNvPr name="TextBox 22" id="22"/>
          <p:cNvSpPr txBox="true"/>
          <p:nvPr/>
        </p:nvSpPr>
        <p:spPr>
          <a:xfrm rot="0">
            <a:off x="5698269" y="7101579"/>
            <a:ext cx="5451128" cy="576262"/>
          </a:xfrm>
          <a:prstGeom prst="rect">
            <a:avLst/>
          </a:prstGeom>
        </p:spPr>
        <p:txBody>
          <a:bodyPr anchor="t" rtlCol="false" tIns="0" lIns="0" bIns="0" rIns="0">
            <a:spAutoFit/>
          </a:bodyPr>
          <a:lstStyle/>
          <a:p>
            <a:pPr algn="l">
              <a:lnSpc>
                <a:spcPts val="4200"/>
              </a:lnSpc>
            </a:pPr>
            <a:r>
              <a:rPr lang="en-US" b="true" sz="3000">
                <a:solidFill>
                  <a:srgbClr val="009FD6"/>
                </a:solidFill>
                <a:latin typeface="Myriad Condensed Bold"/>
                <a:ea typeface="Myriad Condensed Bold"/>
                <a:cs typeface="Myriad Condensed Bold"/>
                <a:sym typeface="Myriad Condensed Bold"/>
              </a:rPr>
              <a:t>2004-2005: THE EUROPEAN CONSTITUTION</a:t>
            </a:r>
          </a:p>
        </p:txBody>
      </p:sp>
      <p:sp>
        <p:nvSpPr>
          <p:cNvPr name="TextBox 23" id="23"/>
          <p:cNvSpPr txBox="true"/>
          <p:nvPr/>
        </p:nvSpPr>
        <p:spPr>
          <a:xfrm rot="0">
            <a:off x="431440" y="4442694"/>
            <a:ext cx="4933059" cy="5654497"/>
          </a:xfrm>
          <a:prstGeom prst="rect">
            <a:avLst/>
          </a:prstGeom>
        </p:spPr>
        <p:txBody>
          <a:bodyPr anchor="t" rtlCol="false" tIns="0" lIns="0" bIns="0" rIns="0">
            <a:spAutoFit/>
          </a:bodyPr>
          <a:lstStyle/>
          <a:p>
            <a:pPr algn="l">
              <a:lnSpc>
                <a:spcPts val="3191"/>
              </a:lnSpc>
            </a:pPr>
            <a:r>
              <a:rPr lang="en-US" sz="2700">
                <a:solidFill>
                  <a:srgbClr val="000000"/>
                </a:solidFill>
                <a:latin typeface="Myriad"/>
                <a:ea typeface="Myriad"/>
                <a:cs typeface="Myriad"/>
                <a:sym typeface="Myriad"/>
              </a:rPr>
              <a:t>With the prospect of EU enlargement towards Eastern Europe, the EU needed to be ready for a significant rise in the number of Member States. </a:t>
            </a:r>
            <a:r>
              <a:rPr lang="en-US" sz="2700">
                <a:solidFill>
                  <a:srgbClr val="000000"/>
                </a:solidFill>
                <a:latin typeface="Myriad"/>
                <a:ea typeface="Myriad"/>
                <a:cs typeface="Myriad"/>
                <a:sym typeface="Myriad"/>
              </a:rPr>
              <a:t>A reform of the decision-making process was </a:t>
            </a:r>
            <a:r>
              <a:rPr lang="en-US" sz="2700">
                <a:solidFill>
                  <a:srgbClr val="000000"/>
                </a:solidFill>
                <a:latin typeface="Myriad"/>
                <a:ea typeface="Myriad"/>
                <a:cs typeface="Myriad"/>
                <a:sym typeface="Myriad"/>
              </a:rPr>
              <a:t>needed: </a:t>
            </a:r>
            <a:r>
              <a:rPr lang="en-US" b="true" sz="2700">
                <a:solidFill>
                  <a:srgbClr val="000000"/>
                </a:solidFill>
                <a:latin typeface="Myriad Bold"/>
                <a:ea typeface="Myriad Bold"/>
                <a:cs typeface="Myriad Bold"/>
                <a:sym typeface="Myriad Bold"/>
              </a:rPr>
              <a:t>fewer decisions based on unanimity and  </a:t>
            </a:r>
            <a:r>
              <a:rPr lang="en-US" b="true" sz="2700">
                <a:solidFill>
                  <a:srgbClr val="000000"/>
                </a:solidFill>
                <a:latin typeface="Myriad Bold"/>
                <a:ea typeface="Myriad Bold"/>
                <a:cs typeface="Myriad Bold"/>
                <a:sym typeface="Myriad Bold"/>
              </a:rPr>
              <a:t>more on majority voting</a:t>
            </a:r>
            <a:r>
              <a:rPr lang="en-US" sz="2700">
                <a:solidFill>
                  <a:srgbClr val="000000"/>
                </a:solidFill>
                <a:latin typeface="Myriad"/>
                <a:ea typeface="Myriad"/>
                <a:cs typeface="Myriad"/>
                <a:sym typeface="Myriad"/>
              </a:rPr>
              <a:t>.  </a:t>
            </a:r>
            <a:r>
              <a:rPr lang="en-US" sz="2700">
                <a:solidFill>
                  <a:srgbClr val="000000"/>
                </a:solidFill>
                <a:latin typeface="Myriad"/>
                <a:ea typeface="Myriad"/>
                <a:cs typeface="Myriad"/>
                <a:sym typeface="Myriad"/>
              </a:rPr>
              <a:t>The first attempt to change this was with the  </a:t>
            </a:r>
            <a:r>
              <a:rPr lang="en-US" sz="2700">
                <a:solidFill>
                  <a:srgbClr val="000000"/>
                </a:solidFill>
                <a:latin typeface="Myriad"/>
                <a:ea typeface="Myriad"/>
                <a:cs typeface="Myriad"/>
                <a:sym typeface="Myriad"/>
              </a:rPr>
              <a:t>Amsterdam Treaty (signed in 1997, came into force in </a:t>
            </a:r>
            <a:r>
              <a:rPr lang="en-US" sz="2700">
                <a:solidFill>
                  <a:srgbClr val="000000"/>
                </a:solidFill>
                <a:latin typeface="Myriad"/>
                <a:ea typeface="Myriad"/>
                <a:cs typeface="Myriad"/>
                <a:sym typeface="Myriad"/>
              </a:rPr>
              <a:t>1999). The treaty, however, did not live up to this expectation.</a:t>
            </a:r>
          </a:p>
        </p:txBody>
      </p:sp>
      <p:sp>
        <p:nvSpPr>
          <p:cNvPr name="TextBox 24" id="24"/>
          <p:cNvSpPr txBox="true"/>
          <p:nvPr/>
        </p:nvSpPr>
        <p:spPr>
          <a:xfrm rot="0">
            <a:off x="5698269" y="4442694"/>
            <a:ext cx="6037383" cy="2454097"/>
          </a:xfrm>
          <a:prstGeom prst="rect">
            <a:avLst/>
          </a:prstGeom>
        </p:spPr>
        <p:txBody>
          <a:bodyPr anchor="t" rtlCol="false" tIns="0" lIns="0" bIns="0" rIns="0">
            <a:spAutoFit/>
          </a:bodyPr>
          <a:lstStyle/>
          <a:p>
            <a:pPr algn="l">
              <a:lnSpc>
                <a:spcPts val="3191"/>
              </a:lnSpc>
            </a:pPr>
            <a:r>
              <a:rPr lang="en-US" sz="2700">
                <a:solidFill>
                  <a:srgbClr val="000000"/>
                </a:solidFill>
                <a:latin typeface="Myriad Light"/>
                <a:ea typeface="Myriad Light"/>
                <a:cs typeface="Myriad Light"/>
                <a:sym typeface="Myriad Light"/>
              </a:rPr>
              <a:t>With the accession date of the new countries coming closer, </a:t>
            </a:r>
            <a:r>
              <a:rPr lang="en-US" b="true" sz="2700">
                <a:solidFill>
                  <a:srgbClr val="000000"/>
                </a:solidFill>
                <a:latin typeface="Myriad Bold"/>
                <a:ea typeface="Myriad Bold"/>
                <a:cs typeface="Myriad Bold"/>
                <a:sym typeface="Myriad Bold"/>
              </a:rPr>
              <a:t>a second attempt to reform the European Union was made in Nice</a:t>
            </a:r>
            <a:r>
              <a:rPr lang="en-US" sz="2700">
                <a:solidFill>
                  <a:srgbClr val="000000"/>
                </a:solidFill>
                <a:latin typeface="Myriad Light"/>
                <a:ea typeface="Myriad Light"/>
                <a:cs typeface="Myriad Light"/>
                <a:sym typeface="Myriad Light"/>
              </a:rPr>
              <a:t> (signed in 2001, came into force in 2003). It also failed to </a:t>
            </a:r>
            <a:r>
              <a:rPr lang="en-US" sz="2700">
                <a:solidFill>
                  <a:srgbClr val="000000"/>
                </a:solidFill>
                <a:latin typeface="Myriad Light"/>
                <a:ea typeface="Myriad Light"/>
                <a:cs typeface="Myriad Light"/>
                <a:sym typeface="Myriad Light"/>
              </a:rPr>
              <a:t>make the EU decision-making easier.</a:t>
            </a:r>
          </a:p>
        </p:txBody>
      </p:sp>
      <p:sp>
        <p:nvSpPr>
          <p:cNvPr name="TextBox 25" id="25"/>
          <p:cNvSpPr txBox="true"/>
          <p:nvPr/>
        </p:nvSpPr>
        <p:spPr>
          <a:xfrm rot="0">
            <a:off x="5712385" y="7787379"/>
            <a:ext cx="6199032" cy="2054047"/>
          </a:xfrm>
          <a:prstGeom prst="rect">
            <a:avLst/>
          </a:prstGeom>
        </p:spPr>
        <p:txBody>
          <a:bodyPr anchor="t" rtlCol="false" tIns="0" lIns="0" bIns="0" rIns="0">
            <a:spAutoFit/>
          </a:bodyPr>
          <a:lstStyle/>
          <a:p>
            <a:pPr algn="l">
              <a:lnSpc>
                <a:spcPts val="3191"/>
              </a:lnSpc>
            </a:pPr>
            <a:r>
              <a:rPr lang="en-US" b="true" sz="2700">
                <a:solidFill>
                  <a:srgbClr val="000000"/>
                </a:solidFill>
                <a:latin typeface="Myriad Condensed Bold"/>
                <a:ea typeface="Myriad Condensed Bold"/>
                <a:cs typeface="Myriad Condensed Bold"/>
                <a:sym typeface="Myriad Condensed Bold"/>
              </a:rPr>
              <a:t>A third attempt was made with the European Constitution in June 2004.</a:t>
            </a:r>
            <a:r>
              <a:rPr lang="en-US" sz="2700">
                <a:solidFill>
                  <a:srgbClr val="000000"/>
                </a:solidFill>
                <a:latin typeface="Myriad Condensed"/>
                <a:ea typeface="Myriad Condensed"/>
                <a:cs typeface="Myriad Condensed"/>
                <a:sym typeface="Myriad Condensed"/>
              </a:rPr>
              <a:t> Because of the importance of the European Constitution and also the fact that the word “constitution”  </a:t>
            </a:r>
            <a:r>
              <a:rPr lang="en-US" sz="2700">
                <a:solidFill>
                  <a:srgbClr val="000000"/>
                </a:solidFill>
                <a:latin typeface="Myriad Condensed"/>
                <a:ea typeface="Myriad Condensed"/>
                <a:cs typeface="Myriad Condensed"/>
                <a:sym typeface="Myriad Condensed"/>
              </a:rPr>
              <a:t>was used, some countries decided to organize a referendum. </a:t>
            </a:r>
          </a:p>
        </p:txBody>
      </p:sp>
      <p:sp>
        <p:nvSpPr>
          <p:cNvPr name="TextBox 26" id="26"/>
          <p:cNvSpPr txBox="true"/>
          <p:nvPr/>
        </p:nvSpPr>
        <p:spPr>
          <a:xfrm rot="0">
            <a:off x="12064265" y="3822652"/>
            <a:ext cx="6087564" cy="2276665"/>
          </a:xfrm>
          <a:prstGeom prst="rect">
            <a:avLst/>
          </a:prstGeom>
        </p:spPr>
        <p:txBody>
          <a:bodyPr anchor="t" rtlCol="false" tIns="0" lIns="0" bIns="0" rIns="0">
            <a:spAutoFit/>
          </a:bodyPr>
          <a:lstStyle/>
          <a:p>
            <a:pPr algn="l">
              <a:lnSpc>
                <a:spcPts val="3560"/>
              </a:lnSpc>
            </a:pPr>
            <a:r>
              <a:rPr lang="en-US" sz="2999">
                <a:solidFill>
                  <a:srgbClr val="000000"/>
                </a:solidFill>
                <a:latin typeface="Myriad Condensed"/>
                <a:ea typeface="Myriad Condensed"/>
                <a:cs typeface="Myriad Condensed"/>
                <a:sym typeface="Myriad Condensed"/>
              </a:rPr>
              <a:t>The population of France and the Netherlands voted against this new “Constitution for Europe”. “Since every new EU Treaty has to be approved by every single Member State, the Constitution couldn't be adopted”.</a:t>
            </a:r>
          </a:p>
        </p:txBody>
      </p:sp>
      <p:sp>
        <p:nvSpPr>
          <p:cNvPr name="TextBox 27" id="27"/>
          <p:cNvSpPr txBox="true"/>
          <p:nvPr/>
        </p:nvSpPr>
        <p:spPr>
          <a:xfrm rot="0">
            <a:off x="12111228" y="9974485"/>
            <a:ext cx="5473792" cy="198755"/>
          </a:xfrm>
          <a:prstGeom prst="rect">
            <a:avLst/>
          </a:prstGeom>
        </p:spPr>
        <p:txBody>
          <a:bodyPr anchor="t" rtlCol="false" tIns="0" lIns="0" bIns="0" rIns="0">
            <a:spAutoFit/>
          </a:bodyPr>
          <a:lstStyle/>
          <a:p>
            <a:pPr algn="l">
              <a:lnSpc>
                <a:spcPts val="1470"/>
              </a:lnSpc>
            </a:pPr>
            <a:r>
              <a:rPr lang="en-US" sz="1050" spc="1">
                <a:solidFill>
                  <a:srgbClr val="000000"/>
                </a:solidFill>
                <a:latin typeface="Myriad Light"/>
                <a:ea typeface="Myriad Light"/>
                <a:cs typeface="Myriad Light"/>
                <a:sym typeface="Myriad Light"/>
              </a:rPr>
              <a:t>Posters for the referendum about the European constitution in France © European Communities, 2005 </a:t>
            </a:r>
          </a:p>
        </p:txBody>
      </p:sp>
      <p:sp>
        <p:nvSpPr>
          <p:cNvPr name="TextBox 28" id="28"/>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29" id="29"/>
          <p:cNvGrpSpPr/>
          <p:nvPr/>
        </p:nvGrpSpPr>
        <p:grpSpPr>
          <a:xfrm rot="0">
            <a:off x="0" y="-287460"/>
            <a:ext cx="18049634" cy="1316160"/>
            <a:chOff x="0" y="0"/>
            <a:chExt cx="24066179" cy="1754880"/>
          </a:xfrm>
        </p:grpSpPr>
        <p:sp>
          <p:nvSpPr>
            <p:cNvPr name="Freeform 30" id="30"/>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31" id="31"/>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6556348" y="2165399"/>
            <a:ext cx="879467" cy="1565881"/>
            <a:chOff x="0" y="0"/>
            <a:chExt cx="781748" cy="1391895"/>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8822403" y="4377576"/>
            <a:ext cx="9465583" cy="5333352"/>
            <a:chOff x="0" y="0"/>
            <a:chExt cx="8413852" cy="4740758"/>
          </a:xfrm>
        </p:grpSpPr>
        <p:sp>
          <p:nvSpPr>
            <p:cNvPr name="Freeform 7" id="7"/>
            <p:cNvSpPr/>
            <p:nvPr/>
          </p:nvSpPr>
          <p:spPr>
            <a:xfrm flipH="false" flipV="false" rot="0">
              <a:off x="0" y="0"/>
              <a:ext cx="8413877" cy="4740783"/>
            </a:xfrm>
            <a:custGeom>
              <a:avLst/>
              <a:gdLst/>
              <a:ahLst/>
              <a:cxnLst/>
              <a:rect r="r" b="b" t="t" l="l"/>
              <a:pathLst>
                <a:path h="4740783" w="8413877">
                  <a:moveTo>
                    <a:pt x="0" y="0"/>
                  </a:moveTo>
                  <a:lnTo>
                    <a:pt x="8413877" y="0"/>
                  </a:lnTo>
                  <a:lnTo>
                    <a:pt x="8413877" y="4740783"/>
                  </a:lnTo>
                  <a:lnTo>
                    <a:pt x="0" y="4740783"/>
                  </a:lnTo>
                  <a:lnTo>
                    <a:pt x="0" y="0"/>
                  </a:lnTo>
                  <a:close/>
                </a:path>
              </a:pathLst>
            </a:custGeom>
            <a:blipFill>
              <a:blip r:embed="rId4"/>
              <a:stretch>
                <a:fillRect l="0" t="0" r="0" b="-17411"/>
              </a:stretch>
            </a:blipFill>
          </p:spPr>
        </p:sp>
      </p:grpSp>
      <p:sp>
        <p:nvSpPr>
          <p:cNvPr name="TextBox 8" id="8"/>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2000</a:t>
            </a:r>
          </a:p>
        </p:txBody>
      </p:sp>
      <p:sp>
        <p:nvSpPr>
          <p:cNvPr name="TextBox 9" id="9"/>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2005</a:t>
            </a:r>
          </a:p>
        </p:txBody>
      </p:sp>
      <p:sp>
        <p:nvSpPr>
          <p:cNvPr name="TextBox 10" id="10"/>
          <p:cNvSpPr txBox="true"/>
          <p:nvPr/>
        </p:nvSpPr>
        <p:spPr>
          <a:xfrm rot="0">
            <a:off x="6736339" y="3104769"/>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2007</a:t>
            </a:r>
          </a:p>
        </p:txBody>
      </p:sp>
      <p:sp>
        <p:nvSpPr>
          <p:cNvPr name="TextBox 11" id="11"/>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2010</a:t>
            </a:r>
          </a:p>
        </p:txBody>
      </p:sp>
      <p:sp>
        <p:nvSpPr>
          <p:cNvPr name="TextBox 12" id="12"/>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2015</a:t>
            </a:r>
          </a:p>
        </p:txBody>
      </p:sp>
      <p:sp>
        <p:nvSpPr>
          <p:cNvPr name="TextBox 13" id="13"/>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2020</a:t>
            </a:r>
          </a:p>
        </p:txBody>
      </p:sp>
      <p:sp>
        <p:nvSpPr>
          <p:cNvPr name="TextBox 14" id="14"/>
          <p:cNvSpPr txBox="true"/>
          <p:nvPr/>
        </p:nvSpPr>
        <p:spPr>
          <a:xfrm rot="0">
            <a:off x="1028700" y="4234701"/>
            <a:ext cx="3470077" cy="704850"/>
          </a:xfrm>
          <a:prstGeom prst="rect">
            <a:avLst/>
          </a:prstGeom>
        </p:spPr>
        <p:txBody>
          <a:bodyPr anchor="t" rtlCol="false" tIns="0" lIns="0" bIns="0" rIns="0">
            <a:spAutoFit/>
          </a:bodyPr>
          <a:lstStyle/>
          <a:p>
            <a:pPr algn="l">
              <a:lnSpc>
                <a:spcPts val="5249"/>
              </a:lnSpc>
            </a:pPr>
            <a:r>
              <a:rPr lang="en-US" b="true" sz="3749" spc="3">
                <a:solidFill>
                  <a:srgbClr val="009FD6"/>
                </a:solidFill>
                <a:latin typeface="Myriad Condensed Bold"/>
                <a:ea typeface="Myriad Condensed Bold"/>
                <a:cs typeface="Myriad Condensed Bold"/>
                <a:sym typeface="Myriad Condensed Bold"/>
              </a:rPr>
              <a:t>2007: LISBON TREATY</a:t>
            </a:r>
          </a:p>
        </p:txBody>
      </p:sp>
      <p:sp>
        <p:nvSpPr>
          <p:cNvPr name="TextBox 15" id="15"/>
          <p:cNvSpPr txBox="true"/>
          <p:nvPr/>
        </p:nvSpPr>
        <p:spPr>
          <a:xfrm rot="0">
            <a:off x="1028700" y="5129289"/>
            <a:ext cx="7544843" cy="2802255"/>
          </a:xfrm>
          <a:prstGeom prst="rect">
            <a:avLst/>
          </a:prstGeom>
        </p:spPr>
        <p:txBody>
          <a:bodyPr anchor="t" rtlCol="false" tIns="0" lIns="0" bIns="0" rIns="0">
            <a:spAutoFit/>
          </a:bodyPr>
          <a:lstStyle/>
          <a:p>
            <a:pPr algn="l">
              <a:lnSpc>
                <a:spcPts val="3660"/>
              </a:lnSpc>
            </a:pPr>
            <a:r>
              <a:rPr lang="en-US" b="true" sz="3000">
                <a:solidFill>
                  <a:srgbClr val="000000"/>
                </a:solidFill>
                <a:latin typeface="Myriad Bold"/>
                <a:ea typeface="Myriad Bold"/>
                <a:cs typeface="Myriad Bold"/>
                <a:sym typeface="Myriad Bold"/>
              </a:rPr>
              <a:t>The Lisbon Treaty succeeded in changing the functioning of the EU institutions. </a:t>
            </a:r>
            <a:r>
              <a:rPr lang="en-US" sz="3000">
                <a:solidFill>
                  <a:srgbClr val="000000"/>
                </a:solidFill>
                <a:latin typeface="Myriad Light"/>
                <a:ea typeface="Myriad Light"/>
                <a:cs typeface="Myriad Light"/>
                <a:sym typeface="Myriad Light"/>
              </a:rPr>
              <a:t>Making decisions at the EU level became easier. The new rules entered into force in December 2009 and still determine how the EU functions today.</a:t>
            </a:r>
          </a:p>
        </p:txBody>
      </p:sp>
      <p:sp>
        <p:nvSpPr>
          <p:cNvPr name="TextBox 16" id="16"/>
          <p:cNvSpPr txBox="true"/>
          <p:nvPr/>
        </p:nvSpPr>
        <p:spPr>
          <a:xfrm rot="0">
            <a:off x="8808858" y="9741313"/>
            <a:ext cx="4270719" cy="244793"/>
          </a:xfrm>
          <a:prstGeom prst="rect">
            <a:avLst/>
          </a:prstGeom>
        </p:spPr>
        <p:txBody>
          <a:bodyPr anchor="t" rtlCol="false" tIns="0" lIns="0" bIns="0" rIns="0">
            <a:spAutoFit/>
          </a:bodyPr>
          <a:lstStyle/>
          <a:p>
            <a:pPr algn="l">
              <a:lnSpc>
                <a:spcPts val="1889"/>
              </a:lnSpc>
            </a:pPr>
            <a:r>
              <a:rPr lang="en-US" sz="1350" spc="4">
                <a:solidFill>
                  <a:srgbClr val="000000"/>
                </a:solidFill>
                <a:latin typeface="Myriad Light"/>
                <a:ea typeface="Myriad Light"/>
                <a:cs typeface="Myriad Light"/>
                <a:sym typeface="Myriad Light"/>
              </a:rPr>
              <a:t>Heads of state in Lisbon, for the signing of the Treaty. © European Communities 2007 </a:t>
            </a:r>
          </a:p>
        </p:txBody>
      </p:sp>
      <p:sp>
        <p:nvSpPr>
          <p:cNvPr name="TextBox 17" id="17"/>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18" id="18"/>
          <p:cNvGrpSpPr/>
          <p:nvPr/>
        </p:nvGrpSpPr>
        <p:grpSpPr>
          <a:xfrm rot="0">
            <a:off x="0" y="-287460"/>
            <a:ext cx="18049634" cy="1316160"/>
            <a:chOff x="0" y="0"/>
            <a:chExt cx="24066179" cy="1754880"/>
          </a:xfrm>
        </p:grpSpPr>
        <p:sp>
          <p:nvSpPr>
            <p:cNvPr name="Freeform 19" id="19"/>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0" id="20"/>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10030468" y="2178801"/>
            <a:ext cx="879467" cy="1565867"/>
            <a:chOff x="0" y="0"/>
            <a:chExt cx="781748" cy="1391882"/>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9605215" y="4212927"/>
            <a:ext cx="8074709" cy="5542707"/>
            <a:chOff x="0" y="0"/>
            <a:chExt cx="7177519" cy="4926851"/>
          </a:xfrm>
        </p:grpSpPr>
        <p:sp>
          <p:nvSpPr>
            <p:cNvPr name="Freeform 7" id="7"/>
            <p:cNvSpPr/>
            <p:nvPr/>
          </p:nvSpPr>
          <p:spPr>
            <a:xfrm flipH="false" flipV="false" rot="0">
              <a:off x="0" y="0"/>
              <a:ext cx="7177532" cy="4926838"/>
            </a:xfrm>
            <a:custGeom>
              <a:avLst/>
              <a:gdLst/>
              <a:ahLst/>
              <a:cxnLst/>
              <a:rect r="r" b="b" t="t" l="l"/>
              <a:pathLst>
                <a:path h="4926838" w="7177532">
                  <a:moveTo>
                    <a:pt x="0" y="0"/>
                  </a:moveTo>
                  <a:lnTo>
                    <a:pt x="7177532" y="0"/>
                  </a:lnTo>
                  <a:lnTo>
                    <a:pt x="7177532" y="4926838"/>
                  </a:lnTo>
                  <a:lnTo>
                    <a:pt x="0" y="4926838"/>
                  </a:lnTo>
                  <a:lnTo>
                    <a:pt x="0" y="0"/>
                  </a:lnTo>
                  <a:close/>
                </a:path>
              </a:pathLst>
            </a:custGeom>
            <a:blipFill>
              <a:blip r:embed="rId4"/>
              <a:stretch>
                <a:fillRect l="0" t="0" r="0" b="0"/>
              </a:stretch>
            </a:blipFill>
          </p:spPr>
        </p:sp>
      </p:grpSp>
      <p:grpSp>
        <p:nvGrpSpPr>
          <p:cNvPr name="Group 8" id="8"/>
          <p:cNvGrpSpPr/>
          <p:nvPr/>
        </p:nvGrpSpPr>
        <p:grpSpPr>
          <a:xfrm rot="0">
            <a:off x="2017681" y="6898134"/>
            <a:ext cx="5715000" cy="2857500"/>
            <a:chOff x="0" y="0"/>
            <a:chExt cx="5080000" cy="2540000"/>
          </a:xfrm>
        </p:grpSpPr>
        <p:sp>
          <p:nvSpPr>
            <p:cNvPr name="Freeform 9" id="9"/>
            <p:cNvSpPr/>
            <p:nvPr/>
          </p:nvSpPr>
          <p:spPr>
            <a:xfrm flipH="false" flipV="false" rot="0">
              <a:off x="0" y="0"/>
              <a:ext cx="5080000" cy="2540000"/>
            </a:xfrm>
            <a:custGeom>
              <a:avLst/>
              <a:gdLst/>
              <a:ahLst/>
              <a:cxnLst/>
              <a:rect r="r" b="b" t="t" l="l"/>
              <a:pathLst>
                <a:path h="2540000" w="5080000">
                  <a:moveTo>
                    <a:pt x="0" y="0"/>
                  </a:moveTo>
                  <a:lnTo>
                    <a:pt x="5080000" y="0"/>
                  </a:lnTo>
                  <a:lnTo>
                    <a:pt x="5080000" y="2540000"/>
                  </a:lnTo>
                  <a:lnTo>
                    <a:pt x="0" y="2540000"/>
                  </a:lnTo>
                  <a:lnTo>
                    <a:pt x="0" y="0"/>
                  </a:lnTo>
                  <a:close/>
                </a:path>
              </a:pathLst>
            </a:custGeom>
            <a:blipFill>
              <a:blip r:embed="rId5"/>
              <a:stretch>
                <a:fillRect l="0" t="0" r="0" b="0"/>
              </a:stretch>
            </a:blipFill>
          </p:spPr>
        </p:sp>
      </p:grpSp>
      <p:sp>
        <p:nvSpPr>
          <p:cNvPr name="TextBox 10" id="10"/>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2000</a:t>
            </a:r>
          </a:p>
        </p:txBody>
      </p:sp>
      <p:sp>
        <p:nvSpPr>
          <p:cNvPr name="TextBox 11" id="11"/>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2005</a:t>
            </a:r>
          </a:p>
        </p:txBody>
      </p:sp>
      <p:sp>
        <p:nvSpPr>
          <p:cNvPr name="TextBox 12" id="12"/>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2010</a:t>
            </a:r>
          </a:p>
        </p:txBody>
      </p:sp>
      <p:sp>
        <p:nvSpPr>
          <p:cNvPr name="TextBox 13" id="13"/>
          <p:cNvSpPr txBox="true"/>
          <p:nvPr/>
        </p:nvSpPr>
        <p:spPr>
          <a:xfrm rot="0">
            <a:off x="10210459" y="3118485"/>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2012</a:t>
            </a:r>
          </a:p>
        </p:txBody>
      </p:sp>
      <p:sp>
        <p:nvSpPr>
          <p:cNvPr name="TextBox 14" id="14"/>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2015</a:t>
            </a:r>
          </a:p>
        </p:txBody>
      </p:sp>
      <p:sp>
        <p:nvSpPr>
          <p:cNvPr name="TextBox 15" id="15"/>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2020</a:t>
            </a:r>
          </a:p>
        </p:txBody>
      </p:sp>
      <p:sp>
        <p:nvSpPr>
          <p:cNvPr name="TextBox 16" id="16"/>
          <p:cNvSpPr txBox="true"/>
          <p:nvPr/>
        </p:nvSpPr>
        <p:spPr>
          <a:xfrm rot="0">
            <a:off x="1028700" y="3999166"/>
            <a:ext cx="7016279" cy="704850"/>
          </a:xfrm>
          <a:prstGeom prst="rect">
            <a:avLst/>
          </a:prstGeom>
        </p:spPr>
        <p:txBody>
          <a:bodyPr anchor="t" rtlCol="false" tIns="0" lIns="0" bIns="0" rIns="0">
            <a:spAutoFit/>
          </a:bodyPr>
          <a:lstStyle/>
          <a:p>
            <a:pPr algn="l">
              <a:lnSpc>
                <a:spcPts val="5249"/>
              </a:lnSpc>
            </a:pPr>
            <a:r>
              <a:rPr lang="en-US" b="true" sz="3749" spc="3">
                <a:solidFill>
                  <a:srgbClr val="009FD6"/>
                </a:solidFill>
                <a:latin typeface="Myriad Condensed Bold"/>
                <a:ea typeface="Myriad Condensed Bold"/>
                <a:cs typeface="Myriad Condensed Bold"/>
                <a:sym typeface="Myriad Condensed Bold"/>
              </a:rPr>
              <a:t>2012: THE EU WINS THE NOBEL PEACE PRIZE</a:t>
            </a:r>
          </a:p>
        </p:txBody>
      </p:sp>
      <p:sp>
        <p:nvSpPr>
          <p:cNvPr name="TextBox 17" id="17"/>
          <p:cNvSpPr txBox="true"/>
          <p:nvPr/>
        </p:nvSpPr>
        <p:spPr>
          <a:xfrm rot="0">
            <a:off x="1028700" y="4877061"/>
            <a:ext cx="8325306" cy="1389317"/>
          </a:xfrm>
          <a:prstGeom prst="rect">
            <a:avLst/>
          </a:prstGeom>
        </p:spPr>
        <p:txBody>
          <a:bodyPr anchor="t" rtlCol="false" tIns="0" lIns="0" bIns="0" rIns="0">
            <a:spAutoFit/>
          </a:bodyPr>
          <a:lstStyle/>
          <a:p>
            <a:pPr algn="l">
              <a:lnSpc>
                <a:spcPts val="3573"/>
              </a:lnSpc>
            </a:pPr>
            <a:r>
              <a:rPr lang="en-US" sz="3000" spc="9">
                <a:solidFill>
                  <a:srgbClr val="000000"/>
                </a:solidFill>
                <a:latin typeface="Myriad Light"/>
                <a:ea typeface="Myriad Light"/>
                <a:cs typeface="Myriad Light"/>
                <a:sym typeface="Myriad Light"/>
              </a:rPr>
              <a:t>This prize was awarded to </a:t>
            </a:r>
            <a:r>
              <a:rPr lang="en-US" b="true" sz="3000" spc="9">
                <a:solidFill>
                  <a:srgbClr val="000000"/>
                </a:solidFill>
                <a:latin typeface="Myriad Bold"/>
                <a:ea typeface="Myriad Bold"/>
                <a:cs typeface="Myriad Bold"/>
                <a:sym typeface="Myriad Bold"/>
              </a:rPr>
              <a:t>recognize European efforts</a:t>
            </a:r>
            <a:r>
              <a:rPr lang="en-US" sz="3000" spc="9">
                <a:solidFill>
                  <a:srgbClr val="000000"/>
                </a:solidFill>
                <a:latin typeface="Myriad Light"/>
                <a:ea typeface="Myriad Light"/>
                <a:cs typeface="Myriad Light"/>
                <a:sym typeface="Myriad Light"/>
              </a:rPr>
              <a:t> towards peace, reconciliation, democracy and human rights.</a:t>
            </a:r>
          </a:p>
        </p:txBody>
      </p:sp>
      <p:sp>
        <p:nvSpPr>
          <p:cNvPr name="TextBox 18" id="18"/>
          <p:cNvSpPr txBox="true"/>
          <p:nvPr/>
        </p:nvSpPr>
        <p:spPr>
          <a:xfrm rot="0">
            <a:off x="9604386" y="9787033"/>
            <a:ext cx="1245413" cy="244793"/>
          </a:xfrm>
          <a:prstGeom prst="rect">
            <a:avLst/>
          </a:prstGeom>
        </p:spPr>
        <p:txBody>
          <a:bodyPr anchor="t" rtlCol="false" tIns="0" lIns="0" bIns="0" rIns="0">
            <a:spAutoFit/>
          </a:bodyPr>
          <a:lstStyle/>
          <a:p>
            <a:pPr algn="l">
              <a:lnSpc>
                <a:spcPts val="1889"/>
              </a:lnSpc>
            </a:pPr>
            <a:r>
              <a:rPr lang="en-US" sz="1350" spc="1">
                <a:solidFill>
                  <a:srgbClr val="000000"/>
                </a:solidFill>
                <a:latin typeface="Myriad Light"/>
                <a:ea typeface="Myriad Light"/>
                <a:cs typeface="Myriad Light"/>
                <a:sym typeface="Myriad Light"/>
              </a:rPr>
              <a:t>© European Union, 2012</a:t>
            </a:r>
          </a:p>
        </p:txBody>
      </p:sp>
      <p:sp>
        <p:nvSpPr>
          <p:cNvPr name="TextBox 19" id="19"/>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20" id="20"/>
          <p:cNvGrpSpPr/>
          <p:nvPr/>
        </p:nvGrpSpPr>
        <p:grpSpPr>
          <a:xfrm rot="0">
            <a:off x="0" y="-287460"/>
            <a:ext cx="18049634" cy="1316160"/>
            <a:chOff x="0" y="0"/>
            <a:chExt cx="24066179" cy="1754880"/>
          </a:xfrm>
        </p:grpSpPr>
        <p:sp>
          <p:nvSpPr>
            <p:cNvPr name="Freeform 21" id="21"/>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6"/>
              <a:stretch>
                <a:fillRect l="0" t="0" r="0" b="0"/>
              </a:stretch>
            </a:blipFill>
          </p:spPr>
        </p:sp>
        <p:sp>
          <p:nvSpPr>
            <p:cNvPr name="Freeform 22" id="22"/>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7"/>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12769325" y="2137267"/>
            <a:ext cx="879467" cy="1565881"/>
            <a:chOff x="0" y="0"/>
            <a:chExt cx="781748" cy="1391895"/>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15522283" y="2165399"/>
            <a:ext cx="879467" cy="1565881"/>
            <a:chOff x="0" y="0"/>
            <a:chExt cx="781748" cy="1391895"/>
          </a:xfrm>
        </p:grpSpPr>
        <p:sp>
          <p:nvSpPr>
            <p:cNvPr name="Freeform 7" id="7"/>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8" id="8"/>
          <p:cNvGrpSpPr/>
          <p:nvPr/>
        </p:nvGrpSpPr>
        <p:grpSpPr>
          <a:xfrm rot="0">
            <a:off x="10643373" y="4377576"/>
            <a:ext cx="5971518" cy="4209926"/>
            <a:chOff x="0" y="0"/>
            <a:chExt cx="5308016" cy="3742157"/>
          </a:xfrm>
        </p:grpSpPr>
        <p:sp>
          <p:nvSpPr>
            <p:cNvPr name="Freeform 9" id="9"/>
            <p:cNvSpPr/>
            <p:nvPr/>
          </p:nvSpPr>
          <p:spPr>
            <a:xfrm flipH="false" flipV="false" rot="0">
              <a:off x="0" y="0"/>
              <a:ext cx="5307965" cy="3742182"/>
            </a:xfrm>
            <a:custGeom>
              <a:avLst/>
              <a:gdLst/>
              <a:ahLst/>
              <a:cxnLst/>
              <a:rect r="r" b="b" t="t" l="l"/>
              <a:pathLst>
                <a:path h="3742182" w="5307965">
                  <a:moveTo>
                    <a:pt x="0" y="0"/>
                  </a:moveTo>
                  <a:lnTo>
                    <a:pt x="5307965" y="0"/>
                  </a:lnTo>
                  <a:lnTo>
                    <a:pt x="5307965" y="3742182"/>
                  </a:lnTo>
                  <a:lnTo>
                    <a:pt x="0" y="3742182"/>
                  </a:lnTo>
                  <a:lnTo>
                    <a:pt x="0" y="0"/>
                  </a:lnTo>
                  <a:close/>
                </a:path>
              </a:pathLst>
            </a:custGeom>
            <a:blipFill>
              <a:blip r:embed="rId4"/>
              <a:stretch>
                <a:fillRect l="0" t="0" r="0" b="0"/>
              </a:stretch>
            </a:blipFill>
          </p:spPr>
        </p:sp>
      </p:grpSp>
      <p:sp>
        <p:nvSpPr>
          <p:cNvPr name="TextBox 10" id="10"/>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2000</a:t>
            </a:r>
          </a:p>
        </p:txBody>
      </p:sp>
      <p:sp>
        <p:nvSpPr>
          <p:cNvPr name="TextBox 11" id="11"/>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2005</a:t>
            </a:r>
          </a:p>
        </p:txBody>
      </p:sp>
      <p:sp>
        <p:nvSpPr>
          <p:cNvPr name="TextBox 12" id="12"/>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2010</a:t>
            </a:r>
          </a:p>
        </p:txBody>
      </p:sp>
      <p:sp>
        <p:nvSpPr>
          <p:cNvPr name="TextBox 13" id="13"/>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2015</a:t>
            </a:r>
          </a:p>
        </p:txBody>
      </p:sp>
      <p:sp>
        <p:nvSpPr>
          <p:cNvPr name="TextBox 14" id="14"/>
          <p:cNvSpPr txBox="true"/>
          <p:nvPr/>
        </p:nvSpPr>
        <p:spPr>
          <a:xfrm rot="0">
            <a:off x="12949316" y="3077337"/>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2016</a:t>
            </a:r>
          </a:p>
        </p:txBody>
      </p:sp>
      <p:sp>
        <p:nvSpPr>
          <p:cNvPr name="TextBox 15" id="15"/>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2020</a:t>
            </a:r>
          </a:p>
        </p:txBody>
      </p:sp>
      <p:sp>
        <p:nvSpPr>
          <p:cNvPr name="TextBox 16" id="16"/>
          <p:cNvSpPr txBox="true"/>
          <p:nvPr/>
        </p:nvSpPr>
        <p:spPr>
          <a:xfrm rot="0">
            <a:off x="15702274" y="3104769"/>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2020</a:t>
            </a:r>
          </a:p>
        </p:txBody>
      </p:sp>
      <p:sp>
        <p:nvSpPr>
          <p:cNvPr name="TextBox 17" id="17"/>
          <p:cNvSpPr txBox="true"/>
          <p:nvPr/>
        </p:nvSpPr>
        <p:spPr>
          <a:xfrm rot="0">
            <a:off x="958663" y="3560274"/>
            <a:ext cx="6963370" cy="704850"/>
          </a:xfrm>
          <a:prstGeom prst="rect">
            <a:avLst/>
          </a:prstGeom>
        </p:spPr>
        <p:txBody>
          <a:bodyPr anchor="t" rtlCol="false" tIns="0" lIns="0" bIns="0" rIns="0">
            <a:spAutoFit/>
          </a:bodyPr>
          <a:lstStyle/>
          <a:p>
            <a:pPr algn="l">
              <a:lnSpc>
                <a:spcPts val="5249"/>
              </a:lnSpc>
            </a:pPr>
            <a:r>
              <a:rPr lang="en-US" b="true" sz="3749">
                <a:solidFill>
                  <a:srgbClr val="009FD6"/>
                </a:solidFill>
                <a:latin typeface="Myriad Condensed Bold"/>
                <a:ea typeface="Myriad Condensed Bold"/>
                <a:cs typeface="Myriad Condensed Bold"/>
                <a:sym typeface="Myriad Condensed Bold"/>
              </a:rPr>
              <a:t>2016: UK REFERENDUM ON LEAVING THE EU</a:t>
            </a:r>
          </a:p>
        </p:txBody>
      </p:sp>
      <p:sp>
        <p:nvSpPr>
          <p:cNvPr name="TextBox 18" id="18"/>
          <p:cNvSpPr txBox="true"/>
          <p:nvPr/>
        </p:nvSpPr>
        <p:spPr>
          <a:xfrm rot="0">
            <a:off x="958663" y="7948189"/>
            <a:ext cx="8377386" cy="704850"/>
          </a:xfrm>
          <a:prstGeom prst="rect">
            <a:avLst/>
          </a:prstGeom>
        </p:spPr>
        <p:txBody>
          <a:bodyPr anchor="t" rtlCol="false" tIns="0" lIns="0" bIns="0" rIns="0">
            <a:spAutoFit/>
          </a:bodyPr>
          <a:lstStyle/>
          <a:p>
            <a:pPr algn="l">
              <a:lnSpc>
                <a:spcPts val="5249"/>
              </a:lnSpc>
            </a:pPr>
            <a:r>
              <a:rPr lang="en-US" b="true" sz="3749">
                <a:solidFill>
                  <a:srgbClr val="009FD6"/>
                </a:solidFill>
                <a:latin typeface="Myriad Condensed Bold"/>
                <a:ea typeface="Myriad Condensed Bold"/>
                <a:cs typeface="Myriad Condensed Bold"/>
                <a:sym typeface="Myriad Condensed Bold"/>
              </a:rPr>
              <a:t>2020: THE UK OFFICIALLY WITHDRAWS FROM THE EU</a:t>
            </a:r>
          </a:p>
        </p:txBody>
      </p:sp>
      <p:sp>
        <p:nvSpPr>
          <p:cNvPr name="TextBox 19" id="19"/>
          <p:cNvSpPr txBox="true"/>
          <p:nvPr/>
        </p:nvSpPr>
        <p:spPr>
          <a:xfrm rot="0">
            <a:off x="958663" y="8707946"/>
            <a:ext cx="9684710" cy="953262"/>
          </a:xfrm>
          <a:prstGeom prst="rect">
            <a:avLst/>
          </a:prstGeom>
        </p:spPr>
        <p:txBody>
          <a:bodyPr anchor="t" rtlCol="false" tIns="0" lIns="0" bIns="0" rIns="0">
            <a:spAutoFit/>
          </a:bodyPr>
          <a:lstStyle/>
          <a:p>
            <a:pPr algn="l">
              <a:lnSpc>
                <a:spcPts val="3519"/>
              </a:lnSpc>
            </a:pPr>
            <a:r>
              <a:rPr lang="en-US" b="true" sz="3000">
                <a:solidFill>
                  <a:srgbClr val="000000"/>
                </a:solidFill>
                <a:latin typeface="Myriad Bold"/>
                <a:ea typeface="Myriad Bold"/>
                <a:cs typeface="Myriad Bold"/>
                <a:sym typeface="Myriad Bold"/>
              </a:rPr>
              <a:t>The UK officially left the European Union on 31 January 2020</a:t>
            </a:r>
            <a:r>
              <a:rPr lang="en-US" sz="3000">
                <a:solidFill>
                  <a:srgbClr val="000000"/>
                </a:solidFill>
                <a:latin typeface="Myriad Light"/>
                <a:ea typeface="Myriad Light"/>
                <a:cs typeface="Myriad Light"/>
                <a:sym typeface="Myriad Light"/>
              </a:rPr>
              <a:t>, after three years of negotiations. </a:t>
            </a:r>
          </a:p>
        </p:txBody>
      </p:sp>
      <p:sp>
        <p:nvSpPr>
          <p:cNvPr name="TextBox 20" id="20"/>
          <p:cNvSpPr txBox="true"/>
          <p:nvPr/>
        </p:nvSpPr>
        <p:spPr>
          <a:xfrm rot="0">
            <a:off x="958663" y="4310901"/>
            <a:ext cx="9684710" cy="3150870"/>
          </a:xfrm>
          <a:prstGeom prst="rect">
            <a:avLst/>
          </a:prstGeom>
        </p:spPr>
        <p:txBody>
          <a:bodyPr anchor="t" rtlCol="false" tIns="0" lIns="0" bIns="0" rIns="0">
            <a:spAutoFit/>
          </a:bodyPr>
          <a:lstStyle/>
          <a:p>
            <a:pPr algn="l">
              <a:lnSpc>
                <a:spcPts val="3659"/>
              </a:lnSpc>
            </a:pPr>
            <a:r>
              <a:rPr lang="en-US" sz="2999">
                <a:solidFill>
                  <a:srgbClr val="000000"/>
                </a:solidFill>
                <a:latin typeface="Myriad Light"/>
                <a:ea typeface="Myriad Light"/>
                <a:cs typeface="Myriad Light"/>
                <a:sym typeface="Myriad Light"/>
              </a:rPr>
              <a:t>On 23 June 2016, most British citizens and some other UK residents were asked this question: </a:t>
            </a:r>
            <a:r>
              <a:rPr lang="en-US" b="true" sz="2999" u="sng">
                <a:solidFill>
                  <a:srgbClr val="000000"/>
                </a:solidFill>
                <a:latin typeface="Myriad Bold"/>
                <a:ea typeface="Myriad Bold"/>
                <a:cs typeface="Myriad Bold"/>
                <a:sym typeface="Myriad Bold"/>
              </a:rPr>
              <a:t>‘Should the UK remain a member of the European Union or leave the European Union?’</a:t>
            </a:r>
            <a:r>
              <a:rPr lang="en-US" sz="2999">
                <a:solidFill>
                  <a:srgbClr val="000000"/>
                </a:solidFill>
                <a:latin typeface="Myriad Light"/>
                <a:ea typeface="Myriad Light"/>
                <a:cs typeface="Myriad Light"/>
                <a:sym typeface="Myriad Light"/>
              </a:rPr>
              <a:t> </a:t>
            </a:r>
            <a:r>
              <a:rPr lang="en-US" b="true" sz="2999">
                <a:solidFill>
                  <a:srgbClr val="DA3821"/>
                </a:solidFill>
                <a:latin typeface="Myriad Bold"/>
                <a:ea typeface="Myriad Bold"/>
                <a:cs typeface="Myriad Bold"/>
                <a:sym typeface="Myriad Bold"/>
              </a:rPr>
              <a:t>51.9 % voted to leave,</a:t>
            </a:r>
            <a:r>
              <a:rPr lang="en-US" sz="2999">
                <a:solidFill>
                  <a:srgbClr val="000000"/>
                </a:solidFill>
                <a:latin typeface="Myriad Light"/>
                <a:ea typeface="Myriad Light"/>
                <a:cs typeface="Myriad Light"/>
                <a:sym typeface="Myriad Light"/>
              </a:rPr>
              <a:t> and </a:t>
            </a:r>
            <a:r>
              <a:rPr lang="en-US" b="true" sz="2999">
                <a:solidFill>
                  <a:srgbClr val="12BA89"/>
                </a:solidFill>
                <a:latin typeface="Myriad Bold"/>
                <a:ea typeface="Myriad Bold"/>
                <a:cs typeface="Myriad Bold"/>
                <a:sym typeface="Myriad Bold"/>
              </a:rPr>
              <a:t>48.1 % voted to remain</a:t>
            </a:r>
            <a:r>
              <a:rPr lang="en-US" sz="2999">
                <a:solidFill>
                  <a:srgbClr val="000000"/>
                </a:solidFill>
                <a:latin typeface="Myriad Light"/>
                <a:ea typeface="Myriad Light"/>
                <a:cs typeface="Myriad Light"/>
                <a:sym typeface="Myriad Light"/>
              </a:rPr>
              <a:t>, triggering negotiations on the UK’s exit </a:t>
            </a:r>
          </a:p>
          <a:p>
            <a:pPr algn="l">
              <a:lnSpc>
                <a:spcPts val="3119"/>
              </a:lnSpc>
            </a:pPr>
            <a:r>
              <a:rPr lang="en-US" sz="2999">
                <a:solidFill>
                  <a:srgbClr val="000000"/>
                </a:solidFill>
                <a:latin typeface="Myriad Light"/>
                <a:ea typeface="Myriad Light"/>
                <a:cs typeface="Myriad Light"/>
                <a:sym typeface="Myriad Light"/>
              </a:rPr>
              <a:t>from the European Union and making it the first country ever to leave. </a:t>
            </a:r>
          </a:p>
        </p:txBody>
      </p:sp>
      <p:sp>
        <p:nvSpPr>
          <p:cNvPr name="TextBox 21" id="21"/>
          <p:cNvSpPr txBox="true"/>
          <p:nvPr/>
        </p:nvSpPr>
        <p:spPr>
          <a:xfrm rot="0">
            <a:off x="10968028" y="8447437"/>
            <a:ext cx="2711553" cy="244793"/>
          </a:xfrm>
          <a:prstGeom prst="rect">
            <a:avLst/>
          </a:prstGeom>
        </p:spPr>
        <p:txBody>
          <a:bodyPr anchor="t" rtlCol="false" tIns="0" lIns="0" bIns="0" rIns="0">
            <a:spAutoFit/>
          </a:bodyPr>
          <a:lstStyle/>
          <a:p>
            <a:pPr algn="l">
              <a:lnSpc>
                <a:spcPts val="1889"/>
              </a:lnSpc>
            </a:pPr>
            <a:r>
              <a:rPr lang="en-US" sz="1350" spc="5">
                <a:solidFill>
                  <a:srgbClr val="000000"/>
                </a:solidFill>
                <a:latin typeface="Myriad Light"/>
                <a:ea typeface="Myriad Light"/>
                <a:cs typeface="Myriad Light"/>
                <a:sym typeface="Myriad Light"/>
              </a:rPr>
              <a:t>Voting ballot of the Brexitreferendum of 23 June 2016.</a:t>
            </a:r>
          </a:p>
        </p:txBody>
      </p:sp>
      <p:sp>
        <p:nvSpPr>
          <p:cNvPr name="TextBox 22" id="22"/>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23" id="23"/>
          <p:cNvGrpSpPr/>
          <p:nvPr/>
        </p:nvGrpSpPr>
        <p:grpSpPr>
          <a:xfrm rot="0">
            <a:off x="0" y="-287460"/>
            <a:ext cx="18049634" cy="1316160"/>
            <a:chOff x="0" y="0"/>
            <a:chExt cx="24066179" cy="1754880"/>
          </a:xfrm>
        </p:grpSpPr>
        <p:sp>
          <p:nvSpPr>
            <p:cNvPr name="Freeform 24" id="24"/>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5" id="25"/>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2408808" cy="1589299"/>
            <a:chOff x="0" y="0"/>
            <a:chExt cx="11030052" cy="1412710"/>
          </a:xfrm>
        </p:grpSpPr>
        <p:sp>
          <p:nvSpPr>
            <p:cNvPr name="Freeform 3" id="3"/>
            <p:cNvSpPr/>
            <p:nvPr/>
          </p:nvSpPr>
          <p:spPr>
            <a:xfrm flipH="false" flipV="false" rot="0">
              <a:off x="0" y="0"/>
              <a:ext cx="11030077" cy="1412748"/>
            </a:xfrm>
            <a:custGeom>
              <a:avLst/>
              <a:gdLst/>
              <a:ahLst/>
              <a:cxnLst/>
              <a:rect r="r" b="b" t="t" l="l"/>
              <a:pathLst>
                <a:path h="1412748" w="11030077">
                  <a:moveTo>
                    <a:pt x="0" y="0"/>
                  </a:moveTo>
                  <a:lnTo>
                    <a:pt x="11030077" y="0"/>
                  </a:lnTo>
                  <a:lnTo>
                    <a:pt x="11030077"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11068198" y="2178029"/>
            <a:ext cx="3359420" cy="460500"/>
            <a:chOff x="0" y="0"/>
            <a:chExt cx="2986151" cy="409334"/>
          </a:xfrm>
        </p:grpSpPr>
        <p:sp>
          <p:nvSpPr>
            <p:cNvPr name="Freeform 5" id="5"/>
            <p:cNvSpPr/>
            <p:nvPr/>
          </p:nvSpPr>
          <p:spPr>
            <a:xfrm flipH="false" flipV="false" rot="0">
              <a:off x="0" y="0"/>
              <a:ext cx="2986151" cy="409321"/>
            </a:xfrm>
            <a:custGeom>
              <a:avLst/>
              <a:gdLst/>
              <a:ahLst/>
              <a:cxnLst/>
              <a:rect r="r" b="b" t="t" l="l"/>
              <a:pathLst>
                <a:path h="409321" w="2986151">
                  <a:moveTo>
                    <a:pt x="0" y="0"/>
                  </a:moveTo>
                  <a:lnTo>
                    <a:pt x="2986151" y="0"/>
                  </a:lnTo>
                  <a:lnTo>
                    <a:pt x="2986151" y="409321"/>
                  </a:lnTo>
                  <a:lnTo>
                    <a:pt x="0" y="409321"/>
                  </a:lnTo>
                  <a:lnTo>
                    <a:pt x="0" y="0"/>
                  </a:lnTo>
                  <a:close/>
                </a:path>
              </a:pathLst>
            </a:custGeom>
            <a:blipFill>
              <a:blip r:embed="rId3"/>
              <a:stretch>
                <a:fillRect l="0" t="0" r="0" b="-2"/>
              </a:stretch>
            </a:blipFill>
          </p:spPr>
        </p:sp>
      </p:grpSp>
      <p:grpSp>
        <p:nvGrpSpPr>
          <p:cNvPr name="Group 6" id="6"/>
          <p:cNvGrpSpPr/>
          <p:nvPr/>
        </p:nvGrpSpPr>
        <p:grpSpPr>
          <a:xfrm rot="0">
            <a:off x="9901566" y="3110474"/>
            <a:ext cx="8360373" cy="7176511"/>
            <a:chOff x="0" y="0"/>
            <a:chExt cx="7431443" cy="6379121"/>
          </a:xfrm>
        </p:grpSpPr>
        <p:sp>
          <p:nvSpPr>
            <p:cNvPr name="Freeform 7" id="7"/>
            <p:cNvSpPr/>
            <p:nvPr/>
          </p:nvSpPr>
          <p:spPr>
            <a:xfrm flipH="false" flipV="false" rot="0">
              <a:off x="0" y="0"/>
              <a:ext cx="7431405" cy="6379083"/>
            </a:xfrm>
            <a:custGeom>
              <a:avLst/>
              <a:gdLst/>
              <a:ahLst/>
              <a:cxnLst/>
              <a:rect r="r" b="b" t="t" l="l"/>
              <a:pathLst>
                <a:path h="6379083" w="7431405">
                  <a:moveTo>
                    <a:pt x="0" y="0"/>
                  </a:moveTo>
                  <a:lnTo>
                    <a:pt x="7431405" y="0"/>
                  </a:lnTo>
                  <a:lnTo>
                    <a:pt x="7431405" y="6379083"/>
                  </a:lnTo>
                  <a:lnTo>
                    <a:pt x="0" y="6379083"/>
                  </a:lnTo>
                  <a:lnTo>
                    <a:pt x="0" y="0"/>
                  </a:lnTo>
                  <a:close/>
                </a:path>
              </a:pathLst>
            </a:custGeom>
            <a:blipFill>
              <a:blip r:embed="rId4"/>
              <a:stretch>
                <a:fillRect l="0" t="0" r="0" b="0"/>
              </a:stretch>
            </a:blipFill>
          </p:spPr>
        </p:sp>
      </p:grpSp>
      <p:grpSp>
        <p:nvGrpSpPr>
          <p:cNvPr name="Group 8" id="8"/>
          <p:cNvGrpSpPr/>
          <p:nvPr/>
        </p:nvGrpSpPr>
        <p:grpSpPr>
          <a:xfrm rot="0">
            <a:off x="0" y="4338085"/>
            <a:ext cx="9174332" cy="5550194"/>
            <a:chOff x="0" y="0"/>
            <a:chExt cx="8154962" cy="4933506"/>
          </a:xfrm>
        </p:grpSpPr>
        <p:sp>
          <p:nvSpPr>
            <p:cNvPr name="Freeform 9" id="9"/>
            <p:cNvSpPr/>
            <p:nvPr/>
          </p:nvSpPr>
          <p:spPr>
            <a:xfrm flipH="false" flipV="false" rot="0">
              <a:off x="0" y="0"/>
              <a:ext cx="8154924" cy="4933569"/>
            </a:xfrm>
            <a:custGeom>
              <a:avLst/>
              <a:gdLst/>
              <a:ahLst/>
              <a:cxnLst/>
              <a:rect r="r" b="b" t="t" l="l"/>
              <a:pathLst>
                <a:path h="4933569" w="8154924">
                  <a:moveTo>
                    <a:pt x="0" y="0"/>
                  </a:moveTo>
                  <a:lnTo>
                    <a:pt x="8154924" y="0"/>
                  </a:lnTo>
                  <a:lnTo>
                    <a:pt x="8154924" y="4933569"/>
                  </a:lnTo>
                  <a:lnTo>
                    <a:pt x="0" y="4933569"/>
                  </a:lnTo>
                  <a:lnTo>
                    <a:pt x="0" y="0"/>
                  </a:lnTo>
                  <a:close/>
                </a:path>
              </a:pathLst>
            </a:custGeom>
            <a:blipFill>
              <a:blip r:embed="rId5"/>
              <a:stretch>
                <a:fillRect l="0" t="-10197" r="0" b="1"/>
              </a:stretch>
            </a:blipFill>
          </p:spPr>
        </p:sp>
      </p:grpSp>
      <p:sp>
        <p:nvSpPr>
          <p:cNvPr name="TextBox 10" id="10"/>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2010</a:t>
            </a:r>
          </a:p>
        </p:txBody>
      </p:sp>
      <p:sp>
        <p:nvSpPr>
          <p:cNvPr name="TextBox 11" id="11"/>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2015</a:t>
            </a:r>
          </a:p>
        </p:txBody>
      </p:sp>
      <p:sp>
        <p:nvSpPr>
          <p:cNvPr name="TextBox 12" id="12"/>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2020</a:t>
            </a:r>
          </a:p>
        </p:txBody>
      </p:sp>
      <p:sp>
        <p:nvSpPr>
          <p:cNvPr name="TextBox 13" id="13"/>
          <p:cNvSpPr txBox="true"/>
          <p:nvPr/>
        </p:nvSpPr>
        <p:spPr>
          <a:xfrm rot="0">
            <a:off x="12295508" y="1884045"/>
            <a:ext cx="720290"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Future?</a:t>
            </a:r>
          </a:p>
        </p:txBody>
      </p:sp>
      <p:sp>
        <p:nvSpPr>
          <p:cNvPr name="TextBox 14" id="14"/>
          <p:cNvSpPr txBox="true"/>
          <p:nvPr/>
        </p:nvSpPr>
        <p:spPr>
          <a:xfrm rot="0">
            <a:off x="156248" y="9919621"/>
            <a:ext cx="2883446" cy="244793"/>
          </a:xfrm>
          <a:prstGeom prst="rect">
            <a:avLst/>
          </a:prstGeom>
        </p:spPr>
        <p:txBody>
          <a:bodyPr anchor="t" rtlCol="false" tIns="0" lIns="0" bIns="0" rIns="0">
            <a:spAutoFit/>
          </a:bodyPr>
          <a:lstStyle/>
          <a:p>
            <a:pPr algn="l">
              <a:lnSpc>
                <a:spcPts val="1889"/>
              </a:lnSpc>
            </a:pPr>
            <a:r>
              <a:rPr lang="en-US" sz="1350" spc="1">
                <a:solidFill>
                  <a:srgbClr val="000000"/>
                </a:solidFill>
                <a:latin typeface="Myriad Light"/>
                <a:ea typeface="Myriad Light"/>
                <a:cs typeface="Myriad Light"/>
                <a:sym typeface="Myriad Light"/>
              </a:rPr>
              <a:t>Meeting of the European Council © European Union, 2020</a:t>
            </a:r>
          </a:p>
        </p:txBody>
      </p:sp>
      <p:sp>
        <p:nvSpPr>
          <p:cNvPr name="TextBox 15" id="15"/>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16" id="16"/>
          <p:cNvGrpSpPr/>
          <p:nvPr/>
        </p:nvGrpSpPr>
        <p:grpSpPr>
          <a:xfrm rot="0">
            <a:off x="0" y="-287460"/>
            <a:ext cx="18049634" cy="1316160"/>
            <a:chOff x="0" y="0"/>
            <a:chExt cx="24066179" cy="1754880"/>
          </a:xfrm>
        </p:grpSpPr>
        <p:sp>
          <p:nvSpPr>
            <p:cNvPr name="Freeform 17" id="17"/>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6"/>
              <a:stretch>
                <a:fillRect l="0" t="0" r="0" b="0"/>
              </a:stretch>
            </a:blipFill>
          </p:spPr>
        </p:sp>
        <p:sp>
          <p:nvSpPr>
            <p:cNvPr name="Freeform 18" id="18"/>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7"/>
              <a:stretch>
                <a:fillRect l="0" t="0" r="0"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695680" y="7809357"/>
            <a:ext cx="554769" cy="339090"/>
          </a:xfrm>
          <a:prstGeom prst="rect">
            <a:avLst/>
          </a:prstGeom>
        </p:spPr>
        <p:txBody>
          <a:bodyPr anchor="t" rtlCol="false" tIns="0" lIns="0" bIns="0" rIns="0">
            <a:spAutoFit/>
          </a:bodyPr>
          <a:lstStyle/>
          <a:p>
            <a:pPr algn="l">
              <a:lnSpc>
                <a:spcPts val="2520"/>
              </a:lnSpc>
            </a:pPr>
            <a:r>
              <a:rPr lang="en-US" sz="1800">
                <a:solidFill>
                  <a:srgbClr val="FFFFFF"/>
                </a:solidFill>
                <a:latin typeface="Myriad Light"/>
                <a:ea typeface="Myriad Light"/>
                <a:cs typeface="Myriad Light"/>
                <a:sym typeface="Myriad Light"/>
              </a:rPr>
              <a:t>Portugal</a:t>
            </a:r>
          </a:p>
        </p:txBody>
      </p:sp>
      <p:sp>
        <p:nvSpPr>
          <p:cNvPr name="TextBox 3" id="3"/>
          <p:cNvSpPr txBox="true"/>
          <p:nvPr/>
        </p:nvSpPr>
        <p:spPr>
          <a:xfrm rot="0">
            <a:off x="7753383" y="7809357"/>
            <a:ext cx="363560" cy="339090"/>
          </a:xfrm>
          <a:prstGeom prst="rect">
            <a:avLst/>
          </a:prstGeom>
        </p:spPr>
        <p:txBody>
          <a:bodyPr anchor="t" rtlCol="false" tIns="0" lIns="0" bIns="0" rIns="0">
            <a:spAutoFit/>
          </a:bodyPr>
          <a:lstStyle/>
          <a:p>
            <a:pPr algn="l">
              <a:lnSpc>
                <a:spcPts val="2520"/>
              </a:lnSpc>
            </a:pPr>
            <a:r>
              <a:rPr lang="en-US" sz="1800">
                <a:solidFill>
                  <a:srgbClr val="FFFFFF"/>
                </a:solidFill>
                <a:latin typeface="Myriad Light"/>
                <a:ea typeface="Myriad Light"/>
                <a:cs typeface="Myriad Light"/>
                <a:sym typeface="Myriad Light"/>
              </a:rPr>
              <a:t>Spain</a:t>
            </a:r>
          </a:p>
        </p:txBody>
      </p:sp>
      <p:sp>
        <p:nvSpPr>
          <p:cNvPr name="TextBox 4" id="4"/>
          <p:cNvSpPr txBox="true"/>
          <p:nvPr/>
        </p:nvSpPr>
        <p:spPr>
          <a:xfrm rot="0">
            <a:off x="8149404" y="4183761"/>
            <a:ext cx="452628" cy="339090"/>
          </a:xfrm>
          <a:prstGeom prst="rect">
            <a:avLst/>
          </a:prstGeom>
        </p:spPr>
        <p:txBody>
          <a:bodyPr anchor="t" rtlCol="false" tIns="0" lIns="0" bIns="0" rIns="0">
            <a:spAutoFit/>
          </a:bodyPr>
          <a:lstStyle/>
          <a:p>
            <a:pPr algn="l">
              <a:lnSpc>
                <a:spcPts val="2519"/>
              </a:lnSpc>
            </a:pPr>
            <a:r>
              <a:rPr lang="en-US" sz="1799">
                <a:solidFill>
                  <a:srgbClr val="FFFFFF"/>
                </a:solidFill>
                <a:latin typeface="Myriad Light"/>
                <a:ea typeface="Myriad Light"/>
                <a:cs typeface="Myriad Light"/>
                <a:sym typeface="Myriad Light"/>
              </a:rPr>
              <a:t>Ireland</a:t>
            </a:r>
          </a:p>
        </p:txBody>
      </p:sp>
      <p:sp>
        <p:nvSpPr>
          <p:cNvPr name="TextBox 5" id="5"/>
          <p:cNvSpPr txBox="true"/>
          <p:nvPr/>
        </p:nvSpPr>
        <p:spPr>
          <a:xfrm rot="0">
            <a:off x="970593" y="791337"/>
            <a:ext cx="6443521" cy="4619701"/>
          </a:xfrm>
          <a:prstGeom prst="rect">
            <a:avLst/>
          </a:prstGeom>
        </p:spPr>
        <p:txBody>
          <a:bodyPr anchor="t" rtlCol="false" tIns="0" lIns="0" bIns="0" rIns="0">
            <a:spAutoFit/>
          </a:bodyPr>
          <a:lstStyle/>
          <a:p>
            <a:pPr algn="l">
              <a:lnSpc>
                <a:spcPts val="11114"/>
              </a:lnSpc>
            </a:pPr>
            <a:r>
              <a:rPr lang="en-US" sz="13200">
                <a:solidFill>
                  <a:srgbClr val="000000"/>
                </a:solidFill>
                <a:latin typeface="Myriad Condensed"/>
                <a:ea typeface="Myriad Condensed"/>
                <a:cs typeface="Myriad Condensed"/>
                <a:sym typeface="Myriad Condensed"/>
              </a:rPr>
              <a:t>A BRIEF </a:t>
            </a:r>
          </a:p>
          <a:p>
            <a:pPr algn="l">
              <a:lnSpc>
                <a:spcPts val="11114"/>
              </a:lnSpc>
            </a:pPr>
            <a:r>
              <a:rPr lang="en-US" b="true" sz="13200">
                <a:solidFill>
                  <a:srgbClr val="009FD6"/>
                </a:solidFill>
                <a:latin typeface="Myriad Condensed Bold"/>
                <a:ea typeface="Myriad Condensed Bold"/>
                <a:cs typeface="Myriad Condensed Bold"/>
                <a:sym typeface="Myriad Condensed Bold"/>
              </a:rPr>
              <a:t>HISTORY</a:t>
            </a:r>
          </a:p>
          <a:p>
            <a:pPr algn="l">
              <a:lnSpc>
                <a:spcPts val="11114"/>
              </a:lnSpc>
            </a:pPr>
            <a:r>
              <a:rPr lang="en-US" sz="13200">
                <a:solidFill>
                  <a:srgbClr val="000000"/>
                </a:solidFill>
                <a:latin typeface="Myriad Condensed"/>
                <a:ea typeface="Myriad Condensed"/>
                <a:cs typeface="Myriad Condensed"/>
                <a:sym typeface="Myriad Condensed"/>
              </a:rPr>
              <a:t>OF THE EU</a:t>
            </a:r>
          </a:p>
        </p:txBody>
      </p:sp>
      <p:grpSp>
        <p:nvGrpSpPr>
          <p:cNvPr name="Group 6" id="6"/>
          <p:cNvGrpSpPr/>
          <p:nvPr/>
        </p:nvGrpSpPr>
        <p:grpSpPr>
          <a:xfrm rot="0">
            <a:off x="0" y="7486656"/>
            <a:ext cx="3708569" cy="1312893"/>
            <a:chOff x="0" y="0"/>
            <a:chExt cx="3057906" cy="1082548"/>
          </a:xfrm>
        </p:grpSpPr>
        <p:sp>
          <p:nvSpPr>
            <p:cNvPr name="Freeform 7" id="7"/>
            <p:cNvSpPr/>
            <p:nvPr/>
          </p:nvSpPr>
          <p:spPr>
            <a:xfrm flipH="false" flipV="false" rot="0">
              <a:off x="0" y="0"/>
              <a:ext cx="3057906" cy="1082548"/>
            </a:xfrm>
            <a:custGeom>
              <a:avLst/>
              <a:gdLst/>
              <a:ahLst/>
              <a:cxnLst/>
              <a:rect r="r" b="b" t="t" l="l"/>
              <a:pathLst>
                <a:path h="1082548" w="3057906">
                  <a:moveTo>
                    <a:pt x="0" y="0"/>
                  </a:moveTo>
                  <a:lnTo>
                    <a:pt x="3057906" y="0"/>
                  </a:lnTo>
                  <a:lnTo>
                    <a:pt x="3057906" y="1082548"/>
                  </a:lnTo>
                  <a:lnTo>
                    <a:pt x="0" y="1082548"/>
                  </a:lnTo>
                  <a:lnTo>
                    <a:pt x="0" y="0"/>
                  </a:lnTo>
                  <a:close/>
                </a:path>
              </a:pathLst>
            </a:custGeom>
            <a:blipFill>
              <a:blip r:embed="rId2"/>
              <a:stretch>
                <a:fillRect l="0" t="0" r="0" b="0"/>
              </a:stretch>
            </a:blipFill>
          </p:spPr>
        </p:sp>
      </p:grpSp>
      <p:sp>
        <p:nvSpPr>
          <p:cNvPr name="Freeform 8" id="8"/>
          <p:cNvSpPr/>
          <p:nvPr/>
        </p:nvSpPr>
        <p:spPr>
          <a:xfrm flipH="false" flipV="false" rot="0">
            <a:off x="2484572" y="6900680"/>
            <a:ext cx="4716128" cy="2653896"/>
          </a:xfrm>
          <a:custGeom>
            <a:avLst/>
            <a:gdLst/>
            <a:ahLst/>
            <a:cxnLst/>
            <a:rect r="r" b="b" t="t" l="l"/>
            <a:pathLst>
              <a:path h="2653896" w="4716128">
                <a:moveTo>
                  <a:pt x="0" y="0"/>
                </a:moveTo>
                <a:lnTo>
                  <a:pt x="4716128" y="0"/>
                </a:lnTo>
                <a:lnTo>
                  <a:pt x="4716128" y="2653896"/>
                </a:lnTo>
                <a:lnTo>
                  <a:pt x="0" y="2653896"/>
                </a:lnTo>
                <a:lnTo>
                  <a:pt x="0" y="0"/>
                </a:lnTo>
                <a:close/>
              </a:path>
            </a:pathLst>
          </a:custGeom>
          <a:blipFill>
            <a:blip r:embed="rId3"/>
            <a:stretch>
              <a:fillRect l="0" t="0" r="0" b="0"/>
            </a:stretch>
          </a:blipFill>
        </p:spPr>
      </p:sp>
      <p:sp>
        <p:nvSpPr>
          <p:cNvPr name="Freeform 9" id="9"/>
          <p:cNvSpPr/>
          <p:nvPr/>
        </p:nvSpPr>
        <p:spPr>
          <a:xfrm flipH="false" flipV="false" rot="0">
            <a:off x="5981441" y="7356973"/>
            <a:ext cx="1572259" cy="1572259"/>
          </a:xfrm>
          <a:custGeom>
            <a:avLst/>
            <a:gdLst/>
            <a:ahLst/>
            <a:cxnLst/>
            <a:rect r="r" b="b" t="t" l="l"/>
            <a:pathLst>
              <a:path h="1572259" w="1572259">
                <a:moveTo>
                  <a:pt x="0" y="0"/>
                </a:moveTo>
                <a:lnTo>
                  <a:pt x="1572258" y="0"/>
                </a:lnTo>
                <a:lnTo>
                  <a:pt x="1572258" y="1572259"/>
                </a:lnTo>
                <a:lnTo>
                  <a:pt x="0" y="1572259"/>
                </a:lnTo>
                <a:lnTo>
                  <a:pt x="0" y="0"/>
                </a:lnTo>
                <a:close/>
              </a:path>
            </a:pathLst>
          </a:custGeom>
          <a:blipFill>
            <a:blip r:embed="rId4"/>
            <a:stretch>
              <a:fillRect l="0" t="0" r="0" b="0"/>
            </a:stretch>
          </a:blipFill>
        </p:spPr>
      </p:sp>
      <p:sp>
        <p:nvSpPr>
          <p:cNvPr name="Freeform 10" id="10"/>
          <p:cNvSpPr/>
          <p:nvPr/>
        </p:nvSpPr>
        <p:spPr>
          <a:xfrm flipH="false" flipV="false" rot="0">
            <a:off x="7839459" y="7183161"/>
            <a:ext cx="4157366" cy="1875753"/>
          </a:xfrm>
          <a:custGeom>
            <a:avLst/>
            <a:gdLst/>
            <a:ahLst/>
            <a:cxnLst/>
            <a:rect r="r" b="b" t="t" l="l"/>
            <a:pathLst>
              <a:path h="1875753" w="4157366">
                <a:moveTo>
                  <a:pt x="0" y="0"/>
                </a:moveTo>
                <a:lnTo>
                  <a:pt x="4157366" y="0"/>
                </a:lnTo>
                <a:lnTo>
                  <a:pt x="4157366" y="1875753"/>
                </a:lnTo>
                <a:lnTo>
                  <a:pt x="0" y="1875753"/>
                </a:lnTo>
                <a:lnTo>
                  <a:pt x="0" y="0"/>
                </a:lnTo>
                <a:close/>
              </a:path>
            </a:pathLst>
          </a:custGeom>
          <a:blipFill>
            <a:blip r:embed="rId5"/>
            <a:stretch>
              <a:fillRect l="0" t="0" r="0" b="0"/>
            </a:stretch>
          </a:blipFill>
        </p:spPr>
      </p:sp>
      <p:sp>
        <p:nvSpPr>
          <p:cNvPr name="Freeform 11" id="11"/>
          <p:cNvSpPr/>
          <p:nvPr/>
        </p:nvSpPr>
        <p:spPr>
          <a:xfrm flipH="false" flipV="false" rot="0">
            <a:off x="12798645" y="7772083"/>
            <a:ext cx="4342764" cy="911091"/>
          </a:xfrm>
          <a:custGeom>
            <a:avLst/>
            <a:gdLst/>
            <a:ahLst/>
            <a:cxnLst/>
            <a:rect r="r" b="b" t="t" l="l"/>
            <a:pathLst>
              <a:path h="911091" w="4342764">
                <a:moveTo>
                  <a:pt x="0" y="0"/>
                </a:moveTo>
                <a:lnTo>
                  <a:pt x="4342763" y="0"/>
                </a:lnTo>
                <a:lnTo>
                  <a:pt x="4342763" y="911090"/>
                </a:lnTo>
                <a:lnTo>
                  <a:pt x="0" y="911090"/>
                </a:lnTo>
                <a:lnTo>
                  <a:pt x="0" y="0"/>
                </a:lnTo>
                <a:close/>
              </a:path>
            </a:pathLst>
          </a:custGeom>
          <a:blipFill>
            <a:blip r:embed="rId6"/>
            <a:stretch>
              <a:fillRect l="0" t="0" r="0" b="0"/>
            </a:stretch>
          </a:blipFill>
        </p:spPr>
      </p:sp>
      <p:sp>
        <p:nvSpPr>
          <p:cNvPr name="TextBox 12" id="12"/>
          <p:cNvSpPr txBox="true"/>
          <p:nvPr/>
        </p:nvSpPr>
        <p:spPr>
          <a:xfrm rot="0">
            <a:off x="170387" y="9068439"/>
            <a:ext cx="18288000" cy="277574"/>
          </a:xfrm>
          <a:prstGeom prst="rect">
            <a:avLst/>
          </a:prstGeom>
        </p:spPr>
        <p:txBody>
          <a:bodyPr anchor="t" rtlCol="false" tIns="0" lIns="0" bIns="0" rIns="0">
            <a:spAutoFit/>
          </a:bodyPr>
          <a:lstStyle/>
          <a:p>
            <a:pPr algn="l">
              <a:lnSpc>
                <a:spcPts val="2250"/>
              </a:lnSpc>
            </a:pPr>
            <a:r>
              <a:rPr lang="en-US" b="true" sz="1940" spc="-3">
                <a:solidFill>
                  <a:srgbClr val="000000"/>
                </a:solidFill>
                <a:latin typeface="IBM Plex Sans Bold"/>
                <a:ea typeface="IBM Plex Sans Bold"/>
                <a:cs typeface="IBM Plex Sans Bold"/>
                <a:sym typeface="IBM Plex Sans Bold"/>
              </a:rPr>
              <a:t>This presentation is part of the educational tool EUROPE@SCHOOL –Active lessons about the European Union. © European Union, 2025</a:t>
            </a:r>
          </a:p>
        </p:txBody>
      </p:sp>
      <p:sp>
        <p:nvSpPr>
          <p:cNvPr name="TextBox 13" id="13"/>
          <p:cNvSpPr txBox="true"/>
          <p:nvPr/>
        </p:nvSpPr>
        <p:spPr>
          <a:xfrm rot="0">
            <a:off x="170387" y="9516476"/>
            <a:ext cx="17141408" cy="570815"/>
          </a:xfrm>
          <a:prstGeom prst="rect">
            <a:avLst/>
          </a:prstGeom>
        </p:spPr>
        <p:txBody>
          <a:bodyPr anchor="t" rtlCol="false" tIns="0" lIns="0" bIns="0" rIns="0">
            <a:spAutoFit/>
          </a:bodyPr>
          <a:lstStyle/>
          <a:p>
            <a:pPr algn="l">
              <a:lnSpc>
                <a:spcPts val="2063"/>
              </a:lnSpc>
            </a:pPr>
            <a:r>
              <a:rPr lang="en-US" b="true" sz="1778" i="true" spc="-3">
                <a:solidFill>
                  <a:srgbClr val="000000"/>
                </a:solidFill>
                <a:latin typeface="Overpass Bold Italics"/>
                <a:ea typeface="Overpass Bold Italics"/>
                <a:cs typeface="Overpass Bold Italics"/>
                <a:sym typeface="Overpass Bold Italics"/>
              </a:rPr>
              <a:t>This presentation was edited on behalf of the Young European Diplomats (YED) Programme, under the supervision of the Young European Ambassadors (YEAs) Initiative of EU NEIGHBOURS EAST. Project funded by the European Union.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6078" y="1613630"/>
            <a:ext cx="17321922" cy="1589299"/>
            <a:chOff x="0" y="0"/>
            <a:chExt cx="15397264" cy="1412710"/>
          </a:xfrm>
        </p:grpSpPr>
        <p:sp>
          <p:nvSpPr>
            <p:cNvPr name="Freeform 3" id="3"/>
            <p:cNvSpPr/>
            <p:nvPr/>
          </p:nvSpPr>
          <p:spPr>
            <a:xfrm flipH="false" flipV="false" rot="0">
              <a:off x="0" y="0"/>
              <a:ext cx="15397226" cy="1412748"/>
            </a:xfrm>
            <a:custGeom>
              <a:avLst/>
              <a:gdLst/>
              <a:ahLst/>
              <a:cxnLst/>
              <a:rect r="r" b="b" t="t" l="l"/>
              <a:pathLst>
                <a:path h="1412748" w="15397226">
                  <a:moveTo>
                    <a:pt x="0" y="0"/>
                  </a:moveTo>
                  <a:lnTo>
                    <a:pt x="15397226" y="0"/>
                  </a:lnTo>
                  <a:lnTo>
                    <a:pt x="15397226"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4967064" y="2210719"/>
            <a:ext cx="4467873" cy="1435051"/>
            <a:chOff x="0" y="0"/>
            <a:chExt cx="3971442" cy="1275601"/>
          </a:xfrm>
        </p:grpSpPr>
        <p:sp>
          <p:nvSpPr>
            <p:cNvPr name="Freeform 5" id="5"/>
            <p:cNvSpPr/>
            <p:nvPr/>
          </p:nvSpPr>
          <p:spPr>
            <a:xfrm flipH="false" flipV="false" rot="0">
              <a:off x="0" y="0"/>
              <a:ext cx="3971417" cy="1275588"/>
            </a:xfrm>
            <a:custGeom>
              <a:avLst/>
              <a:gdLst/>
              <a:ahLst/>
              <a:cxnLst/>
              <a:rect r="r" b="b" t="t" l="l"/>
              <a:pathLst>
                <a:path h="1275588" w="3971417">
                  <a:moveTo>
                    <a:pt x="0" y="0"/>
                  </a:moveTo>
                  <a:lnTo>
                    <a:pt x="3971417" y="0"/>
                  </a:lnTo>
                  <a:lnTo>
                    <a:pt x="3971417" y="1275588"/>
                  </a:lnTo>
                  <a:lnTo>
                    <a:pt x="0" y="1275588"/>
                  </a:lnTo>
                  <a:lnTo>
                    <a:pt x="0" y="0"/>
                  </a:lnTo>
                  <a:close/>
                </a:path>
              </a:pathLst>
            </a:custGeom>
            <a:blipFill>
              <a:blip r:embed="rId3"/>
              <a:stretch>
                <a:fillRect l="0" t="0" r="0" b="0"/>
              </a:stretch>
            </a:blipFill>
          </p:spPr>
        </p:sp>
      </p:grpSp>
      <p:grpSp>
        <p:nvGrpSpPr>
          <p:cNvPr name="Group 6" id="6"/>
          <p:cNvGrpSpPr/>
          <p:nvPr/>
        </p:nvGrpSpPr>
        <p:grpSpPr>
          <a:xfrm rot="0">
            <a:off x="9126612" y="4236215"/>
            <a:ext cx="9161388" cy="6050785"/>
            <a:chOff x="0" y="0"/>
            <a:chExt cx="8143456" cy="5378475"/>
          </a:xfrm>
        </p:grpSpPr>
        <p:sp>
          <p:nvSpPr>
            <p:cNvPr name="Freeform 7" id="7"/>
            <p:cNvSpPr/>
            <p:nvPr/>
          </p:nvSpPr>
          <p:spPr>
            <a:xfrm flipH="false" flipV="false" rot="0">
              <a:off x="0" y="0"/>
              <a:ext cx="8143494" cy="5378450"/>
            </a:xfrm>
            <a:custGeom>
              <a:avLst/>
              <a:gdLst/>
              <a:ahLst/>
              <a:cxnLst/>
              <a:rect r="r" b="b" t="t" l="l"/>
              <a:pathLst>
                <a:path h="5378450" w="8143494">
                  <a:moveTo>
                    <a:pt x="0" y="0"/>
                  </a:moveTo>
                  <a:lnTo>
                    <a:pt x="8143494" y="0"/>
                  </a:lnTo>
                  <a:lnTo>
                    <a:pt x="8143494" y="5378450"/>
                  </a:lnTo>
                  <a:lnTo>
                    <a:pt x="0" y="5378450"/>
                  </a:lnTo>
                  <a:lnTo>
                    <a:pt x="0" y="0"/>
                  </a:lnTo>
                  <a:close/>
                </a:path>
              </a:pathLst>
            </a:custGeom>
            <a:blipFill>
              <a:blip r:embed="rId4"/>
              <a:stretch>
                <a:fillRect l="0" t="0" r="-4087" b="-1"/>
              </a:stretch>
            </a:blipFill>
          </p:spPr>
        </p:sp>
      </p:grpSp>
      <p:grpSp>
        <p:nvGrpSpPr>
          <p:cNvPr name="Group 8" id="8"/>
          <p:cNvGrpSpPr/>
          <p:nvPr/>
        </p:nvGrpSpPr>
        <p:grpSpPr>
          <a:xfrm rot="0">
            <a:off x="0" y="-287460"/>
            <a:ext cx="18049634" cy="1316160"/>
            <a:chOff x="0" y="0"/>
            <a:chExt cx="24066179" cy="1754880"/>
          </a:xfrm>
        </p:grpSpPr>
        <p:sp>
          <p:nvSpPr>
            <p:cNvPr name="Freeform 9" id="9"/>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10" id="10"/>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
        <p:nvSpPr>
          <p:cNvPr name="TextBox 11" id="11"/>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sp>
        <p:nvSpPr>
          <p:cNvPr name="TextBox 12" id="12"/>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1935</a:t>
            </a:r>
          </a:p>
        </p:txBody>
      </p:sp>
      <p:sp>
        <p:nvSpPr>
          <p:cNvPr name="TextBox 13" id="13"/>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1940</a:t>
            </a:r>
          </a:p>
        </p:txBody>
      </p:sp>
      <p:sp>
        <p:nvSpPr>
          <p:cNvPr name="TextBox 14" id="14"/>
          <p:cNvSpPr txBox="true"/>
          <p:nvPr/>
        </p:nvSpPr>
        <p:spPr>
          <a:xfrm rot="0">
            <a:off x="6502364" y="2933848"/>
            <a:ext cx="1397273" cy="566738"/>
          </a:xfrm>
          <a:prstGeom prst="rect">
            <a:avLst/>
          </a:prstGeom>
        </p:spPr>
        <p:txBody>
          <a:bodyPr anchor="t" rtlCol="false" tIns="0" lIns="0" bIns="0" rIns="0">
            <a:spAutoFit/>
          </a:bodyPr>
          <a:lstStyle/>
          <a:p>
            <a:pPr algn="l">
              <a:lnSpc>
                <a:spcPts val="4199"/>
              </a:lnSpc>
            </a:pPr>
            <a:r>
              <a:rPr lang="en-US" b="true" sz="2999" u="sng">
                <a:solidFill>
                  <a:srgbClr val="000000"/>
                </a:solidFill>
                <a:latin typeface="Myriad Condensed Bold"/>
                <a:ea typeface="Myriad Condensed Bold"/>
                <a:cs typeface="Myriad Condensed Bold"/>
                <a:sym typeface="Myriad Condensed Bold"/>
              </a:rPr>
              <a:t>1939-1945</a:t>
            </a:r>
          </a:p>
        </p:txBody>
      </p:sp>
      <p:sp>
        <p:nvSpPr>
          <p:cNvPr name="TextBox 15" id="15"/>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1945</a:t>
            </a:r>
          </a:p>
        </p:txBody>
      </p:sp>
      <p:sp>
        <p:nvSpPr>
          <p:cNvPr name="TextBox 16" id="16"/>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1950</a:t>
            </a:r>
          </a:p>
        </p:txBody>
      </p:sp>
      <p:sp>
        <p:nvSpPr>
          <p:cNvPr name="TextBox 17" id="17"/>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1955</a:t>
            </a:r>
          </a:p>
        </p:txBody>
      </p:sp>
      <p:sp>
        <p:nvSpPr>
          <p:cNvPr name="TextBox 18" id="18"/>
          <p:cNvSpPr txBox="true"/>
          <p:nvPr/>
        </p:nvSpPr>
        <p:spPr>
          <a:xfrm rot="0">
            <a:off x="1028700" y="4093340"/>
            <a:ext cx="2349847" cy="704850"/>
          </a:xfrm>
          <a:prstGeom prst="rect">
            <a:avLst/>
          </a:prstGeom>
        </p:spPr>
        <p:txBody>
          <a:bodyPr anchor="t" rtlCol="false" tIns="0" lIns="0" bIns="0" rIns="0">
            <a:spAutoFit/>
          </a:bodyPr>
          <a:lstStyle/>
          <a:p>
            <a:pPr algn="l">
              <a:lnSpc>
                <a:spcPts val="5249"/>
              </a:lnSpc>
            </a:pPr>
            <a:r>
              <a:rPr lang="en-US" b="true" sz="3749" spc="3">
                <a:solidFill>
                  <a:srgbClr val="009FD6"/>
                </a:solidFill>
                <a:latin typeface="Myriad Condensed Bold"/>
                <a:ea typeface="Myriad Condensed Bold"/>
                <a:cs typeface="Myriad Condensed Bold"/>
                <a:sym typeface="Myriad Condensed Bold"/>
              </a:rPr>
              <a:t>WORLD WAR II</a:t>
            </a:r>
          </a:p>
        </p:txBody>
      </p:sp>
      <p:sp>
        <p:nvSpPr>
          <p:cNvPr name="TextBox 19" id="19"/>
          <p:cNvSpPr txBox="true"/>
          <p:nvPr/>
        </p:nvSpPr>
        <p:spPr>
          <a:xfrm rot="0">
            <a:off x="1028700" y="5212528"/>
            <a:ext cx="7783208" cy="3521202"/>
          </a:xfrm>
          <a:prstGeom prst="rect">
            <a:avLst/>
          </a:prstGeom>
        </p:spPr>
        <p:txBody>
          <a:bodyPr anchor="t" rtlCol="false" tIns="0" lIns="0" bIns="0" rIns="0">
            <a:spAutoFit/>
          </a:bodyPr>
          <a:lstStyle/>
          <a:p>
            <a:pPr algn="l">
              <a:lnSpc>
                <a:spcPts val="3638"/>
              </a:lnSpc>
            </a:pPr>
            <a:r>
              <a:rPr lang="en-US" b="true" sz="2999">
                <a:solidFill>
                  <a:srgbClr val="DA3821"/>
                </a:solidFill>
                <a:latin typeface="Myriad Bold"/>
                <a:ea typeface="Myriad Bold"/>
                <a:cs typeface="Myriad Bold"/>
                <a:sym typeface="Myriad Bold"/>
              </a:rPr>
              <a:t>Europe was in ruins after World War II.</a:t>
            </a:r>
            <a:r>
              <a:rPr lang="en-US" sz="2999">
                <a:solidFill>
                  <a:srgbClr val="000000"/>
                </a:solidFill>
                <a:latin typeface="Myriad Light"/>
                <a:ea typeface="Myriad Light"/>
                <a:cs typeface="Myriad Light"/>
                <a:sym typeface="Myriad Light"/>
              </a:rPr>
              <a:t> The war had destroyed cities, roads and much of Europe’s industry. Europe’s economy was in shambles. The war had also been devastating on a human scale: </a:t>
            </a:r>
          </a:p>
          <a:p>
            <a:pPr algn="l" marL="647698" indent="-323849" lvl="1">
              <a:lnSpc>
                <a:spcPts val="3158"/>
              </a:lnSpc>
              <a:buFont typeface="Arial"/>
              <a:buChar char="•"/>
            </a:pPr>
            <a:r>
              <a:rPr lang="en-US" b="true" sz="2999">
                <a:solidFill>
                  <a:srgbClr val="000000"/>
                </a:solidFill>
                <a:latin typeface="Myriad Bold"/>
                <a:ea typeface="Myriad Bold"/>
                <a:cs typeface="Myriad Bold"/>
                <a:sym typeface="Myriad Bold"/>
              </a:rPr>
              <a:t>55 million people</a:t>
            </a:r>
            <a:r>
              <a:rPr lang="en-US" sz="2999">
                <a:solidFill>
                  <a:srgbClr val="000000"/>
                </a:solidFill>
                <a:latin typeface="Myriad Light"/>
                <a:ea typeface="Myriad Light"/>
                <a:cs typeface="Myriad Light"/>
                <a:sym typeface="Myriad Light"/>
              </a:rPr>
              <a:t> worldwide were </a:t>
            </a:r>
            <a:r>
              <a:rPr lang="en-US" b="true" sz="2999" u="sng">
                <a:solidFill>
                  <a:srgbClr val="000000"/>
                </a:solidFill>
                <a:latin typeface="Myriad Bold"/>
                <a:ea typeface="Myriad Bold"/>
                <a:cs typeface="Myriad Bold"/>
                <a:sym typeface="Myriad Bold"/>
              </a:rPr>
              <a:t>killed</a:t>
            </a:r>
          </a:p>
          <a:p>
            <a:pPr algn="l" marL="647698" indent="-323849" lvl="1">
              <a:lnSpc>
                <a:spcPts val="3158"/>
              </a:lnSpc>
              <a:buFont typeface="Arial"/>
              <a:buChar char="•"/>
            </a:pPr>
            <a:r>
              <a:rPr lang="en-US" b="true" sz="2999">
                <a:solidFill>
                  <a:srgbClr val="000000"/>
                </a:solidFill>
                <a:latin typeface="Myriad Bold"/>
                <a:ea typeface="Myriad Bold"/>
                <a:cs typeface="Myriad Bold"/>
                <a:sym typeface="Myriad Bold"/>
              </a:rPr>
              <a:t>35 million </a:t>
            </a:r>
            <a:r>
              <a:rPr lang="en-US" b="true" sz="2999">
                <a:solidFill>
                  <a:srgbClr val="000000"/>
                </a:solidFill>
                <a:latin typeface="Myriad Bold"/>
                <a:ea typeface="Myriad Bold"/>
                <a:cs typeface="Myriad Bold"/>
                <a:sym typeface="Myriad Bold"/>
              </a:rPr>
              <a:t>people</a:t>
            </a:r>
            <a:r>
              <a:rPr lang="en-US" sz="2999">
                <a:solidFill>
                  <a:srgbClr val="000000"/>
                </a:solidFill>
                <a:latin typeface="Myriad Light"/>
                <a:ea typeface="Myriad Light"/>
                <a:cs typeface="Myriad Light"/>
                <a:sym typeface="Myriad Light"/>
              </a:rPr>
              <a:t> were </a:t>
            </a:r>
            <a:r>
              <a:rPr lang="en-US" b="true" sz="2999" u="sng">
                <a:solidFill>
                  <a:srgbClr val="000000"/>
                </a:solidFill>
                <a:latin typeface="Myriad Bold"/>
                <a:ea typeface="Myriad Bold"/>
                <a:cs typeface="Myriad Bold"/>
                <a:sym typeface="Myriad Bold"/>
              </a:rPr>
              <a:t>injured</a:t>
            </a:r>
            <a:r>
              <a:rPr lang="en-US" sz="2999">
                <a:solidFill>
                  <a:srgbClr val="000000"/>
                </a:solidFill>
                <a:latin typeface="Myriad Light"/>
                <a:ea typeface="Myriad Light"/>
                <a:cs typeface="Myriad Light"/>
                <a:sym typeface="Myriad Light"/>
              </a:rPr>
              <a:t> and,</a:t>
            </a:r>
          </a:p>
          <a:p>
            <a:pPr algn="l" marL="647698" indent="-323849" lvl="1">
              <a:lnSpc>
                <a:spcPts val="3158"/>
              </a:lnSpc>
              <a:buFont typeface="Arial"/>
              <a:buChar char="•"/>
            </a:pPr>
            <a:r>
              <a:rPr lang="en-US" b="true" sz="2999">
                <a:solidFill>
                  <a:srgbClr val="000000"/>
                </a:solidFill>
                <a:latin typeface="Myriad Bold"/>
                <a:ea typeface="Myriad Bold"/>
                <a:cs typeface="Myriad Bold"/>
                <a:sym typeface="Myriad Bold"/>
              </a:rPr>
              <a:t>190 million people</a:t>
            </a:r>
            <a:r>
              <a:rPr lang="en-US" sz="2999">
                <a:solidFill>
                  <a:srgbClr val="000000"/>
                </a:solidFill>
                <a:latin typeface="Myriad Light"/>
                <a:ea typeface="Myriad Light"/>
                <a:cs typeface="Myriad Light"/>
                <a:sym typeface="Myriad Light"/>
              </a:rPr>
              <a:t> had </a:t>
            </a:r>
            <a:r>
              <a:rPr lang="en-US" b="true" sz="2999" u="sng">
                <a:solidFill>
                  <a:srgbClr val="000000"/>
                </a:solidFill>
                <a:latin typeface="Myriad Bold"/>
                <a:ea typeface="Myriad Bold"/>
                <a:cs typeface="Myriad Bold"/>
                <a:sym typeface="Myriad Bold"/>
              </a:rPr>
              <a:t>fled </a:t>
            </a:r>
            <a:r>
              <a:rPr lang="en-US" b="true" sz="2999" u="sng">
                <a:solidFill>
                  <a:srgbClr val="000000"/>
                </a:solidFill>
                <a:latin typeface="Myriad Bold"/>
                <a:ea typeface="Myriad Bold"/>
                <a:cs typeface="Myriad Bold"/>
                <a:sym typeface="Myriad Bold"/>
              </a:rPr>
              <a:t>their homes</a:t>
            </a:r>
            <a:r>
              <a:rPr lang="en-US" sz="2999">
                <a:solidFill>
                  <a:srgbClr val="000000"/>
                </a:solidFill>
                <a:latin typeface="Myriad Light"/>
                <a:ea typeface="Myriad Light"/>
                <a:cs typeface="Myriad Light"/>
                <a:sym typeface="Myriad Light"/>
              </a:rPr>
              <a:t>. </a:t>
            </a:r>
          </a:p>
          <a:p>
            <a:pPr algn="l">
              <a:lnSpc>
                <a:spcPts val="3158"/>
              </a:lnSpc>
            </a:pPr>
            <a:r>
              <a:rPr lang="en-US" sz="2999">
                <a:solidFill>
                  <a:srgbClr val="000000"/>
                </a:solidFill>
                <a:latin typeface="Myriad Light"/>
                <a:ea typeface="Myriad Light"/>
                <a:cs typeface="Myriad Light"/>
                <a:sym typeface="Myriad Light"/>
              </a:rPr>
              <a:t>The cry for peace was louder than </a:t>
            </a:r>
            <a:r>
              <a:rPr lang="en-US" sz="2999">
                <a:solidFill>
                  <a:srgbClr val="000000"/>
                </a:solidFill>
                <a:latin typeface="Myriad Light"/>
                <a:ea typeface="Myriad Light"/>
                <a:cs typeface="Myriad Light"/>
                <a:sym typeface="Myriad Light"/>
              </a:rPr>
              <a:t>ever before.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2526201" y="2160999"/>
            <a:ext cx="879467" cy="1565867"/>
            <a:chOff x="0" y="0"/>
            <a:chExt cx="781748" cy="1391882"/>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9100337" y="4246002"/>
            <a:ext cx="9187663" cy="5590142"/>
            <a:chOff x="0" y="0"/>
            <a:chExt cx="8166811" cy="4969015"/>
          </a:xfrm>
        </p:grpSpPr>
        <p:sp>
          <p:nvSpPr>
            <p:cNvPr name="Freeform 7" id="7"/>
            <p:cNvSpPr/>
            <p:nvPr/>
          </p:nvSpPr>
          <p:spPr>
            <a:xfrm flipH="false" flipV="false" rot="0">
              <a:off x="0" y="0"/>
              <a:ext cx="8166862" cy="4969002"/>
            </a:xfrm>
            <a:custGeom>
              <a:avLst/>
              <a:gdLst/>
              <a:ahLst/>
              <a:cxnLst/>
              <a:rect r="r" b="b" t="t" l="l"/>
              <a:pathLst>
                <a:path h="4969002" w="8166862">
                  <a:moveTo>
                    <a:pt x="0" y="0"/>
                  </a:moveTo>
                  <a:lnTo>
                    <a:pt x="8166862" y="0"/>
                  </a:lnTo>
                  <a:lnTo>
                    <a:pt x="8166862" y="4969002"/>
                  </a:lnTo>
                  <a:lnTo>
                    <a:pt x="0" y="4969002"/>
                  </a:lnTo>
                  <a:lnTo>
                    <a:pt x="0" y="0"/>
                  </a:lnTo>
                  <a:close/>
                </a:path>
              </a:pathLst>
            </a:custGeom>
            <a:blipFill>
              <a:blip r:embed="rId4"/>
              <a:stretch>
                <a:fillRect l="0" t="-22625" r="0" b="0"/>
              </a:stretch>
            </a:blipFill>
          </p:spPr>
        </p:sp>
      </p:grpSp>
      <p:sp>
        <p:nvSpPr>
          <p:cNvPr name="TextBox 8" id="8"/>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1950</a:t>
            </a:r>
          </a:p>
        </p:txBody>
      </p:sp>
      <p:sp>
        <p:nvSpPr>
          <p:cNvPr name="TextBox 9" id="9"/>
          <p:cNvSpPr txBox="true"/>
          <p:nvPr/>
        </p:nvSpPr>
        <p:spPr>
          <a:xfrm rot="0">
            <a:off x="2622242" y="2958846"/>
            <a:ext cx="687386" cy="595884"/>
          </a:xfrm>
          <a:prstGeom prst="rect">
            <a:avLst/>
          </a:prstGeom>
        </p:spPr>
        <p:txBody>
          <a:bodyPr anchor="t" rtlCol="false" tIns="0" lIns="0" bIns="0" rIns="0">
            <a:spAutoFit/>
          </a:bodyPr>
          <a:lstStyle/>
          <a:p>
            <a:pPr algn="ctr">
              <a:lnSpc>
                <a:spcPts val="2087"/>
              </a:lnSpc>
            </a:pPr>
            <a:r>
              <a:rPr lang="en-US" sz="2399" u="sng">
                <a:solidFill>
                  <a:srgbClr val="000000"/>
                </a:solidFill>
                <a:latin typeface="Myriad Condensed"/>
                <a:ea typeface="Myriad Condensed"/>
                <a:cs typeface="Myriad Condensed"/>
                <a:sym typeface="Myriad Condensed"/>
              </a:rPr>
              <a:t>9/5 </a:t>
            </a:r>
            <a:r>
              <a:rPr lang="en-US" b="true" sz="2399">
                <a:solidFill>
                  <a:srgbClr val="000000"/>
                </a:solidFill>
                <a:latin typeface="Myriad Condensed Bold"/>
                <a:ea typeface="Myriad Condensed Bold"/>
                <a:cs typeface="Myriad Condensed Bold"/>
                <a:sym typeface="Myriad Condensed Bold"/>
              </a:rPr>
              <a:t>1950</a:t>
            </a:r>
          </a:p>
        </p:txBody>
      </p:sp>
      <p:sp>
        <p:nvSpPr>
          <p:cNvPr name="TextBox 10" id="10"/>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1955</a:t>
            </a:r>
          </a:p>
        </p:txBody>
      </p:sp>
      <p:sp>
        <p:nvSpPr>
          <p:cNvPr name="TextBox 11" id="11"/>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1960</a:t>
            </a:r>
          </a:p>
        </p:txBody>
      </p:sp>
      <p:sp>
        <p:nvSpPr>
          <p:cNvPr name="TextBox 12" id="12"/>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1965</a:t>
            </a:r>
          </a:p>
        </p:txBody>
      </p:sp>
      <p:sp>
        <p:nvSpPr>
          <p:cNvPr name="TextBox 13" id="13"/>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1970</a:t>
            </a:r>
          </a:p>
        </p:txBody>
      </p:sp>
      <p:sp>
        <p:nvSpPr>
          <p:cNvPr name="TextBox 14" id="14"/>
          <p:cNvSpPr txBox="true"/>
          <p:nvPr/>
        </p:nvSpPr>
        <p:spPr>
          <a:xfrm rot="0">
            <a:off x="1028700" y="4103127"/>
            <a:ext cx="4931197" cy="704850"/>
          </a:xfrm>
          <a:prstGeom prst="rect">
            <a:avLst/>
          </a:prstGeom>
        </p:spPr>
        <p:txBody>
          <a:bodyPr anchor="t" rtlCol="false" tIns="0" lIns="0" bIns="0" rIns="0">
            <a:spAutoFit/>
          </a:bodyPr>
          <a:lstStyle/>
          <a:p>
            <a:pPr algn="l">
              <a:lnSpc>
                <a:spcPts val="5249"/>
              </a:lnSpc>
            </a:pPr>
            <a:r>
              <a:rPr lang="en-US" b="true" sz="3749">
                <a:solidFill>
                  <a:srgbClr val="009FD6"/>
                </a:solidFill>
                <a:latin typeface="Myriad Condensed Bold"/>
                <a:ea typeface="Myriad Condensed Bold"/>
                <a:cs typeface="Myriad Condensed Bold"/>
                <a:sym typeface="Myriad Condensed Bold"/>
              </a:rPr>
              <a:t>1950: SCHUMAN DECLARATION</a:t>
            </a:r>
          </a:p>
        </p:txBody>
      </p:sp>
      <p:sp>
        <p:nvSpPr>
          <p:cNvPr name="TextBox 15" id="15"/>
          <p:cNvSpPr txBox="true"/>
          <p:nvPr/>
        </p:nvSpPr>
        <p:spPr>
          <a:xfrm rot="0">
            <a:off x="1028700" y="5000382"/>
            <a:ext cx="7783208" cy="4173855"/>
          </a:xfrm>
          <a:prstGeom prst="rect">
            <a:avLst/>
          </a:prstGeom>
        </p:spPr>
        <p:txBody>
          <a:bodyPr anchor="t" rtlCol="false" tIns="0" lIns="0" bIns="0" rIns="0">
            <a:spAutoFit/>
          </a:bodyPr>
          <a:lstStyle/>
          <a:p>
            <a:pPr algn="l">
              <a:lnSpc>
                <a:spcPts val="3659"/>
              </a:lnSpc>
            </a:pPr>
            <a:r>
              <a:rPr lang="en-US" b="true" sz="2999" spc="2">
                <a:solidFill>
                  <a:srgbClr val="000000"/>
                </a:solidFill>
                <a:latin typeface="Myriad Bold"/>
                <a:ea typeface="Myriad Bold"/>
                <a:cs typeface="Myriad Bold"/>
                <a:sym typeface="Myriad Bold"/>
              </a:rPr>
              <a:t>On 9 May 1950,</a:t>
            </a:r>
            <a:r>
              <a:rPr lang="en-US" sz="2999" spc="2">
                <a:solidFill>
                  <a:srgbClr val="000000"/>
                </a:solidFill>
                <a:latin typeface="Myriad Light"/>
                <a:ea typeface="Myriad Light"/>
                <a:cs typeface="Myriad Light"/>
                <a:sym typeface="Myriad Light"/>
              </a:rPr>
              <a:t> the French Minister of Foreign Affairs, </a:t>
            </a:r>
            <a:r>
              <a:rPr lang="en-US" b="true" sz="2999" spc="2" u="sng">
                <a:solidFill>
                  <a:srgbClr val="000000"/>
                </a:solidFill>
                <a:latin typeface="Myriad Bold"/>
                <a:ea typeface="Myriad Bold"/>
                <a:cs typeface="Myriad Bold"/>
                <a:sym typeface="Myriad Bold"/>
              </a:rPr>
              <a:t>Robert Schuman</a:t>
            </a:r>
            <a:r>
              <a:rPr lang="en-US" sz="2999" spc="2">
                <a:solidFill>
                  <a:srgbClr val="000000"/>
                </a:solidFill>
                <a:latin typeface="Myriad Light"/>
                <a:ea typeface="Myriad Light"/>
                <a:cs typeface="Myriad Light"/>
                <a:sym typeface="Myriad Light"/>
              </a:rPr>
              <a:t>, held a press conference. He called upon other European countries to pool coal and steel resources. As coal and steel are </a:t>
            </a:r>
            <a:r>
              <a:rPr lang="en-US" sz="2999" spc="2">
                <a:solidFill>
                  <a:srgbClr val="000000"/>
                </a:solidFill>
                <a:latin typeface="Myriad Light"/>
                <a:ea typeface="Myriad Light"/>
                <a:cs typeface="Myriad Light"/>
                <a:sym typeface="Myriad Light"/>
              </a:rPr>
              <a:t>necessary components for arms production, </a:t>
            </a:r>
            <a:r>
              <a:rPr lang="en-US" sz="2999" spc="2" u="sng">
                <a:solidFill>
                  <a:srgbClr val="000000"/>
                </a:solidFill>
                <a:latin typeface="Myriad Light"/>
                <a:ea typeface="Myriad Light"/>
                <a:cs typeface="Myriad Light"/>
                <a:sym typeface="Myriad Light"/>
              </a:rPr>
              <a:t>he </a:t>
            </a:r>
            <a:r>
              <a:rPr lang="en-US" sz="2999" spc="2" u="sng">
                <a:solidFill>
                  <a:srgbClr val="000000"/>
                </a:solidFill>
                <a:latin typeface="Myriad Light"/>
                <a:ea typeface="Myriad Light"/>
                <a:cs typeface="Myriad Light"/>
                <a:sym typeface="Myriad Light"/>
              </a:rPr>
              <a:t>hoped this cooperation would render future war </a:t>
            </a:r>
            <a:r>
              <a:rPr lang="en-US" sz="2999" spc="2" u="sng">
                <a:solidFill>
                  <a:srgbClr val="000000"/>
                </a:solidFill>
                <a:latin typeface="Myriad Light"/>
                <a:ea typeface="Myriad Light"/>
                <a:cs typeface="Myriad Light"/>
                <a:sym typeface="Myriad Light"/>
              </a:rPr>
              <a:t>impossible.</a:t>
            </a:r>
            <a:r>
              <a:rPr lang="en-US" sz="2999" spc="2">
                <a:solidFill>
                  <a:srgbClr val="000000"/>
                </a:solidFill>
                <a:latin typeface="Myriad Light"/>
                <a:ea typeface="Myriad Light"/>
                <a:cs typeface="Myriad Light"/>
                <a:sym typeface="Myriad Light"/>
              </a:rPr>
              <a:t> On top of that, coal and steel were also </a:t>
            </a:r>
            <a:r>
              <a:rPr lang="en-US" sz="2999" spc="2">
                <a:solidFill>
                  <a:srgbClr val="000000"/>
                </a:solidFill>
                <a:latin typeface="Myriad Light"/>
                <a:ea typeface="Myriad Light"/>
                <a:cs typeface="Myriad Light"/>
                <a:sym typeface="Myriad Light"/>
              </a:rPr>
              <a:t>very important in rebuilding the continent after </a:t>
            </a:r>
            <a:r>
              <a:rPr lang="en-US" sz="2999" spc="2">
                <a:solidFill>
                  <a:srgbClr val="000000"/>
                </a:solidFill>
                <a:latin typeface="Myriad Light"/>
                <a:ea typeface="Myriad Light"/>
                <a:cs typeface="Myriad Light"/>
                <a:sym typeface="Myriad Light"/>
              </a:rPr>
              <a:t>the war.</a:t>
            </a:r>
          </a:p>
        </p:txBody>
      </p:sp>
      <p:sp>
        <p:nvSpPr>
          <p:cNvPr name="TextBox 16" id="16"/>
          <p:cNvSpPr txBox="true"/>
          <p:nvPr/>
        </p:nvSpPr>
        <p:spPr>
          <a:xfrm rot="0">
            <a:off x="9081764" y="9869329"/>
            <a:ext cx="2706853" cy="244793"/>
          </a:xfrm>
          <a:prstGeom prst="rect">
            <a:avLst/>
          </a:prstGeom>
        </p:spPr>
        <p:txBody>
          <a:bodyPr anchor="t" rtlCol="false" tIns="0" lIns="0" bIns="0" rIns="0">
            <a:spAutoFit/>
          </a:bodyPr>
          <a:lstStyle/>
          <a:p>
            <a:pPr algn="l">
              <a:lnSpc>
                <a:spcPts val="1889"/>
              </a:lnSpc>
            </a:pPr>
            <a:r>
              <a:rPr lang="en-US" sz="1350" spc="1">
                <a:solidFill>
                  <a:srgbClr val="000000"/>
                </a:solidFill>
                <a:latin typeface="Myriad Light"/>
                <a:ea typeface="Myriad Light"/>
                <a:cs typeface="Myriad Light"/>
                <a:sym typeface="Myriad Light"/>
              </a:rPr>
              <a:t>Schuman declaration © European Communities, 1950 </a:t>
            </a:r>
          </a:p>
        </p:txBody>
      </p:sp>
      <p:sp>
        <p:nvSpPr>
          <p:cNvPr name="TextBox 17" id="17"/>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18" id="18"/>
          <p:cNvGrpSpPr/>
          <p:nvPr/>
        </p:nvGrpSpPr>
        <p:grpSpPr>
          <a:xfrm rot="0">
            <a:off x="0" y="-287460"/>
            <a:ext cx="18049634" cy="1316160"/>
            <a:chOff x="0" y="0"/>
            <a:chExt cx="24066179" cy="1754880"/>
          </a:xfrm>
        </p:grpSpPr>
        <p:sp>
          <p:nvSpPr>
            <p:cNvPr name="Freeform 19" id="19"/>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0" id="20"/>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2886146" y="2158584"/>
            <a:ext cx="879467" cy="1565881"/>
            <a:chOff x="0" y="0"/>
            <a:chExt cx="781748" cy="1391895"/>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9100337" y="4250803"/>
            <a:ext cx="9187663" cy="5168060"/>
            <a:chOff x="0" y="0"/>
            <a:chExt cx="8166811" cy="4593831"/>
          </a:xfrm>
        </p:grpSpPr>
        <p:sp>
          <p:nvSpPr>
            <p:cNvPr name="Freeform 7" id="7"/>
            <p:cNvSpPr/>
            <p:nvPr/>
          </p:nvSpPr>
          <p:spPr>
            <a:xfrm flipH="false" flipV="false" rot="0">
              <a:off x="0" y="0"/>
              <a:ext cx="8166862" cy="4593844"/>
            </a:xfrm>
            <a:custGeom>
              <a:avLst/>
              <a:gdLst/>
              <a:ahLst/>
              <a:cxnLst/>
              <a:rect r="r" b="b" t="t" l="l"/>
              <a:pathLst>
                <a:path h="4593844" w="8166862">
                  <a:moveTo>
                    <a:pt x="0" y="0"/>
                  </a:moveTo>
                  <a:lnTo>
                    <a:pt x="8166862" y="0"/>
                  </a:lnTo>
                  <a:lnTo>
                    <a:pt x="8166862" y="4593844"/>
                  </a:lnTo>
                  <a:lnTo>
                    <a:pt x="0" y="4593844"/>
                  </a:lnTo>
                  <a:lnTo>
                    <a:pt x="0" y="0"/>
                  </a:lnTo>
                  <a:close/>
                </a:path>
              </a:pathLst>
            </a:custGeom>
            <a:blipFill>
              <a:blip r:embed="rId4"/>
              <a:stretch>
                <a:fillRect l="0" t="0" r="0" b="0"/>
              </a:stretch>
            </a:blipFill>
          </p:spPr>
        </p:sp>
      </p:grpSp>
      <p:sp>
        <p:nvSpPr>
          <p:cNvPr name="TextBox 8" id="8"/>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1950</a:t>
            </a:r>
          </a:p>
        </p:txBody>
      </p:sp>
      <p:sp>
        <p:nvSpPr>
          <p:cNvPr name="TextBox 9" id="9"/>
          <p:cNvSpPr txBox="true"/>
          <p:nvPr/>
        </p:nvSpPr>
        <p:spPr>
          <a:xfrm rot="0">
            <a:off x="3066138" y="3100197"/>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1951</a:t>
            </a:r>
          </a:p>
        </p:txBody>
      </p:sp>
      <p:sp>
        <p:nvSpPr>
          <p:cNvPr name="TextBox 10" id="10"/>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1955</a:t>
            </a:r>
          </a:p>
        </p:txBody>
      </p:sp>
      <p:sp>
        <p:nvSpPr>
          <p:cNvPr name="TextBox 11" id="11"/>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1960</a:t>
            </a:r>
          </a:p>
        </p:txBody>
      </p:sp>
      <p:sp>
        <p:nvSpPr>
          <p:cNvPr name="TextBox 12" id="12"/>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1965</a:t>
            </a:r>
          </a:p>
        </p:txBody>
      </p:sp>
      <p:sp>
        <p:nvSpPr>
          <p:cNvPr name="TextBox 13" id="13"/>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1970</a:t>
            </a:r>
          </a:p>
        </p:txBody>
      </p:sp>
      <p:sp>
        <p:nvSpPr>
          <p:cNvPr name="TextBox 14" id="14"/>
          <p:cNvSpPr txBox="true"/>
          <p:nvPr/>
        </p:nvSpPr>
        <p:spPr>
          <a:xfrm rot="0">
            <a:off x="1028700" y="4174603"/>
            <a:ext cx="7783208" cy="1213009"/>
          </a:xfrm>
          <a:prstGeom prst="rect">
            <a:avLst/>
          </a:prstGeom>
        </p:spPr>
        <p:txBody>
          <a:bodyPr anchor="t" rtlCol="false" tIns="0" lIns="0" bIns="0" rIns="0">
            <a:spAutoFit/>
          </a:bodyPr>
          <a:lstStyle/>
          <a:p>
            <a:pPr algn="l">
              <a:lnSpc>
                <a:spcPts val="4548"/>
              </a:lnSpc>
            </a:pPr>
            <a:r>
              <a:rPr lang="en-US" b="true" sz="3749" spc="3">
                <a:solidFill>
                  <a:srgbClr val="009FD6"/>
                </a:solidFill>
                <a:latin typeface="Myriad Condensed Bold"/>
                <a:ea typeface="Myriad Condensed Bold"/>
                <a:cs typeface="Myriad Condensed Bold"/>
                <a:sym typeface="Myriad Condensed Bold"/>
              </a:rPr>
              <a:t>1951: TREATY ESTABLISHING THE EUROPEAN COAL AND STEEL COMMUNITY</a:t>
            </a:r>
          </a:p>
        </p:txBody>
      </p:sp>
      <p:sp>
        <p:nvSpPr>
          <p:cNvPr name="TextBox 15" id="15"/>
          <p:cNvSpPr txBox="true"/>
          <p:nvPr/>
        </p:nvSpPr>
        <p:spPr>
          <a:xfrm rot="0">
            <a:off x="1028700" y="5567331"/>
            <a:ext cx="7783208" cy="2806446"/>
          </a:xfrm>
          <a:prstGeom prst="rect">
            <a:avLst/>
          </a:prstGeom>
        </p:spPr>
        <p:txBody>
          <a:bodyPr anchor="t" rtlCol="false" tIns="0" lIns="0" bIns="0" rIns="0">
            <a:spAutoFit/>
          </a:bodyPr>
          <a:lstStyle/>
          <a:p>
            <a:pPr algn="l">
              <a:lnSpc>
                <a:spcPts val="3626"/>
              </a:lnSpc>
            </a:pPr>
            <a:r>
              <a:rPr lang="en-US" b="true" sz="2999">
                <a:solidFill>
                  <a:srgbClr val="000000"/>
                </a:solidFill>
                <a:latin typeface="Myriad Bold"/>
                <a:ea typeface="Myriad Bold"/>
                <a:cs typeface="Myriad Bold"/>
                <a:sym typeface="Myriad Bold"/>
              </a:rPr>
              <a:t>France, Germany, Italy, Belgium, the Netherlands and Luxembourg</a:t>
            </a:r>
            <a:r>
              <a:rPr lang="en-US" sz="2999">
                <a:solidFill>
                  <a:srgbClr val="000000"/>
                </a:solidFill>
                <a:latin typeface="Myriad Light"/>
                <a:ea typeface="Myriad Light"/>
                <a:cs typeface="Myriad Light"/>
                <a:sym typeface="Myriad Light"/>
              </a:rPr>
              <a:t> reacted positively to Robert Schuman’s declaration. </a:t>
            </a:r>
            <a:r>
              <a:rPr lang="en-US" b="true" sz="2999" u="sng">
                <a:solidFill>
                  <a:srgbClr val="000000"/>
                </a:solidFill>
                <a:latin typeface="Myriad Bold"/>
                <a:ea typeface="Myriad Bold"/>
                <a:cs typeface="Myriad Bold"/>
                <a:sym typeface="Myriad Bold"/>
              </a:rPr>
              <a:t>These six countries </a:t>
            </a:r>
            <a:r>
              <a:rPr lang="en-US" b="true" sz="2999" u="sng">
                <a:solidFill>
                  <a:srgbClr val="000000"/>
                </a:solidFill>
                <a:latin typeface="Myriad Bold"/>
                <a:ea typeface="Myriad Bold"/>
                <a:cs typeface="Myriad Bold"/>
                <a:sym typeface="Myriad Bold"/>
              </a:rPr>
              <a:t>signed the Treaty of Paris in 1951.</a:t>
            </a:r>
            <a:r>
              <a:rPr lang="en-US" sz="2999">
                <a:solidFill>
                  <a:srgbClr val="000000"/>
                </a:solidFill>
                <a:latin typeface="Myriad Light"/>
                <a:ea typeface="Myriad Light"/>
                <a:cs typeface="Myriad Light"/>
                <a:sym typeface="Myriad Light"/>
              </a:rPr>
              <a:t> </a:t>
            </a:r>
            <a:r>
              <a:rPr lang="en-US" sz="2999">
                <a:solidFill>
                  <a:srgbClr val="000000"/>
                </a:solidFill>
                <a:latin typeface="Myriad Light"/>
                <a:ea typeface="Myriad Light"/>
                <a:cs typeface="Myriad Light"/>
                <a:sym typeface="Myriad Light"/>
              </a:rPr>
              <a:t>The European Coal and Steel Community (ECSC) </a:t>
            </a:r>
            <a:r>
              <a:rPr lang="en-US" sz="2999">
                <a:solidFill>
                  <a:srgbClr val="000000"/>
                </a:solidFill>
                <a:latin typeface="Myriad"/>
                <a:ea typeface="Myriad"/>
                <a:cs typeface="Myriad"/>
                <a:sym typeface="Myriad"/>
              </a:rPr>
              <a:t>entered </a:t>
            </a:r>
            <a:r>
              <a:rPr lang="en-US" sz="2999">
                <a:solidFill>
                  <a:srgbClr val="000000"/>
                </a:solidFill>
                <a:latin typeface="Myriad"/>
                <a:ea typeface="Myriad"/>
                <a:cs typeface="Myriad"/>
                <a:sym typeface="Myriad"/>
              </a:rPr>
              <a:t>into force in </a:t>
            </a:r>
            <a:r>
              <a:rPr lang="en-US" b="true" sz="2999">
                <a:solidFill>
                  <a:srgbClr val="000000"/>
                </a:solidFill>
                <a:latin typeface="Myriad Bold"/>
                <a:ea typeface="Myriad Bold"/>
                <a:cs typeface="Myriad Bold"/>
                <a:sym typeface="Myriad Bold"/>
              </a:rPr>
              <a:t>1952</a:t>
            </a:r>
            <a:r>
              <a:rPr lang="en-US" sz="2999">
                <a:solidFill>
                  <a:srgbClr val="000000"/>
                </a:solidFill>
                <a:latin typeface="Myriad"/>
                <a:ea typeface="Myriad"/>
                <a:cs typeface="Myriad"/>
                <a:sym typeface="Myriad"/>
              </a:rPr>
              <a:t>.</a:t>
            </a:r>
          </a:p>
        </p:txBody>
      </p:sp>
      <p:sp>
        <p:nvSpPr>
          <p:cNvPr name="TextBox 16" id="16"/>
          <p:cNvSpPr txBox="true"/>
          <p:nvPr/>
        </p:nvSpPr>
        <p:spPr>
          <a:xfrm rot="0">
            <a:off x="9157959" y="9448705"/>
            <a:ext cx="1530406" cy="244793"/>
          </a:xfrm>
          <a:prstGeom prst="rect">
            <a:avLst/>
          </a:prstGeom>
        </p:spPr>
        <p:txBody>
          <a:bodyPr anchor="t" rtlCol="false" tIns="0" lIns="0" bIns="0" rIns="0">
            <a:spAutoFit/>
          </a:bodyPr>
          <a:lstStyle/>
          <a:p>
            <a:pPr algn="l">
              <a:lnSpc>
                <a:spcPts val="1889"/>
              </a:lnSpc>
            </a:pPr>
            <a:r>
              <a:rPr lang="en-US" sz="1350" spc="9">
                <a:solidFill>
                  <a:srgbClr val="000000"/>
                </a:solidFill>
                <a:latin typeface="Myriad Light"/>
                <a:ea typeface="Myriad Light"/>
                <a:cs typeface="Myriad Light"/>
                <a:sym typeface="Myriad Light"/>
              </a:rPr>
              <a:t>© European Communities, EP </a:t>
            </a:r>
          </a:p>
        </p:txBody>
      </p:sp>
      <p:sp>
        <p:nvSpPr>
          <p:cNvPr name="TextBox 17" id="17"/>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18" id="18"/>
          <p:cNvGrpSpPr/>
          <p:nvPr/>
        </p:nvGrpSpPr>
        <p:grpSpPr>
          <a:xfrm rot="0">
            <a:off x="0" y="-287460"/>
            <a:ext cx="18049634" cy="1316160"/>
            <a:chOff x="0" y="0"/>
            <a:chExt cx="24066179" cy="1754880"/>
          </a:xfrm>
        </p:grpSpPr>
        <p:sp>
          <p:nvSpPr>
            <p:cNvPr name="Freeform 19" id="19"/>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0" id="20"/>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6643688" y="2160999"/>
            <a:ext cx="879467" cy="1565867"/>
            <a:chOff x="0" y="0"/>
            <a:chExt cx="781748" cy="1391882"/>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10070330" y="4250803"/>
            <a:ext cx="8217670" cy="5498787"/>
            <a:chOff x="0" y="0"/>
            <a:chExt cx="7304596" cy="4887811"/>
          </a:xfrm>
        </p:grpSpPr>
        <p:sp>
          <p:nvSpPr>
            <p:cNvPr name="Freeform 7" id="7"/>
            <p:cNvSpPr/>
            <p:nvPr/>
          </p:nvSpPr>
          <p:spPr>
            <a:xfrm flipH="false" flipV="false" rot="0">
              <a:off x="0" y="0"/>
              <a:ext cx="7304659" cy="4887849"/>
            </a:xfrm>
            <a:custGeom>
              <a:avLst/>
              <a:gdLst/>
              <a:ahLst/>
              <a:cxnLst/>
              <a:rect r="r" b="b" t="t" l="l"/>
              <a:pathLst>
                <a:path h="4887849" w="7304659">
                  <a:moveTo>
                    <a:pt x="0" y="0"/>
                  </a:moveTo>
                  <a:lnTo>
                    <a:pt x="7304659" y="0"/>
                  </a:lnTo>
                  <a:lnTo>
                    <a:pt x="7304659" y="4887849"/>
                  </a:lnTo>
                  <a:lnTo>
                    <a:pt x="0" y="4887849"/>
                  </a:lnTo>
                  <a:lnTo>
                    <a:pt x="0" y="0"/>
                  </a:lnTo>
                  <a:close/>
                </a:path>
              </a:pathLst>
            </a:custGeom>
            <a:blipFill>
              <a:blip r:embed="rId4"/>
              <a:stretch>
                <a:fillRect l="0" t="-13129" r="0" b="0"/>
              </a:stretch>
            </a:blipFill>
          </p:spPr>
        </p:sp>
      </p:grpSp>
      <p:sp>
        <p:nvSpPr>
          <p:cNvPr name="TextBox 8" id="8"/>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1950</a:t>
            </a:r>
          </a:p>
        </p:txBody>
      </p:sp>
      <p:sp>
        <p:nvSpPr>
          <p:cNvPr name="TextBox 9" id="9"/>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1955</a:t>
            </a:r>
          </a:p>
        </p:txBody>
      </p:sp>
      <p:sp>
        <p:nvSpPr>
          <p:cNvPr name="TextBox 10" id="10"/>
          <p:cNvSpPr txBox="true"/>
          <p:nvPr/>
        </p:nvSpPr>
        <p:spPr>
          <a:xfrm rot="0">
            <a:off x="6823679" y="3100197"/>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1957</a:t>
            </a:r>
          </a:p>
        </p:txBody>
      </p:sp>
      <p:sp>
        <p:nvSpPr>
          <p:cNvPr name="TextBox 11" id="11"/>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1960</a:t>
            </a:r>
          </a:p>
        </p:txBody>
      </p:sp>
      <p:sp>
        <p:nvSpPr>
          <p:cNvPr name="TextBox 12" id="12"/>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1965</a:t>
            </a:r>
          </a:p>
        </p:txBody>
      </p:sp>
      <p:sp>
        <p:nvSpPr>
          <p:cNvPr name="TextBox 13" id="13"/>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1970</a:t>
            </a:r>
          </a:p>
        </p:txBody>
      </p:sp>
      <p:sp>
        <p:nvSpPr>
          <p:cNvPr name="TextBox 14" id="14"/>
          <p:cNvSpPr txBox="true"/>
          <p:nvPr/>
        </p:nvSpPr>
        <p:spPr>
          <a:xfrm rot="0">
            <a:off x="958663" y="3706463"/>
            <a:ext cx="8632999" cy="670560"/>
          </a:xfrm>
          <a:prstGeom prst="rect">
            <a:avLst/>
          </a:prstGeom>
        </p:spPr>
        <p:txBody>
          <a:bodyPr anchor="t" rtlCol="false" tIns="0" lIns="0" bIns="0" rIns="0">
            <a:spAutoFit/>
          </a:bodyPr>
          <a:lstStyle/>
          <a:p>
            <a:pPr algn="l">
              <a:lnSpc>
                <a:spcPts val="5040"/>
              </a:lnSpc>
            </a:pPr>
            <a:r>
              <a:rPr lang="en-US" b="true" sz="3600" spc="3">
                <a:solidFill>
                  <a:srgbClr val="009FD6"/>
                </a:solidFill>
                <a:latin typeface="Myriad Condensed Bold"/>
                <a:ea typeface="Myriad Condensed Bold"/>
                <a:cs typeface="Myriad Condensed Bold"/>
                <a:sym typeface="Myriad Condensed Bold"/>
              </a:rPr>
              <a:t>1957 – TREATIES OF ROME: EEC AND EURATOM TREATIES</a:t>
            </a:r>
          </a:p>
        </p:txBody>
      </p:sp>
      <p:sp>
        <p:nvSpPr>
          <p:cNvPr name="TextBox 15" id="15"/>
          <p:cNvSpPr txBox="true"/>
          <p:nvPr/>
        </p:nvSpPr>
        <p:spPr>
          <a:xfrm rot="0">
            <a:off x="958663" y="4489895"/>
            <a:ext cx="8632999" cy="5479923"/>
          </a:xfrm>
          <a:prstGeom prst="rect">
            <a:avLst/>
          </a:prstGeom>
        </p:spPr>
        <p:txBody>
          <a:bodyPr anchor="t" rtlCol="false" tIns="0" lIns="0" bIns="0" rIns="0">
            <a:spAutoFit/>
          </a:bodyPr>
          <a:lstStyle/>
          <a:p>
            <a:pPr algn="l">
              <a:lnSpc>
                <a:spcPts val="3111"/>
              </a:lnSpc>
            </a:pPr>
            <a:r>
              <a:rPr lang="en-US" sz="2550">
                <a:solidFill>
                  <a:srgbClr val="000000"/>
                </a:solidFill>
                <a:latin typeface="Myriad Light"/>
                <a:ea typeface="Myriad Light"/>
                <a:cs typeface="Myriad Light"/>
                <a:sym typeface="Myriad Light"/>
              </a:rPr>
              <a:t>The first six countries wanted an even stronger economic integration. Therefore, they signed two new treaties in 1957: </a:t>
            </a:r>
            <a:r>
              <a:rPr lang="en-US" b="true" sz="2550">
                <a:solidFill>
                  <a:srgbClr val="000000"/>
                </a:solidFill>
                <a:latin typeface="Myriad Bold"/>
                <a:ea typeface="Myriad Bold"/>
                <a:cs typeface="Myriad Bold"/>
                <a:sym typeface="Myriad Bold"/>
              </a:rPr>
              <a:t>the EEC treaty and Euratom,</a:t>
            </a:r>
            <a:r>
              <a:rPr lang="en-US" sz="2550">
                <a:solidFill>
                  <a:srgbClr val="000000"/>
                </a:solidFill>
                <a:latin typeface="Myriad Light"/>
                <a:ea typeface="Myriad Light"/>
                <a:cs typeface="Myriad Light"/>
                <a:sym typeface="Myriad Light"/>
              </a:rPr>
              <a:t> also known as the </a:t>
            </a:r>
            <a:r>
              <a:rPr lang="en-US" sz="2550" u="sng">
                <a:solidFill>
                  <a:srgbClr val="000000"/>
                </a:solidFill>
                <a:latin typeface="Myriad Light"/>
                <a:ea typeface="Myriad Light"/>
                <a:cs typeface="Myriad Light"/>
                <a:sym typeface="Myriad Light"/>
              </a:rPr>
              <a:t>Rome Treaties</a:t>
            </a:r>
            <a:r>
              <a:rPr lang="en-US" sz="2550">
                <a:solidFill>
                  <a:srgbClr val="000000"/>
                </a:solidFill>
                <a:latin typeface="Myriad Light"/>
                <a:ea typeface="Myriad Light"/>
                <a:cs typeface="Myriad Light"/>
                <a:sym typeface="Myriad Light"/>
              </a:rPr>
              <a:t>.</a:t>
            </a:r>
          </a:p>
          <a:p>
            <a:pPr algn="l">
              <a:lnSpc>
                <a:spcPts val="3111"/>
              </a:lnSpc>
            </a:pPr>
          </a:p>
          <a:p>
            <a:pPr algn="l" marL="550546" indent="-275273" lvl="1">
              <a:lnSpc>
                <a:spcPts val="3111"/>
              </a:lnSpc>
              <a:buFont typeface="Arial"/>
              <a:buChar char="•"/>
            </a:pPr>
            <a:r>
              <a:rPr lang="en-US" b="true" sz="2550" u="sng">
                <a:solidFill>
                  <a:srgbClr val="000000"/>
                </a:solidFill>
                <a:latin typeface="Myriad Bold"/>
                <a:ea typeface="Myriad Bold"/>
                <a:cs typeface="Myriad Bold"/>
                <a:sym typeface="Myriad Bold"/>
              </a:rPr>
              <a:t>European Economic Community (EEC):</a:t>
            </a:r>
            <a:r>
              <a:rPr lang="en-US" sz="2550">
                <a:solidFill>
                  <a:srgbClr val="000000"/>
                </a:solidFill>
                <a:latin typeface="Myriad Light"/>
                <a:ea typeface="Myriad Light"/>
                <a:cs typeface="Myriad Light"/>
                <a:sym typeface="Myriad Light"/>
              </a:rPr>
              <a:t> The countries agreed to gradually turn their separate economies into </a:t>
            </a:r>
            <a:r>
              <a:rPr lang="en-US" b="true" sz="2550">
                <a:solidFill>
                  <a:srgbClr val="000000"/>
                </a:solidFill>
                <a:latin typeface="Myriad Bold"/>
                <a:ea typeface="Myriad Bold"/>
                <a:cs typeface="Myriad Bold"/>
                <a:sym typeface="Myriad Bold"/>
              </a:rPr>
              <a:t>a common market</a:t>
            </a:r>
            <a:r>
              <a:rPr lang="en-US" sz="2550">
                <a:solidFill>
                  <a:srgbClr val="000000"/>
                </a:solidFill>
                <a:latin typeface="Myriad Light"/>
                <a:ea typeface="Myriad Light"/>
                <a:cs typeface="Myriad Light"/>
                <a:sym typeface="Myriad Light"/>
              </a:rPr>
              <a:t>, starting with a customs union. This treaty marked the beginning of the cooperation in agriculture, fisheries, harbourpolicy and transport policy.</a:t>
            </a:r>
          </a:p>
          <a:p>
            <a:pPr algn="l" marL="550546" indent="-275273" lvl="1">
              <a:lnSpc>
                <a:spcPts val="3111"/>
              </a:lnSpc>
              <a:buFont typeface="Arial"/>
              <a:buChar char="•"/>
            </a:pPr>
            <a:r>
              <a:rPr lang="en-US" b="true" sz="2550" u="sng">
                <a:solidFill>
                  <a:srgbClr val="000000"/>
                </a:solidFill>
                <a:latin typeface="Myriad Bold"/>
                <a:ea typeface="Myriad Bold"/>
                <a:cs typeface="Myriad Bold"/>
                <a:sym typeface="Myriad Bold"/>
              </a:rPr>
              <a:t>Euratom:</a:t>
            </a:r>
            <a:r>
              <a:rPr lang="en-US" sz="2550">
                <a:solidFill>
                  <a:srgbClr val="000000"/>
                </a:solidFill>
                <a:latin typeface="Myriad Light"/>
                <a:ea typeface="Myriad Light"/>
                <a:cs typeface="Myriad Light"/>
                <a:sym typeface="Myriad Light"/>
              </a:rPr>
              <a:t> This cooperation in nuclear energy aimed at </a:t>
            </a:r>
            <a:r>
              <a:rPr lang="en-US" b="true" sz="2550">
                <a:solidFill>
                  <a:srgbClr val="000000"/>
                </a:solidFill>
                <a:latin typeface="Myriad Bold"/>
                <a:ea typeface="Myriad Bold"/>
                <a:cs typeface="Myriad Bold"/>
                <a:sym typeface="Myriad Bold"/>
              </a:rPr>
              <a:t>joint research</a:t>
            </a:r>
            <a:r>
              <a:rPr lang="en-US" sz="2550">
                <a:solidFill>
                  <a:srgbClr val="000000"/>
                </a:solidFill>
                <a:latin typeface="Myriad Light"/>
                <a:ea typeface="Myriad Light"/>
                <a:cs typeface="Myriad Light"/>
                <a:sym typeface="Myriad Light"/>
              </a:rPr>
              <a:t> into the possible civilian applications of nuclear energy.</a:t>
            </a:r>
          </a:p>
          <a:p>
            <a:pPr algn="l">
              <a:lnSpc>
                <a:spcPts val="3111"/>
              </a:lnSpc>
            </a:pPr>
          </a:p>
          <a:p>
            <a:pPr algn="l">
              <a:lnSpc>
                <a:spcPts val="3111"/>
              </a:lnSpc>
            </a:pPr>
            <a:r>
              <a:rPr lang="en-US" sz="2550" spc="15">
                <a:solidFill>
                  <a:srgbClr val="000000"/>
                </a:solidFill>
                <a:latin typeface="Myriad Light"/>
                <a:ea typeface="Myriad Light"/>
                <a:cs typeface="Myriad Light"/>
                <a:sym typeface="Myriad Light"/>
              </a:rPr>
              <a:t>The Rome Treaties entered into force in </a:t>
            </a:r>
            <a:r>
              <a:rPr lang="en-US" sz="2550" spc="15" u="sng">
                <a:solidFill>
                  <a:srgbClr val="000000"/>
                </a:solidFill>
                <a:latin typeface="Myriad Light"/>
                <a:ea typeface="Myriad Light"/>
                <a:cs typeface="Myriad Light"/>
                <a:sym typeface="Myriad Light"/>
              </a:rPr>
              <a:t>1958</a:t>
            </a:r>
            <a:r>
              <a:rPr lang="en-US" sz="2550" spc="15">
                <a:solidFill>
                  <a:srgbClr val="000000"/>
                </a:solidFill>
                <a:latin typeface="Myriad Light"/>
                <a:ea typeface="Myriad Light"/>
                <a:cs typeface="Myriad Light"/>
                <a:sym typeface="Myriad Light"/>
              </a:rPr>
              <a:t>.</a:t>
            </a:r>
          </a:p>
        </p:txBody>
      </p:sp>
      <p:sp>
        <p:nvSpPr>
          <p:cNvPr name="TextBox 16" id="16"/>
          <p:cNvSpPr txBox="true"/>
          <p:nvPr/>
        </p:nvSpPr>
        <p:spPr>
          <a:xfrm rot="0">
            <a:off x="10064401" y="9823609"/>
            <a:ext cx="3626739" cy="244793"/>
          </a:xfrm>
          <a:prstGeom prst="rect">
            <a:avLst/>
          </a:prstGeom>
        </p:spPr>
        <p:txBody>
          <a:bodyPr anchor="t" rtlCol="false" tIns="0" lIns="0" bIns="0" rIns="0">
            <a:spAutoFit/>
          </a:bodyPr>
          <a:lstStyle/>
          <a:p>
            <a:pPr algn="l">
              <a:lnSpc>
                <a:spcPts val="1889"/>
              </a:lnSpc>
            </a:pPr>
            <a:r>
              <a:rPr lang="en-US" sz="1350" spc="4">
                <a:solidFill>
                  <a:srgbClr val="000000"/>
                </a:solidFill>
                <a:latin typeface="Myriad Light"/>
                <a:ea typeface="Myriad Light"/>
                <a:cs typeface="Myriad Light"/>
                <a:sym typeface="Myriad Light"/>
              </a:rPr>
              <a:t>Signing of the Rome Treaties © AP 1957 –Source EC Audiovisual Service </a:t>
            </a:r>
          </a:p>
        </p:txBody>
      </p:sp>
      <p:sp>
        <p:nvSpPr>
          <p:cNvPr name="TextBox 17" id="17"/>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18" id="18"/>
          <p:cNvGrpSpPr/>
          <p:nvPr/>
        </p:nvGrpSpPr>
        <p:grpSpPr>
          <a:xfrm rot="0">
            <a:off x="0" y="-287460"/>
            <a:ext cx="18049634" cy="1316160"/>
            <a:chOff x="0" y="0"/>
            <a:chExt cx="24066179" cy="1754880"/>
          </a:xfrm>
        </p:grpSpPr>
        <p:sp>
          <p:nvSpPr>
            <p:cNvPr name="Freeform 19" id="19"/>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0" id="20"/>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4878495" y="2160999"/>
            <a:ext cx="879467" cy="1565867"/>
            <a:chOff x="0" y="0"/>
            <a:chExt cx="781748" cy="1391882"/>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9089636" y="4262990"/>
            <a:ext cx="9198364" cy="5505188"/>
            <a:chOff x="0" y="0"/>
            <a:chExt cx="8176323" cy="4893500"/>
          </a:xfrm>
        </p:grpSpPr>
        <p:sp>
          <p:nvSpPr>
            <p:cNvPr name="Freeform 7" id="7"/>
            <p:cNvSpPr/>
            <p:nvPr/>
          </p:nvSpPr>
          <p:spPr>
            <a:xfrm flipH="false" flipV="false" rot="0">
              <a:off x="0" y="0"/>
              <a:ext cx="8176260" cy="4893564"/>
            </a:xfrm>
            <a:custGeom>
              <a:avLst/>
              <a:gdLst/>
              <a:ahLst/>
              <a:cxnLst/>
              <a:rect r="r" b="b" t="t" l="l"/>
              <a:pathLst>
                <a:path h="4893564" w="8176260">
                  <a:moveTo>
                    <a:pt x="0" y="0"/>
                  </a:moveTo>
                  <a:lnTo>
                    <a:pt x="8176260" y="0"/>
                  </a:lnTo>
                  <a:lnTo>
                    <a:pt x="8176260" y="4893564"/>
                  </a:lnTo>
                  <a:lnTo>
                    <a:pt x="0" y="4893564"/>
                  </a:lnTo>
                  <a:lnTo>
                    <a:pt x="0" y="0"/>
                  </a:lnTo>
                  <a:close/>
                </a:path>
              </a:pathLst>
            </a:custGeom>
            <a:blipFill>
              <a:blip r:embed="rId4"/>
              <a:stretch>
                <a:fillRect l="0" t="-5481" r="0" b="-14488"/>
              </a:stretch>
            </a:blipFill>
          </p:spPr>
        </p:sp>
      </p:grpSp>
      <p:sp>
        <p:nvSpPr>
          <p:cNvPr name="TextBox 8" id="8"/>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1975</a:t>
            </a:r>
          </a:p>
        </p:txBody>
      </p:sp>
      <p:sp>
        <p:nvSpPr>
          <p:cNvPr name="TextBox 9" id="9"/>
          <p:cNvSpPr txBox="true"/>
          <p:nvPr/>
        </p:nvSpPr>
        <p:spPr>
          <a:xfrm rot="0">
            <a:off x="5058487" y="3100197"/>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1979</a:t>
            </a:r>
          </a:p>
        </p:txBody>
      </p:sp>
      <p:sp>
        <p:nvSpPr>
          <p:cNvPr name="TextBox 10" id="10"/>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1980</a:t>
            </a:r>
          </a:p>
        </p:txBody>
      </p:sp>
      <p:sp>
        <p:nvSpPr>
          <p:cNvPr name="TextBox 11" id="11"/>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1985</a:t>
            </a:r>
          </a:p>
        </p:txBody>
      </p:sp>
      <p:sp>
        <p:nvSpPr>
          <p:cNvPr name="TextBox 12" id="12"/>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1990</a:t>
            </a:r>
          </a:p>
        </p:txBody>
      </p:sp>
      <p:sp>
        <p:nvSpPr>
          <p:cNvPr name="TextBox 13" id="13"/>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1995</a:t>
            </a:r>
          </a:p>
        </p:txBody>
      </p:sp>
      <p:sp>
        <p:nvSpPr>
          <p:cNvPr name="TextBox 14" id="14"/>
          <p:cNvSpPr txBox="true"/>
          <p:nvPr/>
        </p:nvSpPr>
        <p:spPr>
          <a:xfrm rot="0">
            <a:off x="958663" y="4177265"/>
            <a:ext cx="7783208" cy="1215866"/>
          </a:xfrm>
          <a:prstGeom prst="rect">
            <a:avLst/>
          </a:prstGeom>
        </p:spPr>
        <p:txBody>
          <a:bodyPr anchor="t" rtlCol="false" tIns="0" lIns="0" bIns="0" rIns="0">
            <a:spAutoFit/>
          </a:bodyPr>
          <a:lstStyle/>
          <a:p>
            <a:pPr algn="l">
              <a:lnSpc>
                <a:spcPts val="4601"/>
              </a:lnSpc>
            </a:pPr>
            <a:r>
              <a:rPr lang="en-US" b="true" sz="3749" spc="3">
                <a:solidFill>
                  <a:srgbClr val="009FD6"/>
                </a:solidFill>
                <a:latin typeface="Myriad Condensed Bold"/>
                <a:ea typeface="Myriad Condensed Bold"/>
                <a:cs typeface="Myriad Condensed Bold"/>
                <a:sym typeface="Myriad Condensed Bold"/>
              </a:rPr>
              <a:t>1979: FIRST DIRECT ELECTIONS FOR THE EUROPEAN PARLIAMENT</a:t>
            </a:r>
          </a:p>
        </p:txBody>
      </p:sp>
      <p:sp>
        <p:nvSpPr>
          <p:cNvPr name="TextBox 15" id="15"/>
          <p:cNvSpPr txBox="true"/>
          <p:nvPr/>
        </p:nvSpPr>
        <p:spPr>
          <a:xfrm rot="0">
            <a:off x="958663" y="5753483"/>
            <a:ext cx="7783208" cy="2281999"/>
          </a:xfrm>
          <a:prstGeom prst="rect">
            <a:avLst/>
          </a:prstGeom>
        </p:spPr>
        <p:txBody>
          <a:bodyPr anchor="t" rtlCol="false" tIns="0" lIns="0" bIns="0" rIns="0">
            <a:spAutoFit/>
          </a:bodyPr>
          <a:lstStyle/>
          <a:p>
            <a:pPr algn="just">
              <a:lnSpc>
                <a:spcPts val="3518"/>
              </a:lnSpc>
            </a:pPr>
            <a:r>
              <a:rPr lang="en-US" sz="2999">
                <a:solidFill>
                  <a:srgbClr val="000000"/>
                </a:solidFill>
                <a:latin typeface="Myriad Light"/>
                <a:ea typeface="Myriad Light"/>
                <a:cs typeface="Myriad Light"/>
                <a:sym typeface="Myriad Light"/>
              </a:rPr>
              <a:t>The citizens of the European Communities directly </a:t>
            </a:r>
            <a:r>
              <a:rPr lang="en-US" b="true" sz="2999">
                <a:solidFill>
                  <a:srgbClr val="000000"/>
                </a:solidFill>
                <a:latin typeface="Myriad Bold"/>
                <a:ea typeface="Myriad Bold"/>
                <a:cs typeface="Myriad Bold"/>
                <a:sym typeface="Myriad Bold"/>
              </a:rPr>
              <a:t>elected their representatives in the European Parliament for the first time in </a:t>
            </a:r>
            <a:r>
              <a:rPr lang="en-US" b="true" sz="2999" u="sng">
                <a:solidFill>
                  <a:srgbClr val="000000"/>
                </a:solidFill>
                <a:latin typeface="Myriad Bold"/>
                <a:ea typeface="Myriad Bold"/>
                <a:cs typeface="Myriad Bold"/>
                <a:sym typeface="Myriad Bold"/>
              </a:rPr>
              <a:t>June 1979</a:t>
            </a:r>
            <a:r>
              <a:rPr lang="en-US" sz="2999" u="sng">
                <a:solidFill>
                  <a:srgbClr val="000000"/>
                </a:solidFill>
                <a:latin typeface="Myriad Light"/>
                <a:ea typeface="Myriad Light"/>
                <a:cs typeface="Myriad Light"/>
                <a:sym typeface="Myriad Light"/>
              </a:rPr>
              <a:t>.</a:t>
            </a:r>
            <a:r>
              <a:rPr lang="en-US" sz="2999">
                <a:solidFill>
                  <a:srgbClr val="000000"/>
                </a:solidFill>
                <a:latin typeface="Myriad Light"/>
                <a:ea typeface="Myriad Light"/>
                <a:cs typeface="Myriad Light"/>
                <a:sym typeface="Myriad Light"/>
              </a:rPr>
              <a:t> At the time, there were nine countries, electing 410 </a:t>
            </a:r>
            <a:r>
              <a:rPr lang="en-US" sz="2999">
                <a:solidFill>
                  <a:srgbClr val="000000"/>
                </a:solidFill>
                <a:latin typeface="Myriad Light"/>
                <a:ea typeface="Myriad Light"/>
                <a:cs typeface="Myriad Light"/>
                <a:sym typeface="Myriad Light"/>
              </a:rPr>
              <a:t>Members of Parliament from 1979 to </a:t>
            </a:r>
            <a:r>
              <a:rPr lang="en-US" sz="2999">
                <a:solidFill>
                  <a:srgbClr val="000000"/>
                </a:solidFill>
                <a:latin typeface="Myriad Light"/>
                <a:ea typeface="Myriad Light"/>
                <a:cs typeface="Myriad Light"/>
                <a:sym typeface="Myriad Light"/>
              </a:rPr>
              <a:t>1984.</a:t>
            </a:r>
          </a:p>
        </p:txBody>
      </p:sp>
      <p:sp>
        <p:nvSpPr>
          <p:cNvPr name="TextBox 16" id="16"/>
          <p:cNvSpPr txBox="true"/>
          <p:nvPr/>
        </p:nvSpPr>
        <p:spPr>
          <a:xfrm rot="0">
            <a:off x="9074477" y="9800749"/>
            <a:ext cx="4038276" cy="244793"/>
          </a:xfrm>
          <a:prstGeom prst="rect">
            <a:avLst/>
          </a:prstGeom>
        </p:spPr>
        <p:txBody>
          <a:bodyPr anchor="t" rtlCol="false" tIns="0" lIns="0" bIns="0" rIns="0">
            <a:spAutoFit/>
          </a:bodyPr>
          <a:lstStyle/>
          <a:p>
            <a:pPr algn="l">
              <a:lnSpc>
                <a:spcPts val="1889"/>
              </a:lnSpc>
            </a:pPr>
            <a:r>
              <a:rPr lang="en-US" sz="1350" spc="1">
                <a:solidFill>
                  <a:srgbClr val="000000"/>
                </a:solidFill>
                <a:latin typeface="Myriad Light"/>
                <a:ea typeface="Myriad Light"/>
                <a:cs typeface="Myriad Light"/>
                <a:sym typeface="Myriad Light"/>
              </a:rPr>
              <a:t>Polling office in the European elections, Belgium © European Communities, 1957 </a:t>
            </a:r>
          </a:p>
        </p:txBody>
      </p:sp>
      <p:sp>
        <p:nvSpPr>
          <p:cNvPr name="TextBox 17" id="17"/>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18" id="18"/>
          <p:cNvGrpSpPr/>
          <p:nvPr/>
        </p:nvGrpSpPr>
        <p:grpSpPr>
          <a:xfrm rot="0">
            <a:off x="0" y="-287460"/>
            <a:ext cx="18049634" cy="1316160"/>
            <a:chOff x="0" y="0"/>
            <a:chExt cx="24066179" cy="1754880"/>
          </a:xfrm>
        </p:grpSpPr>
        <p:sp>
          <p:nvSpPr>
            <p:cNvPr name="Freeform 19" id="19"/>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0" id="20"/>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88" y="1613630"/>
            <a:ext cx="18268912" cy="1589299"/>
            <a:chOff x="0" y="0"/>
            <a:chExt cx="16239033" cy="1412710"/>
          </a:xfrm>
        </p:grpSpPr>
        <p:sp>
          <p:nvSpPr>
            <p:cNvPr name="Freeform 3" id="3"/>
            <p:cNvSpPr/>
            <p:nvPr/>
          </p:nvSpPr>
          <p:spPr>
            <a:xfrm flipH="false" flipV="false" rot="0">
              <a:off x="0" y="0"/>
              <a:ext cx="16238982" cy="1412748"/>
            </a:xfrm>
            <a:custGeom>
              <a:avLst/>
              <a:gdLst/>
              <a:ahLst/>
              <a:cxnLst/>
              <a:rect r="r" b="b" t="t" l="l"/>
              <a:pathLst>
                <a:path h="1412748" w="16238982">
                  <a:moveTo>
                    <a:pt x="0" y="0"/>
                  </a:moveTo>
                  <a:lnTo>
                    <a:pt x="16238982" y="0"/>
                  </a:lnTo>
                  <a:lnTo>
                    <a:pt x="16238982"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9454496" y="2167085"/>
            <a:ext cx="879467" cy="1565867"/>
            <a:chOff x="0" y="0"/>
            <a:chExt cx="781748" cy="1391882"/>
          </a:xfrm>
        </p:grpSpPr>
        <p:sp>
          <p:nvSpPr>
            <p:cNvPr name="Freeform 5" id="5"/>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6" id="6"/>
          <p:cNvGrpSpPr/>
          <p:nvPr/>
        </p:nvGrpSpPr>
        <p:grpSpPr>
          <a:xfrm rot="0">
            <a:off x="14232679" y="2137810"/>
            <a:ext cx="879467" cy="1565881"/>
            <a:chOff x="0" y="0"/>
            <a:chExt cx="781748" cy="1391895"/>
          </a:xfrm>
        </p:grpSpPr>
        <p:sp>
          <p:nvSpPr>
            <p:cNvPr name="Freeform 7" id="7"/>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3"/>
              <a:stretch>
                <a:fillRect l="0" t="0" r="-8" b="1"/>
              </a:stretch>
            </a:blipFill>
          </p:spPr>
        </p:sp>
      </p:grpSp>
      <p:grpSp>
        <p:nvGrpSpPr>
          <p:cNvPr name="Group 8" id="8"/>
          <p:cNvGrpSpPr/>
          <p:nvPr/>
        </p:nvGrpSpPr>
        <p:grpSpPr>
          <a:xfrm rot="0">
            <a:off x="8968207" y="4275163"/>
            <a:ext cx="9319793" cy="6011837"/>
            <a:chOff x="0" y="0"/>
            <a:chExt cx="8284261" cy="5343855"/>
          </a:xfrm>
        </p:grpSpPr>
        <p:sp>
          <p:nvSpPr>
            <p:cNvPr name="Freeform 9" id="9"/>
            <p:cNvSpPr/>
            <p:nvPr/>
          </p:nvSpPr>
          <p:spPr>
            <a:xfrm flipH="false" flipV="false" rot="0">
              <a:off x="0" y="0"/>
              <a:ext cx="8284210" cy="5343906"/>
            </a:xfrm>
            <a:custGeom>
              <a:avLst/>
              <a:gdLst/>
              <a:ahLst/>
              <a:cxnLst/>
              <a:rect r="r" b="b" t="t" l="l"/>
              <a:pathLst>
                <a:path h="5343906" w="8284210">
                  <a:moveTo>
                    <a:pt x="0" y="0"/>
                  </a:moveTo>
                  <a:lnTo>
                    <a:pt x="8284210" y="0"/>
                  </a:lnTo>
                  <a:lnTo>
                    <a:pt x="8284210" y="5343906"/>
                  </a:lnTo>
                  <a:lnTo>
                    <a:pt x="0" y="5343906"/>
                  </a:lnTo>
                  <a:lnTo>
                    <a:pt x="0" y="0"/>
                  </a:lnTo>
                  <a:close/>
                </a:path>
              </a:pathLst>
            </a:custGeom>
            <a:blipFill>
              <a:blip r:embed="rId4"/>
              <a:stretch>
                <a:fillRect l="0" t="0" r="0" b="0"/>
              </a:stretch>
            </a:blipFill>
          </p:spPr>
        </p:sp>
      </p:grpSp>
      <p:sp>
        <p:nvSpPr>
          <p:cNvPr name="TextBox 10" id="10"/>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1975</a:t>
            </a:r>
          </a:p>
        </p:txBody>
      </p:sp>
      <p:sp>
        <p:nvSpPr>
          <p:cNvPr name="TextBox 11" id="11"/>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1980</a:t>
            </a:r>
          </a:p>
        </p:txBody>
      </p:sp>
      <p:sp>
        <p:nvSpPr>
          <p:cNvPr name="TextBox 12" id="12"/>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1985</a:t>
            </a:r>
          </a:p>
        </p:txBody>
      </p:sp>
      <p:sp>
        <p:nvSpPr>
          <p:cNvPr name="TextBox 13" id="13"/>
          <p:cNvSpPr txBox="true"/>
          <p:nvPr/>
        </p:nvSpPr>
        <p:spPr>
          <a:xfrm rot="0">
            <a:off x="9618002" y="3109341"/>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1986</a:t>
            </a:r>
          </a:p>
        </p:txBody>
      </p:sp>
      <p:sp>
        <p:nvSpPr>
          <p:cNvPr name="TextBox 14" id="14"/>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1990</a:t>
            </a:r>
          </a:p>
        </p:txBody>
      </p:sp>
      <p:sp>
        <p:nvSpPr>
          <p:cNvPr name="TextBox 15" id="15"/>
          <p:cNvSpPr txBox="true"/>
          <p:nvPr/>
        </p:nvSpPr>
        <p:spPr>
          <a:xfrm rot="0">
            <a:off x="14412670" y="3077337"/>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1993</a:t>
            </a:r>
          </a:p>
        </p:txBody>
      </p:sp>
      <p:sp>
        <p:nvSpPr>
          <p:cNvPr name="TextBox 16" id="16"/>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1995</a:t>
            </a:r>
          </a:p>
        </p:txBody>
      </p:sp>
      <p:sp>
        <p:nvSpPr>
          <p:cNvPr name="TextBox 17" id="17"/>
          <p:cNvSpPr txBox="true"/>
          <p:nvPr/>
        </p:nvSpPr>
        <p:spPr>
          <a:xfrm rot="0">
            <a:off x="573697" y="6857219"/>
            <a:ext cx="3470077" cy="704850"/>
          </a:xfrm>
          <a:prstGeom prst="rect">
            <a:avLst/>
          </a:prstGeom>
        </p:spPr>
        <p:txBody>
          <a:bodyPr anchor="t" rtlCol="false" tIns="0" lIns="0" bIns="0" rIns="0">
            <a:spAutoFit/>
          </a:bodyPr>
          <a:lstStyle/>
          <a:p>
            <a:pPr algn="l">
              <a:lnSpc>
                <a:spcPts val="5249"/>
              </a:lnSpc>
            </a:pPr>
            <a:r>
              <a:rPr lang="en-US" b="true" sz="3749">
                <a:solidFill>
                  <a:srgbClr val="009FD6"/>
                </a:solidFill>
                <a:latin typeface="Myriad Condensed Bold"/>
                <a:ea typeface="Myriad Condensed Bold"/>
                <a:cs typeface="Myriad Condensed Bold"/>
                <a:sym typeface="Myriad Condensed Bold"/>
              </a:rPr>
              <a:t>1993: OPEN BORDERS</a:t>
            </a:r>
          </a:p>
        </p:txBody>
      </p:sp>
      <p:sp>
        <p:nvSpPr>
          <p:cNvPr name="TextBox 18" id="18"/>
          <p:cNvSpPr txBox="true"/>
          <p:nvPr/>
        </p:nvSpPr>
        <p:spPr>
          <a:xfrm rot="0">
            <a:off x="573697" y="3039237"/>
            <a:ext cx="5331693" cy="704850"/>
          </a:xfrm>
          <a:prstGeom prst="rect">
            <a:avLst/>
          </a:prstGeom>
        </p:spPr>
        <p:txBody>
          <a:bodyPr anchor="t" rtlCol="false" tIns="0" lIns="0" bIns="0" rIns="0">
            <a:spAutoFit/>
          </a:bodyPr>
          <a:lstStyle/>
          <a:p>
            <a:pPr algn="l">
              <a:lnSpc>
                <a:spcPts val="5249"/>
              </a:lnSpc>
            </a:pPr>
            <a:r>
              <a:rPr lang="en-US" b="true" sz="3749">
                <a:solidFill>
                  <a:srgbClr val="009FD6"/>
                </a:solidFill>
                <a:latin typeface="Myriad Condensed Bold"/>
                <a:ea typeface="Myriad Condensed Bold"/>
                <a:cs typeface="Myriad Condensed Bold"/>
                <a:sym typeface="Myriad Condensed Bold"/>
              </a:rPr>
              <a:t>1986: THE SINGLE EUROPEAN ACT</a:t>
            </a:r>
          </a:p>
        </p:txBody>
      </p:sp>
      <p:sp>
        <p:nvSpPr>
          <p:cNvPr name="TextBox 19" id="19"/>
          <p:cNvSpPr txBox="true"/>
          <p:nvPr/>
        </p:nvSpPr>
        <p:spPr>
          <a:xfrm rot="0">
            <a:off x="573697" y="7662081"/>
            <a:ext cx="8238211" cy="2271712"/>
          </a:xfrm>
          <a:prstGeom prst="rect">
            <a:avLst/>
          </a:prstGeom>
        </p:spPr>
        <p:txBody>
          <a:bodyPr anchor="t" rtlCol="false" tIns="0" lIns="0" bIns="0" rIns="0">
            <a:spAutoFit/>
          </a:bodyPr>
          <a:lstStyle/>
          <a:p>
            <a:pPr algn="l">
              <a:lnSpc>
                <a:spcPts val="3599"/>
              </a:lnSpc>
            </a:pPr>
            <a:r>
              <a:rPr lang="en-US" sz="2999">
                <a:solidFill>
                  <a:srgbClr val="000000"/>
                </a:solidFill>
                <a:latin typeface="Myriad Light"/>
                <a:ea typeface="Myriad Light"/>
                <a:cs typeface="Myriad Light"/>
                <a:sym typeface="Myriad Light"/>
              </a:rPr>
              <a:t>On 1 January 1993, the internal borders of the Member States of the European Union “disappeared”: </a:t>
            </a:r>
            <a:r>
              <a:rPr lang="en-US" b="true" sz="2999">
                <a:solidFill>
                  <a:srgbClr val="000000"/>
                </a:solidFill>
                <a:latin typeface="Myriad Bold"/>
                <a:ea typeface="Myriad Bold"/>
                <a:cs typeface="Myriad Bold"/>
                <a:sym typeface="Myriad Bold"/>
              </a:rPr>
              <a:t>The Single Market with free movement of persons, goods, services and capital came into effect.</a:t>
            </a:r>
          </a:p>
        </p:txBody>
      </p:sp>
      <p:sp>
        <p:nvSpPr>
          <p:cNvPr name="TextBox 20" id="20"/>
          <p:cNvSpPr txBox="true"/>
          <p:nvPr/>
        </p:nvSpPr>
        <p:spPr>
          <a:xfrm rot="0">
            <a:off x="573697" y="3837241"/>
            <a:ext cx="8238211" cy="2802255"/>
          </a:xfrm>
          <a:prstGeom prst="rect">
            <a:avLst/>
          </a:prstGeom>
        </p:spPr>
        <p:txBody>
          <a:bodyPr anchor="t" rtlCol="false" tIns="0" lIns="0" bIns="0" rIns="0">
            <a:spAutoFit/>
          </a:bodyPr>
          <a:lstStyle/>
          <a:p>
            <a:pPr algn="l">
              <a:lnSpc>
                <a:spcPts val="3659"/>
              </a:lnSpc>
            </a:pPr>
            <a:r>
              <a:rPr lang="en-US" sz="2999">
                <a:solidFill>
                  <a:srgbClr val="000000"/>
                </a:solidFill>
                <a:latin typeface="Myriad Light"/>
                <a:ea typeface="Myriad Light"/>
                <a:cs typeface="Myriad Light"/>
                <a:sym typeface="Myriad Light"/>
              </a:rPr>
              <a:t>Thirty years after the countries had decided to establish a common market (the Rome Treaties), it was still not in effect. With the Single European Act the Member States decided that </a:t>
            </a:r>
            <a:r>
              <a:rPr lang="en-US" b="true" sz="2999">
                <a:solidFill>
                  <a:srgbClr val="000000"/>
                </a:solidFill>
                <a:latin typeface="Myriad Bold"/>
                <a:ea typeface="Myriad Bold"/>
                <a:cs typeface="Myriad Bold"/>
                <a:sym typeface="Myriad Bold"/>
              </a:rPr>
              <a:t>all obstacles to trade and free movement had to be removed</a:t>
            </a:r>
            <a:r>
              <a:rPr lang="en-US" sz="2999">
                <a:solidFill>
                  <a:srgbClr val="000000"/>
                </a:solidFill>
                <a:latin typeface="Myriad Light"/>
                <a:ea typeface="Myriad Light"/>
                <a:cs typeface="Myriad Light"/>
                <a:sym typeface="Myriad Light"/>
              </a:rPr>
              <a:t> </a:t>
            </a:r>
            <a:r>
              <a:rPr lang="en-US" sz="2999">
                <a:solidFill>
                  <a:srgbClr val="000000"/>
                </a:solidFill>
                <a:latin typeface="Myriad Light"/>
                <a:ea typeface="Myriad Light"/>
                <a:cs typeface="Myriad Light"/>
                <a:sym typeface="Myriad Light"/>
              </a:rPr>
              <a:t>(it was signed in </a:t>
            </a:r>
            <a:r>
              <a:rPr lang="en-US" b="true" sz="2999" u="sng">
                <a:solidFill>
                  <a:srgbClr val="000000"/>
                </a:solidFill>
                <a:latin typeface="Myriad Bold"/>
                <a:ea typeface="Myriad Bold"/>
                <a:cs typeface="Myriad Bold"/>
                <a:sym typeface="Myriad Bold"/>
              </a:rPr>
              <a:t>1986</a:t>
            </a:r>
            <a:r>
              <a:rPr lang="en-US" sz="2999">
                <a:solidFill>
                  <a:srgbClr val="000000"/>
                </a:solidFill>
                <a:latin typeface="Myriad Light"/>
                <a:ea typeface="Myriad Light"/>
                <a:cs typeface="Myriad Light"/>
                <a:sym typeface="Myriad Light"/>
              </a:rPr>
              <a:t> and came into force in </a:t>
            </a:r>
            <a:r>
              <a:rPr lang="en-US" sz="2999" u="sng">
                <a:solidFill>
                  <a:srgbClr val="000000"/>
                </a:solidFill>
                <a:latin typeface="Myriad"/>
                <a:ea typeface="Myriad"/>
                <a:cs typeface="Myriad"/>
                <a:sym typeface="Myriad"/>
              </a:rPr>
              <a:t>1987</a:t>
            </a:r>
            <a:r>
              <a:rPr lang="en-US" sz="2999">
                <a:solidFill>
                  <a:srgbClr val="000000"/>
                </a:solidFill>
                <a:latin typeface="Myriad Light"/>
                <a:ea typeface="Myriad Light"/>
                <a:cs typeface="Myriad Light"/>
                <a:sym typeface="Myriad Light"/>
              </a:rPr>
              <a:t>). </a:t>
            </a:r>
          </a:p>
        </p:txBody>
      </p:sp>
      <p:sp>
        <p:nvSpPr>
          <p:cNvPr name="TextBox 21" id="21"/>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22" id="22"/>
          <p:cNvGrpSpPr/>
          <p:nvPr/>
        </p:nvGrpSpPr>
        <p:grpSpPr>
          <a:xfrm rot="0">
            <a:off x="0" y="-287460"/>
            <a:ext cx="18049634" cy="1316160"/>
            <a:chOff x="0" y="0"/>
            <a:chExt cx="24066179" cy="1754880"/>
          </a:xfrm>
        </p:grpSpPr>
        <p:sp>
          <p:nvSpPr>
            <p:cNvPr name="Freeform 23" id="23"/>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4" id="24"/>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6078" y="1613630"/>
            <a:ext cx="17321922" cy="1589299"/>
            <a:chOff x="0" y="0"/>
            <a:chExt cx="15397264" cy="1412710"/>
          </a:xfrm>
        </p:grpSpPr>
        <p:sp>
          <p:nvSpPr>
            <p:cNvPr name="Freeform 3" id="3"/>
            <p:cNvSpPr/>
            <p:nvPr/>
          </p:nvSpPr>
          <p:spPr>
            <a:xfrm flipH="false" flipV="false" rot="0">
              <a:off x="0" y="0"/>
              <a:ext cx="15397226" cy="1412748"/>
            </a:xfrm>
            <a:custGeom>
              <a:avLst/>
              <a:gdLst/>
              <a:ahLst/>
              <a:cxnLst/>
              <a:rect r="r" b="b" t="t" l="l"/>
              <a:pathLst>
                <a:path h="1412748" w="15397226">
                  <a:moveTo>
                    <a:pt x="0" y="0"/>
                  </a:moveTo>
                  <a:lnTo>
                    <a:pt x="15397226" y="0"/>
                  </a:lnTo>
                  <a:lnTo>
                    <a:pt x="15397226"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19088" y="1613630"/>
            <a:ext cx="978308" cy="1589299"/>
            <a:chOff x="0" y="0"/>
            <a:chExt cx="869607" cy="1412710"/>
          </a:xfrm>
        </p:grpSpPr>
        <p:sp>
          <p:nvSpPr>
            <p:cNvPr name="Freeform 5" id="5"/>
            <p:cNvSpPr/>
            <p:nvPr/>
          </p:nvSpPr>
          <p:spPr>
            <a:xfrm flipH="false" flipV="false" rot="0">
              <a:off x="0" y="0"/>
              <a:ext cx="869569" cy="1412748"/>
            </a:xfrm>
            <a:custGeom>
              <a:avLst/>
              <a:gdLst/>
              <a:ahLst/>
              <a:cxnLst/>
              <a:rect r="r" b="b" t="t" l="l"/>
              <a:pathLst>
                <a:path h="1412748" w="869569">
                  <a:moveTo>
                    <a:pt x="0" y="0"/>
                  </a:moveTo>
                  <a:lnTo>
                    <a:pt x="869569" y="0"/>
                  </a:lnTo>
                  <a:lnTo>
                    <a:pt x="869569" y="1412748"/>
                  </a:lnTo>
                  <a:lnTo>
                    <a:pt x="0" y="1412748"/>
                  </a:lnTo>
                  <a:lnTo>
                    <a:pt x="0" y="0"/>
                  </a:lnTo>
                  <a:close/>
                </a:path>
              </a:pathLst>
            </a:custGeom>
            <a:blipFill>
              <a:blip r:embed="rId2"/>
              <a:stretch>
                <a:fillRect l="-1670616" t="0" r="-4" b="2"/>
              </a:stretch>
            </a:blipFill>
          </p:spPr>
        </p:sp>
      </p:grpSp>
      <p:grpSp>
        <p:nvGrpSpPr>
          <p:cNvPr name="Group 6" id="6"/>
          <p:cNvGrpSpPr/>
          <p:nvPr/>
        </p:nvGrpSpPr>
        <p:grpSpPr>
          <a:xfrm rot="0">
            <a:off x="9973947" y="4299366"/>
            <a:ext cx="8314053" cy="5532277"/>
            <a:chOff x="0" y="0"/>
            <a:chExt cx="7390270" cy="4917580"/>
          </a:xfrm>
        </p:grpSpPr>
        <p:sp>
          <p:nvSpPr>
            <p:cNvPr name="Freeform 7" id="7"/>
            <p:cNvSpPr/>
            <p:nvPr/>
          </p:nvSpPr>
          <p:spPr>
            <a:xfrm flipH="false" flipV="false" rot="0">
              <a:off x="0" y="0"/>
              <a:ext cx="7390257" cy="4917567"/>
            </a:xfrm>
            <a:custGeom>
              <a:avLst/>
              <a:gdLst/>
              <a:ahLst/>
              <a:cxnLst/>
              <a:rect r="r" b="b" t="t" l="l"/>
              <a:pathLst>
                <a:path h="4917567" w="7390257">
                  <a:moveTo>
                    <a:pt x="0" y="0"/>
                  </a:moveTo>
                  <a:lnTo>
                    <a:pt x="7390257" y="0"/>
                  </a:lnTo>
                  <a:lnTo>
                    <a:pt x="7390257" y="4917567"/>
                  </a:lnTo>
                  <a:lnTo>
                    <a:pt x="0" y="4917567"/>
                  </a:lnTo>
                  <a:lnTo>
                    <a:pt x="0" y="0"/>
                  </a:lnTo>
                  <a:close/>
                </a:path>
              </a:pathLst>
            </a:custGeom>
            <a:blipFill>
              <a:blip r:embed="rId3"/>
              <a:stretch>
                <a:fillRect l="0" t="0" r="0" b="0"/>
              </a:stretch>
            </a:blipFill>
          </p:spPr>
        </p:sp>
      </p:grpSp>
      <p:grpSp>
        <p:nvGrpSpPr>
          <p:cNvPr name="Group 8" id="8"/>
          <p:cNvGrpSpPr/>
          <p:nvPr/>
        </p:nvGrpSpPr>
        <p:grpSpPr>
          <a:xfrm rot="0">
            <a:off x="13314307" y="2167085"/>
            <a:ext cx="879467" cy="1565867"/>
            <a:chOff x="0" y="0"/>
            <a:chExt cx="781748" cy="1391882"/>
          </a:xfrm>
        </p:grpSpPr>
        <p:sp>
          <p:nvSpPr>
            <p:cNvPr name="Freeform 9" id="9"/>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4"/>
              <a:stretch>
                <a:fillRect l="0" t="0" r="-8" b="1"/>
              </a:stretch>
            </a:blipFill>
          </p:spPr>
        </p:sp>
      </p:grpSp>
      <p:sp>
        <p:nvSpPr>
          <p:cNvPr name="TextBox 10" id="10"/>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1975</a:t>
            </a:r>
          </a:p>
        </p:txBody>
      </p:sp>
      <p:sp>
        <p:nvSpPr>
          <p:cNvPr name="TextBox 11" id="11"/>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1980</a:t>
            </a:r>
          </a:p>
        </p:txBody>
      </p:sp>
      <p:sp>
        <p:nvSpPr>
          <p:cNvPr name="TextBox 12" id="12"/>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1985</a:t>
            </a:r>
          </a:p>
        </p:txBody>
      </p:sp>
      <p:sp>
        <p:nvSpPr>
          <p:cNvPr name="TextBox 13" id="13"/>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1990</a:t>
            </a:r>
          </a:p>
        </p:txBody>
      </p:sp>
      <p:sp>
        <p:nvSpPr>
          <p:cNvPr name="TextBox 14" id="14"/>
          <p:cNvSpPr txBox="true"/>
          <p:nvPr/>
        </p:nvSpPr>
        <p:spPr>
          <a:xfrm rot="0">
            <a:off x="13494298" y="3109341"/>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1992</a:t>
            </a:r>
          </a:p>
        </p:txBody>
      </p:sp>
      <p:sp>
        <p:nvSpPr>
          <p:cNvPr name="TextBox 15" id="15"/>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1995</a:t>
            </a:r>
          </a:p>
        </p:txBody>
      </p:sp>
      <p:sp>
        <p:nvSpPr>
          <p:cNvPr name="TextBox 16" id="16"/>
          <p:cNvSpPr txBox="true"/>
          <p:nvPr/>
        </p:nvSpPr>
        <p:spPr>
          <a:xfrm rot="0">
            <a:off x="1028700" y="3224589"/>
            <a:ext cx="8800871" cy="1362075"/>
          </a:xfrm>
          <a:prstGeom prst="rect">
            <a:avLst/>
          </a:prstGeom>
        </p:spPr>
        <p:txBody>
          <a:bodyPr anchor="t" rtlCol="false" tIns="0" lIns="0" bIns="0" rIns="0">
            <a:spAutoFit/>
          </a:bodyPr>
          <a:lstStyle/>
          <a:p>
            <a:pPr algn="l">
              <a:lnSpc>
                <a:spcPts val="5249"/>
              </a:lnSpc>
            </a:pPr>
            <a:r>
              <a:rPr lang="en-US" b="true" sz="3749" spc="14">
                <a:solidFill>
                  <a:srgbClr val="009FD6"/>
                </a:solidFill>
                <a:latin typeface="Myriad Condensed Bold"/>
                <a:ea typeface="Myriad Condensed Bold"/>
                <a:cs typeface="Myriad Condensed Bold"/>
                <a:sym typeface="Myriad Condensed Bold"/>
              </a:rPr>
              <a:t>1992: TREATY OF THE EUROPEAN UNION – MAASTRICHT TREATY</a:t>
            </a:r>
          </a:p>
        </p:txBody>
      </p:sp>
      <p:sp>
        <p:nvSpPr>
          <p:cNvPr name="TextBox 17" id="17"/>
          <p:cNvSpPr txBox="true"/>
          <p:nvPr/>
        </p:nvSpPr>
        <p:spPr>
          <a:xfrm rot="0">
            <a:off x="997396" y="4600951"/>
            <a:ext cx="8832175" cy="5260886"/>
          </a:xfrm>
          <a:prstGeom prst="rect">
            <a:avLst/>
          </a:prstGeom>
        </p:spPr>
        <p:txBody>
          <a:bodyPr anchor="t" rtlCol="false" tIns="0" lIns="0" bIns="0" rIns="0">
            <a:spAutoFit/>
          </a:bodyPr>
          <a:lstStyle/>
          <a:p>
            <a:pPr algn="l">
              <a:lnSpc>
                <a:spcPts val="3215"/>
              </a:lnSpc>
            </a:pPr>
            <a:r>
              <a:rPr lang="en-US" sz="2700">
                <a:solidFill>
                  <a:srgbClr val="000000"/>
                </a:solidFill>
                <a:latin typeface="Myriad Light"/>
                <a:ea typeface="Myriad Light"/>
                <a:cs typeface="Myriad Light"/>
                <a:sym typeface="Myriad Light"/>
              </a:rPr>
              <a:t>The Maastricht Treaty marked the actual beginning of cooperation on a </a:t>
            </a:r>
            <a:r>
              <a:rPr lang="en-US" b="true" sz="2700">
                <a:solidFill>
                  <a:srgbClr val="000000"/>
                </a:solidFill>
                <a:latin typeface="Myriad Semi-Bold"/>
                <a:ea typeface="Myriad Semi-Bold"/>
                <a:cs typeface="Myriad Semi-Bold"/>
                <a:sym typeface="Myriad Semi-Bold"/>
              </a:rPr>
              <a:t>political </a:t>
            </a:r>
            <a:r>
              <a:rPr lang="en-US" sz="2700">
                <a:solidFill>
                  <a:srgbClr val="000000"/>
                </a:solidFill>
                <a:latin typeface="Myriad Light"/>
                <a:ea typeface="Myriad Light"/>
                <a:cs typeface="Myriad Light"/>
                <a:sym typeface="Myriad Light"/>
              </a:rPr>
              <a:t>level, alongside the existing economic integration. A new name was given to the former European Communities: the </a:t>
            </a:r>
            <a:r>
              <a:rPr lang="en-US" b="true" sz="2700">
                <a:solidFill>
                  <a:srgbClr val="009FD6"/>
                </a:solidFill>
                <a:latin typeface="Myriad Semi-Bold"/>
                <a:ea typeface="Myriad Semi-Bold"/>
                <a:cs typeface="Myriad Semi-Bold"/>
                <a:sym typeface="Myriad Semi-Bold"/>
              </a:rPr>
              <a:t>European</a:t>
            </a:r>
            <a:r>
              <a:rPr lang="en-US" b="true" sz="2700">
                <a:solidFill>
                  <a:srgbClr val="000000"/>
                </a:solidFill>
                <a:latin typeface="Myriad Semi-Bold"/>
                <a:ea typeface="Myriad Semi-Bold"/>
                <a:cs typeface="Myriad Semi-Bold"/>
                <a:sym typeface="Myriad Semi-Bold"/>
              </a:rPr>
              <a:t> </a:t>
            </a:r>
            <a:r>
              <a:rPr lang="en-US" b="true" sz="2700">
                <a:solidFill>
                  <a:srgbClr val="F3D157"/>
                </a:solidFill>
                <a:latin typeface="Myriad Semi-Bold"/>
                <a:ea typeface="Myriad Semi-Bold"/>
                <a:cs typeface="Myriad Semi-Bold"/>
                <a:sym typeface="Myriad Semi-Bold"/>
              </a:rPr>
              <a:t>Union</a:t>
            </a:r>
            <a:r>
              <a:rPr lang="en-US" sz="2700">
                <a:solidFill>
                  <a:srgbClr val="000000"/>
                </a:solidFill>
                <a:latin typeface="Myriad Light"/>
                <a:ea typeface="Myriad Light"/>
                <a:cs typeface="Myriad Light"/>
                <a:sym typeface="Myriad Light"/>
              </a:rPr>
              <a:t>. The ‘new’ European Union consisted of </a:t>
            </a:r>
            <a:r>
              <a:rPr lang="en-US" b="true" sz="2700" u="sng">
                <a:solidFill>
                  <a:srgbClr val="000000"/>
                </a:solidFill>
                <a:latin typeface="Myriad Bold"/>
                <a:ea typeface="Myriad Bold"/>
                <a:cs typeface="Myriad Bold"/>
                <a:sym typeface="Myriad Bold"/>
              </a:rPr>
              <a:t>three main pillars</a:t>
            </a:r>
            <a:r>
              <a:rPr lang="en-US" sz="2700">
                <a:solidFill>
                  <a:srgbClr val="000000"/>
                </a:solidFill>
                <a:latin typeface="Myriad Light"/>
                <a:ea typeface="Myriad Light"/>
                <a:cs typeface="Myriad Light"/>
                <a:sym typeface="Myriad Light"/>
              </a:rPr>
              <a:t>:</a:t>
            </a:r>
          </a:p>
          <a:p>
            <a:pPr algn="l">
              <a:lnSpc>
                <a:spcPts val="3215"/>
              </a:lnSpc>
            </a:pPr>
          </a:p>
          <a:p>
            <a:pPr algn="l" marL="582930" indent="-291465" lvl="1">
              <a:lnSpc>
                <a:spcPts val="3215"/>
              </a:lnSpc>
              <a:buAutoNum type="arabicPeriod" startAt="1"/>
            </a:pPr>
            <a:r>
              <a:rPr lang="en-US" sz="2700" u="sng">
                <a:solidFill>
                  <a:srgbClr val="000000"/>
                </a:solidFill>
                <a:latin typeface="Myriad"/>
                <a:ea typeface="Myriad"/>
                <a:cs typeface="Myriad"/>
                <a:sym typeface="Myriad"/>
              </a:rPr>
              <a:t>Economic integration:</a:t>
            </a:r>
            <a:r>
              <a:rPr lang="en-US" sz="2700">
                <a:solidFill>
                  <a:srgbClr val="000000"/>
                </a:solidFill>
                <a:latin typeface="Myriad Light"/>
                <a:ea typeface="Myriad Light"/>
                <a:cs typeface="Myriad Light"/>
                <a:sym typeface="Myriad Light"/>
              </a:rPr>
              <a:t> </a:t>
            </a:r>
            <a:r>
              <a:rPr lang="en-US" sz="2700">
                <a:solidFill>
                  <a:srgbClr val="000000"/>
                </a:solidFill>
                <a:latin typeface="Myriad"/>
                <a:ea typeface="Myriad"/>
                <a:cs typeface="Myriad"/>
                <a:sym typeface="Myriad"/>
              </a:rPr>
              <a:t>The Member States decided to </a:t>
            </a:r>
            <a:r>
              <a:rPr lang="en-US" sz="2700">
                <a:solidFill>
                  <a:srgbClr val="000000"/>
                </a:solidFill>
                <a:latin typeface="Myriad"/>
                <a:ea typeface="Myriad"/>
                <a:cs typeface="Myriad"/>
                <a:sym typeface="Myriad"/>
              </a:rPr>
              <a:t>enhance economic integration and to establish a common European currency: </a:t>
            </a:r>
            <a:r>
              <a:rPr lang="en-US" b="true" sz="2700">
                <a:solidFill>
                  <a:srgbClr val="000000"/>
                </a:solidFill>
                <a:latin typeface="Myriad Bold"/>
                <a:ea typeface="Myriad Bold"/>
                <a:cs typeface="Myriad Bold"/>
                <a:sym typeface="Myriad Bold"/>
              </a:rPr>
              <a:t>the euro</a:t>
            </a:r>
            <a:r>
              <a:rPr lang="en-US" sz="2700">
                <a:solidFill>
                  <a:srgbClr val="000000"/>
                </a:solidFill>
                <a:latin typeface="Myriad"/>
                <a:ea typeface="Myriad"/>
                <a:cs typeface="Myriad"/>
                <a:sym typeface="Myriad"/>
              </a:rPr>
              <a:t>.</a:t>
            </a:r>
          </a:p>
          <a:p>
            <a:pPr algn="l" marL="582930" indent="-291465" lvl="1">
              <a:lnSpc>
                <a:spcPts val="3215"/>
              </a:lnSpc>
              <a:buAutoNum type="arabicPeriod" startAt="1"/>
            </a:pPr>
            <a:r>
              <a:rPr lang="en-US" sz="2700">
                <a:solidFill>
                  <a:srgbClr val="000000"/>
                </a:solidFill>
                <a:latin typeface="Myriad"/>
                <a:ea typeface="Myriad"/>
                <a:cs typeface="Myriad"/>
                <a:sym typeface="Myriad"/>
              </a:rPr>
              <a:t>Cooperation on foreign and security policy.</a:t>
            </a:r>
          </a:p>
          <a:p>
            <a:pPr algn="l" marL="582930" indent="-291465" lvl="1">
              <a:lnSpc>
                <a:spcPts val="3215"/>
              </a:lnSpc>
              <a:buAutoNum type="arabicPeriod" startAt="1"/>
            </a:pPr>
            <a:r>
              <a:rPr lang="en-US" sz="2700">
                <a:solidFill>
                  <a:srgbClr val="000000"/>
                </a:solidFill>
                <a:latin typeface="Myriad"/>
                <a:ea typeface="Myriad"/>
                <a:cs typeface="Myriad"/>
                <a:sym typeface="Myriad"/>
              </a:rPr>
              <a:t>Cooperation on home/domestic affairs and justice.</a:t>
            </a:r>
          </a:p>
          <a:p>
            <a:pPr algn="l">
              <a:lnSpc>
                <a:spcPts val="3215"/>
              </a:lnSpc>
            </a:pPr>
          </a:p>
          <a:p>
            <a:pPr algn="l">
              <a:lnSpc>
                <a:spcPts val="3215"/>
              </a:lnSpc>
            </a:pPr>
            <a:r>
              <a:rPr lang="en-US" sz="2700">
                <a:solidFill>
                  <a:srgbClr val="000000"/>
                </a:solidFill>
                <a:latin typeface="Myriad Light"/>
                <a:ea typeface="Myriad Light"/>
                <a:cs typeface="Myriad Light"/>
                <a:sym typeface="Myriad Light"/>
              </a:rPr>
              <a:t>This treaty was signed in </a:t>
            </a:r>
            <a:r>
              <a:rPr lang="en-US" b="true" sz="2700" u="sng">
                <a:solidFill>
                  <a:srgbClr val="000000"/>
                </a:solidFill>
                <a:latin typeface="Myriad Bold"/>
                <a:ea typeface="Myriad Bold"/>
                <a:cs typeface="Myriad Bold"/>
                <a:sym typeface="Myriad Bold"/>
              </a:rPr>
              <a:t>1992</a:t>
            </a:r>
            <a:r>
              <a:rPr lang="en-US" sz="2700">
                <a:solidFill>
                  <a:srgbClr val="000000"/>
                </a:solidFill>
                <a:latin typeface="Myriad Light"/>
                <a:ea typeface="Myriad Light"/>
                <a:cs typeface="Myriad Light"/>
                <a:sym typeface="Myriad Light"/>
              </a:rPr>
              <a:t> and entered into force in </a:t>
            </a:r>
            <a:r>
              <a:rPr lang="en-US" sz="2700" u="sng">
                <a:solidFill>
                  <a:srgbClr val="000000"/>
                </a:solidFill>
                <a:latin typeface="Myriad Light"/>
                <a:ea typeface="Myriad Light"/>
                <a:cs typeface="Myriad Light"/>
                <a:sym typeface="Myriad Light"/>
              </a:rPr>
              <a:t>1993</a:t>
            </a:r>
            <a:r>
              <a:rPr lang="en-US" sz="2700">
                <a:solidFill>
                  <a:srgbClr val="000000"/>
                </a:solidFill>
                <a:latin typeface="Myriad Light"/>
                <a:ea typeface="Myriad Light"/>
                <a:cs typeface="Myriad Light"/>
                <a:sym typeface="Myriad Light"/>
              </a:rPr>
              <a:t>.</a:t>
            </a:r>
          </a:p>
        </p:txBody>
      </p:sp>
      <p:sp>
        <p:nvSpPr>
          <p:cNvPr name="TextBox 18" id="18"/>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19" id="19"/>
          <p:cNvGrpSpPr/>
          <p:nvPr/>
        </p:nvGrpSpPr>
        <p:grpSpPr>
          <a:xfrm rot="0">
            <a:off x="0" y="-287460"/>
            <a:ext cx="18049634" cy="1316160"/>
            <a:chOff x="0" y="0"/>
            <a:chExt cx="24066179" cy="1754880"/>
          </a:xfrm>
        </p:grpSpPr>
        <p:sp>
          <p:nvSpPr>
            <p:cNvPr name="Freeform 20" id="20"/>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1" id="21"/>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6078" y="1613630"/>
            <a:ext cx="17321922" cy="1589299"/>
            <a:chOff x="0" y="0"/>
            <a:chExt cx="15397264" cy="1412710"/>
          </a:xfrm>
        </p:grpSpPr>
        <p:sp>
          <p:nvSpPr>
            <p:cNvPr name="Freeform 3" id="3"/>
            <p:cNvSpPr/>
            <p:nvPr/>
          </p:nvSpPr>
          <p:spPr>
            <a:xfrm flipH="false" flipV="false" rot="0">
              <a:off x="0" y="0"/>
              <a:ext cx="15397226" cy="1412748"/>
            </a:xfrm>
            <a:custGeom>
              <a:avLst/>
              <a:gdLst/>
              <a:ahLst/>
              <a:cxnLst/>
              <a:rect r="r" b="b" t="t" l="l"/>
              <a:pathLst>
                <a:path h="1412748" w="15397226">
                  <a:moveTo>
                    <a:pt x="0" y="0"/>
                  </a:moveTo>
                  <a:lnTo>
                    <a:pt x="15397226" y="0"/>
                  </a:lnTo>
                  <a:lnTo>
                    <a:pt x="15397226" y="1412748"/>
                  </a:lnTo>
                  <a:lnTo>
                    <a:pt x="0" y="1412748"/>
                  </a:lnTo>
                  <a:lnTo>
                    <a:pt x="0" y="0"/>
                  </a:lnTo>
                  <a:close/>
                </a:path>
              </a:pathLst>
            </a:custGeom>
            <a:blipFill>
              <a:blip r:embed="rId2"/>
              <a:stretch>
                <a:fillRect l="0" t="0" r="0" b="2"/>
              </a:stretch>
            </a:blipFill>
          </p:spPr>
        </p:sp>
      </p:grpSp>
      <p:grpSp>
        <p:nvGrpSpPr>
          <p:cNvPr name="Group 4" id="4"/>
          <p:cNvGrpSpPr/>
          <p:nvPr/>
        </p:nvGrpSpPr>
        <p:grpSpPr>
          <a:xfrm rot="0">
            <a:off x="19088" y="1613630"/>
            <a:ext cx="978308" cy="1589299"/>
            <a:chOff x="0" y="0"/>
            <a:chExt cx="869607" cy="1412710"/>
          </a:xfrm>
        </p:grpSpPr>
        <p:sp>
          <p:nvSpPr>
            <p:cNvPr name="Freeform 5" id="5"/>
            <p:cNvSpPr/>
            <p:nvPr/>
          </p:nvSpPr>
          <p:spPr>
            <a:xfrm flipH="false" flipV="false" rot="0">
              <a:off x="0" y="0"/>
              <a:ext cx="869569" cy="1412748"/>
            </a:xfrm>
            <a:custGeom>
              <a:avLst/>
              <a:gdLst/>
              <a:ahLst/>
              <a:cxnLst/>
              <a:rect r="r" b="b" t="t" l="l"/>
              <a:pathLst>
                <a:path h="1412748" w="869569">
                  <a:moveTo>
                    <a:pt x="0" y="0"/>
                  </a:moveTo>
                  <a:lnTo>
                    <a:pt x="869569" y="0"/>
                  </a:lnTo>
                  <a:lnTo>
                    <a:pt x="869569" y="1412748"/>
                  </a:lnTo>
                  <a:lnTo>
                    <a:pt x="0" y="1412748"/>
                  </a:lnTo>
                  <a:lnTo>
                    <a:pt x="0" y="0"/>
                  </a:lnTo>
                  <a:close/>
                </a:path>
              </a:pathLst>
            </a:custGeom>
            <a:blipFill>
              <a:blip r:embed="rId2"/>
              <a:stretch>
                <a:fillRect l="-1670616" t="0" r="-4" b="2"/>
              </a:stretch>
            </a:blipFill>
          </p:spPr>
        </p:sp>
      </p:grpSp>
      <p:grpSp>
        <p:nvGrpSpPr>
          <p:cNvPr name="Group 6" id="6"/>
          <p:cNvGrpSpPr/>
          <p:nvPr/>
        </p:nvGrpSpPr>
        <p:grpSpPr>
          <a:xfrm rot="0">
            <a:off x="9076420" y="4203354"/>
            <a:ext cx="9211580" cy="6083646"/>
            <a:chOff x="0" y="0"/>
            <a:chExt cx="8188071" cy="5407685"/>
          </a:xfrm>
        </p:grpSpPr>
        <p:sp>
          <p:nvSpPr>
            <p:cNvPr name="Freeform 7" id="7"/>
            <p:cNvSpPr/>
            <p:nvPr/>
          </p:nvSpPr>
          <p:spPr>
            <a:xfrm flipH="false" flipV="false" rot="0">
              <a:off x="0" y="0"/>
              <a:ext cx="8188071" cy="5407660"/>
            </a:xfrm>
            <a:custGeom>
              <a:avLst/>
              <a:gdLst/>
              <a:ahLst/>
              <a:cxnLst/>
              <a:rect r="r" b="b" t="t" l="l"/>
              <a:pathLst>
                <a:path h="5407660" w="8188071">
                  <a:moveTo>
                    <a:pt x="0" y="0"/>
                  </a:moveTo>
                  <a:lnTo>
                    <a:pt x="8188071" y="0"/>
                  </a:lnTo>
                  <a:lnTo>
                    <a:pt x="8188071" y="5407660"/>
                  </a:lnTo>
                  <a:lnTo>
                    <a:pt x="0" y="5407660"/>
                  </a:lnTo>
                  <a:lnTo>
                    <a:pt x="0" y="0"/>
                  </a:lnTo>
                  <a:close/>
                </a:path>
              </a:pathLst>
            </a:custGeom>
            <a:blipFill>
              <a:blip r:embed="rId3"/>
              <a:stretch>
                <a:fillRect l="0" t="0" r="0" b="-999"/>
              </a:stretch>
            </a:blipFill>
          </p:spPr>
        </p:sp>
      </p:grpSp>
      <p:grpSp>
        <p:nvGrpSpPr>
          <p:cNvPr name="Group 8" id="8"/>
          <p:cNvGrpSpPr/>
          <p:nvPr/>
        </p:nvGrpSpPr>
        <p:grpSpPr>
          <a:xfrm rot="0">
            <a:off x="3305799" y="2167085"/>
            <a:ext cx="879467" cy="1565867"/>
            <a:chOff x="0" y="0"/>
            <a:chExt cx="781748" cy="1391882"/>
          </a:xfrm>
        </p:grpSpPr>
        <p:sp>
          <p:nvSpPr>
            <p:cNvPr name="Freeform 9" id="9"/>
            <p:cNvSpPr/>
            <p:nvPr/>
          </p:nvSpPr>
          <p:spPr>
            <a:xfrm flipH="false" flipV="false" rot="0">
              <a:off x="0" y="0"/>
              <a:ext cx="781685" cy="1391920"/>
            </a:xfrm>
            <a:custGeom>
              <a:avLst/>
              <a:gdLst/>
              <a:ahLst/>
              <a:cxnLst/>
              <a:rect r="r" b="b" t="t" l="l"/>
              <a:pathLst>
                <a:path h="1391920" w="781685">
                  <a:moveTo>
                    <a:pt x="0" y="0"/>
                  </a:moveTo>
                  <a:lnTo>
                    <a:pt x="781685" y="0"/>
                  </a:lnTo>
                  <a:lnTo>
                    <a:pt x="781685" y="1391920"/>
                  </a:lnTo>
                  <a:lnTo>
                    <a:pt x="0" y="1391920"/>
                  </a:lnTo>
                  <a:lnTo>
                    <a:pt x="0" y="0"/>
                  </a:lnTo>
                  <a:close/>
                </a:path>
              </a:pathLst>
            </a:custGeom>
            <a:blipFill>
              <a:blip r:embed="rId4"/>
              <a:stretch>
                <a:fillRect l="0" t="0" r="-8" b="1"/>
              </a:stretch>
            </a:blipFill>
          </p:spPr>
        </p:sp>
      </p:grpSp>
      <p:sp>
        <p:nvSpPr>
          <p:cNvPr name="TextBox 10" id="10"/>
          <p:cNvSpPr txBox="true"/>
          <p:nvPr/>
        </p:nvSpPr>
        <p:spPr>
          <a:xfrm rot="0">
            <a:off x="1934242"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2000</a:t>
            </a:r>
          </a:p>
        </p:txBody>
      </p:sp>
      <p:sp>
        <p:nvSpPr>
          <p:cNvPr name="TextBox 11" id="11"/>
          <p:cNvSpPr txBox="true"/>
          <p:nvPr/>
        </p:nvSpPr>
        <p:spPr>
          <a:xfrm rot="0">
            <a:off x="3485790" y="3109341"/>
            <a:ext cx="519485" cy="458153"/>
          </a:xfrm>
          <a:prstGeom prst="rect">
            <a:avLst/>
          </a:prstGeom>
        </p:spPr>
        <p:txBody>
          <a:bodyPr anchor="t" rtlCol="false" tIns="0" lIns="0" bIns="0" rIns="0">
            <a:spAutoFit/>
          </a:bodyPr>
          <a:lstStyle/>
          <a:p>
            <a:pPr algn="l">
              <a:lnSpc>
                <a:spcPts val="3359"/>
              </a:lnSpc>
            </a:pPr>
            <a:r>
              <a:rPr lang="en-US" b="true" sz="2399">
                <a:solidFill>
                  <a:srgbClr val="000000"/>
                </a:solidFill>
                <a:latin typeface="Myriad Condensed Bold"/>
                <a:ea typeface="Myriad Condensed Bold"/>
                <a:cs typeface="Myriad Condensed Bold"/>
                <a:sym typeface="Myriad Condensed Bold"/>
              </a:rPr>
              <a:t>2002</a:t>
            </a:r>
          </a:p>
        </p:txBody>
      </p:sp>
      <p:sp>
        <p:nvSpPr>
          <p:cNvPr name="TextBox 12" id="12"/>
          <p:cNvSpPr txBox="true"/>
          <p:nvPr/>
        </p:nvSpPr>
        <p:spPr>
          <a:xfrm rot="0">
            <a:off x="5235654"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2005</a:t>
            </a:r>
          </a:p>
        </p:txBody>
      </p:sp>
      <p:sp>
        <p:nvSpPr>
          <p:cNvPr name="TextBox 13" id="13"/>
          <p:cNvSpPr txBox="true"/>
          <p:nvPr/>
        </p:nvSpPr>
        <p:spPr>
          <a:xfrm rot="0">
            <a:off x="8573543"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2010</a:t>
            </a:r>
          </a:p>
        </p:txBody>
      </p:sp>
      <p:sp>
        <p:nvSpPr>
          <p:cNvPr name="TextBox 14" id="14"/>
          <p:cNvSpPr txBox="true"/>
          <p:nvPr/>
        </p:nvSpPr>
        <p:spPr>
          <a:xfrm rot="0">
            <a:off x="11911417"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2015</a:t>
            </a:r>
          </a:p>
        </p:txBody>
      </p:sp>
      <p:sp>
        <p:nvSpPr>
          <p:cNvPr name="TextBox 15" id="15"/>
          <p:cNvSpPr txBox="true"/>
          <p:nvPr/>
        </p:nvSpPr>
        <p:spPr>
          <a:xfrm rot="0">
            <a:off x="15081399" y="1884045"/>
            <a:ext cx="476731" cy="455290"/>
          </a:xfrm>
          <a:prstGeom prst="rect">
            <a:avLst/>
          </a:prstGeom>
        </p:spPr>
        <p:txBody>
          <a:bodyPr anchor="t" rtlCol="false" tIns="0" lIns="0" bIns="0" rIns="0">
            <a:spAutoFit/>
          </a:bodyPr>
          <a:lstStyle/>
          <a:p>
            <a:pPr algn="l">
              <a:lnSpc>
                <a:spcPts val="3359"/>
              </a:lnSpc>
            </a:pPr>
            <a:r>
              <a:rPr lang="en-US" sz="2399">
                <a:solidFill>
                  <a:srgbClr val="000000"/>
                </a:solidFill>
                <a:latin typeface="Myriad Condensed"/>
                <a:ea typeface="Myriad Condensed"/>
                <a:cs typeface="Myriad Condensed"/>
                <a:sym typeface="Myriad Condensed"/>
              </a:rPr>
              <a:t>2020</a:t>
            </a:r>
          </a:p>
        </p:txBody>
      </p:sp>
      <p:sp>
        <p:nvSpPr>
          <p:cNvPr name="TextBox 16" id="16"/>
          <p:cNvSpPr txBox="true"/>
          <p:nvPr/>
        </p:nvSpPr>
        <p:spPr>
          <a:xfrm rot="0">
            <a:off x="1028700" y="4218727"/>
            <a:ext cx="5584180" cy="704850"/>
          </a:xfrm>
          <a:prstGeom prst="rect">
            <a:avLst/>
          </a:prstGeom>
        </p:spPr>
        <p:txBody>
          <a:bodyPr anchor="t" rtlCol="false" tIns="0" lIns="0" bIns="0" rIns="0">
            <a:spAutoFit/>
          </a:bodyPr>
          <a:lstStyle/>
          <a:p>
            <a:pPr algn="l">
              <a:lnSpc>
                <a:spcPts val="5249"/>
              </a:lnSpc>
            </a:pPr>
            <a:r>
              <a:rPr lang="en-US" b="true" sz="3749">
                <a:solidFill>
                  <a:srgbClr val="009FD6"/>
                </a:solidFill>
                <a:latin typeface="Myriad Condensed Bold"/>
                <a:ea typeface="Myriad Condensed Bold"/>
                <a:cs typeface="Myriad Condensed Bold"/>
                <a:sym typeface="Myriad Condensed Bold"/>
              </a:rPr>
              <a:t>2002: INTRODUCTION OF THE EURO</a:t>
            </a:r>
          </a:p>
        </p:txBody>
      </p:sp>
      <p:sp>
        <p:nvSpPr>
          <p:cNvPr name="TextBox 17" id="17"/>
          <p:cNvSpPr txBox="true"/>
          <p:nvPr/>
        </p:nvSpPr>
        <p:spPr>
          <a:xfrm rot="0">
            <a:off x="1028700" y="5223615"/>
            <a:ext cx="9311904" cy="1389317"/>
          </a:xfrm>
          <a:prstGeom prst="rect">
            <a:avLst/>
          </a:prstGeom>
        </p:spPr>
        <p:txBody>
          <a:bodyPr anchor="t" rtlCol="false" tIns="0" lIns="0" bIns="0" rIns="0">
            <a:spAutoFit/>
          </a:bodyPr>
          <a:lstStyle/>
          <a:p>
            <a:pPr algn="l">
              <a:lnSpc>
                <a:spcPts val="3573"/>
              </a:lnSpc>
            </a:pPr>
            <a:r>
              <a:rPr lang="en-US" sz="3000">
                <a:solidFill>
                  <a:srgbClr val="000000"/>
                </a:solidFill>
                <a:latin typeface="Myriad Light"/>
                <a:ea typeface="Myriad Light"/>
                <a:cs typeface="Myriad Light"/>
                <a:sym typeface="Myriad Light"/>
              </a:rPr>
              <a:t>The euro was introduced into the banking system in 1999. But people only started using euro coins and notes on </a:t>
            </a:r>
            <a:r>
              <a:rPr lang="en-US" b="true" sz="3000">
                <a:solidFill>
                  <a:srgbClr val="000000"/>
                </a:solidFill>
                <a:latin typeface="Myriad Bold"/>
                <a:ea typeface="Myriad Bold"/>
                <a:cs typeface="Myriad Bold"/>
                <a:sym typeface="Myriad Bold"/>
              </a:rPr>
              <a:t>1 January 2002</a:t>
            </a:r>
            <a:r>
              <a:rPr lang="en-US" sz="3000">
                <a:solidFill>
                  <a:srgbClr val="000000"/>
                </a:solidFill>
                <a:latin typeface="Myriad Light"/>
                <a:ea typeface="Myriad Light"/>
                <a:cs typeface="Myriad Light"/>
                <a:sym typeface="Myriad Light"/>
              </a:rPr>
              <a:t>.</a:t>
            </a:r>
          </a:p>
        </p:txBody>
      </p:sp>
      <p:sp>
        <p:nvSpPr>
          <p:cNvPr name="TextBox 18" id="18"/>
          <p:cNvSpPr txBox="true"/>
          <p:nvPr/>
        </p:nvSpPr>
        <p:spPr>
          <a:xfrm rot="0">
            <a:off x="958663" y="750951"/>
            <a:ext cx="16836380" cy="857250"/>
          </a:xfrm>
          <a:prstGeom prst="rect">
            <a:avLst/>
          </a:prstGeom>
        </p:spPr>
        <p:txBody>
          <a:bodyPr anchor="t" rtlCol="false" tIns="0" lIns="0" bIns="0" rIns="0">
            <a:spAutoFit/>
          </a:bodyPr>
          <a:lstStyle/>
          <a:p>
            <a:pPr algn="l">
              <a:lnSpc>
                <a:spcPts val="6299"/>
              </a:lnSpc>
            </a:pPr>
            <a:r>
              <a:rPr lang="en-US" b="true" sz="4500">
                <a:solidFill>
                  <a:srgbClr val="000000"/>
                </a:solidFill>
                <a:latin typeface="Myriad Bold"/>
                <a:ea typeface="Myriad Bold"/>
                <a:cs typeface="Myriad Bold"/>
                <a:sym typeface="Myriad Bold"/>
              </a:rPr>
              <a:t>FROM COAL AND STEEL TO A COMMON EURO AND BEYOND</a:t>
            </a:r>
          </a:p>
        </p:txBody>
      </p:sp>
      <p:grpSp>
        <p:nvGrpSpPr>
          <p:cNvPr name="Group 19" id="19"/>
          <p:cNvGrpSpPr/>
          <p:nvPr/>
        </p:nvGrpSpPr>
        <p:grpSpPr>
          <a:xfrm rot="0">
            <a:off x="0" y="-287460"/>
            <a:ext cx="18049634" cy="1316160"/>
            <a:chOff x="0" y="0"/>
            <a:chExt cx="24066179" cy="1754880"/>
          </a:xfrm>
        </p:grpSpPr>
        <p:sp>
          <p:nvSpPr>
            <p:cNvPr name="Freeform 20" id="20"/>
            <p:cNvSpPr/>
            <p:nvPr/>
          </p:nvSpPr>
          <p:spPr>
            <a:xfrm flipH="false" flipV="false" rot="0">
              <a:off x="0" y="0"/>
              <a:ext cx="3889466" cy="1754880"/>
            </a:xfrm>
            <a:custGeom>
              <a:avLst/>
              <a:gdLst/>
              <a:ahLst/>
              <a:cxnLst/>
              <a:rect r="r" b="b" t="t" l="l"/>
              <a:pathLst>
                <a:path h="1754880" w="3889466">
                  <a:moveTo>
                    <a:pt x="0" y="0"/>
                  </a:moveTo>
                  <a:lnTo>
                    <a:pt x="3889466" y="0"/>
                  </a:lnTo>
                  <a:lnTo>
                    <a:pt x="3889466" y="1754880"/>
                  </a:lnTo>
                  <a:lnTo>
                    <a:pt x="0" y="1754880"/>
                  </a:lnTo>
                  <a:lnTo>
                    <a:pt x="0" y="0"/>
                  </a:lnTo>
                  <a:close/>
                </a:path>
              </a:pathLst>
            </a:custGeom>
            <a:blipFill>
              <a:blip r:embed="rId5"/>
              <a:stretch>
                <a:fillRect l="0" t="0" r="0" b="0"/>
              </a:stretch>
            </a:blipFill>
          </p:spPr>
        </p:sp>
        <p:sp>
          <p:nvSpPr>
            <p:cNvPr name="Freeform 21" id="21"/>
            <p:cNvSpPr/>
            <p:nvPr/>
          </p:nvSpPr>
          <p:spPr>
            <a:xfrm flipH="false" flipV="false" rot="0">
              <a:off x="20108532" y="552781"/>
              <a:ext cx="3957647" cy="830295"/>
            </a:xfrm>
            <a:custGeom>
              <a:avLst/>
              <a:gdLst/>
              <a:ahLst/>
              <a:cxnLst/>
              <a:rect r="r" b="b" t="t" l="l"/>
              <a:pathLst>
                <a:path h="830295" w="3957647">
                  <a:moveTo>
                    <a:pt x="0" y="0"/>
                  </a:moveTo>
                  <a:lnTo>
                    <a:pt x="3957647" y="0"/>
                  </a:lnTo>
                  <a:lnTo>
                    <a:pt x="3957647" y="830295"/>
                  </a:lnTo>
                  <a:lnTo>
                    <a:pt x="0" y="830295"/>
                  </a:lnTo>
                  <a:lnTo>
                    <a:pt x="0" y="0"/>
                  </a:lnTo>
                  <a:close/>
                </a:path>
              </a:pathLst>
            </a:custGeom>
            <a:blipFill>
              <a:blip r:embed="rId6"/>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DAHBsXQ01Os</dc:identifier>
  <dcterms:modified xsi:type="dcterms:W3CDTF">2011-08-01T06:04:30Z</dcterms:modified>
  <cp:revision>1</cp:revision>
  <dc:title>Lesson C:  A Brief History of the EU &amp; Simple EU Facts - EN</dc:title>
</cp:coreProperties>
</file>