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Montserrat Ultra-Bold" charset="1" panose="00000900000000000000"/>
      <p:regular r:id="rId11"/>
    </p:embeddedFont>
    <p:embeddedFont>
      <p:font typeface="New Spirit" charset="1" panose="00000706000000000000"/>
      <p:regular r:id="rId12"/>
    </p:embeddedFont>
    <p:embeddedFont>
      <p:font typeface="Montserrat" charset="1" panose="00000500000000000000"/>
      <p:regular r:id="rId13"/>
    </p:embeddedFont>
    <p:embeddedFont>
      <p:font typeface="Montserrat Bold" charset="1" panose="00000800000000000000"/>
      <p:regular r:id="rId14"/>
    </p:embeddedFont>
    <p:embeddedFont>
      <p:font typeface="Montserrat Medium" charset="1" panose="00000600000000000000"/>
      <p:regular r:id="rId15"/>
    </p:embeddedFont>
    <p:embeddedFont>
      <p:font typeface="Montserrat Italics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20.png" Type="http://schemas.openxmlformats.org/officeDocument/2006/relationships/image"/><Relationship Id="rId13" Target="../media/image21.png" Type="http://schemas.openxmlformats.org/officeDocument/2006/relationships/image"/><Relationship Id="rId14" Target="../media/image22.svg" Type="http://schemas.openxmlformats.org/officeDocument/2006/relationships/image"/><Relationship Id="rId15" Target="../media/image23.png" Type="http://schemas.openxmlformats.org/officeDocument/2006/relationships/image"/><Relationship Id="rId16" Target="../media/image24.png" Type="http://schemas.openxmlformats.org/officeDocument/2006/relationships/image"/><Relationship Id="rId17" Target="../media/image25.png" Type="http://schemas.openxmlformats.org/officeDocument/2006/relationships/image"/><Relationship Id="rId18" Target="../media/image26.png" Type="http://schemas.openxmlformats.org/officeDocument/2006/relationships/image"/><Relationship Id="rId19" Target="../media/image27.svg" Type="http://schemas.openxmlformats.org/officeDocument/2006/relationships/image"/><Relationship Id="rId2" Target="../media/image10.png" Type="http://schemas.openxmlformats.org/officeDocument/2006/relationships/image"/><Relationship Id="rId20" Target="../media/image28.jpeg" Type="http://schemas.openxmlformats.org/officeDocument/2006/relationships/image"/><Relationship Id="rId21" Target="../media/image29.jpeg" Type="http://schemas.openxmlformats.org/officeDocument/2006/relationships/image"/><Relationship Id="rId22" Target="../media/image30.jpeg" Type="http://schemas.openxmlformats.org/officeDocument/2006/relationships/image"/><Relationship Id="rId23" Target="../media/image8.png" Type="http://schemas.openxmlformats.org/officeDocument/2006/relationships/image"/><Relationship Id="rId24" Target="../media/image9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Relationship Id="rId4" Target="../media/image33.png" Type="http://schemas.openxmlformats.org/officeDocument/2006/relationships/image"/><Relationship Id="rId5" Target="../media/image3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19491" y="0"/>
            <a:ext cx="233388" cy="8529945"/>
            <a:chOff x="0" y="0"/>
            <a:chExt cx="61469" cy="22465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469" cy="2246570"/>
            </a:xfrm>
            <a:custGeom>
              <a:avLst/>
              <a:gdLst/>
              <a:ahLst/>
              <a:cxnLst/>
              <a:rect r="r" b="b" t="t" l="l"/>
              <a:pathLst>
                <a:path h="2246570" w="61469">
                  <a:moveTo>
                    <a:pt x="0" y="0"/>
                  </a:moveTo>
                  <a:lnTo>
                    <a:pt x="61469" y="0"/>
                  </a:lnTo>
                  <a:lnTo>
                    <a:pt x="61469" y="2246570"/>
                  </a:lnTo>
                  <a:lnTo>
                    <a:pt x="0" y="2246570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469" cy="22846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260228" y="1866623"/>
            <a:ext cx="11999072" cy="223972"/>
            <a:chOff x="0" y="0"/>
            <a:chExt cx="3160249" cy="58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160249" cy="58988"/>
            </a:xfrm>
            <a:custGeom>
              <a:avLst/>
              <a:gdLst/>
              <a:ahLst/>
              <a:cxnLst/>
              <a:rect r="r" b="b" t="t" l="l"/>
              <a:pathLst>
                <a:path h="58988" w="3160249">
                  <a:moveTo>
                    <a:pt x="0" y="0"/>
                  </a:moveTo>
                  <a:lnTo>
                    <a:pt x="3160249" y="0"/>
                  </a:lnTo>
                  <a:lnTo>
                    <a:pt x="3160249" y="58988"/>
                  </a:lnTo>
                  <a:lnTo>
                    <a:pt x="0" y="58988"/>
                  </a:lnTo>
                  <a:close/>
                </a:path>
              </a:pathLst>
            </a:custGeom>
            <a:solidFill>
              <a:srgbClr val="F9B31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160249" cy="97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952808" y="8772632"/>
            <a:ext cx="323576" cy="485668"/>
          </a:xfrm>
          <a:custGeom>
            <a:avLst/>
            <a:gdLst/>
            <a:ahLst/>
            <a:cxnLst/>
            <a:rect r="r" b="b" t="t" l="l"/>
            <a:pathLst>
              <a:path h="485668" w="323576">
                <a:moveTo>
                  <a:pt x="0" y="0"/>
                </a:moveTo>
                <a:lnTo>
                  <a:pt x="323576" y="0"/>
                </a:lnTo>
                <a:lnTo>
                  <a:pt x="323576" y="485668"/>
                </a:lnTo>
                <a:lnTo>
                  <a:pt x="0" y="485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276384" y="8772632"/>
            <a:ext cx="323576" cy="485668"/>
          </a:xfrm>
          <a:custGeom>
            <a:avLst/>
            <a:gdLst/>
            <a:ahLst/>
            <a:cxnLst/>
            <a:rect r="r" b="b" t="t" l="l"/>
            <a:pathLst>
              <a:path h="485668" w="323576">
                <a:moveTo>
                  <a:pt x="0" y="0"/>
                </a:moveTo>
                <a:lnTo>
                  <a:pt x="323576" y="0"/>
                </a:lnTo>
                <a:lnTo>
                  <a:pt x="323576" y="485668"/>
                </a:lnTo>
                <a:lnTo>
                  <a:pt x="0" y="485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599960" y="8772632"/>
            <a:ext cx="323576" cy="485668"/>
          </a:xfrm>
          <a:custGeom>
            <a:avLst/>
            <a:gdLst/>
            <a:ahLst/>
            <a:cxnLst/>
            <a:rect r="r" b="b" t="t" l="l"/>
            <a:pathLst>
              <a:path h="485668" w="323576">
                <a:moveTo>
                  <a:pt x="0" y="0"/>
                </a:moveTo>
                <a:lnTo>
                  <a:pt x="323576" y="0"/>
                </a:lnTo>
                <a:lnTo>
                  <a:pt x="323576" y="485668"/>
                </a:lnTo>
                <a:lnTo>
                  <a:pt x="0" y="485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923536" y="8772632"/>
            <a:ext cx="323576" cy="485668"/>
          </a:xfrm>
          <a:custGeom>
            <a:avLst/>
            <a:gdLst/>
            <a:ahLst/>
            <a:cxnLst/>
            <a:rect r="r" b="b" t="t" l="l"/>
            <a:pathLst>
              <a:path h="485668" w="323576">
                <a:moveTo>
                  <a:pt x="0" y="0"/>
                </a:moveTo>
                <a:lnTo>
                  <a:pt x="323577" y="0"/>
                </a:lnTo>
                <a:lnTo>
                  <a:pt x="323577" y="485668"/>
                </a:lnTo>
                <a:lnTo>
                  <a:pt x="0" y="485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247113" y="8772632"/>
            <a:ext cx="323576" cy="485668"/>
          </a:xfrm>
          <a:custGeom>
            <a:avLst/>
            <a:gdLst/>
            <a:ahLst/>
            <a:cxnLst/>
            <a:rect r="r" b="b" t="t" l="l"/>
            <a:pathLst>
              <a:path h="485668" w="323576">
                <a:moveTo>
                  <a:pt x="0" y="0"/>
                </a:moveTo>
                <a:lnTo>
                  <a:pt x="323576" y="0"/>
                </a:lnTo>
                <a:lnTo>
                  <a:pt x="323576" y="485668"/>
                </a:lnTo>
                <a:lnTo>
                  <a:pt x="0" y="485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526512" y="171622"/>
            <a:ext cx="2002473" cy="1372182"/>
          </a:xfrm>
          <a:custGeom>
            <a:avLst/>
            <a:gdLst/>
            <a:ahLst/>
            <a:cxnLst/>
            <a:rect r="r" b="b" t="t" l="l"/>
            <a:pathLst>
              <a:path h="1372182" w="2002473">
                <a:moveTo>
                  <a:pt x="0" y="0"/>
                </a:moveTo>
                <a:lnTo>
                  <a:pt x="2002473" y="0"/>
                </a:lnTo>
                <a:lnTo>
                  <a:pt x="2002473" y="1372182"/>
                </a:lnTo>
                <a:lnTo>
                  <a:pt x="0" y="1372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6652" t="-44691" r="-78126" b="-64535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661859" y="333229"/>
            <a:ext cx="4313028" cy="1169458"/>
          </a:xfrm>
          <a:custGeom>
            <a:avLst/>
            <a:gdLst/>
            <a:ahLst/>
            <a:cxnLst/>
            <a:rect r="r" b="b" t="t" l="l"/>
            <a:pathLst>
              <a:path h="1169458" w="4313028">
                <a:moveTo>
                  <a:pt x="0" y="0"/>
                </a:moveTo>
                <a:lnTo>
                  <a:pt x="4313028" y="0"/>
                </a:lnTo>
                <a:lnTo>
                  <a:pt x="4313028" y="1169458"/>
                </a:lnTo>
                <a:lnTo>
                  <a:pt x="0" y="11694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44475" r="0" b="-2192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105063" y="333229"/>
            <a:ext cx="1154237" cy="1169458"/>
          </a:xfrm>
          <a:custGeom>
            <a:avLst/>
            <a:gdLst/>
            <a:ahLst/>
            <a:cxnLst/>
            <a:rect r="r" b="b" t="t" l="l"/>
            <a:pathLst>
              <a:path h="1169458" w="1154237">
                <a:moveTo>
                  <a:pt x="0" y="0"/>
                </a:moveTo>
                <a:lnTo>
                  <a:pt x="1154237" y="0"/>
                </a:lnTo>
                <a:lnTo>
                  <a:pt x="1154237" y="1169458"/>
                </a:lnTo>
                <a:lnTo>
                  <a:pt x="0" y="11694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974887" y="333229"/>
            <a:ext cx="1996825" cy="1210575"/>
          </a:xfrm>
          <a:custGeom>
            <a:avLst/>
            <a:gdLst/>
            <a:ahLst/>
            <a:cxnLst/>
            <a:rect r="r" b="b" t="t" l="l"/>
            <a:pathLst>
              <a:path h="1210575" w="1996825">
                <a:moveTo>
                  <a:pt x="0" y="0"/>
                </a:moveTo>
                <a:lnTo>
                  <a:pt x="1996826" y="0"/>
                </a:lnTo>
                <a:lnTo>
                  <a:pt x="1996826" y="1210575"/>
                </a:lnTo>
                <a:lnTo>
                  <a:pt x="0" y="12105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637976" y="255943"/>
            <a:ext cx="1755186" cy="1365147"/>
          </a:xfrm>
          <a:custGeom>
            <a:avLst/>
            <a:gdLst/>
            <a:ahLst/>
            <a:cxnLst/>
            <a:rect r="r" b="b" t="t" l="l"/>
            <a:pathLst>
              <a:path h="1365147" w="1755186">
                <a:moveTo>
                  <a:pt x="0" y="0"/>
                </a:moveTo>
                <a:lnTo>
                  <a:pt x="1755186" y="0"/>
                </a:lnTo>
                <a:lnTo>
                  <a:pt x="1755186" y="1365147"/>
                </a:lnTo>
                <a:lnTo>
                  <a:pt x="0" y="13651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1904" r="0" b="-16666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829775" y="4088040"/>
            <a:ext cx="9288593" cy="136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b="true" sz="9600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LESSON 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829775" y="5200650"/>
            <a:ext cx="12446609" cy="941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60"/>
              </a:lnSpc>
            </a:pPr>
            <a:r>
              <a:rPr lang="en-US" b="true" sz="6600">
                <a:solidFill>
                  <a:srgbClr val="F9B314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RE-INTRODUCTION TO YED</a:t>
            </a:r>
          </a:p>
        </p:txBody>
      </p:sp>
      <p:sp>
        <p:nvSpPr>
          <p:cNvPr name="TextBox 20" id="20"/>
          <p:cNvSpPr txBox="true"/>
          <p:nvPr/>
        </p:nvSpPr>
        <p:spPr>
          <a:xfrm rot="1094261">
            <a:off x="9474303" y="3486106"/>
            <a:ext cx="2926623" cy="1306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93"/>
              </a:lnSpc>
            </a:pPr>
            <a:r>
              <a:rPr lang="en-US" sz="7638">
                <a:solidFill>
                  <a:srgbClr val="000000"/>
                </a:solidFill>
                <a:latin typeface="New Spirit"/>
                <a:ea typeface="New Spirit"/>
                <a:cs typeface="New Spirit"/>
                <a:sym typeface="New Spirit"/>
              </a:rPr>
              <a:t>Part 2!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207427"/>
            <a:ext cx="9564292" cy="813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2"/>
              </a:lnSpc>
            </a:pPr>
            <a:r>
              <a:rPr lang="en-US" sz="3300" b="true">
                <a:solidFill>
                  <a:srgbClr val="F9B314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Brainstorming Ideas for Events and Projects </a:t>
            </a:r>
            <a:r>
              <a:rPr lang="en-US" sz="3300">
                <a:solidFill>
                  <a:srgbClr val="F9B314"/>
                </a:solidFill>
                <a:latin typeface="Montserrat"/>
                <a:ea typeface="Montserrat"/>
                <a:cs typeface="Montserrat"/>
                <a:sym typeface="Montserrat"/>
              </a:rPr>
              <a:t>(10 mins.)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449542" y="-34036"/>
            <a:ext cx="47723" cy="10321036"/>
            <a:chOff x="0" y="0"/>
            <a:chExt cx="12569" cy="27182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569" cy="2718297"/>
            </a:xfrm>
            <a:custGeom>
              <a:avLst/>
              <a:gdLst/>
              <a:ahLst/>
              <a:cxnLst/>
              <a:rect r="r" b="b" t="t" l="l"/>
              <a:pathLst>
                <a:path h="2718297" w="12569">
                  <a:moveTo>
                    <a:pt x="0" y="0"/>
                  </a:moveTo>
                  <a:lnTo>
                    <a:pt x="12569" y="0"/>
                  </a:lnTo>
                  <a:lnTo>
                    <a:pt x="12569" y="2718297"/>
                  </a:lnTo>
                  <a:lnTo>
                    <a:pt x="0" y="2718297"/>
                  </a:lnTo>
                  <a:close/>
                </a:path>
              </a:pathLst>
            </a:custGeom>
            <a:solidFill>
              <a:srgbClr val="F9B314"/>
            </a:solidFill>
            <a:ln w="38100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2569" cy="27563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83202" y="257556"/>
            <a:ext cx="3604648" cy="560306"/>
          </a:xfrm>
          <a:custGeom>
            <a:avLst/>
            <a:gdLst/>
            <a:ahLst/>
            <a:cxnLst/>
            <a:rect r="r" b="b" t="t" l="l"/>
            <a:pathLst>
              <a:path h="560306" w="3604648">
                <a:moveTo>
                  <a:pt x="0" y="0"/>
                </a:moveTo>
                <a:lnTo>
                  <a:pt x="3604647" y="0"/>
                </a:lnTo>
                <a:lnTo>
                  <a:pt x="3604647" y="560306"/>
                </a:lnTo>
                <a:lnTo>
                  <a:pt x="0" y="560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7408" r="0" b="-92856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195445" y="183127"/>
            <a:ext cx="3025497" cy="634735"/>
          </a:xfrm>
          <a:custGeom>
            <a:avLst/>
            <a:gdLst/>
            <a:ahLst/>
            <a:cxnLst/>
            <a:rect r="r" b="b" t="t" l="l"/>
            <a:pathLst>
              <a:path h="634735" w="3025497">
                <a:moveTo>
                  <a:pt x="0" y="0"/>
                </a:moveTo>
                <a:lnTo>
                  <a:pt x="3025497" y="0"/>
                </a:lnTo>
                <a:lnTo>
                  <a:pt x="3025497" y="634735"/>
                </a:lnTo>
                <a:lnTo>
                  <a:pt x="0" y="6347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2501607"/>
            <a:ext cx="5922266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true">
                <a:solidFill>
                  <a:srgbClr val="1211C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First Activity!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4051183"/>
            <a:ext cx="8115300" cy="407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2" indent="-226696" lvl="1">
              <a:lnSpc>
                <a:spcPts val="2940"/>
              </a:lnSpc>
              <a:buAutoNum type="arabicPeriod" startAt="1"/>
            </a:pPr>
            <a:r>
              <a:rPr lang="en-US" b="true" sz="2100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Split into groups of 3 people.</a:t>
            </a:r>
          </a:p>
          <a:p>
            <a:pPr algn="l" marL="453392" indent="-226696" lvl="1">
              <a:lnSpc>
                <a:spcPts val="2940"/>
              </a:lnSpc>
              <a:buAutoNum type="arabicPeriod" startAt="1"/>
            </a:pPr>
            <a:r>
              <a:rPr lang="en-US" b="true" sz="2100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Each group gets a list of democratic or cultural activities.</a:t>
            </a:r>
          </a:p>
          <a:p>
            <a:pPr algn="l" marL="453392" indent="-226696" lvl="1">
              <a:lnSpc>
                <a:spcPts val="2940"/>
              </a:lnSpc>
              <a:buAutoNum type="arabicPeriod" startAt="1"/>
            </a:pPr>
            <a:r>
              <a:rPr lang="en-US" b="true" sz="2100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Highlight the ones you would like to run and add any other ideas that would be good.</a:t>
            </a:r>
          </a:p>
          <a:p>
            <a:pPr algn="l" marL="906783" indent="-302261" lvl="2">
              <a:lnSpc>
                <a:spcPts val="2940"/>
              </a:lnSpc>
              <a:buAutoNum type="alphaLcPeriod" startAt="1"/>
            </a:pPr>
            <a:r>
              <a:rPr lang="en-US" b="true" sz="2100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You can select some interesting international/national days for inspiration</a:t>
            </a:r>
          </a:p>
          <a:p>
            <a:pPr algn="l" marL="906783" indent="-302261" lvl="2">
              <a:lnSpc>
                <a:spcPts val="2940"/>
              </a:lnSpc>
              <a:buAutoNum type="alphaLcPeriod" startAt="1"/>
            </a:pPr>
            <a:r>
              <a:rPr lang="en-US" b="true" sz="2100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Would you like it to be a debate? A lesson/presentation? A cultural event? A campaign?</a:t>
            </a:r>
          </a:p>
          <a:p>
            <a:pPr algn="l" marL="453392" indent="-226696" lvl="1">
              <a:lnSpc>
                <a:spcPts val="2940"/>
              </a:lnSpc>
              <a:buAutoNum type="arabicPeriod" startAt="1"/>
            </a:pPr>
            <a:r>
              <a:rPr lang="en-US" b="true" sz="2100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After 5 minutes, switch papers with another group (democratic&lt;&gt;cultural activities).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8553079"/>
            <a:ext cx="8115300" cy="1131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48"/>
              </a:lnSpc>
            </a:pPr>
            <a:r>
              <a:rPr lang="en-US" sz="2400" i="true">
                <a:solidFill>
                  <a:srgbClr val="2D262A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Find new ideas by brainstorming with others, to find the perfect event/project to run. It helps you collaborate with your classmates, and become reliable partners for your future projects.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8122168"/>
            <a:ext cx="6210300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1211C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Objective?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721756" y="362331"/>
            <a:ext cx="8158598" cy="1024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7"/>
              </a:lnSpc>
            </a:pPr>
            <a:r>
              <a:rPr lang="en-US" b="true" sz="4200">
                <a:solidFill>
                  <a:srgbClr val="1211C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National and International Days </a:t>
            </a:r>
            <a:r>
              <a:rPr lang="en-US" sz="4200" i="true">
                <a:solidFill>
                  <a:srgbClr val="1211CA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(for inspiration)</a:t>
            </a:r>
            <a:r>
              <a:rPr lang="en-US" b="true" sz="4200">
                <a:solidFill>
                  <a:srgbClr val="1211C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513266" y="1462321"/>
            <a:ext cx="4575578" cy="853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68"/>
              </a:lnSpc>
            </a:pPr>
            <a:r>
              <a:rPr lang="en-US" sz="5048" u="sng">
                <a:solidFill>
                  <a:srgbClr val="000000"/>
                </a:solidFill>
                <a:latin typeface="New Spirit"/>
                <a:ea typeface="New Spirit"/>
                <a:cs typeface="New Spirit"/>
                <a:sym typeface="New Spirit"/>
              </a:rPr>
              <a:t>International Days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721756" y="2448606"/>
            <a:ext cx="8374558" cy="2821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International Women’s Day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(March 8th)</a:t>
            </a:r>
          </a:p>
          <a:p>
            <a:pPr algn="just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International Day of Multilateralism and Diplomacy for Peace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(April 24th)</a:t>
            </a:r>
          </a:p>
          <a:p>
            <a:pPr algn="just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Labour Day / May Day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(May 1st)</a:t>
            </a:r>
          </a:p>
          <a:p>
            <a:pPr algn="just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World Press Freedom Day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(May 3rd)</a:t>
            </a:r>
          </a:p>
          <a:p>
            <a:pPr algn="just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Europe Day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(May 9th)</a:t>
            </a:r>
          </a:p>
          <a:p>
            <a:pPr algn="just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International Day Against Homophobia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(May 17th)</a:t>
            </a:r>
          </a:p>
          <a:p>
            <a:pPr algn="just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World Environment Day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(June 5th)</a:t>
            </a:r>
          </a:p>
          <a:p>
            <a:pPr algn="just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World Youth Skills Day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(July 15th)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104166" y="5404378"/>
            <a:ext cx="3393778" cy="853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68"/>
              </a:lnSpc>
            </a:pPr>
            <a:r>
              <a:rPr lang="en-US" sz="5048" u="sng">
                <a:solidFill>
                  <a:srgbClr val="000000"/>
                </a:solidFill>
                <a:latin typeface="New Spirit"/>
                <a:ea typeface="New Spirit"/>
                <a:cs typeface="New Spirit"/>
                <a:sym typeface="New Spirit"/>
              </a:rPr>
              <a:t>National Days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721756" y="6391382"/>
            <a:ext cx="8374558" cy="3764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Day of the Restoration of the State of Lithuania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(February 16th)</a:t>
            </a:r>
          </a:p>
          <a:p>
            <a:pPr algn="just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Independence Day in Estonia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(February 24th)</a:t>
            </a:r>
          </a:p>
          <a:p>
            <a:pPr algn="just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Saint David’s Day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(March 1st)</a:t>
            </a:r>
          </a:p>
          <a:p>
            <a:pPr algn="just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Liberation Day in Bulgaria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(March 3rd)</a:t>
            </a:r>
          </a:p>
          <a:p>
            <a:pPr algn="just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National Day of Hungary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(March 15th)</a:t>
            </a:r>
          </a:p>
          <a:p>
            <a:pPr algn="just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Saint Patrick’s Day (Ireland)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(March 17th)</a:t>
            </a:r>
          </a:p>
          <a:p>
            <a:pPr algn="just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Celebration of the Greek Revolution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(March 25th)</a:t>
            </a:r>
          </a:p>
          <a:p>
            <a:pPr algn="just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Saint George’s Day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(April 23rd)</a:t>
            </a:r>
          </a:p>
          <a:p>
            <a:pPr algn="just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King’s Day in the Netherlands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(April 27th)</a:t>
            </a:r>
          </a:p>
          <a:p>
            <a:pPr algn="just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Constitution Day in Poland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(May 3rd)</a:t>
            </a:r>
          </a:p>
          <a:p>
            <a:pPr algn="just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Croatian Statehood Day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(May 30th)</a:t>
            </a:r>
          </a:p>
          <a:p>
            <a:pPr algn="just" marL="388620" indent="-194310" lvl="1">
              <a:lnSpc>
                <a:spcPts val="2520"/>
              </a:lnSpc>
              <a:buFont typeface="Arial"/>
              <a:buChar char="•"/>
            </a:pPr>
            <a:r>
              <a:rPr lang="en-US" b="true" sz="18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Republic Day of Italy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(June 2nd)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58675" y="6236717"/>
            <a:ext cx="1494619" cy="1494619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8C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300764" y="6236717"/>
            <a:ext cx="1494619" cy="149461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8C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342852" y="6236717"/>
            <a:ext cx="1494619" cy="1494619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8C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384940" y="6236717"/>
            <a:ext cx="1494619" cy="1494619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8C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3427029" y="6236717"/>
            <a:ext cx="1494619" cy="1494619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8C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5486037" y="6389379"/>
            <a:ext cx="1161037" cy="1140719"/>
          </a:xfrm>
          <a:custGeom>
            <a:avLst/>
            <a:gdLst/>
            <a:ahLst/>
            <a:cxnLst/>
            <a:rect r="r" b="b" t="t" l="l"/>
            <a:pathLst>
              <a:path h="1140719" w="1161037">
                <a:moveTo>
                  <a:pt x="0" y="0"/>
                </a:moveTo>
                <a:lnTo>
                  <a:pt x="1161038" y="0"/>
                </a:lnTo>
                <a:lnTo>
                  <a:pt x="1161038" y="1140720"/>
                </a:lnTo>
                <a:lnTo>
                  <a:pt x="0" y="1140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527764" y="6626870"/>
            <a:ext cx="1072138" cy="714312"/>
          </a:xfrm>
          <a:custGeom>
            <a:avLst/>
            <a:gdLst/>
            <a:ahLst/>
            <a:cxnLst/>
            <a:rect r="r" b="b" t="t" l="l"/>
            <a:pathLst>
              <a:path h="714312" w="1072138">
                <a:moveTo>
                  <a:pt x="0" y="0"/>
                </a:moveTo>
                <a:lnTo>
                  <a:pt x="1072138" y="0"/>
                </a:lnTo>
                <a:lnTo>
                  <a:pt x="1072138" y="714312"/>
                </a:lnTo>
                <a:lnTo>
                  <a:pt x="0" y="7143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097706" y="5899881"/>
            <a:ext cx="1900733" cy="2283163"/>
          </a:xfrm>
          <a:custGeom>
            <a:avLst/>
            <a:gdLst/>
            <a:ahLst/>
            <a:cxnLst/>
            <a:rect r="r" b="b" t="t" l="l"/>
            <a:pathLst>
              <a:path h="2283163" w="1900733">
                <a:moveTo>
                  <a:pt x="0" y="0"/>
                </a:moveTo>
                <a:lnTo>
                  <a:pt x="1900733" y="0"/>
                </a:lnTo>
                <a:lnTo>
                  <a:pt x="1900733" y="2283162"/>
                </a:lnTo>
                <a:lnTo>
                  <a:pt x="0" y="22831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651302" y="6505461"/>
            <a:ext cx="994316" cy="908556"/>
          </a:xfrm>
          <a:custGeom>
            <a:avLst/>
            <a:gdLst/>
            <a:ahLst/>
            <a:cxnLst/>
            <a:rect r="r" b="b" t="t" l="l"/>
            <a:pathLst>
              <a:path h="908556" w="994316">
                <a:moveTo>
                  <a:pt x="0" y="0"/>
                </a:moveTo>
                <a:lnTo>
                  <a:pt x="994316" y="0"/>
                </a:lnTo>
                <a:lnTo>
                  <a:pt x="994316" y="908556"/>
                </a:lnTo>
                <a:lnTo>
                  <a:pt x="0" y="9085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743494" y="6519907"/>
            <a:ext cx="894110" cy="894110"/>
          </a:xfrm>
          <a:custGeom>
            <a:avLst/>
            <a:gdLst/>
            <a:ahLst/>
            <a:cxnLst/>
            <a:rect r="r" b="b" t="t" l="l"/>
            <a:pathLst>
              <a:path h="894110" w="894110">
                <a:moveTo>
                  <a:pt x="0" y="0"/>
                </a:moveTo>
                <a:lnTo>
                  <a:pt x="894110" y="0"/>
                </a:lnTo>
                <a:lnTo>
                  <a:pt x="894110" y="894110"/>
                </a:lnTo>
                <a:lnTo>
                  <a:pt x="0" y="894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3757260" y="6381944"/>
            <a:ext cx="950755" cy="1118536"/>
          </a:xfrm>
          <a:custGeom>
            <a:avLst/>
            <a:gdLst/>
            <a:ahLst/>
            <a:cxnLst/>
            <a:rect r="r" b="b" t="t" l="l"/>
            <a:pathLst>
              <a:path h="1118536" w="950755">
                <a:moveTo>
                  <a:pt x="0" y="0"/>
                </a:moveTo>
                <a:lnTo>
                  <a:pt x="950755" y="0"/>
                </a:lnTo>
                <a:lnTo>
                  <a:pt x="950755" y="1118536"/>
                </a:lnTo>
                <a:lnTo>
                  <a:pt x="0" y="11185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5258675" y="7975008"/>
            <a:ext cx="1494619" cy="1494619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BA89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7300764" y="7975008"/>
            <a:ext cx="1494619" cy="1494619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BA89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342852" y="7975008"/>
            <a:ext cx="1494619" cy="1494619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BA89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1384940" y="7975008"/>
            <a:ext cx="1494619" cy="1494619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BA89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2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5532818" y="8269595"/>
            <a:ext cx="958141" cy="905443"/>
          </a:xfrm>
          <a:custGeom>
            <a:avLst/>
            <a:gdLst/>
            <a:ahLst/>
            <a:cxnLst/>
            <a:rect r="r" b="b" t="t" l="l"/>
            <a:pathLst>
              <a:path h="905443" w="958141">
                <a:moveTo>
                  <a:pt x="0" y="0"/>
                </a:moveTo>
                <a:lnTo>
                  <a:pt x="958141" y="0"/>
                </a:lnTo>
                <a:lnTo>
                  <a:pt x="958141" y="905443"/>
                </a:lnTo>
                <a:lnTo>
                  <a:pt x="0" y="9054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601243">
            <a:off x="7563098" y="8148953"/>
            <a:ext cx="573364" cy="573364"/>
          </a:xfrm>
          <a:custGeom>
            <a:avLst/>
            <a:gdLst/>
            <a:ahLst/>
            <a:cxnLst/>
            <a:rect r="r" b="b" t="t" l="l"/>
            <a:pathLst>
              <a:path h="573364" w="573364">
                <a:moveTo>
                  <a:pt x="0" y="0"/>
                </a:moveTo>
                <a:lnTo>
                  <a:pt x="573363" y="0"/>
                </a:lnTo>
                <a:lnTo>
                  <a:pt x="573363" y="573364"/>
                </a:lnTo>
                <a:lnTo>
                  <a:pt x="0" y="5733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-569963">
            <a:off x="7849779" y="8767827"/>
            <a:ext cx="722180" cy="534413"/>
          </a:xfrm>
          <a:custGeom>
            <a:avLst/>
            <a:gdLst/>
            <a:ahLst/>
            <a:cxnLst/>
            <a:rect r="r" b="b" t="t" l="l"/>
            <a:pathLst>
              <a:path h="534413" w="722180">
                <a:moveTo>
                  <a:pt x="0" y="0"/>
                </a:moveTo>
                <a:lnTo>
                  <a:pt x="722180" y="0"/>
                </a:lnTo>
                <a:lnTo>
                  <a:pt x="722180" y="534413"/>
                </a:lnTo>
                <a:lnTo>
                  <a:pt x="0" y="53441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9446870" y="8292920"/>
            <a:ext cx="1286582" cy="858794"/>
          </a:xfrm>
          <a:custGeom>
            <a:avLst/>
            <a:gdLst/>
            <a:ahLst/>
            <a:cxnLst/>
            <a:rect r="r" b="b" t="t" l="l"/>
            <a:pathLst>
              <a:path h="858794" w="1286582">
                <a:moveTo>
                  <a:pt x="0" y="0"/>
                </a:moveTo>
                <a:lnTo>
                  <a:pt x="1286582" y="0"/>
                </a:lnTo>
                <a:lnTo>
                  <a:pt x="1286582" y="858794"/>
                </a:lnTo>
                <a:lnTo>
                  <a:pt x="0" y="85879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1741127" y="8292920"/>
            <a:ext cx="876788" cy="915706"/>
          </a:xfrm>
          <a:custGeom>
            <a:avLst/>
            <a:gdLst/>
            <a:ahLst/>
            <a:cxnLst/>
            <a:rect r="r" b="b" t="t" l="l"/>
            <a:pathLst>
              <a:path h="915706" w="876788">
                <a:moveTo>
                  <a:pt x="0" y="0"/>
                </a:moveTo>
                <a:lnTo>
                  <a:pt x="876788" y="0"/>
                </a:lnTo>
                <a:lnTo>
                  <a:pt x="876788" y="915706"/>
                </a:lnTo>
                <a:lnTo>
                  <a:pt x="0" y="91570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-9659425">
            <a:off x="13864930" y="7921874"/>
            <a:ext cx="1201629" cy="695443"/>
          </a:xfrm>
          <a:custGeom>
            <a:avLst/>
            <a:gdLst/>
            <a:ahLst/>
            <a:cxnLst/>
            <a:rect r="r" b="b" t="t" l="l"/>
            <a:pathLst>
              <a:path h="695443" w="1201629">
                <a:moveTo>
                  <a:pt x="0" y="0"/>
                </a:moveTo>
                <a:lnTo>
                  <a:pt x="1201629" y="0"/>
                </a:lnTo>
                <a:lnTo>
                  <a:pt x="1201629" y="695443"/>
                </a:lnTo>
                <a:lnTo>
                  <a:pt x="0" y="69544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1" id="41"/>
          <p:cNvSpPr/>
          <p:nvPr/>
        </p:nvSpPr>
        <p:spPr>
          <a:xfrm flipH="false" flipV="false" rot="238240">
            <a:off x="13172553" y="324284"/>
            <a:ext cx="4850544" cy="3237738"/>
          </a:xfrm>
          <a:custGeom>
            <a:avLst/>
            <a:gdLst/>
            <a:ahLst/>
            <a:cxnLst/>
            <a:rect r="r" b="b" t="t" l="l"/>
            <a:pathLst>
              <a:path h="3237738" w="4850544">
                <a:moveTo>
                  <a:pt x="0" y="0"/>
                </a:moveTo>
                <a:lnTo>
                  <a:pt x="4850543" y="0"/>
                </a:lnTo>
                <a:lnTo>
                  <a:pt x="4850543" y="3237738"/>
                </a:lnTo>
                <a:lnTo>
                  <a:pt x="0" y="323773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  <a:ln w="47625" cap="rnd">
            <a:solidFill>
              <a:srgbClr val="000000"/>
            </a:solidFill>
            <a:prstDash val="solid"/>
            <a:round/>
          </a:ln>
        </p:spPr>
      </p:sp>
      <p:sp>
        <p:nvSpPr>
          <p:cNvPr name="Freeform 42" id="42"/>
          <p:cNvSpPr/>
          <p:nvPr/>
        </p:nvSpPr>
        <p:spPr>
          <a:xfrm flipH="false" flipV="false" rot="-198127">
            <a:off x="10246159" y="2610706"/>
            <a:ext cx="4606708" cy="3069220"/>
          </a:xfrm>
          <a:custGeom>
            <a:avLst/>
            <a:gdLst/>
            <a:ahLst/>
            <a:cxnLst/>
            <a:rect r="r" b="b" t="t" l="l"/>
            <a:pathLst>
              <a:path h="3069220" w="4606708">
                <a:moveTo>
                  <a:pt x="0" y="0"/>
                </a:moveTo>
                <a:lnTo>
                  <a:pt x="4606709" y="0"/>
                </a:lnTo>
                <a:lnTo>
                  <a:pt x="4606709" y="3069220"/>
                </a:lnTo>
                <a:lnTo>
                  <a:pt x="0" y="306922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  <a:ln w="47625" cap="rnd">
            <a:solidFill>
              <a:srgbClr val="000000"/>
            </a:solidFill>
            <a:prstDash val="solid"/>
            <a:round/>
          </a:ln>
        </p:spPr>
      </p:sp>
      <p:sp>
        <p:nvSpPr>
          <p:cNvPr name="Freeform 43" id="43"/>
          <p:cNvSpPr/>
          <p:nvPr/>
        </p:nvSpPr>
        <p:spPr>
          <a:xfrm flipH="false" flipV="false" rot="419402">
            <a:off x="14599336" y="3598383"/>
            <a:ext cx="3627833" cy="2417044"/>
          </a:xfrm>
          <a:custGeom>
            <a:avLst/>
            <a:gdLst/>
            <a:ahLst/>
            <a:cxnLst/>
            <a:rect r="r" b="b" t="t" l="l"/>
            <a:pathLst>
              <a:path h="2417044" w="3627833">
                <a:moveTo>
                  <a:pt x="0" y="0"/>
                </a:moveTo>
                <a:lnTo>
                  <a:pt x="3627833" y="0"/>
                </a:lnTo>
                <a:lnTo>
                  <a:pt x="3627833" y="2417043"/>
                </a:lnTo>
                <a:lnTo>
                  <a:pt x="0" y="241704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  <a:ln w="47625" cap="rnd">
            <a:solidFill>
              <a:srgbClr val="000000"/>
            </a:solidFill>
            <a:prstDash val="solid"/>
            <a:round/>
          </a:ln>
        </p:spPr>
      </p:sp>
      <p:sp>
        <p:nvSpPr>
          <p:cNvPr name="TextBox 44" id="44"/>
          <p:cNvSpPr txBox="true"/>
          <p:nvPr/>
        </p:nvSpPr>
        <p:spPr>
          <a:xfrm rot="-1226715">
            <a:off x="14964858" y="7456404"/>
            <a:ext cx="2726806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1211CA"/>
                </a:solidFill>
                <a:latin typeface="Montserrat"/>
                <a:ea typeface="Montserrat"/>
                <a:cs typeface="Montserrat"/>
                <a:sym typeface="Montserrat"/>
              </a:rPr>
              <a:t>Max. 2 people per custom event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028700" y="2268362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true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Second Activity!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028700" y="2993232"/>
            <a:ext cx="8940800" cy="452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84"/>
              </a:lnSpc>
            </a:pPr>
            <a:r>
              <a:rPr lang="en-US" sz="3600" b="true">
                <a:solidFill>
                  <a:srgbClr val="F9B314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Decide on Events/Activities </a:t>
            </a:r>
            <a:r>
              <a:rPr lang="en-US" sz="3600">
                <a:solidFill>
                  <a:srgbClr val="F9B314"/>
                </a:solidFill>
                <a:latin typeface="Montserrat"/>
                <a:ea typeface="Montserrat"/>
                <a:cs typeface="Montserrat"/>
                <a:sym typeface="Montserrat"/>
              </a:rPr>
              <a:t>(5 mins.)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062418" y="3617310"/>
            <a:ext cx="8940800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359"/>
              </a:lnSpc>
              <a:buAutoNum type="arabicPeriod" startAt="1"/>
            </a:pPr>
            <a:r>
              <a:rPr lang="en-US" b="true" sz="2400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You will all vote on which </a:t>
            </a:r>
            <a:r>
              <a:rPr lang="en-US" b="true" sz="2400" u="sng">
                <a:solidFill>
                  <a:srgbClr val="2D262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event</a:t>
            </a:r>
            <a:r>
              <a:rPr lang="en-US" b="true" sz="2400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and </a:t>
            </a:r>
            <a:r>
              <a:rPr lang="en-US" b="true" sz="2400" u="sng">
                <a:solidFill>
                  <a:srgbClr val="2D262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</a:t>
            </a:r>
            <a:r>
              <a:rPr lang="en-US" b="true" sz="2400">
                <a:solidFill>
                  <a:srgbClr val="2D262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>
                <a:solidFill>
                  <a:srgbClr val="2D262A"/>
                </a:solidFill>
                <a:latin typeface="Montserrat"/>
                <a:ea typeface="Montserrat"/>
                <a:cs typeface="Montserrat"/>
                <a:sym typeface="Montserrat"/>
              </a:rPr>
              <a:t>you would like to work on </a:t>
            </a:r>
            <a:r>
              <a:rPr lang="en-US" sz="2400" i="true" u="sng">
                <a:solidFill>
                  <a:srgbClr val="2D262A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(2-3 people per event / 3-4 per activity)</a:t>
            </a:r>
            <a:r>
              <a:rPr lang="en-US" sz="2400">
                <a:solidFill>
                  <a:srgbClr val="2D262A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 marL="518160" indent="-259080" lvl="1">
              <a:lnSpc>
                <a:spcPts val="3359"/>
              </a:lnSpc>
              <a:buAutoNum type="arabicPeriod" startAt="1"/>
            </a:pPr>
            <a:r>
              <a:rPr lang="en-US" sz="2400">
                <a:solidFill>
                  <a:srgbClr val="2D262A"/>
                </a:solidFill>
                <a:latin typeface="Montserrat"/>
                <a:ea typeface="Montserrat"/>
                <a:cs typeface="Montserrat"/>
                <a:sym typeface="Montserrat"/>
              </a:rPr>
              <a:t>You will also determine a group leader and when in the year they think would be a good idea to run it.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957022" y="6290406"/>
            <a:ext cx="2313696" cy="1205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47"/>
              </a:lnSpc>
            </a:pPr>
            <a:r>
              <a:rPr lang="en-US" sz="7033">
                <a:solidFill>
                  <a:srgbClr val="000000"/>
                </a:solidFill>
                <a:latin typeface="New Spirit"/>
                <a:ea typeface="New Spirit"/>
                <a:cs typeface="New Spirit"/>
                <a:sym typeface="New Spirit"/>
              </a:rPr>
              <a:t>Events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003253" y="8052984"/>
            <a:ext cx="3249922" cy="1205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47"/>
              </a:lnSpc>
            </a:pPr>
            <a:r>
              <a:rPr lang="en-US" sz="7033">
                <a:solidFill>
                  <a:srgbClr val="000000"/>
                </a:solidFill>
                <a:latin typeface="New Spirit"/>
                <a:ea typeface="New Spirit"/>
                <a:cs typeface="New Spirit"/>
                <a:sym typeface="New Spirit"/>
              </a:rPr>
              <a:t>Activities</a:t>
            </a:r>
          </a:p>
        </p:txBody>
      </p:sp>
      <p:sp>
        <p:nvSpPr>
          <p:cNvPr name="Freeform 50" id="50"/>
          <p:cNvSpPr/>
          <p:nvPr/>
        </p:nvSpPr>
        <p:spPr>
          <a:xfrm flipH="false" flipV="false" rot="0">
            <a:off x="283202" y="257556"/>
            <a:ext cx="3604648" cy="560306"/>
          </a:xfrm>
          <a:custGeom>
            <a:avLst/>
            <a:gdLst/>
            <a:ahLst/>
            <a:cxnLst/>
            <a:rect r="r" b="b" t="t" l="l"/>
            <a:pathLst>
              <a:path h="560306" w="3604648">
                <a:moveTo>
                  <a:pt x="0" y="0"/>
                </a:moveTo>
                <a:lnTo>
                  <a:pt x="3604647" y="0"/>
                </a:lnTo>
                <a:lnTo>
                  <a:pt x="3604647" y="560306"/>
                </a:lnTo>
                <a:lnTo>
                  <a:pt x="0" y="560306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-97408" r="0" b="-92856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9651302" y="160230"/>
            <a:ext cx="3025497" cy="634735"/>
          </a:xfrm>
          <a:custGeom>
            <a:avLst/>
            <a:gdLst/>
            <a:ahLst/>
            <a:cxnLst/>
            <a:rect r="r" b="b" t="t" l="l"/>
            <a:pathLst>
              <a:path h="634735" w="3025497">
                <a:moveTo>
                  <a:pt x="0" y="0"/>
                </a:moveTo>
                <a:lnTo>
                  <a:pt x="3025497" y="0"/>
                </a:lnTo>
                <a:lnTo>
                  <a:pt x="3025497" y="634734"/>
                </a:lnTo>
                <a:lnTo>
                  <a:pt x="0" y="63473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550544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 b="true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Third (Last) Activity!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3256364"/>
            <a:ext cx="8644670" cy="41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8"/>
              </a:lnSpc>
            </a:pPr>
            <a:r>
              <a:rPr lang="en-US" sz="3200" b="true">
                <a:solidFill>
                  <a:srgbClr val="F9B314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Start Planning Your Events </a:t>
            </a:r>
            <a:r>
              <a:rPr lang="en-US" sz="3200">
                <a:solidFill>
                  <a:srgbClr val="F9B314"/>
                </a:solidFill>
                <a:latin typeface="Montserrat"/>
                <a:ea typeface="Montserrat"/>
                <a:cs typeface="Montserrat"/>
                <a:sym typeface="Montserrat"/>
              </a:rPr>
              <a:t>(20 mins.)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294557"/>
            <a:ext cx="8940800" cy="4587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359"/>
              </a:lnSpc>
              <a:buAutoNum type="arabicPeriod" startAt="1"/>
            </a:pPr>
            <a:r>
              <a:rPr lang="en-US" b="true" sz="2400">
                <a:solidFill>
                  <a:srgbClr val="2D262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>
                <a:solidFill>
                  <a:srgbClr val="2D262A"/>
                </a:solidFill>
                <a:latin typeface="Montserrat"/>
                <a:ea typeface="Montserrat"/>
                <a:cs typeface="Montserrat"/>
                <a:sym typeface="Montserrat"/>
              </a:rPr>
              <a:t>Sit in your event teams that you’ve made.</a:t>
            </a:r>
          </a:p>
          <a:p>
            <a:pPr algn="l" marL="518160" indent="-259080" lvl="1">
              <a:lnSpc>
                <a:spcPts val="3359"/>
              </a:lnSpc>
              <a:buAutoNum type="arabicPeriod" startAt="1"/>
            </a:pPr>
            <a:r>
              <a:rPr lang="en-US" sz="2400">
                <a:solidFill>
                  <a:srgbClr val="2D262A"/>
                </a:solidFill>
                <a:latin typeface="Montserrat"/>
                <a:ea typeface="Montserrat"/>
                <a:cs typeface="Montserrat"/>
                <a:sym typeface="Montserrat"/>
              </a:rPr>
              <a:t> Understand the different roles each teammate can take, and volunteer for them.</a:t>
            </a:r>
          </a:p>
          <a:p>
            <a:pPr algn="l" marL="518160" indent="-259080" lvl="1">
              <a:lnSpc>
                <a:spcPts val="3359"/>
              </a:lnSpc>
              <a:buAutoNum type="arabicPeriod" startAt="1"/>
            </a:pPr>
            <a:r>
              <a:rPr lang="en-US" sz="2400">
                <a:solidFill>
                  <a:srgbClr val="2D262A"/>
                </a:solidFill>
                <a:latin typeface="Montserrat"/>
                <a:ea typeface="Montserrat"/>
                <a:cs typeface="Montserrat"/>
                <a:sym typeface="Montserrat"/>
              </a:rPr>
              <a:t> Using the event planning sheet, think of all the steps you would need to take to make your event a success </a:t>
            </a:r>
            <a:r>
              <a:rPr lang="en-US" sz="2400" i="true">
                <a:solidFill>
                  <a:srgbClr val="2D262A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(break down each step as much as possible)</a:t>
            </a:r>
            <a:r>
              <a:rPr lang="en-US" sz="2400">
                <a:solidFill>
                  <a:srgbClr val="2D262A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 marL="518160" indent="-259080" lvl="1">
              <a:lnSpc>
                <a:spcPts val="3359"/>
              </a:lnSpc>
              <a:buAutoNum type="arabicPeriod" startAt="1"/>
            </a:pPr>
            <a:r>
              <a:rPr lang="en-US" sz="2400">
                <a:solidFill>
                  <a:srgbClr val="2D262A"/>
                </a:solidFill>
                <a:latin typeface="Montserrat"/>
                <a:ea typeface="Montserrat"/>
                <a:cs typeface="Montserrat"/>
                <a:sym typeface="Montserrat"/>
              </a:rPr>
              <a:t> Write down each of the small steps and add to each task:</a:t>
            </a:r>
          </a:p>
          <a:p>
            <a:pPr algn="l" marL="1036320" indent="-345440" lvl="2">
              <a:lnSpc>
                <a:spcPts val="3359"/>
              </a:lnSpc>
              <a:buAutoNum type="alphaLcPeriod" startAt="1"/>
            </a:pPr>
            <a:r>
              <a:rPr lang="en-US" sz="2400">
                <a:solidFill>
                  <a:srgbClr val="2D262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i="true">
                <a:solidFill>
                  <a:srgbClr val="2D262A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Any support /permission you might need,</a:t>
            </a:r>
          </a:p>
          <a:p>
            <a:pPr algn="l" marL="1036320" indent="-345440" lvl="2">
              <a:lnSpc>
                <a:spcPts val="3359"/>
              </a:lnSpc>
              <a:buAutoNum type="alphaLcPeriod" startAt="1"/>
            </a:pPr>
            <a:r>
              <a:rPr lang="en-US" sz="2400" i="true">
                <a:solidFill>
                  <a:srgbClr val="2D262A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A deadline by which it should be done,</a:t>
            </a:r>
          </a:p>
          <a:p>
            <a:pPr algn="l" marL="1036320" indent="-345440" lvl="2">
              <a:lnSpc>
                <a:spcPts val="3359"/>
              </a:lnSpc>
              <a:buAutoNum type="alphaLcPeriod" startAt="1"/>
            </a:pPr>
            <a:r>
              <a:rPr lang="en-US" sz="2400">
                <a:solidFill>
                  <a:srgbClr val="2D262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i="true">
                <a:solidFill>
                  <a:srgbClr val="2D262A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Which of you will take responsibility for it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097242" y="-34036"/>
            <a:ext cx="47625" cy="10321036"/>
            <a:chOff x="0" y="0"/>
            <a:chExt cx="12543" cy="271829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543" cy="2718297"/>
            </a:xfrm>
            <a:custGeom>
              <a:avLst/>
              <a:gdLst/>
              <a:ahLst/>
              <a:cxnLst/>
              <a:rect r="r" b="b" t="t" l="l"/>
              <a:pathLst>
                <a:path h="2718297" w="12543">
                  <a:moveTo>
                    <a:pt x="0" y="0"/>
                  </a:moveTo>
                  <a:lnTo>
                    <a:pt x="12543" y="0"/>
                  </a:lnTo>
                  <a:lnTo>
                    <a:pt x="12543" y="2718297"/>
                  </a:lnTo>
                  <a:lnTo>
                    <a:pt x="0" y="2718297"/>
                  </a:lnTo>
                  <a:close/>
                </a:path>
              </a:pathLst>
            </a:custGeom>
            <a:solidFill>
              <a:srgbClr val="F9B314"/>
            </a:solidFill>
            <a:ln w="38100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2543" cy="27563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403305" y="362331"/>
            <a:ext cx="7477049" cy="1024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7"/>
              </a:lnSpc>
            </a:pPr>
            <a:r>
              <a:rPr lang="en-US" b="true" sz="4200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Planning your Event (Step-by-Step)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773354" y="1408515"/>
            <a:ext cx="6736952" cy="853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68"/>
              </a:lnSpc>
            </a:pPr>
            <a:r>
              <a:rPr lang="en-US" sz="5048" u="sng">
                <a:solidFill>
                  <a:srgbClr val="000000"/>
                </a:solidFill>
                <a:latin typeface="New Spirit"/>
                <a:ea typeface="New Spirit"/>
                <a:cs typeface="New Spirit"/>
                <a:sym typeface="New Spirit"/>
              </a:rPr>
              <a:t>Example for Film Screening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403305" y="2340994"/>
            <a:ext cx="7477049" cy="7861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Book the music room/conference hall</a:t>
            </a:r>
          </a:p>
          <a:p>
            <a:pPr algn="just" marL="1079492" indent="-359831" lvl="2">
              <a:lnSpc>
                <a:spcPts val="3499"/>
              </a:lnSpc>
              <a:buFont typeface="Arial"/>
              <a:buChar char="⚬"/>
            </a:pPr>
            <a:r>
              <a:rPr lang="en-US" sz="2499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Work out a date when the room/hall is free.</a:t>
            </a:r>
          </a:p>
          <a:p>
            <a:pPr algn="just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Choose a film</a:t>
            </a:r>
          </a:p>
          <a:p>
            <a:pPr algn="just" marL="1079492" indent="-359831" lvl="2">
              <a:lnSpc>
                <a:spcPts val="3499"/>
              </a:lnSpc>
              <a:buFont typeface="Arial"/>
              <a:buChar char="⚬"/>
            </a:pPr>
            <a:r>
              <a:rPr lang="en-US" sz="2499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Make sure it has subtitles</a:t>
            </a:r>
          </a:p>
          <a:p>
            <a:pPr algn="just" marL="1079492" indent="-359831" lvl="2">
              <a:lnSpc>
                <a:spcPts val="3499"/>
              </a:lnSpc>
              <a:buFont typeface="Arial"/>
              <a:buChar char="⚬"/>
            </a:pPr>
            <a:r>
              <a:rPr lang="en-US" sz="2499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Make sure the film is appropriate (for the audience)</a:t>
            </a:r>
          </a:p>
          <a:p>
            <a:pPr algn="just" marL="1079492" indent="-359831" lvl="2">
              <a:lnSpc>
                <a:spcPts val="3499"/>
              </a:lnSpc>
              <a:buFont typeface="Arial"/>
              <a:buChar char="⚬"/>
            </a:pPr>
            <a:r>
              <a:rPr lang="en-US" sz="2499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Make sure you have permission to show it</a:t>
            </a:r>
          </a:p>
          <a:p>
            <a:pPr algn="just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Advertise</a:t>
            </a:r>
          </a:p>
          <a:p>
            <a:pPr algn="just" marL="1079492" indent="-359831" lvl="2">
              <a:lnSpc>
                <a:spcPts val="3499"/>
              </a:lnSpc>
              <a:buFont typeface="Arial"/>
              <a:buChar char="⚬"/>
            </a:pPr>
            <a:r>
              <a:rPr lang="en-US" sz="2499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Design posters</a:t>
            </a:r>
          </a:p>
          <a:p>
            <a:pPr algn="just" marL="1079492" indent="-359831" lvl="2">
              <a:lnSpc>
                <a:spcPts val="3499"/>
              </a:lnSpc>
              <a:buFont typeface="Arial"/>
              <a:buChar char="⚬"/>
            </a:pPr>
            <a:r>
              <a:rPr lang="en-US" sz="2499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Put up posters</a:t>
            </a:r>
          </a:p>
          <a:p>
            <a:pPr algn="just" marL="1079492" indent="-359831" lvl="2">
              <a:lnSpc>
                <a:spcPts val="3499"/>
              </a:lnSpc>
              <a:buFont typeface="Arial"/>
              <a:buChar char="⚬"/>
            </a:pPr>
            <a:r>
              <a:rPr lang="en-US" sz="2499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Sell tickets (visual, no monetary value)</a:t>
            </a:r>
          </a:p>
          <a:p>
            <a:pPr algn="just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On the day</a:t>
            </a:r>
          </a:p>
          <a:p>
            <a:pPr algn="just" marL="1079492" indent="-359831" lvl="2">
              <a:lnSpc>
                <a:spcPts val="3499"/>
              </a:lnSpc>
              <a:buFont typeface="Arial"/>
              <a:buChar char="⚬"/>
            </a:pPr>
            <a:r>
              <a:rPr lang="en-US" sz="2499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Check the speakers</a:t>
            </a:r>
          </a:p>
          <a:p>
            <a:pPr algn="just" marL="1079492" indent="-359831" lvl="2">
              <a:lnSpc>
                <a:spcPts val="3499"/>
              </a:lnSpc>
              <a:buFont typeface="Arial"/>
              <a:buChar char="⚬"/>
            </a:pPr>
            <a:r>
              <a:rPr lang="en-US" sz="2499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Bring the film</a:t>
            </a:r>
          </a:p>
          <a:p>
            <a:pPr algn="just" marL="1079492" indent="-359831" lvl="2">
              <a:lnSpc>
                <a:spcPts val="3499"/>
              </a:lnSpc>
              <a:buFont typeface="Arial"/>
              <a:buChar char="⚬"/>
            </a:pPr>
            <a:r>
              <a:rPr lang="en-US" sz="2499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Put out chairs</a:t>
            </a:r>
          </a:p>
          <a:p>
            <a:pPr algn="just" marL="1079492" indent="-359831" lvl="2">
              <a:lnSpc>
                <a:spcPts val="3499"/>
              </a:lnSpc>
              <a:buFont typeface="Arial"/>
              <a:buChar char="⚬"/>
            </a:pPr>
            <a:r>
              <a:rPr lang="en-US" sz="2499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Bag up popcorn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283202" y="257556"/>
            <a:ext cx="3604648" cy="560306"/>
          </a:xfrm>
          <a:custGeom>
            <a:avLst/>
            <a:gdLst/>
            <a:ahLst/>
            <a:cxnLst/>
            <a:rect r="r" b="b" t="t" l="l"/>
            <a:pathLst>
              <a:path h="560306" w="3604648">
                <a:moveTo>
                  <a:pt x="0" y="0"/>
                </a:moveTo>
                <a:lnTo>
                  <a:pt x="3604647" y="0"/>
                </a:lnTo>
                <a:lnTo>
                  <a:pt x="3604647" y="560306"/>
                </a:lnTo>
                <a:lnTo>
                  <a:pt x="0" y="560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7408" r="0" b="-92856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647873" y="183127"/>
            <a:ext cx="3025497" cy="634735"/>
          </a:xfrm>
          <a:custGeom>
            <a:avLst/>
            <a:gdLst/>
            <a:ahLst/>
            <a:cxnLst/>
            <a:rect r="r" b="b" t="t" l="l"/>
            <a:pathLst>
              <a:path h="634735" w="3025497">
                <a:moveTo>
                  <a:pt x="0" y="0"/>
                </a:moveTo>
                <a:lnTo>
                  <a:pt x="3025497" y="0"/>
                </a:lnTo>
                <a:lnTo>
                  <a:pt x="3025497" y="634735"/>
                </a:lnTo>
                <a:lnTo>
                  <a:pt x="0" y="6347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0826">
            <a:off x="592060" y="3791875"/>
            <a:ext cx="7034062" cy="5934989"/>
          </a:xfrm>
          <a:custGeom>
            <a:avLst/>
            <a:gdLst/>
            <a:ahLst/>
            <a:cxnLst/>
            <a:rect r="r" b="b" t="t" l="l"/>
            <a:pathLst>
              <a:path h="5934989" w="7034062">
                <a:moveTo>
                  <a:pt x="0" y="0"/>
                </a:moveTo>
                <a:lnTo>
                  <a:pt x="7034062" y="0"/>
                </a:lnTo>
                <a:lnTo>
                  <a:pt x="7034062" y="5934989"/>
                </a:lnTo>
                <a:lnTo>
                  <a:pt x="0" y="5934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3373714" y="193433"/>
            <a:ext cx="4638492" cy="6796326"/>
          </a:xfrm>
          <a:custGeom>
            <a:avLst/>
            <a:gdLst/>
            <a:ahLst/>
            <a:cxnLst/>
            <a:rect r="r" b="b" t="t" l="l"/>
            <a:pathLst>
              <a:path h="6796326" w="4638492">
                <a:moveTo>
                  <a:pt x="0" y="0"/>
                </a:moveTo>
                <a:lnTo>
                  <a:pt x="4638492" y="0"/>
                </a:lnTo>
                <a:lnTo>
                  <a:pt x="4638492" y="6796326"/>
                </a:lnTo>
                <a:lnTo>
                  <a:pt x="0" y="67963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8250579" y="5135760"/>
            <a:ext cx="4668312" cy="5151240"/>
          </a:xfrm>
          <a:custGeom>
            <a:avLst/>
            <a:gdLst/>
            <a:ahLst/>
            <a:cxnLst/>
            <a:rect r="r" b="b" t="t" l="l"/>
            <a:pathLst>
              <a:path h="5151240" w="4668312">
                <a:moveTo>
                  <a:pt x="0" y="0"/>
                </a:moveTo>
                <a:lnTo>
                  <a:pt x="4668312" y="0"/>
                </a:lnTo>
                <a:lnTo>
                  <a:pt x="4668312" y="5151240"/>
                </a:lnTo>
                <a:lnTo>
                  <a:pt x="0" y="5151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8250579" y="501645"/>
            <a:ext cx="4942037" cy="4348992"/>
          </a:xfrm>
          <a:custGeom>
            <a:avLst/>
            <a:gdLst/>
            <a:ahLst/>
            <a:cxnLst/>
            <a:rect r="r" b="b" t="t" l="l"/>
            <a:pathLst>
              <a:path h="4348992" w="4942037">
                <a:moveTo>
                  <a:pt x="0" y="0"/>
                </a:moveTo>
                <a:lnTo>
                  <a:pt x="4942037" y="0"/>
                </a:lnTo>
                <a:lnTo>
                  <a:pt x="4942037" y="4348992"/>
                </a:lnTo>
                <a:lnTo>
                  <a:pt x="0" y="4348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1028700" y="1133475"/>
            <a:ext cx="6448950" cy="542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41"/>
              </a:lnSpc>
            </a:pPr>
            <a:r>
              <a:rPr lang="en-US" sz="4299" b="true">
                <a:solidFill>
                  <a:srgbClr val="1211C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Next Lesson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1936233"/>
            <a:ext cx="8115300" cy="1046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41"/>
              </a:lnSpc>
            </a:pPr>
            <a:r>
              <a:rPr lang="en-US" sz="4299" b="true">
                <a:solidFill>
                  <a:srgbClr val="F9B314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Session B - EU Quiz &amp; EU Member States Lesson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DAHASr-BSUM</dc:identifier>
  <dcterms:modified xsi:type="dcterms:W3CDTF">2011-08-01T06:04:30Z</dcterms:modified>
  <cp:revision>1</cp:revision>
  <dc:title>Lesson A - Re-Introduction to YED - PART 2_ENG</dc:title>
</cp:coreProperties>
</file>