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14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Arimo Bold Italics" charset="1" panose="020B0704020202090204"/>
      <p:regular r:id="rId17"/>
    </p:embeddedFont>
    <p:embeddedFont>
      <p:font typeface="Open Sans 1" charset="1" panose="020B0606030504020204"/>
      <p:regular r:id="rId19"/>
    </p:embeddedFont>
    <p:embeddedFont>
      <p:font typeface="Open Sans 2" charset="1" panose="020B0806030504020204"/>
      <p:regular r:id="rId21"/>
    </p:embeddedFont>
    <p:embeddedFont>
      <p:font typeface="Arimo" charset="1" panose="020B0604020202020204"/>
      <p:regular r:id="rId22"/>
    </p:embeddedFont>
    <p:embeddedFont>
      <p:font typeface="Garet" charset="1" panose="00000000000000000000"/>
      <p:regular r:id="rId23"/>
    </p:embeddedFont>
    <p:embeddedFont>
      <p:font typeface="One Little Font" charset="1" panose="00000500000000000000"/>
      <p:regular r:id="rId24"/>
    </p:embeddedFont>
    <p:embeddedFont>
      <p:font typeface="New Spirit" charset="1" panose="00000706000000000000"/>
      <p:regular r:id="rId26"/>
    </p:embeddedFont>
    <p:embeddedFont>
      <p:font typeface="One Little Font Full Bold" charset="1" panose="00000800000000000000"/>
      <p:regular r:id="rId27"/>
    </p:embeddedFont>
    <p:embeddedFont>
      <p:font typeface="Arimo Bold" charset="1" panose="020B0704020202020204"/>
      <p:regular r:id="rId29"/>
    </p:embeddedFont>
    <p:embeddedFont>
      <p:font typeface="Poppins" charset="1" panose="0000060000000000000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notesMasters/notesMaster1.xml" Type="http://schemas.openxmlformats.org/officeDocument/2006/relationships/notesMaster"/><Relationship Id="rId15" Target="theme/theme2.xml" Type="http://schemas.openxmlformats.org/officeDocument/2006/relationships/theme"/><Relationship Id="rId16" Target="notesSlides/notesSlide1.xml" Type="http://schemas.openxmlformats.org/officeDocument/2006/relationships/notesSlide"/><Relationship Id="rId17" Target="fonts/font17.fntdata" Type="http://schemas.openxmlformats.org/officeDocument/2006/relationships/font"/><Relationship Id="rId18" Target="notesSlides/notesSlide2.xml" Type="http://schemas.openxmlformats.org/officeDocument/2006/relationships/notes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notesSlides/notesSlide3.xml" Type="http://schemas.openxmlformats.org/officeDocument/2006/relationships/notesSlide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notesSlides/notesSlide4.xml" Type="http://schemas.openxmlformats.org/officeDocument/2006/relationships/notesSlide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notesSlides/notesSlide5.xml" Type="http://schemas.openxmlformats.org/officeDocument/2006/relationships/notesSlide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notesSlides/notesSlide6.xml" Type="http://schemas.openxmlformats.org/officeDocument/2006/relationships/notesSlide"/><Relationship Id="rId31" Target="fonts/font31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6.jpeg" Type="http://schemas.openxmlformats.org/officeDocument/2006/relationships/image"/><Relationship Id="rId4" Target="../media/image7.jpeg" Type="http://schemas.openxmlformats.org/officeDocument/2006/relationships/image"/><Relationship Id="rId5" Target="../media/image5.png" Type="http://schemas.openxmlformats.org/officeDocument/2006/relationships/image"/><Relationship Id="rId6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6.jpeg" Type="http://schemas.openxmlformats.org/officeDocument/2006/relationships/image"/><Relationship Id="rId4" Target="../media/image9.jpe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Relationship Id="rId7" Target="../media/image5.png" Type="http://schemas.openxmlformats.org/officeDocument/2006/relationships/image"/><Relationship Id="rId8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png" Type="http://schemas.openxmlformats.org/officeDocument/2006/relationships/image"/><Relationship Id="rId11" Target="../media/image20.svg" Type="http://schemas.openxmlformats.org/officeDocument/2006/relationships/image"/><Relationship Id="rId12" Target="../media/image21.png" Type="http://schemas.openxmlformats.org/officeDocument/2006/relationships/image"/><Relationship Id="rId13" Target="../media/image22.svg" Type="http://schemas.openxmlformats.org/officeDocument/2006/relationships/image"/><Relationship Id="rId14" Target="../media/image23.png" Type="http://schemas.openxmlformats.org/officeDocument/2006/relationships/image"/><Relationship Id="rId15" Target="../media/image24.png" Type="http://schemas.openxmlformats.org/officeDocument/2006/relationships/image"/><Relationship Id="rId16" Target="../media/image25.svg" Type="http://schemas.openxmlformats.org/officeDocument/2006/relationships/image"/><Relationship Id="rId17" Target="../media/image26.png" Type="http://schemas.openxmlformats.org/officeDocument/2006/relationships/image"/><Relationship Id="rId18" Target="../media/image27.png" Type="http://schemas.openxmlformats.org/officeDocument/2006/relationships/image"/><Relationship Id="rId19" Target="../media/image28.png" Type="http://schemas.openxmlformats.org/officeDocument/2006/relationships/image"/><Relationship Id="rId2" Target="../notesSlides/notesSlide4.xml" Type="http://schemas.openxmlformats.org/officeDocument/2006/relationships/notesSlide"/><Relationship Id="rId20" Target="../media/image29.png" Type="http://schemas.openxmlformats.org/officeDocument/2006/relationships/image"/><Relationship Id="rId21" Target="../media/image30.svg" Type="http://schemas.openxmlformats.org/officeDocument/2006/relationships/image"/><Relationship Id="rId22" Target="../media/image31.png" Type="http://schemas.openxmlformats.org/officeDocument/2006/relationships/image"/><Relationship Id="rId23" Target="../media/image32.svg" Type="http://schemas.openxmlformats.org/officeDocument/2006/relationships/image"/><Relationship Id="rId24" Target="../media/image33.png" Type="http://schemas.openxmlformats.org/officeDocument/2006/relationships/image"/><Relationship Id="rId25" Target="../media/image5.png" Type="http://schemas.openxmlformats.org/officeDocument/2006/relationships/image"/><Relationship Id="rId26" Target="../media/image8.png" Type="http://schemas.openxmlformats.org/officeDocument/2006/relationships/image"/><Relationship Id="rId3" Target="../media/image12.jpe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5.png" Type="http://schemas.openxmlformats.org/officeDocument/2006/relationships/image"/><Relationship Id="rId7" Target="../media/image16.png" Type="http://schemas.openxmlformats.org/officeDocument/2006/relationships/image"/><Relationship Id="rId8" Target="../media/image17.svg" Type="http://schemas.openxmlformats.org/officeDocument/2006/relationships/image"/><Relationship Id="rId9" Target="../media/image1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34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3.png" Type="http://schemas.openxmlformats.org/officeDocument/2006/relationships/image"/><Relationship Id="rId2" Target="../media/image35.png" Type="http://schemas.openxmlformats.org/officeDocument/2006/relationships/image"/><Relationship Id="rId3" Target="../media/image36.png" Type="http://schemas.openxmlformats.org/officeDocument/2006/relationships/image"/><Relationship Id="rId4" Target="../media/image37.png" Type="http://schemas.openxmlformats.org/officeDocument/2006/relationships/image"/><Relationship Id="rId5" Target="../media/image38.png" Type="http://schemas.openxmlformats.org/officeDocument/2006/relationships/image"/><Relationship Id="rId6" Target="../media/image39.png" Type="http://schemas.openxmlformats.org/officeDocument/2006/relationships/image"/><Relationship Id="rId7" Target="../media/image40.png" Type="http://schemas.openxmlformats.org/officeDocument/2006/relationships/image"/><Relationship Id="rId8" Target="../media/image41.png" Type="http://schemas.openxmlformats.org/officeDocument/2006/relationships/image"/><Relationship Id="rId9" Target="../media/image4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624461"/>
            <a:chOff x="0" y="0"/>
            <a:chExt cx="24384000" cy="1416594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4165962"/>
            </a:xfrm>
            <a:custGeom>
              <a:avLst/>
              <a:gdLst/>
              <a:ahLst/>
              <a:cxnLst/>
              <a:rect r="r" b="b" t="t" l="l"/>
              <a:pathLst>
                <a:path h="14165962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4165962"/>
                  </a:lnTo>
                  <a:lnTo>
                    <a:pt x="0" y="141659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-83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324975" y="7936521"/>
            <a:ext cx="11227217" cy="1995450"/>
            <a:chOff x="0" y="0"/>
            <a:chExt cx="14969623" cy="26606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4969551" cy="2660496"/>
            </a:xfrm>
            <a:custGeom>
              <a:avLst/>
              <a:gdLst/>
              <a:ahLst/>
              <a:cxnLst/>
              <a:rect r="r" b="b" t="t" l="l"/>
              <a:pathLst>
                <a:path h="2660496" w="14969551">
                  <a:moveTo>
                    <a:pt x="332574" y="0"/>
                  </a:moveTo>
                  <a:lnTo>
                    <a:pt x="14636976" y="0"/>
                  </a:lnTo>
                  <a:cubicBezTo>
                    <a:pt x="14820654" y="0"/>
                    <a:pt x="14969551" y="148899"/>
                    <a:pt x="14969551" y="332574"/>
                  </a:cubicBezTo>
                  <a:lnTo>
                    <a:pt x="14969551" y="2327921"/>
                  </a:lnTo>
                  <a:cubicBezTo>
                    <a:pt x="14969551" y="2416126"/>
                    <a:pt x="14934512" y="2500717"/>
                    <a:pt x="14872142" y="2563087"/>
                  </a:cubicBezTo>
                  <a:cubicBezTo>
                    <a:pt x="14809774" y="2625457"/>
                    <a:pt x="14725182" y="2660496"/>
                    <a:pt x="14636976" y="2660496"/>
                  </a:cubicBezTo>
                  <a:lnTo>
                    <a:pt x="332574" y="2660496"/>
                  </a:lnTo>
                  <a:cubicBezTo>
                    <a:pt x="244370" y="2660496"/>
                    <a:pt x="159779" y="2625457"/>
                    <a:pt x="97409" y="2563087"/>
                  </a:cubicBezTo>
                  <a:cubicBezTo>
                    <a:pt x="35039" y="2500717"/>
                    <a:pt x="0" y="2416126"/>
                    <a:pt x="0" y="2327921"/>
                  </a:cubicBezTo>
                  <a:lnTo>
                    <a:pt x="0" y="332574"/>
                  </a:lnTo>
                  <a:cubicBezTo>
                    <a:pt x="0" y="244370"/>
                    <a:pt x="35039" y="159779"/>
                    <a:pt x="97409" y="97409"/>
                  </a:cubicBezTo>
                  <a:cubicBezTo>
                    <a:pt x="159779" y="35039"/>
                    <a:pt x="244370" y="0"/>
                    <a:pt x="332574" y="0"/>
                  </a:cubicBezTo>
                  <a:close/>
                </a:path>
              </a:pathLst>
            </a:custGeom>
            <a:solidFill>
              <a:srgbClr val="F7C908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28575"/>
              <a:ext cx="14969623" cy="2689175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l">
                <a:lnSpc>
                  <a:spcPts val="6480"/>
                </a:lnSpc>
              </a:pPr>
              <a:r>
                <a:rPr lang="en-US" sz="5400" i="true" b="true">
                  <a:solidFill>
                    <a:srgbClr val="1C1C1C"/>
                  </a:solidFill>
                  <a:latin typeface="Arimo Bold Italics"/>
                  <a:ea typeface="Arimo Bold Italics"/>
                  <a:cs typeface="Arimo Bold Italics"/>
                  <a:sym typeface="Arimo Bold Italics"/>
                </a:rPr>
                <a:t>YOUNG EUROPEAN DIPLOMATS</a:t>
              </a:r>
            </a:p>
            <a:p>
              <a:pPr algn="l">
                <a:lnSpc>
                  <a:spcPts val="6480"/>
                </a:lnSpc>
              </a:pPr>
              <a:r>
                <a:rPr lang="en-US" b="true" sz="5400" i="true">
                  <a:solidFill>
                    <a:srgbClr val="1C1C1C"/>
                  </a:solidFill>
                  <a:latin typeface="Arimo Bold Italics"/>
                  <a:ea typeface="Arimo Bold Italics"/>
                  <a:cs typeface="Arimo Bold Italics"/>
                  <a:sym typeface="Arimo Bold Italics"/>
                </a:rPr>
                <a:t>RE-</a:t>
              </a:r>
              <a:r>
                <a:rPr lang="en-US" b="true" sz="5400" i="true">
                  <a:solidFill>
                    <a:srgbClr val="1C1C1C"/>
                  </a:solidFill>
                  <a:latin typeface="Arimo Bold Italics"/>
                  <a:ea typeface="Arimo Bold Italics"/>
                  <a:cs typeface="Arimo Bold Italics"/>
                  <a:sym typeface="Arimo Bold Italics"/>
                </a:rPr>
                <a:t>INTRODUCTION - Part 1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324975" y="6319648"/>
            <a:ext cx="10290088" cy="1432399"/>
            <a:chOff x="0" y="0"/>
            <a:chExt cx="21842702" cy="304054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1842597" cy="3040425"/>
            </a:xfrm>
            <a:custGeom>
              <a:avLst/>
              <a:gdLst/>
              <a:ahLst/>
              <a:cxnLst/>
              <a:rect r="r" b="b" t="t" l="l"/>
              <a:pathLst>
                <a:path h="3040425" w="21842597">
                  <a:moveTo>
                    <a:pt x="302385" y="0"/>
                  </a:moveTo>
                  <a:lnTo>
                    <a:pt x="21540212" y="0"/>
                  </a:lnTo>
                  <a:cubicBezTo>
                    <a:pt x="21620409" y="0"/>
                    <a:pt x="21697322" y="31858"/>
                    <a:pt x="21754030" y="88567"/>
                  </a:cubicBezTo>
                  <a:cubicBezTo>
                    <a:pt x="21810738" y="145275"/>
                    <a:pt x="21842597" y="222188"/>
                    <a:pt x="21842597" y="302385"/>
                  </a:cubicBezTo>
                  <a:lnTo>
                    <a:pt x="21842597" y="2738039"/>
                  </a:lnTo>
                  <a:cubicBezTo>
                    <a:pt x="21842597" y="2818237"/>
                    <a:pt x="21810738" y="2895150"/>
                    <a:pt x="21754030" y="2951858"/>
                  </a:cubicBezTo>
                  <a:cubicBezTo>
                    <a:pt x="21697322" y="3008566"/>
                    <a:pt x="21620409" y="3040425"/>
                    <a:pt x="21540212" y="3040425"/>
                  </a:cubicBezTo>
                  <a:lnTo>
                    <a:pt x="302385" y="3040425"/>
                  </a:lnTo>
                  <a:cubicBezTo>
                    <a:pt x="222188" y="3040425"/>
                    <a:pt x="145275" y="3008566"/>
                    <a:pt x="88567" y="2951858"/>
                  </a:cubicBezTo>
                  <a:cubicBezTo>
                    <a:pt x="31858" y="2895150"/>
                    <a:pt x="0" y="2818237"/>
                    <a:pt x="0" y="2738039"/>
                  </a:cubicBezTo>
                  <a:lnTo>
                    <a:pt x="0" y="302385"/>
                  </a:lnTo>
                  <a:cubicBezTo>
                    <a:pt x="0" y="222188"/>
                    <a:pt x="31858" y="145275"/>
                    <a:pt x="88567" y="88567"/>
                  </a:cubicBezTo>
                  <a:cubicBezTo>
                    <a:pt x="145275" y="31858"/>
                    <a:pt x="222188" y="0"/>
                    <a:pt x="302385" y="0"/>
                  </a:cubicBezTo>
                  <a:close/>
                </a:path>
              </a:pathLst>
            </a:custGeom>
            <a:solidFill>
              <a:srgbClr val="FFEA93">
                <a:alpha val="89804"/>
              </a:srgbClr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28575"/>
              <a:ext cx="21842702" cy="3069119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l">
                <a:lnSpc>
                  <a:spcPts val="6480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382125" y="6319648"/>
            <a:ext cx="3274252" cy="1432399"/>
          </a:xfrm>
          <a:custGeom>
            <a:avLst/>
            <a:gdLst/>
            <a:ahLst/>
            <a:cxnLst/>
            <a:rect r="r" b="b" t="t" l="l"/>
            <a:pathLst>
              <a:path h="1432399" w="3274252">
                <a:moveTo>
                  <a:pt x="0" y="0"/>
                </a:moveTo>
                <a:lnTo>
                  <a:pt x="3274252" y="0"/>
                </a:lnTo>
                <a:lnTo>
                  <a:pt x="3274252" y="1432399"/>
                </a:lnTo>
                <a:lnTo>
                  <a:pt x="0" y="14323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-2034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4992505" y="6414898"/>
            <a:ext cx="4065091" cy="1283310"/>
          </a:xfrm>
          <a:custGeom>
            <a:avLst/>
            <a:gdLst/>
            <a:ahLst/>
            <a:cxnLst/>
            <a:rect r="r" b="b" t="t" l="l"/>
            <a:pathLst>
              <a:path h="1283310" w="4065091">
                <a:moveTo>
                  <a:pt x="0" y="0"/>
                </a:moveTo>
                <a:lnTo>
                  <a:pt x="4065091" y="0"/>
                </a:lnTo>
                <a:lnTo>
                  <a:pt x="4065091" y="1283310"/>
                </a:lnTo>
                <a:lnTo>
                  <a:pt x="0" y="12833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735" t="-36739" r="-5602" b="-19527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222742" y="6319648"/>
            <a:ext cx="2362720" cy="1432399"/>
          </a:xfrm>
          <a:custGeom>
            <a:avLst/>
            <a:gdLst/>
            <a:ahLst/>
            <a:cxnLst/>
            <a:rect r="r" b="b" t="t" l="l"/>
            <a:pathLst>
              <a:path h="1432399" w="2362720">
                <a:moveTo>
                  <a:pt x="0" y="0"/>
                </a:moveTo>
                <a:lnTo>
                  <a:pt x="2362720" y="0"/>
                </a:lnTo>
                <a:lnTo>
                  <a:pt x="2362720" y="1432399"/>
                </a:lnTo>
                <a:lnTo>
                  <a:pt x="0" y="14323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4576815" y="266700"/>
            <a:ext cx="3456315" cy="652379"/>
          </a:xfrm>
          <a:custGeom>
            <a:avLst/>
            <a:gdLst/>
            <a:ahLst/>
            <a:cxnLst/>
            <a:rect r="r" b="b" t="t" l="l"/>
            <a:pathLst>
              <a:path h="652379" w="3456315">
                <a:moveTo>
                  <a:pt x="0" y="0"/>
                </a:moveTo>
                <a:lnTo>
                  <a:pt x="3456314" y="0"/>
                </a:lnTo>
                <a:lnTo>
                  <a:pt x="3456314" y="652379"/>
                </a:lnTo>
                <a:lnTo>
                  <a:pt x="0" y="65237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679864" y="1028700"/>
            <a:ext cx="4641348" cy="1480982"/>
            <a:chOff x="0" y="0"/>
            <a:chExt cx="6188464" cy="197464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188463" cy="1974643"/>
            </a:xfrm>
            <a:custGeom>
              <a:avLst/>
              <a:gdLst/>
              <a:ahLst/>
              <a:cxnLst/>
              <a:rect r="r" b="b" t="t" l="l"/>
              <a:pathLst>
                <a:path h="1974643" w="6188463">
                  <a:moveTo>
                    <a:pt x="0" y="0"/>
                  </a:moveTo>
                  <a:lnTo>
                    <a:pt x="6188463" y="0"/>
                  </a:lnTo>
                  <a:lnTo>
                    <a:pt x="6188463" y="1974643"/>
                  </a:lnTo>
                  <a:lnTo>
                    <a:pt x="0" y="1974643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708" r="22944" b="8599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>
              <a:off x="0" y="47625"/>
              <a:ext cx="6188464" cy="192701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7873"/>
                </a:lnSpc>
              </a:pPr>
              <a:r>
                <a:rPr lang="en-US" b="true" sz="7290" i="true">
                  <a:solidFill>
                    <a:srgbClr val="1C1C1C"/>
                  </a:solidFill>
                  <a:latin typeface="Arimo Bold Italics"/>
                  <a:ea typeface="Arimo Bold Italics"/>
                  <a:cs typeface="Arimo Bold Italics"/>
                  <a:sym typeface="Arimo Bold Italics"/>
                </a:rPr>
                <a:t>CRITERIA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19"/>
            <a:ext cx="6953355" cy="10286981"/>
            <a:chOff x="0" y="0"/>
            <a:chExt cx="9271140" cy="1371597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271127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9271127">
                  <a:moveTo>
                    <a:pt x="0" y="0"/>
                  </a:moveTo>
                  <a:lnTo>
                    <a:pt x="9271127" y="0"/>
                  </a:lnTo>
                  <a:lnTo>
                    <a:pt x="9271127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-108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7194973" y="226146"/>
            <a:ext cx="10838156" cy="570105"/>
            <a:chOff x="0" y="0"/>
            <a:chExt cx="14450875" cy="76013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10710123" y="54072"/>
              <a:ext cx="3740753" cy="706067"/>
            </a:xfrm>
            <a:custGeom>
              <a:avLst/>
              <a:gdLst/>
              <a:ahLst/>
              <a:cxnLst/>
              <a:rect r="r" b="b" t="t" l="l"/>
              <a:pathLst>
                <a:path h="706067" w="3740753">
                  <a:moveTo>
                    <a:pt x="0" y="0"/>
                  </a:moveTo>
                  <a:lnTo>
                    <a:pt x="3740752" y="0"/>
                  </a:lnTo>
                  <a:lnTo>
                    <a:pt x="3740752" y="706067"/>
                  </a:lnTo>
                  <a:lnTo>
                    <a:pt x="0" y="7060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740753" cy="760139"/>
            </a:xfrm>
            <a:custGeom>
              <a:avLst/>
              <a:gdLst/>
              <a:ahLst/>
              <a:cxnLst/>
              <a:rect r="r" b="b" t="t" l="l"/>
              <a:pathLst>
                <a:path h="760139" w="3740753">
                  <a:moveTo>
                    <a:pt x="0" y="0"/>
                  </a:moveTo>
                  <a:lnTo>
                    <a:pt x="3740753" y="0"/>
                  </a:lnTo>
                  <a:lnTo>
                    <a:pt x="3740753" y="760139"/>
                  </a:lnTo>
                  <a:lnTo>
                    <a:pt x="0" y="7601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62689" r="0" b="-59346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7846416" y="2623982"/>
            <a:ext cx="10186713" cy="7277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42925" indent="-271462" lvl="1">
              <a:lnSpc>
                <a:spcPts val="4800"/>
              </a:lnSpc>
              <a:buAutoNum type="arabicPeriod" startAt="1"/>
            </a:pPr>
            <a:r>
              <a:rPr lang="en-US" sz="3000">
                <a:solidFill>
                  <a:srgbClr val="1C1C1C"/>
                </a:solidFill>
                <a:latin typeface="Open Sans 1"/>
                <a:ea typeface="Open Sans 1"/>
                <a:cs typeface="Open Sans 1"/>
                <a:sym typeface="Open Sans 1"/>
              </a:rPr>
              <a:t>Complete all educational lessons from the customized curriculum,</a:t>
            </a:r>
          </a:p>
          <a:p>
            <a:pPr algn="l" marL="542925" indent="-271462" lvl="1">
              <a:lnSpc>
                <a:spcPts val="4800"/>
              </a:lnSpc>
              <a:buAutoNum type="arabicPeriod" startAt="1"/>
            </a:pPr>
            <a:r>
              <a:rPr lang="en-US" sz="3000">
                <a:solidFill>
                  <a:srgbClr val="1C1C1C"/>
                </a:solidFill>
                <a:latin typeface="Open Sans 1"/>
                <a:ea typeface="Open Sans 1"/>
                <a:cs typeface="Open Sans 1"/>
                <a:sym typeface="Open Sans 1"/>
              </a:rPr>
              <a:t>Create an Info Point and other activities,</a:t>
            </a:r>
          </a:p>
          <a:p>
            <a:pPr algn="l" marL="542925" indent="-271462" lvl="1">
              <a:lnSpc>
                <a:spcPts val="4800"/>
              </a:lnSpc>
              <a:buAutoNum type="arabicPeriod" startAt="1"/>
            </a:pPr>
            <a:r>
              <a:rPr lang="en-US" sz="3000">
                <a:solidFill>
                  <a:srgbClr val="1C1C1C"/>
                </a:solidFill>
                <a:latin typeface="Open Sans 1"/>
                <a:ea typeface="Open Sans 1"/>
                <a:cs typeface="Open Sans 1"/>
                <a:sym typeface="Open Sans 1"/>
              </a:rPr>
              <a:t>Celebrate Europe Day 2026 (9</a:t>
            </a:r>
            <a:r>
              <a:rPr lang="en-US" sz="3000">
                <a:solidFill>
                  <a:srgbClr val="1C1C1C"/>
                </a:solidFill>
                <a:latin typeface="Open Sans 1"/>
                <a:ea typeface="Open Sans 1"/>
                <a:cs typeface="Open Sans 1"/>
                <a:sym typeface="Open Sans 1"/>
              </a:rPr>
              <a:t>th</a:t>
            </a:r>
            <a:r>
              <a:rPr lang="en-US" sz="3000">
                <a:solidFill>
                  <a:srgbClr val="1C1C1C"/>
                </a:solidFill>
                <a:latin typeface="Open Sans 1"/>
                <a:ea typeface="Open Sans 1"/>
                <a:cs typeface="Open Sans 1"/>
                <a:sym typeface="Open Sans 1"/>
              </a:rPr>
              <a:t> May),</a:t>
            </a:r>
          </a:p>
          <a:p>
            <a:pPr algn="l" marL="542925" indent="-271462" lvl="1">
              <a:lnSpc>
                <a:spcPts val="4800"/>
              </a:lnSpc>
              <a:buAutoNum type="arabicPeriod" startAt="1"/>
            </a:pPr>
            <a:r>
              <a:rPr lang="en-US" sz="3000">
                <a:solidFill>
                  <a:srgbClr val="1C1C1C"/>
                </a:solidFill>
                <a:latin typeface="Open Sans 1"/>
                <a:ea typeface="Open Sans 1"/>
                <a:cs typeface="Open Sans 1"/>
                <a:sym typeface="Open Sans 1"/>
              </a:rPr>
              <a:t>Attend an educational programme offered by the European Parliament,</a:t>
            </a:r>
          </a:p>
          <a:p>
            <a:pPr algn="l" marL="542925" indent="-271462" lvl="1">
              <a:lnSpc>
                <a:spcPts val="4800"/>
              </a:lnSpc>
              <a:buAutoNum type="arabicPeriod" startAt="1"/>
            </a:pPr>
            <a:r>
              <a:rPr lang="en-US" sz="3000">
                <a:solidFill>
                  <a:srgbClr val="1C1C1C"/>
                </a:solidFill>
                <a:latin typeface="Open Sans 1"/>
                <a:ea typeface="Open Sans 1"/>
                <a:cs typeface="Open Sans 1"/>
                <a:sym typeface="Open Sans 1"/>
              </a:rPr>
              <a:t>Share European culture,</a:t>
            </a:r>
          </a:p>
          <a:p>
            <a:pPr algn="l" marL="542925" indent="-271462" lvl="1">
              <a:lnSpc>
                <a:spcPts val="4800"/>
              </a:lnSpc>
              <a:buAutoNum type="arabicPeriod" startAt="1"/>
            </a:pPr>
            <a:r>
              <a:rPr lang="en-US" sz="3000">
                <a:solidFill>
                  <a:srgbClr val="1C1C1C"/>
                </a:solidFill>
                <a:latin typeface="Open Sans 1"/>
                <a:ea typeface="Open Sans 1"/>
                <a:cs typeface="Open Sans 1"/>
                <a:sym typeface="Open Sans 1"/>
              </a:rPr>
              <a:t>Promote democratic engagement – via podcasts and article writing,</a:t>
            </a:r>
          </a:p>
          <a:p>
            <a:pPr algn="l" marL="542925" indent="-271462" lvl="1">
              <a:lnSpc>
                <a:spcPts val="4800"/>
              </a:lnSpc>
              <a:buAutoNum type="arabicPeriod" startAt="1"/>
            </a:pPr>
            <a:r>
              <a:rPr lang="en-US" sz="3000">
                <a:solidFill>
                  <a:srgbClr val="1C1C1C"/>
                </a:solidFill>
                <a:latin typeface="Open Sans 1"/>
                <a:ea typeface="Open Sans 1"/>
                <a:cs typeface="Open Sans 1"/>
                <a:sym typeface="Open Sans 1"/>
              </a:rPr>
              <a:t>Share your experiences through </a:t>
            </a:r>
            <a:r>
              <a:rPr lang="en-US" sz="3000" u="sng">
                <a:solidFill>
                  <a:srgbClr val="1C1C1C"/>
                </a:solidFill>
                <a:latin typeface="Open Sans 1"/>
                <a:ea typeface="Open Sans 1"/>
                <a:cs typeface="Open Sans 1"/>
                <a:sym typeface="Open Sans 1"/>
              </a:rPr>
              <a:t>youngeuropeandiplomats.eu</a:t>
            </a:r>
            <a:r>
              <a:rPr lang="en-US" sz="3000">
                <a:solidFill>
                  <a:srgbClr val="1C1C1C"/>
                </a:solidFill>
                <a:latin typeface="Open Sans 1"/>
                <a:ea typeface="Open Sans 1"/>
                <a:cs typeface="Open Sans 1"/>
                <a:sym typeface="Open Sans 1"/>
              </a:rPr>
              <a:t> and social media – even your own private social media!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68795" y="7957375"/>
            <a:ext cx="9653378" cy="1457430"/>
            <a:chOff x="0" y="0"/>
            <a:chExt cx="12871171" cy="19432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871196" cy="1943227"/>
            </a:xfrm>
            <a:custGeom>
              <a:avLst/>
              <a:gdLst/>
              <a:ahLst/>
              <a:cxnLst/>
              <a:rect r="r" b="b" t="t" l="l"/>
              <a:pathLst>
                <a:path h="1943227" w="12871196">
                  <a:moveTo>
                    <a:pt x="0" y="194310"/>
                  </a:moveTo>
                  <a:cubicBezTo>
                    <a:pt x="0" y="86995"/>
                    <a:pt x="86995" y="0"/>
                    <a:pt x="194310" y="0"/>
                  </a:cubicBezTo>
                  <a:lnTo>
                    <a:pt x="12676886" y="0"/>
                  </a:lnTo>
                  <a:cubicBezTo>
                    <a:pt x="12784201" y="0"/>
                    <a:pt x="12871196" y="86995"/>
                    <a:pt x="12871196" y="194310"/>
                  </a:cubicBezTo>
                  <a:lnTo>
                    <a:pt x="12871196" y="1748917"/>
                  </a:lnTo>
                  <a:cubicBezTo>
                    <a:pt x="12871196" y="1856232"/>
                    <a:pt x="12784201" y="1943227"/>
                    <a:pt x="12676886" y="1943227"/>
                  </a:cubicBezTo>
                  <a:lnTo>
                    <a:pt x="194310" y="1943227"/>
                  </a:lnTo>
                  <a:cubicBezTo>
                    <a:pt x="86995" y="1943227"/>
                    <a:pt x="0" y="1856232"/>
                    <a:pt x="0" y="1748917"/>
                  </a:cubicBezTo>
                  <a:close/>
                </a:path>
              </a:pathLst>
            </a:custGeom>
            <a:solidFill>
              <a:srgbClr val="FCEBCC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864033" y="7952612"/>
            <a:ext cx="2905535" cy="1466958"/>
            <a:chOff x="0" y="0"/>
            <a:chExt cx="3874046" cy="195594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874050" cy="1955948"/>
            </a:xfrm>
            <a:custGeom>
              <a:avLst/>
              <a:gdLst/>
              <a:ahLst/>
              <a:cxnLst/>
              <a:rect r="r" b="b" t="t" l="l"/>
              <a:pathLst>
                <a:path h="1955948" w="3874050">
                  <a:moveTo>
                    <a:pt x="0" y="0"/>
                  </a:moveTo>
                  <a:lnTo>
                    <a:pt x="3874050" y="0"/>
                  </a:lnTo>
                  <a:lnTo>
                    <a:pt x="3874050" y="1955948"/>
                  </a:lnTo>
                  <a:lnTo>
                    <a:pt x="0" y="195594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14778" t="0" r="-14778" b="0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>
              <a:off x="0" y="28575"/>
              <a:ext cx="3874046" cy="192736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3402"/>
                </a:lnSpc>
              </a:pPr>
              <a:r>
                <a:rPr lang="en-US" sz="3150">
                  <a:solidFill>
                    <a:srgbClr val="1C1C1C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Events run by students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868795" y="6257039"/>
            <a:ext cx="9653378" cy="1457430"/>
            <a:chOff x="0" y="0"/>
            <a:chExt cx="12871171" cy="194324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2871196" cy="1943227"/>
            </a:xfrm>
            <a:custGeom>
              <a:avLst/>
              <a:gdLst/>
              <a:ahLst/>
              <a:cxnLst/>
              <a:rect r="r" b="b" t="t" l="l"/>
              <a:pathLst>
                <a:path h="1943227" w="12871196">
                  <a:moveTo>
                    <a:pt x="0" y="194310"/>
                  </a:moveTo>
                  <a:cubicBezTo>
                    <a:pt x="0" y="86995"/>
                    <a:pt x="86995" y="0"/>
                    <a:pt x="194310" y="0"/>
                  </a:cubicBezTo>
                  <a:lnTo>
                    <a:pt x="12676886" y="0"/>
                  </a:lnTo>
                  <a:cubicBezTo>
                    <a:pt x="12784201" y="0"/>
                    <a:pt x="12871196" y="86995"/>
                    <a:pt x="12871196" y="194310"/>
                  </a:cubicBezTo>
                  <a:lnTo>
                    <a:pt x="12871196" y="1748917"/>
                  </a:lnTo>
                  <a:cubicBezTo>
                    <a:pt x="12871196" y="1856232"/>
                    <a:pt x="12784201" y="1943227"/>
                    <a:pt x="12676886" y="1943227"/>
                  </a:cubicBezTo>
                  <a:lnTo>
                    <a:pt x="194310" y="1943227"/>
                  </a:lnTo>
                  <a:cubicBezTo>
                    <a:pt x="86995" y="1943227"/>
                    <a:pt x="0" y="1856232"/>
                    <a:pt x="0" y="1748917"/>
                  </a:cubicBezTo>
                  <a:close/>
                </a:path>
              </a:pathLst>
            </a:custGeom>
            <a:solidFill>
              <a:srgbClr val="FCEBCC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864033" y="6246442"/>
            <a:ext cx="2894171" cy="1478626"/>
            <a:chOff x="0" y="0"/>
            <a:chExt cx="3858895" cy="197150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858899" cy="1971505"/>
            </a:xfrm>
            <a:custGeom>
              <a:avLst/>
              <a:gdLst/>
              <a:ahLst/>
              <a:cxnLst/>
              <a:rect r="r" b="b" t="t" l="l"/>
              <a:pathLst>
                <a:path h="1971505" w="3858899">
                  <a:moveTo>
                    <a:pt x="0" y="0"/>
                  </a:moveTo>
                  <a:lnTo>
                    <a:pt x="3858899" y="0"/>
                  </a:lnTo>
                  <a:lnTo>
                    <a:pt x="3858899" y="1971505"/>
                  </a:lnTo>
                  <a:lnTo>
                    <a:pt x="0" y="1971505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14836" t="0" r="-15228" b="789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>
              <a:off x="0" y="28575"/>
              <a:ext cx="3858895" cy="194292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3402"/>
                </a:lnSpc>
              </a:pPr>
              <a:r>
                <a:rPr lang="en-US" sz="3150">
                  <a:solidFill>
                    <a:srgbClr val="1C1C1C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Students leading events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868795" y="2897821"/>
            <a:ext cx="9653378" cy="1457430"/>
            <a:chOff x="0" y="0"/>
            <a:chExt cx="12871171" cy="194324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2871196" cy="1943227"/>
            </a:xfrm>
            <a:custGeom>
              <a:avLst/>
              <a:gdLst/>
              <a:ahLst/>
              <a:cxnLst/>
              <a:rect r="r" b="b" t="t" l="l"/>
              <a:pathLst>
                <a:path h="1943227" w="12871196">
                  <a:moveTo>
                    <a:pt x="0" y="194310"/>
                  </a:moveTo>
                  <a:cubicBezTo>
                    <a:pt x="0" y="86995"/>
                    <a:pt x="86995" y="0"/>
                    <a:pt x="194310" y="0"/>
                  </a:cubicBezTo>
                  <a:lnTo>
                    <a:pt x="12676886" y="0"/>
                  </a:lnTo>
                  <a:cubicBezTo>
                    <a:pt x="12784201" y="0"/>
                    <a:pt x="12871196" y="86995"/>
                    <a:pt x="12871196" y="194310"/>
                  </a:cubicBezTo>
                  <a:lnTo>
                    <a:pt x="12871196" y="1748917"/>
                  </a:lnTo>
                  <a:cubicBezTo>
                    <a:pt x="12871196" y="1856232"/>
                    <a:pt x="12784201" y="1943227"/>
                    <a:pt x="12676886" y="1943227"/>
                  </a:cubicBezTo>
                  <a:lnTo>
                    <a:pt x="194310" y="1943227"/>
                  </a:lnTo>
                  <a:cubicBezTo>
                    <a:pt x="86995" y="1943227"/>
                    <a:pt x="0" y="1856232"/>
                    <a:pt x="0" y="1748917"/>
                  </a:cubicBezTo>
                  <a:close/>
                </a:path>
              </a:pathLst>
            </a:custGeom>
            <a:solidFill>
              <a:srgbClr val="FCEBCC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864033" y="2893054"/>
            <a:ext cx="2905535" cy="1466958"/>
            <a:chOff x="0" y="0"/>
            <a:chExt cx="3874046" cy="1955944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3874050" cy="1955948"/>
            </a:xfrm>
            <a:custGeom>
              <a:avLst/>
              <a:gdLst/>
              <a:ahLst/>
              <a:cxnLst/>
              <a:rect r="r" b="b" t="t" l="l"/>
              <a:pathLst>
                <a:path h="1955948" w="3874050">
                  <a:moveTo>
                    <a:pt x="0" y="0"/>
                  </a:moveTo>
                  <a:lnTo>
                    <a:pt x="3874050" y="0"/>
                  </a:lnTo>
                  <a:lnTo>
                    <a:pt x="3874050" y="1955948"/>
                  </a:lnTo>
                  <a:lnTo>
                    <a:pt x="0" y="195594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14778" t="0" r="-14778" b="0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>
              <a:off x="0" y="28575"/>
              <a:ext cx="3874046" cy="192736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3402"/>
                </a:lnSpc>
              </a:pPr>
              <a:r>
                <a:rPr lang="en-US" sz="3150">
                  <a:solidFill>
                    <a:srgbClr val="1C1C1C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Coordinators of YED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4643057" y="2986651"/>
            <a:ext cx="1840840" cy="1233573"/>
            <a:chOff x="0" y="0"/>
            <a:chExt cx="2454453" cy="164476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12700" y="12700"/>
              <a:ext cx="2429129" cy="1619377"/>
            </a:xfrm>
            <a:custGeom>
              <a:avLst/>
              <a:gdLst/>
              <a:ahLst/>
              <a:cxnLst/>
              <a:rect r="r" b="b" t="t" l="l"/>
              <a:pathLst>
                <a:path h="1619377" w="2429129">
                  <a:moveTo>
                    <a:pt x="0" y="161925"/>
                  </a:moveTo>
                  <a:cubicBezTo>
                    <a:pt x="0" y="72517"/>
                    <a:pt x="72898" y="0"/>
                    <a:pt x="162814" y="0"/>
                  </a:cubicBezTo>
                  <a:lnTo>
                    <a:pt x="2266315" y="0"/>
                  </a:lnTo>
                  <a:cubicBezTo>
                    <a:pt x="2356231" y="0"/>
                    <a:pt x="2429129" y="72517"/>
                    <a:pt x="2429129" y="161925"/>
                  </a:cubicBezTo>
                  <a:lnTo>
                    <a:pt x="2429129" y="1457452"/>
                  </a:lnTo>
                  <a:cubicBezTo>
                    <a:pt x="2429129" y="1546860"/>
                    <a:pt x="2356231" y="1619377"/>
                    <a:pt x="2266315" y="1619377"/>
                  </a:cubicBezTo>
                  <a:lnTo>
                    <a:pt x="162814" y="1619377"/>
                  </a:lnTo>
                  <a:cubicBezTo>
                    <a:pt x="72898" y="1619377"/>
                    <a:pt x="0" y="1546860"/>
                    <a:pt x="0" y="145745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454529" cy="1644777"/>
            </a:xfrm>
            <a:custGeom>
              <a:avLst/>
              <a:gdLst/>
              <a:ahLst/>
              <a:cxnLst/>
              <a:rect r="r" b="b" t="t" l="l"/>
              <a:pathLst>
                <a:path h="1644777" w="2454529">
                  <a:moveTo>
                    <a:pt x="0" y="174625"/>
                  </a:moveTo>
                  <a:cubicBezTo>
                    <a:pt x="0" y="78105"/>
                    <a:pt x="78613" y="0"/>
                    <a:pt x="175514" y="0"/>
                  </a:cubicBezTo>
                  <a:lnTo>
                    <a:pt x="2279015" y="0"/>
                  </a:lnTo>
                  <a:lnTo>
                    <a:pt x="2279015" y="12700"/>
                  </a:lnTo>
                  <a:lnTo>
                    <a:pt x="2279015" y="0"/>
                  </a:lnTo>
                  <a:cubicBezTo>
                    <a:pt x="2375916" y="0"/>
                    <a:pt x="2454529" y="78105"/>
                    <a:pt x="2454529" y="174625"/>
                  </a:cubicBezTo>
                  <a:lnTo>
                    <a:pt x="2441829" y="174625"/>
                  </a:lnTo>
                  <a:lnTo>
                    <a:pt x="2454529" y="174625"/>
                  </a:lnTo>
                  <a:lnTo>
                    <a:pt x="2454529" y="1470152"/>
                  </a:lnTo>
                  <a:lnTo>
                    <a:pt x="2441829" y="1470152"/>
                  </a:lnTo>
                  <a:lnTo>
                    <a:pt x="2454529" y="1470152"/>
                  </a:lnTo>
                  <a:cubicBezTo>
                    <a:pt x="2454529" y="1566672"/>
                    <a:pt x="2375916" y="1644777"/>
                    <a:pt x="2279015" y="1644777"/>
                  </a:cubicBezTo>
                  <a:lnTo>
                    <a:pt x="2279015" y="1632077"/>
                  </a:lnTo>
                  <a:lnTo>
                    <a:pt x="2279015" y="1644777"/>
                  </a:lnTo>
                  <a:lnTo>
                    <a:pt x="175514" y="1644777"/>
                  </a:lnTo>
                  <a:lnTo>
                    <a:pt x="175514" y="1632077"/>
                  </a:lnTo>
                  <a:lnTo>
                    <a:pt x="175514" y="1644777"/>
                  </a:lnTo>
                  <a:cubicBezTo>
                    <a:pt x="78613" y="1644777"/>
                    <a:pt x="0" y="1566672"/>
                    <a:pt x="0" y="1470152"/>
                  </a:cubicBezTo>
                  <a:lnTo>
                    <a:pt x="0" y="174625"/>
                  </a:lnTo>
                  <a:lnTo>
                    <a:pt x="12700" y="174625"/>
                  </a:lnTo>
                  <a:lnTo>
                    <a:pt x="0" y="174625"/>
                  </a:lnTo>
                  <a:moveTo>
                    <a:pt x="25400" y="174625"/>
                  </a:moveTo>
                  <a:lnTo>
                    <a:pt x="25400" y="1470152"/>
                  </a:lnTo>
                  <a:lnTo>
                    <a:pt x="12700" y="1470152"/>
                  </a:lnTo>
                  <a:lnTo>
                    <a:pt x="25400" y="1470152"/>
                  </a:lnTo>
                  <a:cubicBezTo>
                    <a:pt x="25400" y="1552575"/>
                    <a:pt x="92583" y="1619377"/>
                    <a:pt x="175514" y="1619377"/>
                  </a:cubicBezTo>
                  <a:lnTo>
                    <a:pt x="2279015" y="1619377"/>
                  </a:lnTo>
                  <a:cubicBezTo>
                    <a:pt x="2361946" y="1619377"/>
                    <a:pt x="2429129" y="1552448"/>
                    <a:pt x="2429129" y="1470152"/>
                  </a:cubicBezTo>
                  <a:lnTo>
                    <a:pt x="2429129" y="174625"/>
                  </a:lnTo>
                  <a:cubicBezTo>
                    <a:pt x="2429002" y="92329"/>
                    <a:pt x="2361946" y="25400"/>
                    <a:pt x="2279015" y="25400"/>
                  </a:cubicBezTo>
                  <a:lnTo>
                    <a:pt x="175514" y="25400"/>
                  </a:lnTo>
                  <a:lnTo>
                    <a:pt x="175514" y="12700"/>
                  </a:lnTo>
                  <a:lnTo>
                    <a:pt x="175514" y="25400"/>
                  </a:lnTo>
                  <a:cubicBezTo>
                    <a:pt x="92583" y="25400"/>
                    <a:pt x="25400" y="92329"/>
                    <a:pt x="25400" y="174625"/>
                  </a:cubicBezTo>
                  <a:close/>
                </a:path>
              </a:pathLst>
            </a:custGeom>
            <a:solidFill>
              <a:srgbClr val="E0B606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3758204" y="6368967"/>
            <a:ext cx="1840840" cy="1233573"/>
            <a:chOff x="0" y="0"/>
            <a:chExt cx="2454453" cy="1644764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12700" y="12700"/>
              <a:ext cx="2429129" cy="1619377"/>
            </a:xfrm>
            <a:custGeom>
              <a:avLst/>
              <a:gdLst/>
              <a:ahLst/>
              <a:cxnLst/>
              <a:rect r="r" b="b" t="t" l="l"/>
              <a:pathLst>
                <a:path h="1619377" w="2429129">
                  <a:moveTo>
                    <a:pt x="0" y="161925"/>
                  </a:moveTo>
                  <a:cubicBezTo>
                    <a:pt x="0" y="72517"/>
                    <a:pt x="72898" y="0"/>
                    <a:pt x="162814" y="0"/>
                  </a:cubicBezTo>
                  <a:lnTo>
                    <a:pt x="2266315" y="0"/>
                  </a:lnTo>
                  <a:cubicBezTo>
                    <a:pt x="2356231" y="0"/>
                    <a:pt x="2429129" y="72517"/>
                    <a:pt x="2429129" y="161925"/>
                  </a:cubicBezTo>
                  <a:lnTo>
                    <a:pt x="2429129" y="1457452"/>
                  </a:lnTo>
                  <a:cubicBezTo>
                    <a:pt x="2429129" y="1546860"/>
                    <a:pt x="2356231" y="1619377"/>
                    <a:pt x="2266315" y="1619377"/>
                  </a:cubicBezTo>
                  <a:lnTo>
                    <a:pt x="162814" y="1619377"/>
                  </a:lnTo>
                  <a:cubicBezTo>
                    <a:pt x="72898" y="1619377"/>
                    <a:pt x="0" y="1546860"/>
                    <a:pt x="0" y="145745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2454529" cy="1644777"/>
            </a:xfrm>
            <a:custGeom>
              <a:avLst/>
              <a:gdLst/>
              <a:ahLst/>
              <a:cxnLst/>
              <a:rect r="r" b="b" t="t" l="l"/>
              <a:pathLst>
                <a:path h="1644777" w="2454529">
                  <a:moveTo>
                    <a:pt x="0" y="174625"/>
                  </a:moveTo>
                  <a:cubicBezTo>
                    <a:pt x="0" y="78105"/>
                    <a:pt x="78613" y="0"/>
                    <a:pt x="175514" y="0"/>
                  </a:cubicBezTo>
                  <a:lnTo>
                    <a:pt x="2279015" y="0"/>
                  </a:lnTo>
                  <a:lnTo>
                    <a:pt x="2279015" y="12700"/>
                  </a:lnTo>
                  <a:lnTo>
                    <a:pt x="2279015" y="0"/>
                  </a:lnTo>
                  <a:cubicBezTo>
                    <a:pt x="2375916" y="0"/>
                    <a:pt x="2454529" y="78105"/>
                    <a:pt x="2454529" y="174625"/>
                  </a:cubicBezTo>
                  <a:lnTo>
                    <a:pt x="2441829" y="174625"/>
                  </a:lnTo>
                  <a:lnTo>
                    <a:pt x="2454529" y="174625"/>
                  </a:lnTo>
                  <a:lnTo>
                    <a:pt x="2454529" y="1470152"/>
                  </a:lnTo>
                  <a:lnTo>
                    <a:pt x="2441829" y="1470152"/>
                  </a:lnTo>
                  <a:lnTo>
                    <a:pt x="2454529" y="1470152"/>
                  </a:lnTo>
                  <a:cubicBezTo>
                    <a:pt x="2454529" y="1566672"/>
                    <a:pt x="2375916" y="1644777"/>
                    <a:pt x="2279015" y="1644777"/>
                  </a:cubicBezTo>
                  <a:lnTo>
                    <a:pt x="2279015" y="1632077"/>
                  </a:lnTo>
                  <a:lnTo>
                    <a:pt x="2279015" y="1644777"/>
                  </a:lnTo>
                  <a:lnTo>
                    <a:pt x="175514" y="1644777"/>
                  </a:lnTo>
                  <a:lnTo>
                    <a:pt x="175514" y="1632077"/>
                  </a:lnTo>
                  <a:lnTo>
                    <a:pt x="175514" y="1644777"/>
                  </a:lnTo>
                  <a:cubicBezTo>
                    <a:pt x="78613" y="1644777"/>
                    <a:pt x="0" y="1566672"/>
                    <a:pt x="0" y="1470152"/>
                  </a:cubicBezTo>
                  <a:lnTo>
                    <a:pt x="0" y="174625"/>
                  </a:lnTo>
                  <a:lnTo>
                    <a:pt x="12700" y="174625"/>
                  </a:lnTo>
                  <a:lnTo>
                    <a:pt x="0" y="174625"/>
                  </a:lnTo>
                  <a:moveTo>
                    <a:pt x="25400" y="174625"/>
                  </a:moveTo>
                  <a:lnTo>
                    <a:pt x="25400" y="1470152"/>
                  </a:lnTo>
                  <a:lnTo>
                    <a:pt x="12700" y="1470152"/>
                  </a:lnTo>
                  <a:lnTo>
                    <a:pt x="25400" y="1470152"/>
                  </a:lnTo>
                  <a:cubicBezTo>
                    <a:pt x="25400" y="1552575"/>
                    <a:pt x="92583" y="1619377"/>
                    <a:pt x="175514" y="1619377"/>
                  </a:cubicBezTo>
                  <a:lnTo>
                    <a:pt x="2279015" y="1619377"/>
                  </a:lnTo>
                  <a:cubicBezTo>
                    <a:pt x="2361946" y="1619377"/>
                    <a:pt x="2429129" y="1552448"/>
                    <a:pt x="2429129" y="1470152"/>
                  </a:cubicBezTo>
                  <a:lnTo>
                    <a:pt x="2429129" y="174625"/>
                  </a:lnTo>
                  <a:cubicBezTo>
                    <a:pt x="2429002" y="92329"/>
                    <a:pt x="2361946" y="25400"/>
                    <a:pt x="2279015" y="25400"/>
                  </a:cubicBezTo>
                  <a:lnTo>
                    <a:pt x="175514" y="25400"/>
                  </a:lnTo>
                  <a:lnTo>
                    <a:pt x="175514" y="12700"/>
                  </a:lnTo>
                  <a:lnTo>
                    <a:pt x="175514" y="25400"/>
                  </a:lnTo>
                  <a:cubicBezTo>
                    <a:pt x="92583" y="25400"/>
                    <a:pt x="25400" y="92329"/>
                    <a:pt x="25400" y="174625"/>
                  </a:cubicBezTo>
                  <a:close/>
                </a:path>
              </a:pathLst>
            </a:custGeom>
            <a:solidFill>
              <a:srgbClr val="E0B606"/>
            </a:solidFill>
          </p:spPr>
        </p:sp>
      </p:grpSp>
      <p:grpSp>
        <p:nvGrpSpPr>
          <p:cNvPr name="Group 23" id="23"/>
          <p:cNvGrpSpPr/>
          <p:nvPr/>
        </p:nvGrpSpPr>
        <p:grpSpPr>
          <a:xfrm rot="0">
            <a:off x="3793780" y="6404543"/>
            <a:ext cx="1769697" cy="1162431"/>
            <a:chOff x="0" y="0"/>
            <a:chExt cx="2359596" cy="1549908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2359596" cy="1549910"/>
            </a:xfrm>
            <a:custGeom>
              <a:avLst/>
              <a:gdLst/>
              <a:ahLst/>
              <a:cxnLst/>
              <a:rect r="r" b="b" t="t" l="l"/>
              <a:pathLst>
                <a:path h="1549910" w="2359596">
                  <a:moveTo>
                    <a:pt x="0" y="0"/>
                  </a:moveTo>
                  <a:lnTo>
                    <a:pt x="2359596" y="0"/>
                  </a:lnTo>
                  <a:lnTo>
                    <a:pt x="2359596" y="1549910"/>
                  </a:lnTo>
                  <a:lnTo>
                    <a:pt x="0" y="154991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34276" t="0" r="-34276" b="0"/>
              </a:stretch>
            </a:blipFill>
          </p:spPr>
        </p:sp>
        <p:sp>
          <p:nvSpPr>
            <p:cNvPr name="TextBox 25" id="25"/>
            <p:cNvSpPr txBox="true"/>
            <p:nvPr/>
          </p:nvSpPr>
          <p:spPr>
            <a:xfrm>
              <a:off x="0" y="19050"/>
              <a:ext cx="2359596" cy="153085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268"/>
                </a:lnSpc>
              </a:pPr>
              <a:r>
                <a:rPr lang="en-US" sz="2100">
                  <a:solidFill>
                    <a:srgbClr val="FFFFFF"/>
                  </a:solidFill>
                  <a:latin typeface="Arimo"/>
                  <a:ea typeface="Arimo"/>
                  <a:cs typeface="Arimo"/>
                  <a:sym typeface="Arimo"/>
                </a:rPr>
                <a:t>Team of Junior Ambassadors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3758204" y="8069313"/>
            <a:ext cx="1840840" cy="1233573"/>
            <a:chOff x="0" y="0"/>
            <a:chExt cx="2454453" cy="1644764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12700" y="12700"/>
              <a:ext cx="2429129" cy="1619377"/>
            </a:xfrm>
            <a:custGeom>
              <a:avLst/>
              <a:gdLst/>
              <a:ahLst/>
              <a:cxnLst/>
              <a:rect r="r" b="b" t="t" l="l"/>
              <a:pathLst>
                <a:path h="1619377" w="2429129">
                  <a:moveTo>
                    <a:pt x="0" y="161925"/>
                  </a:moveTo>
                  <a:cubicBezTo>
                    <a:pt x="0" y="72517"/>
                    <a:pt x="72898" y="0"/>
                    <a:pt x="162814" y="0"/>
                  </a:cubicBezTo>
                  <a:lnTo>
                    <a:pt x="2266315" y="0"/>
                  </a:lnTo>
                  <a:cubicBezTo>
                    <a:pt x="2356231" y="0"/>
                    <a:pt x="2429129" y="72517"/>
                    <a:pt x="2429129" y="161925"/>
                  </a:cubicBezTo>
                  <a:lnTo>
                    <a:pt x="2429129" y="1457452"/>
                  </a:lnTo>
                  <a:cubicBezTo>
                    <a:pt x="2429129" y="1546860"/>
                    <a:pt x="2356231" y="1619377"/>
                    <a:pt x="2266315" y="1619377"/>
                  </a:cubicBezTo>
                  <a:lnTo>
                    <a:pt x="162814" y="1619377"/>
                  </a:lnTo>
                  <a:cubicBezTo>
                    <a:pt x="72898" y="1619377"/>
                    <a:pt x="0" y="1546860"/>
                    <a:pt x="0" y="145745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2454529" cy="1644777"/>
            </a:xfrm>
            <a:custGeom>
              <a:avLst/>
              <a:gdLst/>
              <a:ahLst/>
              <a:cxnLst/>
              <a:rect r="r" b="b" t="t" l="l"/>
              <a:pathLst>
                <a:path h="1644777" w="2454529">
                  <a:moveTo>
                    <a:pt x="0" y="174625"/>
                  </a:moveTo>
                  <a:cubicBezTo>
                    <a:pt x="0" y="78105"/>
                    <a:pt x="78613" y="0"/>
                    <a:pt x="175514" y="0"/>
                  </a:cubicBezTo>
                  <a:lnTo>
                    <a:pt x="2279015" y="0"/>
                  </a:lnTo>
                  <a:lnTo>
                    <a:pt x="2279015" y="12700"/>
                  </a:lnTo>
                  <a:lnTo>
                    <a:pt x="2279015" y="0"/>
                  </a:lnTo>
                  <a:cubicBezTo>
                    <a:pt x="2375916" y="0"/>
                    <a:pt x="2454529" y="78105"/>
                    <a:pt x="2454529" y="174625"/>
                  </a:cubicBezTo>
                  <a:lnTo>
                    <a:pt x="2441829" y="174625"/>
                  </a:lnTo>
                  <a:lnTo>
                    <a:pt x="2454529" y="174625"/>
                  </a:lnTo>
                  <a:lnTo>
                    <a:pt x="2454529" y="1470152"/>
                  </a:lnTo>
                  <a:lnTo>
                    <a:pt x="2441829" y="1470152"/>
                  </a:lnTo>
                  <a:lnTo>
                    <a:pt x="2454529" y="1470152"/>
                  </a:lnTo>
                  <a:cubicBezTo>
                    <a:pt x="2454529" y="1566672"/>
                    <a:pt x="2375916" y="1644777"/>
                    <a:pt x="2279015" y="1644777"/>
                  </a:cubicBezTo>
                  <a:lnTo>
                    <a:pt x="2279015" y="1632077"/>
                  </a:lnTo>
                  <a:lnTo>
                    <a:pt x="2279015" y="1644777"/>
                  </a:lnTo>
                  <a:lnTo>
                    <a:pt x="175514" y="1644777"/>
                  </a:lnTo>
                  <a:lnTo>
                    <a:pt x="175514" y="1632077"/>
                  </a:lnTo>
                  <a:lnTo>
                    <a:pt x="175514" y="1644777"/>
                  </a:lnTo>
                  <a:cubicBezTo>
                    <a:pt x="78613" y="1644777"/>
                    <a:pt x="0" y="1566672"/>
                    <a:pt x="0" y="1470152"/>
                  </a:cubicBezTo>
                  <a:lnTo>
                    <a:pt x="0" y="174625"/>
                  </a:lnTo>
                  <a:lnTo>
                    <a:pt x="12700" y="174625"/>
                  </a:lnTo>
                  <a:lnTo>
                    <a:pt x="0" y="174625"/>
                  </a:lnTo>
                  <a:moveTo>
                    <a:pt x="25400" y="174625"/>
                  </a:moveTo>
                  <a:lnTo>
                    <a:pt x="25400" y="1470152"/>
                  </a:lnTo>
                  <a:lnTo>
                    <a:pt x="12700" y="1470152"/>
                  </a:lnTo>
                  <a:lnTo>
                    <a:pt x="25400" y="1470152"/>
                  </a:lnTo>
                  <a:cubicBezTo>
                    <a:pt x="25400" y="1552575"/>
                    <a:pt x="92583" y="1619377"/>
                    <a:pt x="175514" y="1619377"/>
                  </a:cubicBezTo>
                  <a:lnTo>
                    <a:pt x="2279015" y="1619377"/>
                  </a:lnTo>
                  <a:cubicBezTo>
                    <a:pt x="2361946" y="1619377"/>
                    <a:pt x="2429129" y="1552448"/>
                    <a:pt x="2429129" y="1470152"/>
                  </a:cubicBezTo>
                  <a:lnTo>
                    <a:pt x="2429129" y="174625"/>
                  </a:lnTo>
                  <a:cubicBezTo>
                    <a:pt x="2429002" y="92329"/>
                    <a:pt x="2361946" y="25400"/>
                    <a:pt x="2279015" y="25400"/>
                  </a:cubicBezTo>
                  <a:lnTo>
                    <a:pt x="175514" y="25400"/>
                  </a:lnTo>
                  <a:lnTo>
                    <a:pt x="175514" y="12700"/>
                  </a:lnTo>
                  <a:lnTo>
                    <a:pt x="175514" y="25400"/>
                  </a:lnTo>
                  <a:cubicBezTo>
                    <a:pt x="92583" y="25400"/>
                    <a:pt x="25400" y="92329"/>
                    <a:pt x="25400" y="174625"/>
                  </a:cubicBezTo>
                  <a:close/>
                </a:path>
              </a:pathLst>
            </a:custGeom>
            <a:solidFill>
              <a:srgbClr val="E0B606"/>
            </a:solid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3793780" y="8104879"/>
            <a:ext cx="1769697" cy="1162431"/>
            <a:chOff x="0" y="0"/>
            <a:chExt cx="2359596" cy="1549908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2359596" cy="1549910"/>
            </a:xfrm>
            <a:custGeom>
              <a:avLst/>
              <a:gdLst/>
              <a:ahLst/>
              <a:cxnLst/>
              <a:rect r="r" b="b" t="t" l="l"/>
              <a:pathLst>
                <a:path h="1549910" w="2359596">
                  <a:moveTo>
                    <a:pt x="0" y="0"/>
                  </a:moveTo>
                  <a:lnTo>
                    <a:pt x="2359596" y="0"/>
                  </a:lnTo>
                  <a:lnTo>
                    <a:pt x="2359596" y="1549910"/>
                  </a:lnTo>
                  <a:lnTo>
                    <a:pt x="0" y="154991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34276" t="0" r="-34276" b="0"/>
              </a:stretch>
            </a:blipFill>
          </p:spPr>
        </p:sp>
        <p:sp>
          <p:nvSpPr>
            <p:cNvPr name="TextBox 31" id="31"/>
            <p:cNvSpPr txBox="true"/>
            <p:nvPr/>
          </p:nvSpPr>
          <p:spPr>
            <a:xfrm>
              <a:off x="0" y="19050"/>
              <a:ext cx="2359596" cy="153085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268"/>
                </a:lnSpc>
              </a:pPr>
              <a:r>
                <a:rPr lang="en-US" sz="2100">
                  <a:solidFill>
                    <a:srgbClr val="FFFFFF"/>
                  </a:solidFill>
                  <a:latin typeface="Arimo"/>
                  <a:ea typeface="Arimo"/>
                  <a:cs typeface="Arimo"/>
                  <a:sym typeface="Arimo"/>
                </a:rPr>
                <a:t>Europe Day Event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6126538" y="6368967"/>
            <a:ext cx="1840840" cy="1233573"/>
            <a:chOff x="0" y="0"/>
            <a:chExt cx="2454453" cy="1644764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12700" y="12700"/>
              <a:ext cx="2429129" cy="1619377"/>
            </a:xfrm>
            <a:custGeom>
              <a:avLst/>
              <a:gdLst/>
              <a:ahLst/>
              <a:cxnLst/>
              <a:rect r="r" b="b" t="t" l="l"/>
              <a:pathLst>
                <a:path h="1619377" w="2429129">
                  <a:moveTo>
                    <a:pt x="0" y="161925"/>
                  </a:moveTo>
                  <a:cubicBezTo>
                    <a:pt x="0" y="72517"/>
                    <a:pt x="72898" y="0"/>
                    <a:pt x="162814" y="0"/>
                  </a:cubicBezTo>
                  <a:lnTo>
                    <a:pt x="2266315" y="0"/>
                  </a:lnTo>
                  <a:cubicBezTo>
                    <a:pt x="2356231" y="0"/>
                    <a:pt x="2429129" y="72517"/>
                    <a:pt x="2429129" y="161925"/>
                  </a:cubicBezTo>
                  <a:lnTo>
                    <a:pt x="2429129" y="1457452"/>
                  </a:lnTo>
                  <a:cubicBezTo>
                    <a:pt x="2429129" y="1546860"/>
                    <a:pt x="2356231" y="1619377"/>
                    <a:pt x="2266315" y="1619377"/>
                  </a:cubicBezTo>
                  <a:lnTo>
                    <a:pt x="162814" y="1619377"/>
                  </a:lnTo>
                  <a:cubicBezTo>
                    <a:pt x="72898" y="1619377"/>
                    <a:pt x="0" y="1546860"/>
                    <a:pt x="0" y="145745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2454529" cy="1644777"/>
            </a:xfrm>
            <a:custGeom>
              <a:avLst/>
              <a:gdLst/>
              <a:ahLst/>
              <a:cxnLst/>
              <a:rect r="r" b="b" t="t" l="l"/>
              <a:pathLst>
                <a:path h="1644777" w="2454529">
                  <a:moveTo>
                    <a:pt x="0" y="174625"/>
                  </a:moveTo>
                  <a:cubicBezTo>
                    <a:pt x="0" y="78105"/>
                    <a:pt x="78613" y="0"/>
                    <a:pt x="175514" y="0"/>
                  </a:cubicBezTo>
                  <a:lnTo>
                    <a:pt x="2279015" y="0"/>
                  </a:lnTo>
                  <a:lnTo>
                    <a:pt x="2279015" y="12700"/>
                  </a:lnTo>
                  <a:lnTo>
                    <a:pt x="2279015" y="0"/>
                  </a:lnTo>
                  <a:cubicBezTo>
                    <a:pt x="2375916" y="0"/>
                    <a:pt x="2454529" y="78105"/>
                    <a:pt x="2454529" y="174625"/>
                  </a:cubicBezTo>
                  <a:lnTo>
                    <a:pt x="2441829" y="174625"/>
                  </a:lnTo>
                  <a:lnTo>
                    <a:pt x="2454529" y="174625"/>
                  </a:lnTo>
                  <a:lnTo>
                    <a:pt x="2454529" y="1470152"/>
                  </a:lnTo>
                  <a:lnTo>
                    <a:pt x="2441829" y="1470152"/>
                  </a:lnTo>
                  <a:lnTo>
                    <a:pt x="2454529" y="1470152"/>
                  </a:lnTo>
                  <a:cubicBezTo>
                    <a:pt x="2454529" y="1566672"/>
                    <a:pt x="2375916" y="1644777"/>
                    <a:pt x="2279015" y="1644777"/>
                  </a:cubicBezTo>
                  <a:lnTo>
                    <a:pt x="2279015" y="1632077"/>
                  </a:lnTo>
                  <a:lnTo>
                    <a:pt x="2279015" y="1644777"/>
                  </a:lnTo>
                  <a:lnTo>
                    <a:pt x="175514" y="1644777"/>
                  </a:lnTo>
                  <a:lnTo>
                    <a:pt x="175514" y="1632077"/>
                  </a:lnTo>
                  <a:lnTo>
                    <a:pt x="175514" y="1644777"/>
                  </a:lnTo>
                  <a:cubicBezTo>
                    <a:pt x="78613" y="1644777"/>
                    <a:pt x="0" y="1566672"/>
                    <a:pt x="0" y="1470152"/>
                  </a:cubicBezTo>
                  <a:lnTo>
                    <a:pt x="0" y="174625"/>
                  </a:lnTo>
                  <a:lnTo>
                    <a:pt x="12700" y="174625"/>
                  </a:lnTo>
                  <a:lnTo>
                    <a:pt x="0" y="174625"/>
                  </a:lnTo>
                  <a:moveTo>
                    <a:pt x="25400" y="174625"/>
                  </a:moveTo>
                  <a:lnTo>
                    <a:pt x="25400" y="1470152"/>
                  </a:lnTo>
                  <a:lnTo>
                    <a:pt x="12700" y="1470152"/>
                  </a:lnTo>
                  <a:lnTo>
                    <a:pt x="25400" y="1470152"/>
                  </a:lnTo>
                  <a:cubicBezTo>
                    <a:pt x="25400" y="1552575"/>
                    <a:pt x="92583" y="1619377"/>
                    <a:pt x="175514" y="1619377"/>
                  </a:cubicBezTo>
                  <a:lnTo>
                    <a:pt x="2279015" y="1619377"/>
                  </a:lnTo>
                  <a:cubicBezTo>
                    <a:pt x="2361946" y="1619377"/>
                    <a:pt x="2429129" y="1552448"/>
                    <a:pt x="2429129" y="1470152"/>
                  </a:cubicBezTo>
                  <a:lnTo>
                    <a:pt x="2429129" y="174625"/>
                  </a:lnTo>
                  <a:cubicBezTo>
                    <a:pt x="2429002" y="92329"/>
                    <a:pt x="2361946" y="25400"/>
                    <a:pt x="2279015" y="25400"/>
                  </a:cubicBezTo>
                  <a:lnTo>
                    <a:pt x="175514" y="25400"/>
                  </a:lnTo>
                  <a:lnTo>
                    <a:pt x="175514" y="12700"/>
                  </a:lnTo>
                  <a:lnTo>
                    <a:pt x="175514" y="25400"/>
                  </a:lnTo>
                  <a:cubicBezTo>
                    <a:pt x="92583" y="25400"/>
                    <a:pt x="25400" y="92329"/>
                    <a:pt x="25400" y="174625"/>
                  </a:cubicBezTo>
                  <a:close/>
                </a:path>
              </a:pathLst>
            </a:custGeom>
            <a:solidFill>
              <a:srgbClr val="E0B606"/>
            </a:solidFill>
          </p:spPr>
        </p:sp>
      </p:grpSp>
      <p:grpSp>
        <p:nvGrpSpPr>
          <p:cNvPr name="Group 35" id="35"/>
          <p:cNvGrpSpPr/>
          <p:nvPr/>
        </p:nvGrpSpPr>
        <p:grpSpPr>
          <a:xfrm rot="0">
            <a:off x="6162114" y="6404543"/>
            <a:ext cx="1769697" cy="1162431"/>
            <a:chOff x="0" y="0"/>
            <a:chExt cx="2359596" cy="1549908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2359596" cy="1549910"/>
            </a:xfrm>
            <a:custGeom>
              <a:avLst/>
              <a:gdLst/>
              <a:ahLst/>
              <a:cxnLst/>
              <a:rect r="r" b="b" t="t" l="l"/>
              <a:pathLst>
                <a:path h="1549910" w="2359596">
                  <a:moveTo>
                    <a:pt x="0" y="0"/>
                  </a:moveTo>
                  <a:lnTo>
                    <a:pt x="2359596" y="0"/>
                  </a:lnTo>
                  <a:lnTo>
                    <a:pt x="2359596" y="1549910"/>
                  </a:lnTo>
                  <a:lnTo>
                    <a:pt x="0" y="154991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34276" t="0" r="-34276" b="0"/>
              </a:stretch>
            </a:blipFill>
          </p:spPr>
        </p:sp>
        <p:sp>
          <p:nvSpPr>
            <p:cNvPr name="TextBox 37" id="37"/>
            <p:cNvSpPr txBox="true"/>
            <p:nvPr/>
          </p:nvSpPr>
          <p:spPr>
            <a:xfrm>
              <a:off x="0" y="19050"/>
              <a:ext cx="2359596" cy="153085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268"/>
                </a:lnSpc>
              </a:pPr>
              <a:r>
                <a:rPr lang="en-US" sz="2100">
                  <a:solidFill>
                    <a:srgbClr val="FFFFFF"/>
                  </a:solidFill>
                  <a:latin typeface="Arimo"/>
                  <a:ea typeface="Arimo"/>
                  <a:cs typeface="Arimo"/>
                  <a:sym typeface="Arimo"/>
                </a:rPr>
                <a:t>Team of Junior Ambassadors</a:t>
              </a: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6126538" y="8069313"/>
            <a:ext cx="1840840" cy="1233573"/>
            <a:chOff x="0" y="0"/>
            <a:chExt cx="2454453" cy="1644764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12700" y="12700"/>
              <a:ext cx="2429129" cy="1619377"/>
            </a:xfrm>
            <a:custGeom>
              <a:avLst/>
              <a:gdLst/>
              <a:ahLst/>
              <a:cxnLst/>
              <a:rect r="r" b="b" t="t" l="l"/>
              <a:pathLst>
                <a:path h="1619377" w="2429129">
                  <a:moveTo>
                    <a:pt x="0" y="161925"/>
                  </a:moveTo>
                  <a:cubicBezTo>
                    <a:pt x="0" y="72517"/>
                    <a:pt x="72898" y="0"/>
                    <a:pt x="162814" y="0"/>
                  </a:cubicBezTo>
                  <a:lnTo>
                    <a:pt x="2266315" y="0"/>
                  </a:lnTo>
                  <a:cubicBezTo>
                    <a:pt x="2356231" y="0"/>
                    <a:pt x="2429129" y="72517"/>
                    <a:pt x="2429129" y="161925"/>
                  </a:cubicBezTo>
                  <a:lnTo>
                    <a:pt x="2429129" y="1457452"/>
                  </a:lnTo>
                  <a:cubicBezTo>
                    <a:pt x="2429129" y="1546860"/>
                    <a:pt x="2356231" y="1619377"/>
                    <a:pt x="2266315" y="1619377"/>
                  </a:cubicBezTo>
                  <a:lnTo>
                    <a:pt x="162814" y="1619377"/>
                  </a:lnTo>
                  <a:cubicBezTo>
                    <a:pt x="72898" y="1619377"/>
                    <a:pt x="0" y="1546860"/>
                    <a:pt x="0" y="145745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2454529" cy="1644777"/>
            </a:xfrm>
            <a:custGeom>
              <a:avLst/>
              <a:gdLst/>
              <a:ahLst/>
              <a:cxnLst/>
              <a:rect r="r" b="b" t="t" l="l"/>
              <a:pathLst>
                <a:path h="1644777" w="2454529">
                  <a:moveTo>
                    <a:pt x="0" y="174625"/>
                  </a:moveTo>
                  <a:cubicBezTo>
                    <a:pt x="0" y="78105"/>
                    <a:pt x="78613" y="0"/>
                    <a:pt x="175514" y="0"/>
                  </a:cubicBezTo>
                  <a:lnTo>
                    <a:pt x="2279015" y="0"/>
                  </a:lnTo>
                  <a:lnTo>
                    <a:pt x="2279015" y="12700"/>
                  </a:lnTo>
                  <a:lnTo>
                    <a:pt x="2279015" y="0"/>
                  </a:lnTo>
                  <a:cubicBezTo>
                    <a:pt x="2375916" y="0"/>
                    <a:pt x="2454529" y="78105"/>
                    <a:pt x="2454529" y="174625"/>
                  </a:cubicBezTo>
                  <a:lnTo>
                    <a:pt x="2441829" y="174625"/>
                  </a:lnTo>
                  <a:lnTo>
                    <a:pt x="2454529" y="174625"/>
                  </a:lnTo>
                  <a:lnTo>
                    <a:pt x="2454529" y="1470152"/>
                  </a:lnTo>
                  <a:lnTo>
                    <a:pt x="2441829" y="1470152"/>
                  </a:lnTo>
                  <a:lnTo>
                    <a:pt x="2454529" y="1470152"/>
                  </a:lnTo>
                  <a:cubicBezTo>
                    <a:pt x="2454529" y="1566672"/>
                    <a:pt x="2375916" y="1644777"/>
                    <a:pt x="2279015" y="1644777"/>
                  </a:cubicBezTo>
                  <a:lnTo>
                    <a:pt x="2279015" y="1632077"/>
                  </a:lnTo>
                  <a:lnTo>
                    <a:pt x="2279015" y="1644777"/>
                  </a:lnTo>
                  <a:lnTo>
                    <a:pt x="175514" y="1644777"/>
                  </a:lnTo>
                  <a:lnTo>
                    <a:pt x="175514" y="1632077"/>
                  </a:lnTo>
                  <a:lnTo>
                    <a:pt x="175514" y="1644777"/>
                  </a:lnTo>
                  <a:cubicBezTo>
                    <a:pt x="78613" y="1644777"/>
                    <a:pt x="0" y="1566672"/>
                    <a:pt x="0" y="1470152"/>
                  </a:cubicBezTo>
                  <a:lnTo>
                    <a:pt x="0" y="174625"/>
                  </a:lnTo>
                  <a:lnTo>
                    <a:pt x="12700" y="174625"/>
                  </a:lnTo>
                  <a:lnTo>
                    <a:pt x="0" y="174625"/>
                  </a:lnTo>
                  <a:moveTo>
                    <a:pt x="25400" y="174625"/>
                  </a:moveTo>
                  <a:lnTo>
                    <a:pt x="25400" y="1470152"/>
                  </a:lnTo>
                  <a:lnTo>
                    <a:pt x="12700" y="1470152"/>
                  </a:lnTo>
                  <a:lnTo>
                    <a:pt x="25400" y="1470152"/>
                  </a:lnTo>
                  <a:cubicBezTo>
                    <a:pt x="25400" y="1552575"/>
                    <a:pt x="92583" y="1619377"/>
                    <a:pt x="175514" y="1619377"/>
                  </a:cubicBezTo>
                  <a:lnTo>
                    <a:pt x="2279015" y="1619377"/>
                  </a:lnTo>
                  <a:cubicBezTo>
                    <a:pt x="2361946" y="1619377"/>
                    <a:pt x="2429129" y="1552448"/>
                    <a:pt x="2429129" y="1470152"/>
                  </a:cubicBezTo>
                  <a:lnTo>
                    <a:pt x="2429129" y="174625"/>
                  </a:lnTo>
                  <a:cubicBezTo>
                    <a:pt x="2429002" y="92329"/>
                    <a:pt x="2361946" y="25400"/>
                    <a:pt x="2279015" y="25400"/>
                  </a:cubicBezTo>
                  <a:lnTo>
                    <a:pt x="175514" y="25400"/>
                  </a:lnTo>
                  <a:lnTo>
                    <a:pt x="175514" y="12700"/>
                  </a:lnTo>
                  <a:lnTo>
                    <a:pt x="175514" y="25400"/>
                  </a:lnTo>
                  <a:cubicBezTo>
                    <a:pt x="92583" y="25400"/>
                    <a:pt x="25400" y="92329"/>
                    <a:pt x="25400" y="174625"/>
                  </a:cubicBezTo>
                  <a:close/>
                </a:path>
              </a:pathLst>
            </a:custGeom>
            <a:solidFill>
              <a:srgbClr val="E0B606"/>
            </a:solidFill>
          </p:spPr>
        </p:sp>
      </p:grpSp>
      <p:grpSp>
        <p:nvGrpSpPr>
          <p:cNvPr name="Group 41" id="41"/>
          <p:cNvGrpSpPr/>
          <p:nvPr/>
        </p:nvGrpSpPr>
        <p:grpSpPr>
          <a:xfrm rot="0">
            <a:off x="6162114" y="8104879"/>
            <a:ext cx="1769697" cy="1162431"/>
            <a:chOff x="0" y="0"/>
            <a:chExt cx="2359596" cy="1549908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2359596" cy="1549910"/>
            </a:xfrm>
            <a:custGeom>
              <a:avLst/>
              <a:gdLst/>
              <a:ahLst/>
              <a:cxnLst/>
              <a:rect r="r" b="b" t="t" l="l"/>
              <a:pathLst>
                <a:path h="1549910" w="2359596">
                  <a:moveTo>
                    <a:pt x="0" y="0"/>
                  </a:moveTo>
                  <a:lnTo>
                    <a:pt x="2359596" y="0"/>
                  </a:lnTo>
                  <a:lnTo>
                    <a:pt x="2359596" y="1549910"/>
                  </a:lnTo>
                  <a:lnTo>
                    <a:pt x="0" y="154991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34276" t="0" r="-34276" b="0"/>
              </a:stretch>
            </a:blipFill>
          </p:spPr>
        </p:sp>
        <p:sp>
          <p:nvSpPr>
            <p:cNvPr name="TextBox 43" id="43"/>
            <p:cNvSpPr txBox="true"/>
            <p:nvPr/>
          </p:nvSpPr>
          <p:spPr>
            <a:xfrm>
              <a:off x="0" y="19050"/>
              <a:ext cx="2359596" cy="153085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268"/>
                </a:lnSpc>
              </a:pPr>
              <a:r>
                <a:rPr lang="en-US" sz="2100">
                  <a:solidFill>
                    <a:srgbClr val="FFFFFF"/>
                  </a:solidFill>
                  <a:latin typeface="Arimo"/>
                  <a:ea typeface="Arimo"/>
                  <a:cs typeface="Arimo"/>
                  <a:sym typeface="Arimo"/>
                </a:rPr>
                <a:t>EU InfoPoint</a:t>
              </a: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8494863" y="6368967"/>
            <a:ext cx="1840840" cy="1233573"/>
            <a:chOff x="0" y="0"/>
            <a:chExt cx="2454453" cy="1644764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12700" y="12700"/>
              <a:ext cx="2429129" cy="1619377"/>
            </a:xfrm>
            <a:custGeom>
              <a:avLst/>
              <a:gdLst/>
              <a:ahLst/>
              <a:cxnLst/>
              <a:rect r="r" b="b" t="t" l="l"/>
              <a:pathLst>
                <a:path h="1619377" w="2429129">
                  <a:moveTo>
                    <a:pt x="0" y="161925"/>
                  </a:moveTo>
                  <a:cubicBezTo>
                    <a:pt x="0" y="72517"/>
                    <a:pt x="72898" y="0"/>
                    <a:pt x="162814" y="0"/>
                  </a:cubicBezTo>
                  <a:lnTo>
                    <a:pt x="2266315" y="0"/>
                  </a:lnTo>
                  <a:cubicBezTo>
                    <a:pt x="2356231" y="0"/>
                    <a:pt x="2429129" y="72517"/>
                    <a:pt x="2429129" y="161925"/>
                  </a:cubicBezTo>
                  <a:lnTo>
                    <a:pt x="2429129" y="1457452"/>
                  </a:lnTo>
                  <a:cubicBezTo>
                    <a:pt x="2429129" y="1546860"/>
                    <a:pt x="2356231" y="1619377"/>
                    <a:pt x="2266315" y="1619377"/>
                  </a:cubicBezTo>
                  <a:lnTo>
                    <a:pt x="162814" y="1619377"/>
                  </a:lnTo>
                  <a:cubicBezTo>
                    <a:pt x="72898" y="1619377"/>
                    <a:pt x="0" y="1546860"/>
                    <a:pt x="0" y="145745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2454529" cy="1644777"/>
            </a:xfrm>
            <a:custGeom>
              <a:avLst/>
              <a:gdLst/>
              <a:ahLst/>
              <a:cxnLst/>
              <a:rect r="r" b="b" t="t" l="l"/>
              <a:pathLst>
                <a:path h="1644777" w="2454529">
                  <a:moveTo>
                    <a:pt x="0" y="174625"/>
                  </a:moveTo>
                  <a:cubicBezTo>
                    <a:pt x="0" y="78105"/>
                    <a:pt x="78613" y="0"/>
                    <a:pt x="175514" y="0"/>
                  </a:cubicBezTo>
                  <a:lnTo>
                    <a:pt x="2279015" y="0"/>
                  </a:lnTo>
                  <a:lnTo>
                    <a:pt x="2279015" y="12700"/>
                  </a:lnTo>
                  <a:lnTo>
                    <a:pt x="2279015" y="0"/>
                  </a:lnTo>
                  <a:cubicBezTo>
                    <a:pt x="2375916" y="0"/>
                    <a:pt x="2454529" y="78105"/>
                    <a:pt x="2454529" y="174625"/>
                  </a:cubicBezTo>
                  <a:lnTo>
                    <a:pt x="2441829" y="174625"/>
                  </a:lnTo>
                  <a:lnTo>
                    <a:pt x="2454529" y="174625"/>
                  </a:lnTo>
                  <a:lnTo>
                    <a:pt x="2454529" y="1470152"/>
                  </a:lnTo>
                  <a:lnTo>
                    <a:pt x="2441829" y="1470152"/>
                  </a:lnTo>
                  <a:lnTo>
                    <a:pt x="2454529" y="1470152"/>
                  </a:lnTo>
                  <a:cubicBezTo>
                    <a:pt x="2454529" y="1566672"/>
                    <a:pt x="2375916" y="1644777"/>
                    <a:pt x="2279015" y="1644777"/>
                  </a:cubicBezTo>
                  <a:lnTo>
                    <a:pt x="2279015" y="1632077"/>
                  </a:lnTo>
                  <a:lnTo>
                    <a:pt x="2279015" y="1644777"/>
                  </a:lnTo>
                  <a:lnTo>
                    <a:pt x="175514" y="1644777"/>
                  </a:lnTo>
                  <a:lnTo>
                    <a:pt x="175514" y="1632077"/>
                  </a:lnTo>
                  <a:lnTo>
                    <a:pt x="175514" y="1644777"/>
                  </a:lnTo>
                  <a:cubicBezTo>
                    <a:pt x="78613" y="1644777"/>
                    <a:pt x="0" y="1566672"/>
                    <a:pt x="0" y="1470152"/>
                  </a:cubicBezTo>
                  <a:lnTo>
                    <a:pt x="0" y="174625"/>
                  </a:lnTo>
                  <a:lnTo>
                    <a:pt x="12700" y="174625"/>
                  </a:lnTo>
                  <a:lnTo>
                    <a:pt x="0" y="174625"/>
                  </a:lnTo>
                  <a:moveTo>
                    <a:pt x="25400" y="174625"/>
                  </a:moveTo>
                  <a:lnTo>
                    <a:pt x="25400" y="1470152"/>
                  </a:lnTo>
                  <a:lnTo>
                    <a:pt x="12700" y="1470152"/>
                  </a:lnTo>
                  <a:lnTo>
                    <a:pt x="25400" y="1470152"/>
                  </a:lnTo>
                  <a:cubicBezTo>
                    <a:pt x="25400" y="1552575"/>
                    <a:pt x="92583" y="1619377"/>
                    <a:pt x="175514" y="1619377"/>
                  </a:cubicBezTo>
                  <a:lnTo>
                    <a:pt x="2279015" y="1619377"/>
                  </a:lnTo>
                  <a:cubicBezTo>
                    <a:pt x="2361946" y="1619377"/>
                    <a:pt x="2429129" y="1552448"/>
                    <a:pt x="2429129" y="1470152"/>
                  </a:cubicBezTo>
                  <a:lnTo>
                    <a:pt x="2429129" y="174625"/>
                  </a:lnTo>
                  <a:cubicBezTo>
                    <a:pt x="2429002" y="92329"/>
                    <a:pt x="2361946" y="25400"/>
                    <a:pt x="2279015" y="25400"/>
                  </a:cubicBezTo>
                  <a:lnTo>
                    <a:pt x="175514" y="25400"/>
                  </a:lnTo>
                  <a:lnTo>
                    <a:pt x="175514" y="12700"/>
                  </a:lnTo>
                  <a:lnTo>
                    <a:pt x="175514" y="25400"/>
                  </a:lnTo>
                  <a:cubicBezTo>
                    <a:pt x="92583" y="25400"/>
                    <a:pt x="25400" y="92329"/>
                    <a:pt x="25400" y="174625"/>
                  </a:cubicBezTo>
                  <a:close/>
                </a:path>
              </a:pathLst>
            </a:custGeom>
            <a:solidFill>
              <a:srgbClr val="E0B606"/>
            </a:solidFill>
          </p:spPr>
        </p:sp>
      </p:grpSp>
      <p:grpSp>
        <p:nvGrpSpPr>
          <p:cNvPr name="Group 47" id="47"/>
          <p:cNvGrpSpPr/>
          <p:nvPr/>
        </p:nvGrpSpPr>
        <p:grpSpPr>
          <a:xfrm rot="0">
            <a:off x="8530439" y="6404543"/>
            <a:ext cx="1769697" cy="1162431"/>
            <a:chOff x="0" y="0"/>
            <a:chExt cx="2359596" cy="1549908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2359596" cy="1549910"/>
            </a:xfrm>
            <a:custGeom>
              <a:avLst/>
              <a:gdLst/>
              <a:ahLst/>
              <a:cxnLst/>
              <a:rect r="r" b="b" t="t" l="l"/>
              <a:pathLst>
                <a:path h="1549910" w="2359596">
                  <a:moveTo>
                    <a:pt x="0" y="0"/>
                  </a:moveTo>
                  <a:lnTo>
                    <a:pt x="2359596" y="0"/>
                  </a:lnTo>
                  <a:lnTo>
                    <a:pt x="2359596" y="1549910"/>
                  </a:lnTo>
                  <a:lnTo>
                    <a:pt x="0" y="154991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34276" t="0" r="-34276" b="0"/>
              </a:stretch>
            </a:blipFill>
          </p:spPr>
        </p:sp>
        <p:sp>
          <p:nvSpPr>
            <p:cNvPr name="TextBox 49" id="49"/>
            <p:cNvSpPr txBox="true"/>
            <p:nvPr/>
          </p:nvSpPr>
          <p:spPr>
            <a:xfrm>
              <a:off x="0" y="19050"/>
              <a:ext cx="2359596" cy="153085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268"/>
                </a:lnSpc>
              </a:pPr>
              <a:r>
                <a:rPr lang="en-US" sz="2100">
                  <a:solidFill>
                    <a:srgbClr val="FFFFFF"/>
                  </a:solidFill>
                  <a:latin typeface="Arimo"/>
                  <a:ea typeface="Arimo"/>
                  <a:cs typeface="Arimo"/>
                  <a:sym typeface="Arimo"/>
                </a:rPr>
                <a:t>Team of Junior Ambassadors</a:t>
              </a:r>
            </a:p>
          </p:txBody>
        </p:sp>
      </p:grpSp>
      <p:grpSp>
        <p:nvGrpSpPr>
          <p:cNvPr name="Group 50" id="50"/>
          <p:cNvGrpSpPr/>
          <p:nvPr/>
        </p:nvGrpSpPr>
        <p:grpSpPr>
          <a:xfrm rot="0">
            <a:off x="8494863" y="8069313"/>
            <a:ext cx="1840840" cy="1233573"/>
            <a:chOff x="0" y="0"/>
            <a:chExt cx="2454453" cy="1644764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12700" y="12700"/>
              <a:ext cx="2429129" cy="1619377"/>
            </a:xfrm>
            <a:custGeom>
              <a:avLst/>
              <a:gdLst/>
              <a:ahLst/>
              <a:cxnLst/>
              <a:rect r="r" b="b" t="t" l="l"/>
              <a:pathLst>
                <a:path h="1619377" w="2429129">
                  <a:moveTo>
                    <a:pt x="0" y="161925"/>
                  </a:moveTo>
                  <a:cubicBezTo>
                    <a:pt x="0" y="72517"/>
                    <a:pt x="72898" y="0"/>
                    <a:pt x="162814" y="0"/>
                  </a:cubicBezTo>
                  <a:lnTo>
                    <a:pt x="2266315" y="0"/>
                  </a:lnTo>
                  <a:cubicBezTo>
                    <a:pt x="2356231" y="0"/>
                    <a:pt x="2429129" y="72517"/>
                    <a:pt x="2429129" y="161925"/>
                  </a:cubicBezTo>
                  <a:lnTo>
                    <a:pt x="2429129" y="1457452"/>
                  </a:lnTo>
                  <a:cubicBezTo>
                    <a:pt x="2429129" y="1546860"/>
                    <a:pt x="2356231" y="1619377"/>
                    <a:pt x="2266315" y="1619377"/>
                  </a:cubicBezTo>
                  <a:lnTo>
                    <a:pt x="162814" y="1619377"/>
                  </a:lnTo>
                  <a:cubicBezTo>
                    <a:pt x="72898" y="1619377"/>
                    <a:pt x="0" y="1546860"/>
                    <a:pt x="0" y="145745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2454529" cy="1644777"/>
            </a:xfrm>
            <a:custGeom>
              <a:avLst/>
              <a:gdLst/>
              <a:ahLst/>
              <a:cxnLst/>
              <a:rect r="r" b="b" t="t" l="l"/>
              <a:pathLst>
                <a:path h="1644777" w="2454529">
                  <a:moveTo>
                    <a:pt x="0" y="174625"/>
                  </a:moveTo>
                  <a:cubicBezTo>
                    <a:pt x="0" y="78105"/>
                    <a:pt x="78613" y="0"/>
                    <a:pt x="175514" y="0"/>
                  </a:cubicBezTo>
                  <a:lnTo>
                    <a:pt x="2279015" y="0"/>
                  </a:lnTo>
                  <a:lnTo>
                    <a:pt x="2279015" y="12700"/>
                  </a:lnTo>
                  <a:lnTo>
                    <a:pt x="2279015" y="0"/>
                  </a:lnTo>
                  <a:cubicBezTo>
                    <a:pt x="2375916" y="0"/>
                    <a:pt x="2454529" y="78105"/>
                    <a:pt x="2454529" y="174625"/>
                  </a:cubicBezTo>
                  <a:lnTo>
                    <a:pt x="2441829" y="174625"/>
                  </a:lnTo>
                  <a:lnTo>
                    <a:pt x="2454529" y="174625"/>
                  </a:lnTo>
                  <a:lnTo>
                    <a:pt x="2454529" y="1470152"/>
                  </a:lnTo>
                  <a:lnTo>
                    <a:pt x="2441829" y="1470152"/>
                  </a:lnTo>
                  <a:lnTo>
                    <a:pt x="2454529" y="1470152"/>
                  </a:lnTo>
                  <a:cubicBezTo>
                    <a:pt x="2454529" y="1566672"/>
                    <a:pt x="2375916" y="1644777"/>
                    <a:pt x="2279015" y="1644777"/>
                  </a:cubicBezTo>
                  <a:lnTo>
                    <a:pt x="2279015" y="1632077"/>
                  </a:lnTo>
                  <a:lnTo>
                    <a:pt x="2279015" y="1644777"/>
                  </a:lnTo>
                  <a:lnTo>
                    <a:pt x="175514" y="1644777"/>
                  </a:lnTo>
                  <a:lnTo>
                    <a:pt x="175514" y="1632077"/>
                  </a:lnTo>
                  <a:lnTo>
                    <a:pt x="175514" y="1644777"/>
                  </a:lnTo>
                  <a:cubicBezTo>
                    <a:pt x="78613" y="1644777"/>
                    <a:pt x="0" y="1566672"/>
                    <a:pt x="0" y="1470152"/>
                  </a:cubicBezTo>
                  <a:lnTo>
                    <a:pt x="0" y="174625"/>
                  </a:lnTo>
                  <a:lnTo>
                    <a:pt x="12700" y="174625"/>
                  </a:lnTo>
                  <a:lnTo>
                    <a:pt x="0" y="174625"/>
                  </a:lnTo>
                  <a:moveTo>
                    <a:pt x="25400" y="174625"/>
                  </a:moveTo>
                  <a:lnTo>
                    <a:pt x="25400" y="1470152"/>
                  </a:lnTo>
                  <a:lnTo>
                    <a:pt x="12700" y="1470152"/>
                  </a:lnTo>
                  <a:lnTo>
                    <a:pt x="25400" y="1470152"/>
                  </a:lnTo>
                  <a:cubicBezTo>
                    <a:pt x="25400" y="1552575"/>
                    <a:pt x="92583" y="1619377"/>
                    <a:pt x="175514" y="1619377"/>
                  </a:cubicBezTo>
                  <a:lnTo>
                    <a:pt x="2279015" y="1619377"/>
                  </a:lnTo>
                  <a:cubicBezTo>
                    <a:pt x="2361946" y="1619377"/>
                    <a:pt x="2429129" y="1552448"/>
                    <a:pt x="2429129" y="1470152"/>
                  </a:cubicBezTo>
                  <a:lnTo>
                    <a:pt x="2429129" y="174625"/>
                  </a:lnTo>
                  <a:cubicBezTo>
                    <a:pt x="2429002" y="92329"/>
                    <a:pt x="2361946" y="25400"/>
                    <a:pt x="2279015" y="25400"/>
                  </a:cubicBezTo>
                  <a:lnTo>
                    <a:pt x="175514" y="25400"/>
                  </a:lnTo>
                  <a:lnTo>
                    <a:pt x="175514" y="12700"/>
                  </a:lnTo>
                  <a:lnTo>
                    <a:pt x="175514" y="25400"/>
                  </a:lnTo>
                  <a:cubicBezTo>
                    <a:pt x="92583" y="25400"/>
                    <a:pt x="25400" y="92329"/>
                    <a:pt x="25400" y="174625"/>
                  </a:cubicBezTo>
                  <a:close/>
                </a:path>
              </a:pathLst>
            </a:custGeom>
            <a:solidFill>
              <a:srgbClr val="E0B606"/>
            </a:solidFill>
          </p:spPr>
        </p:sp>
      </p:grpSp>
      <p:grpSp>
        <p:nvGrpSpPr>
          <p:cNvPr name="Group 53" id="53"/>
          <p:cNvGrpSpPr/>
          <p:nvPr/>
        </p:nvGrpSpPr>
        <p:grpSpPr>
          <a:xfrm rot="0">
            <a:off x="8530439" y="8104879"/>
            <a:ext cx="1769697" cy="1162431"/>
            <a:chOff x="0" y="0"/>
            <a:chExt cx="2359596" cy="1549908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0" y="0"/>
              <a:ext cx="2359596" cy="1549910"/>
            </a:xfrm>
            <a:custGeom>
              <a:avLst/>
              <a:gdLst/>
              <a:ahLst/>
              <a:cxnLst/>
              <a:rect r="r" b="b" t="t" l="l"/>
              <a:pathLst>
                <a:path h="1549910" w="2359596">
                  <a:moveTo>
                    <a:pt x="0" y="0"/>
                  </a:moveTo>
                  <a:lnTo>
                    <a:pt x="2359596" y="0"/>
                  </a:lnTo>
                  <a:lnTo>
                    <a:pt x="2359596" y="1549910"/>
                  </a:lnTo>
                  <a:lnTo>
                    <a:pt x="0" y="154991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34276" t="0" r="-34276" b="0"/>
              </a:stretch>
            </a:blipFill>
          </p:spPr>
        </p:sp>
        <p:sp>
          <p:nvSpPr>
            <p:cNvPr name="TextBox 55" id="55"/>
            <p:cNvSpPr txBox="true"/>
            <p:nvPr/>
          </p:nvSpPr>
          <p:spPr>
            <a:xfrm>
              <a:off x="0" y="19050"/>
              <a:ext cx="2359596" cy="153085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268"/>
                </a:lnSpc>
              </a:pPr>
              <a:r>
                <a:rPr lang="en-US" sz="2100">
                  <a:solidFill>
                    <a:srgbClr val="FFFFFF"/>
                  </a:solidFill>
                  <a:latin typeface="Arimo"/>
                  <a:ea typeface="Arimo"/>
                  <a:cs typeface="Arimo"/>
                  <a:sym typeface="Arimo"/>
                </a:rPr>
                <a:t>LUX Prize screening</a:t>
              </a:r>
            </a:p>
          </p:txBody>
        </p:sp>
      </p:grpSp>
      <p:grpSp>
        <p:nvGrpSpPr>
          <p:cNvPr name="Group 56" id="56"/>
          <p:cNvGrpSpPr/>
          <p:nvPr/>
        </p:nvGrpSpPr>
        <p:grpSpPr>
          <a:xfrm rot="0">
            <a:off x="1028700" y="1028700"/>
            <a:ext cx="7626067" cy="1480982"/>
            <a:chOff x="0" y="0"/>
            <a:chExt cx="10168090" cy="1974643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10168087" cy="1974643"/>
            </a:xfrm>
            <a:custGeom>
              <a:avLst/>
              <a:gdLst/>
              <a:ahLst/>
              <a:cxnLst/>
              <a:rect r="r" b="b" t="t" l="l"/>
              <a:pathLst>
                <a:path h="1974643" w="10168087">
                  <a:moveTo>
                    <a:pt x="0" y="0"/>
                  </a:moveTo>
                  <a:lnTo>
                    <a:pt x="10168087" y="0"/>
                  </a:lnTo>
                  <a:lnTo>
                    <a:pt x="10168087" y="1974643"/>
                  </a:lnTo>
                  <a:lnTo>
                    <a:pt x="0" y="1974643"/>
                  </a:lnTo>
                  <a:close/>
                </a:path>
              </a:pathLst>
            </a:custGeom>
            <a:solidFill>
              <a:srgbClr val="E0B606">
                <a:alpha val="0"/>
              </a:srgbClr>
            </a:solidFill>
          </p:spPr>
        </p:sp>
        <p:sp>
          <p:nvSpPr>
            <p:cNvPr name="TextBox 58" id="58"/>
            <p:cNvSpPr txBox="true"/>
            <p:nvPr/>
          </p:nvSpPr>
          <p:spPr>
            <a:xfrm>
              <a:off x="0" y="47625"/>
              <a:ext cx="10168090" cy="192701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7873"/>
                </a:lnSpc>
              </a:pPr>
              <a:r>
                <a:rPr lang="en-US" b="true" sz="7290" i="true">
                  <a:solidFill>
                    <a:srgbClr val="1C1C1C"/>
                  </a:solidFill>
                  <a:latin typeface="Arimo Bold Italics"/>
                  <a:ea typeface="Arimo Bold Italics"/>
                  <a:cs typeface="Arimo Bold Italics"/>
                  <a:sym typeface="Arimo Bold Italics"/>
                </a:rPr>
                <a:t>DIPLOMATS</a:t>
              </a:r>
            </a:p>
          </p:txBody>
        </p:sp>
      </p:grpSp>
      <p:grpSp>
        <p:nvGrpSpPr>
          <p:cNvPr name="Group 59" id="59"/>
          <p:cNvGrpSpPr/>
          <p:nvPr/>
        </p:nvGrpSpPr>
        <p:grpSpPr>
          <a:xfrm rot="0">
            <a:off x="11334645" y="0"/>
            <a:ext cx="6953355" cy="10286981"/>
            <a:chOff x="0" y="0"/>
            <a:chExt cx="9271140" cy="13715975"/>
          </a:xfrm>
        </p:grpSpPr>
        <p:sp>
          <p:nvSpPr>
            <p:cNvPr name="Freeform 60" id="60"/>
            <p:cNvSpPr/>
            <p:nvPr/>
          </p:nvSpPr>
          <p:spPr>
            <a:xfrm flipH="false" flipV="false" rot="0">
              <a:off x="0" y="0"/>
              <a:ext cx="9271127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9271127">
                  <a:moveTo>
                    <a:pt x="0" y="0"/>
                  </a:moveTo>
                  <a:lnTo>
                    <a:pt x="9271127" y="0"/>
                  </a:lnTo>
                  <a:lnTo>
                    <a:pt x="9271127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-108" b="0"/>
              </a:stretch>
            </a:blipFill>
          </p:spPr>
        </p:sp>
      </p:grpSp>
      <p:grpSp>
        <p:nvGrpSpPr>
          <p:cNvPr name="Group 61" id="61"/>
          <p:cNvGrpSpPr/>
          <p:nvPr/>
        </p:nvGrpSpPr>
        <p:grpSpPr>
          <a:xfrm rot="0">
            <a:off x="873558" y="4551960"/>
            <a:ext cx="9653378" cy="1457430"/>
            <a:chOff x="0" y="0"/>
            <a:chExt cx="12871171" cy="1943240"/>
          </a:xfrm>
        </p:grpSpPr>
        <p:sp>
          <p:nvSpPr>
            <p:cNvPr name="Freeform 62" id="62"/>
            <p:cNvSpPr/>
            <p:nvPr/>
          </p:nvSpPr>
          <p:spPr>
            <a:xfrm flipH="false" flipV="false" rot="0">
              <a:off x="0" y="0"/>
              <a:ext cx="12871196" cy="1943227"/>
            </a:xfrm>
            <a:custGeom>
              <a:avLst/>
              <a:gdLst/>
              <a:ahLst/>
              <a:cxnLst/>
              <a:rect r="r" b="b" t="t" l="l"/>
              <a:pathLst>
                <a:path h="1943227" w="12871196">
                  <a:moveTo>
                    <a:pt x="0" y="194310"/>
                  </a:moveTo>
                  <a:cubicBezTo>
                    <a:pt x="0" y="86995"/>
                    <a:pt x="86995" y="0"/>
                    <a:pt x="194310" y="0"/>
                  </a:cubicBezTo>
                  <a:lnTo>
                    <a:pt x="12676886" y="0"/>
                  </a:lnTo>
                  <a:cubicBezTo>
                    <a:pt x="12784201" y="0"/>
                    <a:pt x="12871196" y="86995"/>
                    <a:pt x="12871196" y="194310"/>
                  </a:cubicBezTo>
                  <a:lnTo>
                    <a:pt x="12871196" y="1748917"/>
                  </a:lnTo>
                  <a:cubicBezTo>
                    <a:pt x="12871196" y="1856232"/>
                    <a:pt x="12784201" y="1943227"/>
                    <a:pt x="12676886" y="1943227"/>
                  </a:cubicBezTo>
                  <a:lnTo>
                    <a:pt x="194310" y="1943227"/>
                  </a:lnTo>
                  <a:cubicBezTo>
                    <a:pt x="86995" y="1943227"/>
                    <a:pt x="0" y="1856232"/>
                    <a:pt x="0" y="1748917"/>
                  </a:cubicBezTo>
                  <a:close/>
                </a:path>
              </a:pathLst>
            </a:custGeom>
            <a:solidFill>
              <a:srgbClr val="FCEBCC"/>
            </a:solidFill>
          </p:spPr>
        </p:sp>
      </p:grpSp>
      <p:grpSp>
        <p:nvGrpSpPr>
          <p:cNvPr name="Group 63" id="63"/>
          <p:cNvGrpSpPr/>
          <p:nvPr/>
        </p:nvGrpSpPr>
        <p:grpSpPr>
          <a:xfrm rot="0">
            <a:off x="868795" y="4547193"/>
            <a:ext cx="2905535" cy="1466958"/>
            <a:chOff x="0" y="0"/>
            <a:chExt cx="3874046" cy="1955944"/>
          </a:xfrm>
        </p:grpSpPr>
        <p:sp>
          <p:nvSpPr>
            <p:cNvPr name="Freeform 64" id="64"/>
            <p:cNvSpPr/>
            <p:nvPr/>
          </p:nvSpPr>
          <p:spPr>
            <a:xfrm flipH="false" flipV="false" rot="0">
              <a:off x="0" y="0"/>
              <a:ext cx="3874050" cy="1955948"/>
            </a:xfrm>
            <a:custGeom>
              <a:avLst/>
              <a:gdLst/>
              <a:ahLst/>
              <a:cxnLst/>
              <a:rect r="r" b="b" t="t" l="l"/>
              <a:pathLst>
                <a:path h="1955948" w="3874050">
                  <a:moveTo>
                    <a:pt x="0" y="0"/>
                  </a:moveTo>
                  <a:lnTo>
                    <a:pt x="3874050" y="0"/>
                  </a:lnTo>
                  <a:lnTo>
                    <a:pt x="3874050" y="1955948"/>
                  </a:lnTo>
                  <a:lnTo>
                    <a:pt x="0" y="195594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14778" t="0" r="-14778" b="0"/>
              </a:stretch>
            </a:blipFill>
          </p:spPr>
        </p:sp>
        <p:sp>
          <p:nvSpPr>
            <p:cNvPr name="TextBox 65" id="65"/>
            <p:cNvSpPr txBox="true"/>
            <p:nvPr/>
          </p:nvSpPr>
          <p:spPr>
            <a:xfrm>
              <a:off x="0" y="28575"/>
              <a:ext cx="3874046" cy="192736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3402"/>
                </a:lnSpc>
              </a:pPr>
              <a:r>
                <a:rPr lang="en-US" sz="3150">
                  <a:solidFill>
                    <a:srgbClr val="1C1C1C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Helpers / Partners</a:t>
              </a:r>
            </a:p>
          </p:txBody>
        </p:sp>
      </p:grpSp>
      <p:grpSp>
        <p:nvGrpSpPr>
          <p:cNvPr name="Group 66" id="66"/>
          <p:cNvGrpSpPr/>
          <p:nvPr/>
        </p:nvGrpSpPr>
        <p:grpSpPr>
          <a:xfrm rot="0">
            <a:off x="6131301" y="4663884"/>
            <a:ext cx="1840840" cy="1233573"/>
            <a:chOff x="0" y="0"/>
            <a:chExt cx="2454453" cy="1644764"/>
          </a:xfrm>
        </p:grpSpPr>
        <p:sp>
          <p:nvSpPr>
            <p:cNvPr name="Freeform 67" id="67"/>
            <p:cNvSpPr/>
            <p:nvPr/>
          </p:nvSpPr>
          <p:spPr>
            <a:xfrm flipH="false" flipV="false" rot="0">
              <a:off x="12700" y="12700"/>
              <a:ext cx="2429129" cy="1619377"/>
            </a:xfrm>
            <a:custGeom>
              <a:avLst/>
              <a:gdLst/>
              <a:ahLst/>
              <a:cxnLst/>
              <a:rect r="r" b="b" t="t" l="l"/>
              <a:pathLst>
                <a:path h="1619377" w="2429129">
                  <a:moveTo>
                    <a:pt x="0" y="161925"/>
                  </a:moveTo>
                  <a:cubicBezTo>
                    <a:pt x="0" y="72517"/>
                    <a:pt x="72898" y="0"/>
                    <a:pt x="162814" y="0"/>
                  </a:cubicBezTo>
                  <a:lnTo>
                    <a:pt x="2266315" y="0"/>
                  </a:lnTo>
                  <a:cubicBezTo>
                    <a:pt x="2356231" y="0"/>
                    <a:pt x="2429129" y="72517"/>
                    <a:pt x="2429129" y="161925"/>
                  </a:cubicBezTo>
                  <a:lnTo>
                    <a:pt x="2429129" y="1457452"/>
                  </a:lnTo>
                  <a:cubicBezTo>
                    <a:pt x="2429129" y="1546860"/>
                    <a:pt x="2356231" y="1619377"/>
                    <a:pt x="2266315" y="1619377"/>
                  </a:cubicBezTo>
                  <a:lnTo>
                    <a:pt x="162814" y="1619377"/>
                  </a:lnTo>
                  <a:cubicBezTo>
                    <a:pt x="72898" y="1619377"/>
                    <a:pt x="0" y="1546860"/>
                    <a:pt x="0" y="145745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68" id="68"/>
            <p:cNvSpPr/>
            <p:nvPr/>
          </p:nvSpPr>
          <p:spPr>
            <a:xfrm flipH="false" flipV="false" rot="0">
              <a:off x="0" y="0"/>
              <a:ext cx="2454529" cy="1644777"/>
            </a:xfrm>
            <a:custGeom>
              <a:avLst/>
              <a:gdLst/>
              <a:ahLst/>
              <a:cxnLst/>
              <a:rect r="r" b="b" t="t" l="l"/>
              <a:pathLst>
                <a:path h="1644777" w="2454529">
                  <a:moveTo>
                    <a:pt x="0" y="174625"/>
                  </a:moveTo>
                  <a:cubicBezTo>
                    <a:pt x="0" y="78105"/>
                    <a:pt x="78613" y="0"/>
                    <a:pt x="175514" y="0"/>
                  </a:cubicBezTo>
                  <a:lnTo>
                    <a:pt x="2279015" y="0"/>
                  </a:lnTo>
                  <a:lnTo>
                    <a:pt x="2279015" y="12700"/>
                  </a:lnTo>
                  <a:lnTo>
                    <a:pt x="2279015" y="0"/>
                  </a:lnTo>
                  <a:cubicBezTo>
                    <a:pt x="2375916" y="0"/>
                    <a:pt x="2454529" y="78105"/>
                    <a:pt x="2454529" y="174625"/>
                  </a:cubicBezTo>
                  <a:lnTo>
                    <a:pt x="2441829" y="174625"/>
                  </a:lnTo>
                  <a:lnTo>
                    <a:pt x="2454529" y="174625"/>
                  </a:lnTo>
                  <a:lnTo>
                    <a:pt x="2454529" y="1470152"/>
                  </a:lnTo>
                  <a:lnTo>
                    <a:pt x="2441829" y="1470152"/>
                  </a:lnTo>
                  <a:lnTo>
                    <a:pt x="2454529" y="1470152"/>
                  </a:lnTo>
                  <a:cubicBezTo>
                    <a:pt x="2454529" y="1566672"/>
                    <a:pt x="2375916" y="1644777"/>
                    <a:pt x="2279015" y="1644777"/>
                  </a:cubicBezTo>
                  <a:lnTo>
                    <a:pt x="2279015" y="1632077"/>
                  </a:lnTo>
                  <a:lnTo>
                    <a:pt x="2279015" y="1644777"/>
                  </a:lnTo>
                  <a:lnTo>
                    <a:pt x="175514" y="1644777"/>
                  </a:lnTo>
                  <a:lnTo>
                    <a:pt x="175514" y="1632077"/>
                  </a:lnTo>
                  <a:lnTo>
                    <a:pt x="175514" y="1644777"/>
                  </a:lnTo>
                  <a:cubicBezTo>
                    <a:pt x="78613" y="1644777"/>
                    <a:pt x="0" y="1566672"/>
                    <a:pt x="0" y="1470152"/>
                  </a:cubicBezTo>
                  <a:lnTo>
                    <a:pt x="0" y="174625"/>
                  </a:lnTo>
                  <a:lnTo>
                    <a:pt x="12700" y="174625"/>
                  </a:lnTo>
                  <a:lnTo>
                    <a:pt x="0" y="174625"/>
                  </a:lnTo>
                  <a:moveTo>
                    <a:pt x="25400" y="174625"/>
                  </a:moveTo>
                  <a:lnTo>
                    <a:pt x="25400" y="1470152"/>
                  </a:lnTo>
                  <a:lnTo>
                    <a:pt x="12700" y="1470152"/>
                  </a:lnTo>
                  <a:lnTo>
                    <a:pt x="25400" y="1470152"/>
                  </a:lnTo>
                  <a:cubicBezTo>
                    <a:pt x="25400" y="1552575"/>
                    <a:pt x="92583" y="1619377"/>
                    <a:pt x="175514" y="1619377"/>
                  </a:cubicBezTo>
                  <a:lnTo>
                    <a:pt x="2279015" y="1619377"/>
                  </a:lnTo>
                  <a:cubicBezTo>
                    <a:pt x="2361946" y="1619377"/>
                    <a:pt x="2429129" y="1552448"/>
                    <a:pt x="2429129" y="1470152"/>
                  </a:cubicBezTo>
                  <a:lnTo>
                    <a:pt x="2429129" y="174625"/>
                  </a:lnTo>
                  <a:cubicBezTo>
                    <a:pt x="2429002" y="92329"/>
                    <a:pt x="2361946" y="25400"/>
                    <a:pt x="2279015" y="25400"/>
                  </a:cubicBezTo>
                  <a:lnTo>
                    <a:pt x="175514" y="25400"/>
                  </a:lnTo>
                  <a:lnTo>
                    <a:pt x="175514" y="12700"/>
                  </a:lnTo>
                  <a:lnTo>
                    <a:pt x="175514" y="25400"/>
                  </a:lnTo>
                  <a:cubicBezTo>
                    <a:pt x="92583" y="25400"/>
                    <a:pt x="25400" y="92329"/>
                    <a:pt x="25400" y="174625"/>
                  </a:cubicBezTo>
                  <a:close/>
                </a:path>
              </a:pathLst>
            </a:custGeom>
            <a:solidFill>
              <a:srgbClr val="E0B606"/>
            </a:solidFill>
          </p:spPr>
        </p:sp>
      </p:grpSp>
      <p:grpSp>
        <p:nvGrpSpPr>
          <p:cNvPr name="Group 69" id="69"/>
          <p:cNvGrpSpPr/>
          <p:nvPr/>
        </p:nvGrpSpPr>
        <p:grpSpPr>
          <a:xfrm rot="0">
            <a:off x="7574443" y="3009744"/>
            <a:ext cx="1840840" cy="1233573"/>
            <a:chOff x="0" y="0"/>
            <a:chExt cx="2454453" cy="1644764"/>
          </a:xfrm>
        </p:grpSpPr>
        <p:sp>
          <p:nvSpPr>
            <p:cNvPr name="Freeform 70" id="70"/>
            <p:cNvSpPr/>
            <p:nvPr/>
          </p:nvSpPr>
          <p:spPr>
            <a:xfrm flipH="false" flipV="false" rot="0">
              <a:off x="12700" y="12700"/>
              <a:ext cx="2429129" cy="1619377"/>
            </a:xfrm>
            <a:custGeom>
              <a:avLst/>
              <a:gdLst/>
              <a:ahLst/>
              <a:cxnLst/>
              <a:rect r="r" b="b" t="t" l="l"/>
              <a:pathLst>
                <a:path h="1619377" w="2429129">
                  <a:moveTo>
                    <a:pt x="0" y="161925"/>
                  </a:moveTo>
                  <a:cubicBezTo>
                    <a:pt x="0" y="72517"/>
                    <a:pt x="72898" y="0"/>
                    <a:pt x="162814" y="0"/>
                  </a:cubicBezTo>
                  <a:lnTo>
                    <a:pt x="2266315" y="0"/>
                  </a:lnTo>
                  <a:cubicBezTo>
                    <a:pt x="2356231" y="0"/>
                    <a:pt x="2429129" y="72517"/>
                    <a:pt x="2429129" y="161925"/>
                  </a:cubicBezTo>
                  <a:lnTo>
                    <a:pt x="2429129" y="1457452"/>
                  </a:lnTo>
                  <a:cubicBezTo>
                    <a:pt x="2429129" y="1546860"/>
                    <a:pt x="2356231" y="1619377"/>
                    <a:pt x="2266315" y="1619377"/>
                  </a:cubicBezTo>
                  <a:lnTo>
                    <a:pt x="162814" y="1619377"/>
                  </a:lnTo>
                  <a:cubicBezTo>
                    <a:pt x="72898" y="1619377"/>
                    <a:pt x="0" y="1546860"/>
                    <a:pt x="0" y="145745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1" id="71"/>
            <p:cNvSpPr/>
            <p:nvPr/>
          </p:nvSpPr>
          <p:spPr>
            <a:xfrm flipH="false" flipV="false" rot="0">
              <a:off x="0" y="0"/>
              <a:ext cx="2454529" cy="1644777"/>
            </a:xfrm>
            <a:custGeom>
              <a:avLst/>
              <a:gdLst/>
              <a:ahLst/>
              <a:cxnLst/>
              <a:rect r="r" b="b" t="t" l="l"/>
              <a:pathLst>
                <a:path h="1644777" w="2454529">
                  <a:moveTo>
                    <a:pt x="0" y="174625"/>
                  </a:moveTo>
                  <a:cubicBezTo>
                    <a:pt x="0" y="78105"/>
                    <a:pt x="78613" y="0"/>
                    <a:pt x="175514" y="0"/>
                  </a:cubicBezTo>
                  <a:lnTo>
                    <a:pt x="2279015" y="0"/>
                  </a:lnTo>
                  <a:lnTo>
                    <a:pt x="2279015" y="12700"/>
                  </a:lnTo>
                  <a:lnTo>
                    <a:pt x="2279015" y="0"/>
                  </a:lnTo>
                  <a:cubicBezTo>
                    <a:pt x="2375916" y="0"/>
                    <a:pt x="2454529" y="78105"/>
                    <a:pt x="2454529" y="174625"/>
                  </a:cubicBezTo>
                  <a:lnTo>
                    <a:pt x="2441829" y="174625"/>
                  </a:lnTo>
                  <a:lnTo>
                    <a:pt x="2454529" y="174625"/>
                  </a:lnTo>
                  <a:lnTo>
                    <a:pt x="2454529" y="1470152"/>
                  </a:lnTo>
                  <a:lnTo>
                    <a:pt x="2441829" y="1470152"/>
                  </a:lnTo>
                  <a:lnTo>
                    <a:pt x="2454529" y="1470152"/>
                  </a:lnTo>
                  <a:cubicBezTo>
                    <a:pt x="2454529" y="1566672"/>
                    <a:pt x="2375916" y="1644777"/>
                    <a:pt x="2279015" y="1644777"/>
                  </a:cubicBezTo>
                  <a:lnTo>
                    <a:pt x="2279015" y="1632077"/>
                  </a:lnTo>
                  <a:lnTo>
                    <a:pt x="2279015" y="1644777"/>
                  </a:lnTo>
                  <a:lnTo>
                    <a:pt x="175514" y="1644777"/>
                  </a:lnTo>
                  <a:lnTo>
                    <a:pt x="175514" y="1632077"/>
                  </a:lnTo>
                  <a:lnTo>
                    <a:pt x="175514" y="1644777"/>
                  </a:lnTo>
                  <a:cubicBezTo>
                    <a:pt x="78613" y="1644777"/>
                    <a:pt x="0" y="1566672"/>
                    <a:pt x="0" y="1470152"/>
                  </a:cubicBezTo>
                  <a:lnTo>
                    <a:pt x="0" y="174625"/>
                  </a:lnTo>
                  <a:lnTo>
                    <a:pt x="12700" y="174625"/>
                  </a:lnTo>
                  <a:lnTo>
                    <a:pt x="0" y="174625"/>
                  </a:lnTo>
                  <a:moveTo>
                    <a:pt x="25400" y="174625"/>
                  </a:moveTo>
                  <a:lnTo>
                    <a:pt x="25400" y="1470152"/>
                  </a:lnTo>
                  <a:lnTo>
                    <a:pt x="12700" y="1470152"/>
                  </a:lnTo>
                  <a:lnTo>
                    <a:pt x="25400" y="1470152"/>
                  </a:lnTo>
                  <a:cubicBezTo>
                    <a:pt x="25400" y="1552575"/>
                    <a:pt x="92583" y="1619377"/>
                    <a:pt x="175514" y="1619377"/>
                  </a:cubicBezTo>
                  <a:lnTo>
                    <a:pt x="2279015" y="1619377"/>
                  </a:lnTo>
                  <a:cubicBezTo>
                    <a:pt x="2361946" y="1619377"/>
                    <a:pt x="2429129" y="1552448"/>
                    <a:pt x="2429129" y="1470152"/>
                  </a:cubicBezTo>
                  <a:lnTo>
                    <a:pt x="2429129" y="174625"/>
                  </a:lnTo>
                  <a:cubicBezTo>
                    <a:pt x="2429002" y="92329"/>
                    <a:pt x="2361946" y="25400"/>
                    <a:pt x="2279015" y="25400"/>
                  </a:cubicBezTo>
                  <a:lnTo>
                    <a:pt x="175514" y="25400"/>
                  </a:lnTo>
                  <a:lnTo>
                    <a:pt x="175514" y="12700"/>
                  </a:lnTo>
                  <a:lnTo>
                    <a:pt x="175514" y="25400"/>
                  </a:lnTo>
                  <a:cubicBezTo>
                    <a:pt x="92583" y="25400"/>
                    <a:pt x="25400" y="92329"/>
                    <a:pt x="25400" y="174625"/>
                  </a:cubicBezTo>
                  <a:close/>
                </a:path>
              </a:pathLst>
            </a:custGeom>
            <a:solidFill>
              <a:srgbClr val="E0B606"/>
            </a:solidFill>
          </p:spPr>
        </p:sp>
      </p:grpSp>
      <p:grpSp>
        <p:nvGrpSpPr>
          <p:cNvPr name="Group 72" id="72"/>
          <p:cNvGrpSpPr/>
          <p:nvPr/>
        </p:nvGrpSpPr>
        <p:grpSpPr>
          <a:xfrm rot="0">
            <a:off x="4678624" y="3074401"/>
            <a:ext cx="1749659" cy="1087029"/>
            <a:chOff x="0" y="0"/>
            <a:chExt cx="2170174" cy="1348287"/>
          </a:xfrm>
        </p:grpSpPr>
        <p:sp>
          <p:nvSpPr>
            <p:cNvPr name="Freeform 73" id="73"/>
            <p:cNvSpPr/>
            <p:nvPr/>
          </p:nvSpPr>
          <p:spPr>
            <a:xfrm flipH="false" flipV="false" rot="0">
              <a:off x="0" y="0"/>
              <a:ext cx="2170178" cy="1348292"/>
            </a:xfrm>
            <a:custGeom>
              <a:avLst/>
              <a:gdLst/>
              <a:ahLst/>
              <a:cxnLst/>
              <a:rect r="r" b="b" t="t" l="l"/>
              <a:pathLst>
                <a:path h="1348292" w="2170178">
                  <a:moveTo>
                    <a:pt x="0" y="0"/>
                  </a:moveTo>
                  <a:lnTo>
                    <a:pt x="2170178" y="0"/>
                  </a:lnTo>
                  <a:lnTo>
                    <a:pt x="2170178" y="1348292"/>
                  </a:lnTo>
                  <a:lnTo>
                    <a:pt x="0" y="134829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26381" t="0" r="-104893" b="-45067"/>
              </a:stretch>
            </a:blipFill>
          </p:spPr>
        </p:sp>
        <p:sp>
          <p:nvSpPr>
            <p:cNvPr name="TextBox 74" id="74"/>
            <p:cNvSpPr txBox="true"/>
            <p:nvPr/>
          </p:nvSpPr>
          <p:spPr>
            <a:xfrm>
              <a:off x="0" y="38100"/>
              <a:ext cx="2170174" cy="131018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592"/>
                </a:lnSpc>
              </a:pPr>
              <a:r>
                <a:rPr lang="en-US" sz="2400">
                  <a:solidFill>
                    <a:srgbClr val="1C1C1C"/>
                  </a:solidFill>
                  <a:latin typeface="Garet"/>
                  <a:ea typeface="Garet"/>
                  <a:cs typeface="Garet"/>
                  <a:sym typeface="Garet"/>
                </a:rPr>
                <a:t>YEA Lemonia K.</a:t>
              </a:r>
            </a:p>
          </p:txBody>
        </p:sp>
      </p:grpSp>
      <p:grpSp>
        <p:nvGrpSpPr>
          <p:cNvPr name="Group 75" id="75"/>
          <p:cNvGrpSpPr/>
          <p:nvPr/>
        </p:nvGrpSpPr>
        <p:grpSpPr>
          <a:xfrm rot="0">
            <a:off x="7620033" y="3074401"/>
            <a:ext cx="1749659" cy="1087029"/>
            <a:chOff x="0" y="0"/>
            <a:chExt cx="2170174" cy="1348287"/>
          </a:xfrm>
        </p:grpSpPr>
        <p:sp>
          <p:nvSpPr>
            <p:cNvPr name="Freeform 76" id="76"/>
            <p:cNvSpPr/>
            <p:nvPr/>
          </p:nvSpPr>
          <p:spPr>
            <a:xfrm flipH="false" flipV="false" rot="0">
              <a:off x="0" y="0"/>
              <a:ext cx="2170178" cy="1348292"/>
            </a:xfrm>
            <a:custGeom>
              <a:avLst/>
              <a:gdLst/>
              <a:ahLst/>
              <a:cxnLst/>
              <a:rect r="r" b="b" t="t" l="l"/>
              <a:pathLst>
                <a:path h="1348292" w="2170178">
                  <a:moveTo>
                    <a:pt x="0" y="0"/>
                  </a:moveTo>
                  <a:lnTo>
                    <a:pt x="2170178" y="0"/>
                  </a:lnTo>
                  <a:lnTo>
                    <a:pt x="2170178" y="1348292"/>
                  </a:lnTo>
                  <a:lnTo>
                    <a:pt x="0" y="134829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26381" t="0" r="-104893" b="-45067"/>
              </a:stretch>
            </a:blipFill>
          </p:spPr>
        </p:sp>
        <p:sp>
          <p:nvSpPr>
            <p:cNvPr name="TextBox 77" id="77"/>
            <p:cNvSpPr txBox="true"/>
            <p:nvPr/>
          </p:nvSpPr>
          <p:spPr>
            <a:xfrm>
              <a:off x="0" y="38100"/>
              <a:ext cx="2170174" cy="131018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592"/>
                </a:lnSpc>
              </a:pPr>
              <a:r>
                <a:rPr lang="en-US" sz="2400">
                  <a:solidFill>
                    <a:srgbClr val="1C1C1C"/>
                  </a:solidFill>
                  <a:latin typeface="Garet"/>
                  <a:ea typeface="Garet"/>
                  <a:cs typeface="Garet"/>
                  <a:sym typeface="Garet"/>
                </a:rPr>
                <a:t>YEA Dimitri R.K.</a:t>
              </a:r>
            </a:p>
          </p:txBody>
        </p:sp>
      </p:grpSp>
      <p:grpSp>
        <p:nvGrpSpPr>
          <p:cNvPr name="Group 78" id="78"/>
          <p:cNvGrpSpPr/>
          <p:nvPr/>
        </p:nvGrpSpPr>
        <p:grpSpPr>
          <a:xfrm rot="0">
            <a:off x="3793780" y="4663885"/>
            <a:ext cx="1840840" cy="1233573"/>
            <a:chOff x="0" y="0"/>
            <a:chExt cx="2454453" cy="1644764"/>
          </a:xfrm>
        </p:grpSpPr>
        <p:sp>
          <p:nvSpPr>
            <p:cNvPr name="Freeform 79" id="79"/>
            <p:cNvSpPr/>
            <p:nvPr/>
          </p:nvSpPr>
          <p:spPr>
            <a:xfrm flipH="false" flipV="false" rot="0">
              <a:off x="12700" y="12700"/>
              <a:ext cx="2429129" cy="1619377"/>
            </a:xfrm>
            <a:custGeom>
              <a:avLst/>
              <a:gdLst/>
              <a:ahLst/>
              <a:cxnLst/>
              <a:rect r="r" b="b" t="t" l="l"/>
              <a:pathLst>
                <a:path h="1619377" w="2429129">
                  <a:moveTo>
                    <a:pt x="0" y="161925"/>
                  </a:moveTo>
                  <a:cubicBezTo>
                    <a:pt x="0" y="72517"/>
                    <a:pt x="72898" y="0"/>
                    <a:pt x="162814" y="0"/>
                  </a:cubicBezTo>
                  <a:lnTo>
                    <a:pt x="2266315" y="0"/>
                  </a:lnTo>
                  <a:cubicBezTo>
                    <a:pt x="2356231" y="0"/>
                    <a:pt x="2429129" y="72517"/>
                    <a:pt x="2429129" y="161925"/>
                  </a:cubicBezTo>
                  <a:lnTo>
                    <a:pt x="2429129" y="1457452"/>
                  </a:lnTo>
                  <a:cubicBezTo>
                    <a:pt x="2429129" y="1546860"/>
                    <a:pt x="2356231" y="1619377"/>
                    <a:pt x="2266315" y="1619377"/>
                  </a:cubicBezTo>
                  <a:lnTo>
                    <a:pt x="162814" y="1619377"/>
                  </a:lnTo>
                  <a:cubicBezTo>
                    <a:pt x="72898" y="1619377"/>
                    <a:pt x="0" y="1546860"/>
                    <a:pt x="0" y="145745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80" id="80"/>
            <p:cNvSpPr/>
            <p:nvPr/>
          </p:nvSpPr>
          <p:spPr>
            <a:xfrm flipH="false" flipV="false" rot="0">
              <a:off x="0" y="0"/>
              <a:ext cx="2454529" cy="1644777"/>
            </a:xfrm>
            <a:custGeom>
              <a:avLst/>
              <a:gdLst/>
              <a:ahLst/>
              <a:cxnLst/>
              <a:rect r="r" b="b" t="t" l="l"/>
              <a:pathLst>
                <a:path h="1644777" w="2454529">
                  <a:moveTo>
                    <a:pt x="0" y="174625"/>
                  </a:moveTo>
                  <a:cubicBezTo>
                    <a:pt x="0" y="78105"/>
                    <a:pt x="78613" y="0"/>
                    <a:pt x="175514" y="0"/>
                  </a:cubicBezTo>
                  <a:lnTo>
                    <a:pt x="2279015" y="0"/>
                  </a:lnTo>
                  <a:lnTo>
                    <a:pt x="2279015" y="12700"/>
                  </a:lnTo>
                  <a:lnTo>
                    <a:pt x="2279015" y="0"/>
                  </a:lnTo>
                  <a:cubicBezTo>
                    <a:pt x="2375916" y="0"/>
                    <a:pt x="2454529" y="78105"/>
                    <a:pt x="2454529" y="174625"/>
                  </a:cubicBezTo>
                  <a:lnTo>
                    <a:pt x="2441829" y="174625"/>
                  </a:lnTo>
                  <a:lnTo>
                    <a:pt x="2454529" y="174625"/>
                  </a:lnTo>
                  <a:lnTo>
                    <a:pt x="2454529" y="1470152"/>
                  </a:lnTo>
                  <a:lnTo>
                    <a:pt x="2441829" y="1470152"/>
                  </a:lnTo>
                  <a:lnTo>
                    <a:pt x="2454529" y="1470152"/>
                  </a:lnTo>
                  <a:cubicBezTo>
                    <a:pt x="2454529" y="1566672"/>
                    <a:pt x="2375916" y="1644777"/>
                    <a:pt x="2279015" y="1644777"/>
                  </a:cubicBezTo>
                  <a:lnTo>
                    <a:pt x="2279015" y="1632077"/>
                  </a:lnTo>
                  <a:lnTo>
                    <a:pt x="2279015" y="1644777"/>
                  </a:lnTo>
                  <a:lnTo>
                    <a:pt x="175514" y="1644777"/>
                  </a:lnTo>
                  <a:lnTo>
                    <a:pt x="175514" y="1632077"/>
                  </a:lnTo>
                  <a:lnTo>
                    <a:pt x="175514" y="1644777"/>
                  </a:lnTo>
                  <a:cubicBezTo>
                    <a:pt x="78613" y="1644777"/>
                    <a:pt x="0" y="1566672"/>
                    <a:pt x="0" y="1470152"/>
                  </a:cubicBezTo>
                  <a:lnTo>
                    <a:pt x="0" y="174625"/>
                  </a:lnTo>
                  <a:lnTo>
                    <a:pt x="12700" y="174625"/>
                  </a:lnTo>
                  <a:lnTo>
                    <a:pt x="0" y="174625"/>
                  </a:lnTo>
                  <a:moveTo>
                    <a:pt x="25400" y="174625"/>
                  </a:moveTo>
                  <a:lnTo>
                    <a:pt x="25400" y="1470152"/>
                  </a:lnTo>
                  <a:lnTo>
                    <a:pt x="12700" y="1470152"/>
                  </a:lnTo>
                  <a:lnTo>
                    <a:pt x="25400" y="1470152"/>
                  </a:lnTo>
                  <a:cubicBezTo>
                    <a:pt x="25400" y="1552575"/>
                    <a:pt x="92583" y="1619377"/>
                    <a:pt x="175514" y="1619377"/>
                  </a:cubicBezTo>
                  <a:lnTo>
                    <a:pt x="2279015" y="1619377"/>
                  </a:lnTo>
                  <a:cubicBezTo>
                    <a:pt x="2361946" y="1619377"/>
                    <a:pt x="2429129" y="1552448"/>
                    <a:pt x="2429129" y="1470152"/>
                  </a:cubicBezTo>
                  <a:lnTo>
                    <a:pt x="2429129" y="174625"/>
                  </a:lnTo>
                  <a:cubicBezTo>
                    <a:pt x="2429002" y="92329"/>
                    <a:pt x="2361946" y="25400"/>
                    <a:pt x="2279015" y="25400"/>
                  </a:cubicBezTo>
                  <a:lnTo>
                    <a:pt x="175514" y="25400"/>
                  </a:lnTo>
                  <a:lnTo>
                    <a:pt x="175514" y="12700"/>
                  </a:lnTo>
                  <a:lnTo>
                    <a:pt x="175514" y="25400"/>
                  </a:lnTo>
                  <a:cubicBezTo>
                    <a:pt x="92583" y="25400"/>
                    <a:pt x="25400" y="92329"/>
                    <a:pt x="25400" y="174625"/>
                  </a:cubicBezTo>
                  <a:close/>
                </a:path>
              </a:pathLst>
            </a:custGeom>
            <a:solidFill>
              <a:srgbClr val="E0B606"/>
            </a:solidFill>
          </p:spPr>
        </p:sp>
      </p:grpSp>
      <p:grpSp>
        <p:nvGrpSpPr>
          <p:cNvPr name="Group 81" id="81"/>
          <p:cNvGrpSpPr/>
          <p:nvPr/>
        </p:nvGrpSpPr>
        <p:grpSpPr>
          <a:xfrm rot="0">
            <a:off x="8449273" y="4663885"/>
            <a:ext cx="1840840" cy="1233573"/>
            <a:chOff x="0" y="0"/>
            <a:chExt cx="2454453" cy="1644764"/>
          </a:xfrm>
        </p:grpSpPr>
        <p:sp>
          <p:nvSpPr>
            <p:cNvPr name="Freeform 82" id="82"/>
            <p:cNvSpPr/>
            <p:nvPr/>
          </p:nvSpPr>
          <p:spPr>
            <a:xfrm flipH="false" flipV="false" rot="0">
              <a:off x="12700" y="12700"/>
              <a:ext cx="2429129" cy="1619377"/>
            </a:xfrm>
            <a:custGeom>
              <a:avLst/>
              <a:gdLst/>
              <a:ahLst/>
              <a:cxnLst/>
              <a:rect r="r" b="b" t="t" l="l"/>
              <a:pathLst>
                <a:path h="1619377" w="2429129">
                  <a:moveTo>
                    <a:pt x="0" y="161925"/>
                  </a:moveTo>
                  <a:cubicBezTo>
                    <a:pt x="0" y="72517"/>
                    <a:pt x="72898" y="0"/>
                    <a:pt x="162814" y="0"/>
                  </a:cubicBezTo>
                  <a:lnTo>
                    <a:pt x="2266315" y="0"/>
                  </a:lnTo>
                  <a:cubicBezTo>
                    <a:pt x="2356231" y="0"/>
                    <a:pt x="2429129" y="72517"/>
                    <a:pt x="2429129" y="161925"/>
                  </a:cubicBezTo>
                  <a:lnTo>
                    <a:pt x="2429129" y="1457452"/>
                  </a:lnTo>
                  <a:cubicBezTo>
                    <a:pt x="2429129" y="1546860"/>
                    <a:pt x="2356231" y="1619377"/>
                    <a:pt x="2266315" y="1619377"/>
                  </a:cubicBezTo>
                  <a:lnTo>
                    <a:pt x="162814" y="1619377"/>
                  </a:lnTo>
                  <a:cubicBezTo>
                    <a:pt x="72898" y="1619377"/>
                    <a:pt x="0" y="1546860"/>
                    <a:pt x="0" y="145745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83" id="83"/>
            <p:cNvSpPr/>
            <p:nvPr/>
          </p:nvSpPr>
          <p:spPr>
            <a:xfrm flipH="false" flipV="false" rot="0">
              <a:off x="0" y="0"/>
              <a:ext cx="2454529" cy="1644777"/>
            </a:xfrm>
            <a:custGeom>
              <a:avLst/>
              <a:gdLst/>
              <a:ahLst/>
              <a:cxnLst/>
              <a:rect r="r" b="b" t="t" l="l"/>
              <a:pathLst>
                <a:path h="1644777" w="2454529">
                  <a:moveTo>
                    <a:pt x="0" y="174625"/>
                  </a:moveTo>
                  <a:cubicBezTo>
                    <a:pt x="0" y="78105"/>
                    <a:pt x="78613" y="0"/>
                    <a:pt x="175514" y="0"/>
                  </a:cubicBezTo>
                  <a:lnTo>
                    <a:pt x="2279015" y="0"/>
                  </a:lnTo>
                  <a:lnTo>
                    <a:pt x="2279015" y="12700"/>
                  </a:lnTo>
                  <a:lnTo>
                    <a:pt x="2279015" y="0"/>
                  </a:lnTo>
                  <a:cubicBezTo>
                    <a:pt x="2375916" y="0"/>
                    <a:pt x="2454529" y="78105"/>
                    <a:pt x="2454529" y="174625"/>
                  </a:cubicBezTo>
                  <a:lnTo>
                    <a:pt x="2441829" y="174625"/>
                  </a:lnTo>
                  <a:lnTo>
                    <a:pt x="2454529" y="174625"/>
                  </a:lnTo>
                  <a:lnTo>
                    <a:pt x="2454529" y="1470152"/>
                  </a:lnTo>
                  <a:lnTo>
                    <a:pt x="2441829" y="1470152"/>
                  </a:lnTo>
                  <a:lnTo>
                    <a:pt x="2454529" y="1470152"/>
                  </a:lnTo>
                  <a:cubicBezTo>
                    <a:pt x="2454529" y="1566672"/>
                    <a:pt x="2375916" y="1644777"/>
                    <a:pt x="2279015" y="1644777"/>
                  </a:cubicBezTo>
                  <a:lnTo>
                    <a:pt x="2279015" y="1632077"/>
                  </a:lnTo>
                  <a:lnTo>
                    <a:pt x="2279015" y="1644777"/>
                  </a:lnTo>
                  <a:lnTo>
                    <a:pt x="175514" y="1644777"/>
                  </a:lnTo>
                  <a:lnTo>
                    <a:pt x="175514" y="1632077"/>
                  </a:lnTo>
                  <a:lnTo>
                    <a:pt x="175514" y="1644777"/>
                  </a:lnTo>
                  <a:cubicBezTo>
                    <a:pt x="78613" y="1644777"/>
                    <a:pt x="0" y="1566672"/>
                    <a:pt x="0" y="1470152"/>
                  </a:cubicBezTo>
                  <a:lnTo>
                    <a:pt x="0" y="174625"/>
                  </a:lnTo>
                  <a:lnTo>
                    <a:pt x="12700" y="174625"/>
                  </a:lnTo>
                  <a:lnTo>
                    <a:pt x="0" y="174625"/>
                  </a:lnTo>
                  <a:moveTo>
                    <a:pt x="25400" y="174625"/>
                  </a:moveTo>
                  <a:lnTo>
                    <a:pt x="25400" y="1470152"/>
                  </a:lnTo>
                  <a:lnTo>
                    <a:pt x="12700" y="1470152"/>
                  </a:lnTo>
                  <a:lnTo>
                    <a:pt x="25400" y="1470152"/>
                  </a:lnTo>
                  <a:cubicBezTo>
                    <a:pt x="25400" y="1552575"/>
                    <a:pt x="92583" y="1619377"/>
                    <a:pt x="175514" y="1619377"/>
                  </a:cubicBezTo>
                  <a:lnTo>
                    <a:pt x="2279015" y="1619377"/>
                  </a:lnTo>
                  <a:cubicBezTo>
                    <a:pt x="2361946" y="1619377"/>
                    <a:pt x="2429129" y="1552448"/>
                    <a:pt x="2429129" y="1470152"/>
                  </a:cubicBezTo>
                  <a:lnTo>
                    <a:pt x="2429129" y="174625"/>
                  </a:lnTo>
                  <a:cubicBezTo>
                    <a:pt x="2429002" y="92329"/>
                    <a:pt x="2361946" y="25400"/>
                    <a:pt x="2279015" y="25400"/>
                  </a:cubicBezTo>
                  <a:lnTo>
                    <a:pt x="175514" y="25400"/>
                  </a:lnTo>
                  <a:lnTo>
                    <a:pt x="175514" y="12700"/>
                  </a:lnTo>
                  <a:lnTo>
                    <a:pt x="175514" y="25400"/>
                  </a:lnTo>
                  <a:cubicBezTo>
                    <a:pt x="92583" y="25400"/>
                    <a:pt x="25400" y="92329"/>
                    <a:pt x="25400" y="174625"/>
                  </a:cubicBezTo>
                  <a:close/>
                </a:path>
              </a:pathLst>
            </a:custGeom>
            <a:solidFill>
              <a:srgbClr val="E0B606"/>
            </a:solidFill>
          </p:spPr>
        </p:sp>
      </p:grpSp>
      <p:grpSp>
        <p:nvGrpSpPr>
          <p:cNvPr name="Group 84" id="84"/>
          <p:cNvGrpSpPr/>
          <p:nvPr/>
        </p:nvGrpSpPr>
        <p:grpSpPr>
          <a:xfrm rot="0">
            <a:off x="3849384" y="4737157"/>
            <a:ext cx="1749659" cy="1087029"/>
            <a:chOff x="0" y="0"/>
            <a:chExt cx="2170174" cy="1348287"/>
          </a:xfrm>
        </p:grpSpPr>
        <p:sp>
          <p:nvSpPr>
            <p:cNvPr name="Freeform 85" id="85"/>
            <p:cNvSpPr/>
            <p:nvPr/>
          </p:nvSpPr>
          <p:spPr>
            <a:xfrm flipH="false" flipV="false" rot="0">
              <a:off x="0" y="0"/>
              <a:ext cx="2170178" cy="1348292"/>
            </a:xfrm>
            <a:custGeom>
              <a:avLst/>
              <a:gdLst/>
              <a:ahLst/>
              <a:cxnLst/>
              <a:rect r="r" b="b" t="t" l="l"/>
              <a:pathLst>
                <a:path h="1348292" w="2170178">
                  <a:moveTo>
                    <a:pt x="0" y="0"/>
                  </a:moveTo>
                  <a:lnTo>
                    <a:pt x="2170178" y="0"/>
                  </a:lnTo>
                  <a:lnTo>
                    <a:pt x="2170178" y="1348292"/>
                  </a:lnTo>
                  <a:lnTo>
                    <a:pt x="0" y="134829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26381" t="0" r="-104893" b="-45067"/>
              </a:stretch>
            </a:blipFill>
          </p:spPr>
        </p:sp>
        <p:sp>
          <p:nvSpPr>
            <p:cNvPr name="TextBox 86" id="86"/>
            <p:cNvSpPr txBox="true"/>
            <p:nvPr/>
          </p:nvSpPr>
          <p:spPr>
            <a:xfrm>
              <a:off x="0" y="38100"/>
              <a:ext cx="2170174" cy="131018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592"/>
                </a:lnSpc>
              </a:pPr>
              <a:r>
                <a:rPr lang="en-US" sz="2400">
                  <a:solidFill>
                    <a:srgbClr val="1C1C1C"/>
                  </a:solidFill>
                  <a:latin typeface="Garet"/>
                  <a:ea typeface="Garet"/>
                  <a:cs typeface="Garet"/>
                  <a:sym typeface="Garet"/>
                </a:rPr>
                <a:t>Other YEAs</a:t>
              </a:r>
            </a:p>
          </p:txBody>
        </p:sp>
      </p:grpSp>
      <p:grpSp>
        <p:nvGrpSpPr>
          <p:cNvPr name="Group 87" id="87"/>
          <p:cNvGrpSpPr/>
          <p:nvPr/>
        </p:nvGrpSpPr>
        <p:grpSpPr>
          <a:xfrm rot="0">
            <a:off x="6182152" y="4737157"/>
            <a:ext cx="1749659" cy="1087029"/>
            <a:chOff x="0" y="0"/>
            <a:chExt cx="2170174" cy="1348287"/>
          </a:xfrm>
        </p:grpSpPr>
        <p:sp>
          <p:nvSpPr>
            <p:cNvPr name="Freeform 88" id="88"/>
            <p:cNvSpPr/>
            <p:nvPr/>
          </p:nvSpPr>
          <p:spPr>
            <a:xfrm flipH="false" flipV="false" rot="0">
              <a:off x="0" y="0"/>
              <a:ext cx="2170178" cy="1348292"/>
            </a:xfrm>
            <a:custGeom>
              <a:avLst/>
              <a:gdLst/>
              <a:ahLst/>
              <a:cxnLst/>
              <a:rect r="r" b="b" t="t" l="l"/>
              <a:pathLst>
                <a:path h="1348292" w="2170178">
                  <a:moveTo>
                    <a:pt x="0" y="0"/>
                  </a:moveTo>
                  <a:lnTo>
                    <a:pt x="2170178" y="0"/>
                  </a:lnTo>
                  <a:lnTo>
                    <a:pt x="2170178" y="1348292"/>
                  </a:lnTo>
                  <a:lnTo>
                    <a:pt x="0" y="134829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26381" t="0" r="-104893" b="-45067"/>
              </a:stretch>
            </a:blipFill>
          </p:spPr>
        </p:sp>
        <p:sp>
          <p:nvSpPr>
            <p:cNvPr name="TextBox 89" id="89"/>
            <p:cNvSpPr txBox="true"/>
            <p:nvPr/>
          </p:nvSpPr>
          <p:spPr>
            <a:xfrm>
              <a:off x="0" y="38100"/>
              <a:ext cx="2170174" cy="131018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592"/>
                </a:lnSpc>
              </a:pPr>
              <a:r>
                <a:rPr lang="en-US" sz="2400">
                  <a:solidFill>
                    <a:srgbClr val="1C1C1C"/>
                  </a:solidFill>
                  <a:latin typeface="Garet"/>
                  <a:ea typeface="Garet"/>
                  <a:cs typeface="Garet"/>
                  <a:sym typeface="Garet"/>
                </a:rPr>
                <a:t>Our School</a:t>
              </a:r>
            </a:p>
          </p:txBody>
        </p:sp>
      </p:grpSp>
      <p:grpSp>
        <p:nvGrpSpPr>
          <p:cNvPr name="Group 90" id="90"/>
          <p:cNvGrpSpPr/>
          <p:nvPr/>
        </p:nvGrpSpPr>
        <p:grpSpPr>
          <a:xfrm rot="0">
            <a:off x="8505540" y="4737157"/>
            <a:ext cx="1749659" cy="1087029"/>
            <a:chOff x="0" y="0"/>
            <a:chExt cx="2170174" cy="1348287"/>
          </a:xfrm>
        </p:grpSpPr>
        <p:sp>
          <p:nvSpPr>
            <p:cNvPr name="Freeform 91" id="91"/>
            <p:cNvSpPr/>
            <p:nvPr/>
          </p:nvSpPr>
          <p:spPr>
            <a:xfrm flipH="false" flipV="false" rot="0">
              <a:off x="0" y="0"/>
              <a:ext cx="2170178" cy="1348292"/>
            </a:xfrm>
            <a:custGeom>
              <a:avLst/>
              <a:gdLst/>
              <a:ahLst/>
              <a:cxnLst/>
              <a:rect r="r" b="b" t="t" l="l"/>
              <a:pathLst>
                <a:path h="1348292" w="2170178">
                  <a:moveTo>
                    <a:pt x="0" y="0"/>
                  </a:moveTo>
                  <a:lnTo>
                    <a:pt x="2170178" y="0"/>
                  </a:lnTo>
                  <a:lnTo>
                    <a:pt x="2170178" y="1348292"/>
                  </a:lnTo>
                  <a:lnTo>
                    <a:pt x="0" y="134829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26381" t="0" r="-104893" b="-45067"/>
              </a:stretch>
            </a:blipFill>
          </p:spPr>
        </p:sp>
        <p:sp>
          <p:nvSpPr>
            <p:cNvPr name="TextBox 92" id="92"/>
            <p:cNvSpPr txBox="true"/>
            <p:nvPr/>
          </p:nvSpPr>
          <p:spPr>
            <a:xfrm>
              <a:off x="0" y="28575"/>
              <a:ext cx="2170174" cy="1319712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160"/>
                </a:lnSpc>
              </a:pPr>
              <a:r>
                <a:rPr lang="en-US" sz="2000">
                  <a:solidFill>
                    <a:srgbClr val="1C1C1C"/>
                  </a:solidFill>
                  <a:latin typeface="Garet"/>
                  <a:ea typeface="Garet"/>
                  <a:cs typeface="Garet"/>
                  <a:sym typeface="Garet"/>
                </a:rPr>
                <a:t>NGOs / EU Institutions / Schools</a:t>
              </a:r>
            </a:p>
          </p:txBody>
        </p:sp>
      </p:grpSp>
      <p:grpSp>
        <p:nvGrpSpPr>
          <p:cNvPr name="Group 93" id="93"/>
          <p:cNvGrpSpPr/>
          <p:nvPr/>
        </p:nvGrpSpPr>
        <p:grpSpPr>
          <a:xfrm rot="0">
            <a:off x="3813818" y="6428485"/>
            <a:ext cx="1749659" cy="1087029"/>
            <a:chOff x="0" y="0"/>
            <a:chExt cx="2170174" cy="1348287"/>
          </a:xfrm>
        </p:grpSpPr>
        <p:sp>
          <p:nvSpPr>
            <p:cNvPr name="Freeform 94" id="94"/>
            <p:cNvSpPr/>
            <p:nvPr/>
          </p:nvSpPr>
          <p:spPr>
            <a:xfrm flipH="false" flipV="false" rot="0">
              <a:off x="0" y="0"/>
              <a:ext cx="2170178" cy="1348292"/>
            </a:xfrm>
            <a:custGeom>
              <a:avLst/>
              <a:gdLst/>
              <a:ahLst/>
              <a:cxnLst/>
              <a:rect r="r" b="b" t="t" l="l"/>
              <a:pathLst>
                <a:path h="1348292" w="2170178">
                  <a:moveTo>
                    <a:pt x="0" y="0"/>
                  </a:moveTo>
                  <a:lnTo>
                    <a:pt x="2170178" y="0"/>
                  </a:lnTo>
                  <a:lnTo>
                    <a:pt x="2170178" y="1348292"/>
                  </a:lnTo>
                  <a:lnTo>
                    <a:pt x="0" y="134829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26381" t="0" r="-104893" b="-45067"/>
              </a:stretch>
            </a:blipFill>
          </p:spPr>
        </p:sp>
        <p:sp>
          <p:nvSpPr>
            <p:cNvPr name="TextBox 95" id="95"/>
            <p:cNvSpPr txBox="true"/>
            <p:nvPr/>
          </p:nvSpPr>
          <p:spPr>
            <a:xfrm>
              <a:off x="0" y="38100"/>
              <a:ext cx="2170174" cy="131018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592"/>
                </a:lnSpc>
              </a:pPr>
              <a:r>
                <a:rPr lang="en-US" sz="2400">
                  <a:solidFill>
                    <a:srgbClr val="1C1C1C"/>
                  </a:solidFill>
                  <a:latin typeface="Garet"/>
                  <a:ea typeface="Garet"/>
                  <a:cs typeface="Garet"/>
                  <a:sym typeface="Garet"/>
                </a:rPr>
                <a:t>Team of  Diplomats</a:t>
              </a:r>
            </a:p>
          </p:txBody>
        </p:sp>
      </p:grpSp>
      <p:grpSp>
        <p:nvGrpSpPr>
          <p:cNvPr name="Group 96" id="96"/>
          <p:cNvGrpSpPr/>
          <p:nvPr/>
        </p:nvGrpSpPr>
        <p:grpSpPr>
          <a:xfrm rot="0">
            <a:off x="6182152" y="6442244"/>
            <a:ext cx="1749659" cy="1087029"/>
            <a:chOff x="0" y="0"/>
            <a:chExt cx="2170174" cy="1348287"/>
          </a:xfrm>
        </p:grpSpPr>
        <p:sp>
          <p:nvSpPr>
            <p:cNvPr name="Freeform 97" id="97"/>
            <p:cNvSpPr/>
            <p:nvPr/>
          </p:nvSpPr>
          <p:spPr>
            <a:xfrm flipH="false" flipV="false" rot="0">
              <a:off x="0" y="0"/>
              <a:ext cx="2170178" cy="1348292"/>
            </a:xfrm>
            <a:custGeom>
              <a:avLst/>
              <a:gdLst/>
              <a:ahLst/>
              <a:cxnLst/>
              <a:rect r="r" b="b" t="t" l="l"/>
              <a:pathLst>
                <a:path h="1348292" w="2170178">
                  <a:moveTo>
                    <a:pt x="0" y="0"/>
                  </a:moveTo>
                  <a:lnTo>
                    <a:pt x="2170178" y="0"/>
                  </a:lnTo>
                  <a:lnTo>
                    <a:pt x="2170178" y="1348292"/>
                  </a:lnTo>
                  <a:lnTo>
                    <a:pt x="0" y="134829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26381" t="0" r="-104893" b="-45067"/>
              </a:stretch>
            </a:blipFill>
          </p:spPr>
        </p:sp>
        <p:sp>
          <p:nvSpPr>
            <p:cNvPr name="TextBox 98" id="98"/>
            <p:cNvSpPr txBox="true"/>
            <p:nvPr/>
          </p:nvSpPr>
          <p:spPr>
            <a:xfrm>
              <a:off x="0" y="38100"/>
              <a:ext cx="2170174" cy="131018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592"/>
                </a:lnSpc>
              </a:pPr>
              <a:r>
                <a:rPr lang="en-US" sz="2400">
                  <a:solidFill>
                    <a:srgbClr val="1C1C1C"/>
                  </a:solidFill>
                  <a:latin typeface="Garet"/>
                  <a:ea typeface="Garet"/>
                  <a:cs typeface="Garet"/>
                  <a:sym typeface="Garet"/>
                </a:rPr>
                <a:t>Team of  Diplomats</a:t>
              </a:r>
            </a:p>
          </p:txBody>
        </p:sp>
      </p:grpSp>
      <p:grpSp>
        <p:nvGrpSpPr>
          <p:cNvPr name="Group 99" id="99"/>
          <p:cNvGrpSpPr/>
          <p:nvPr/>
        </p:nvGrpSpPr>
        <p:grpSpPr>
          <a:xfrm rot="0">
            <a:off x="8550486" y="6456002"/>
            <a:ext cx="1749659" cy="1087029"/>
            <a:chOff x="0" y="0"/>
            <a:chExt cx="2170174" cy="1348287"/>
          </a:xfrm>
        </p:grpSpPr>
        <p:sp>
          <p:nvSpPr>
            <p:cNvPr name="Freeform 100" id="100"/>
            <p:cNvSpPr/>
            <p:nvPr/>
          </p:nvSpPr>
          <p:spPr>
            <a:xfrm flipH="false" flipV="false" rot="0">
              <a:off x="0" y="0"/>
              <a:ext cx="2170178" cy="1348292"/>
            </a:xfrm>
            <a:custGeom>
              <a:avLst/>
              <a:gdLst/>
              <a:ahLst/>
              <a:cxnLst/>
              <a:rect r="r" b="b" t="t" l="l"/>
              <a:pathLst>
                <a:path h="1348292" w="2170178">
                  <a:moveTo>
                    <a:pt x="0" y="0"/>
                  </a:moveTo>
                  <a:lnTo>
                    <a:pt x="2170178" y="0"/>
                  </a:lnTo>
                  <a:lnTo>
                    <a:pt x="2170178" y="1348292"/>
                  </a:lnTo>
                  <a:lnTo>
                    <a:pt x="0" y="134829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26381" t="0" r="-104893" b="-45067"/>
              </a:stretch>
            </a:blipFill>
          </p:spPr>
        </p:sp>
        <p:sp>
          <p:nvSpPr>
            <p:cNvPr name="TextBox 101" id="101"/>
            <p:cNvSpPr txBox="true"/>
            <p:nvPr/>
          </p:nvSpPr>
          <p:spPr>
            <a:xfrm>
              <a:off x="0" y="38100"/>
              <a:ext cx="2170174" cy="131018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592"/>
                </a:lnSpc>
              </a:pPr>
              <a:r>
                <a:rPr lang="en-US" sz="2400">
                  <a:solidFill>
                    <a:srgbClr val="1C1C1C"/>
                  </a:solidFill>
                  <a:latin typeface="Garet"/>
                  <a:ea typeface="Garet"/>
                  <a:cs typeface="Garet"/>
                  <a:sym typeface="Garet"/>
                </a:rPr>
                <a:t>Team of  Diplomats</a:t>
              </a:r>
            </a:p>
          </p:txBody>
        </p:sp>
      </p:grpSp>
      <p:grpSp>
        <p:nvGrpSpPr>
          <p:cNvPr name="Group 102" id="102"/>
          <p:cNvGrpSpPr/>
          <p:nvPr/>
        </p:nvGrpSpPr>
        <p:grpSpPr>
          <a:xfrm rot="0">
            <a:off x="3793780" y="8143093"/>
            <a:ext cx="1749659" cy="1087029"/>
            <a:chOff x="0" y="0"/>
            <a:chExt cx="2170174" cy="1348287"/>
          </a:xfrm>
        </p:grpSpPr>
        <p:sp>
          <p:nvSpPr>
            <p:cNvPr name="Freeform 103" id="103"/>
            <p:cNvSpPr/>
            <p:nvPr/>
          </p:nvSpPr>
          <p:spPr>
            <a:xfrm flipH="false" flipV="false" rot="0">
              <a:off x="0" y="0"/>
              <a:ext cx="2170178" cy="1348292"/>
            </a:xfrm>
            <a:custGeom>
              <a:avLst/>
              <a:gdLst/>
              <a:ahLst/>
              <a:cxnLst/>
              <a:rect r="r" b="b" t="t" l="l"/>
              <a:pathLst>
                <a:path h="1348292" w="2170178">
                  <a:moveTo>
                    <a:pt x="0" y="0"/>
                  </a:moveTo>
                  <a:lnTo>
                    <a:pt x="2170178" y="0"/>
                  </a:lnTo>
                  <a:lnTo>
                    <a:pt x="2170178" y="1348292"/>
                  </a:lnTo>
                  <a:lnTo>
                    <a:pt x="0" y="134829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26381" t="0" r="-104893" b="-45067"/>
              </a:stretch>
            </a:blipFill>
          </p:spPr>
        </p:sp>
        <p:sp>
          <p:nvSpPr>
            <p:cNvPr name="TextBox 104" id="104"/>
            <p:cNvSpPr txBox="true"/>
            <p:nvPr/>
          </p:nvSpPr>
          <p:spPr>
            <a:xfrm>
              <a:off x="0" y="38100"/>
              <a:ext cx="2170174" cy="131018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592"/>
                </a:lnSpc>
              </a:pPr>
              <a:r>
                <a:rPr lang="en-US" sz="2400">
                  <a:solidFill>
                    <a:srgbClr val="1C1C1C"/>
                  </a:solidFill>
                  <a:latin typeface="Garet"/>
                  <a:ea typeface="Garet"/>
                  <a:cs typeface="Garet"/>
                  <a:sym typeface="Garet"/>
                </a:rPr>
                <a:t>Events Creation</a:t>
              </a:r>
            </a:p>
          </p:txBody>
        </p:sp>
      </p:grpSp>
      <p:grpSp>
        <p:nvGrpSpPr>
          <p:cNvPr name="Group 105" id="105"/>
          <p:cNvGrpSpPr/>
          <p:nvPr/>
        </p:nvGrpSpPr>
        <p:grpSpPr>
          <a:xfrm rot="0">
            <a:off x="6182152" y="8143093"/>
            <a:ext cx="1749659" cy="1585792"/>
            <a:chOff x="0" y="0"/>
            <a:chExt cx="2170174" cy="1966923"/>
          </a:xfrm>
        </p:grpSpPr>
        <p:sp>
          <p:nvSpPr>
            <p:cNvPr name="Freeform 106" id="106"/>
            <p:cNvSpPr/>
            <p:nvPr/>
          </p:nvSpPr>
          <p:spPr>
            <a:xfrm flipH="false" flipV="false" rot="0">
              <a:off x="0" y="0"/>
              <a:ext cx="2170178" cy="1966927"/>
            </a:xfrm>
            <a:custGeom>
              <a:avLst/>
              <a:gdLst/>
              <a:ahLst/>
              <a:cxnLst/>
              <a:rect r="r" b="b" t="t" l="l"/>
              <a:pathLst>
                <a:path h="1966927" w="2170178">
                  <a:moveTo>
                    <a:pt x="0" y="0"/>
                  </a:moveTo>
                  <a:lnTo>
                    <a:pt x="2170178" y="0"/>
                  </a:lnTo>
                  <a:lnTo>
                    <a:pt x="2170178" y="1966927"/>
                  </a:lnTo>
                  <a:lnTo>
                    <a:pt x="0" y="1966927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26381" t="0" r="-104893" b="558"/>
              </a:stretch>
            </a:blipFill>
          </p:spPr>
        </p:sp>
        <p:sp>
          <p:nvSpPr>
            <p:cNvPr name="TextBox 107" id="107"/>
            <p:cNvSpPr txBox="true"/>
            <p:nvPr/>
          </p:nvSpPr>
          <p:spPr>
            <a:xfrm>
              <a:off x="0" y="-85725"/>
              <a:ext cx="2170174" cy="2052648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3864"/>
                </a:lnSpc>
              </a:pPr>
              <a:r>
                <a:rPr lang="en-US" sz="2400">
                  <a:solidFill>
                    <a:srgbClr val="1C1C1C"/>
                  </a:solidFill>
                  <a:latin typeface="Garet"/>
                  <a:ea typeface="Garet"/>
                  <a:cs typeface="Garet"/>
                  <a:sym typeface="Garet"/>
                </a:rPr>
                <a:t>Podcasts/Journalists</a:t>
              </a:r>
            </a:p>
          </p:txBody>
        </p:sp>
      </p:grpSp>
      <p:grpSp>
        <p:nvGrpSpPr>
          <p:cNvPr name="Group 108" id="108"/>
          <p:cNvGrpSpPr/>
          <p:nvPr/>
        </p:nvGrpSpPr>
        <p:grpSpPr>
          <a:xfrm rot="0">
            <a:off x="8550486" y="8143093"/>
            <a:ext cx="1749659" cy="1087029"/>
            <a:chOff x="0" y="0"/>
            <a:chExt cx="2170174" cy="1348287"/>
          </a:xfrm>
        </p:grpSpPr>
        <p:sp>
          <p:nvSpPr>
            <p:cNvPr name="Freeform 109" id="109"/>
            <p:cNvSpPr/>
            <p:nvPr/>
          </p:nvSpPr>
          <p:spPr>
            <a:xfrm flipH="false" flipV="false" rot="0">
              <a:off x="0" y="0"/>
              <a:ext cx="2170178" cy="1348292"/>
            </a:xfrm>
            <a:custGeom>
              <a:avLst/>
              <a:gdLst/>
              <a:ahLst/>
              <a:cxnLst/>
              <a:rect r="r" b="b" t="t" l="l"/>
              <a:pathLst>
                <a:path h="1348292" w="2170178">
                  <a:moveTo>
                    <a:pt x="0" y="0"/>
                  </a:moveTo>
                  <a:lnTo>
                    <a:pt x="2170178" y="0"/>
                  </a:lnTo>
                  <a:lnTo>
                    <a:pt x="2170178" y="1348292"/>
                  </a:lnTo>
                  <a:lnTo>
                    <a:pt x="0" y="134829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26381" t="0" r="-104893" b="-45067"/>
              </a:stretch>
            </a:blipFill>
          </p:spPr>
        </p:sp>
        <p:sp>
          <p:nvSpPr>
            <p:cNvPr name="TextBox 110" id="110"/>
            <p:cNvSpPr txBox="true"/>
            <p:nvPr/>
          </p:nvSpPr>
          <p:spPr>
            <a:xfrm>
              <a:off x="0" y="19050"/>
              <a:ext cx="2170174" cy="132923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944"/>
                </a:lnSpc>
              </a:pPr>
              <a:r>
                <a:rPr lang="en-US" sz="1800">
                  <a:solidFill>
                    <a:srgbClr val="1C1C1C"/>
                  </a:solidFill>
                  <a:latin typeface="Garet"/>
                  <a:ea typeface="Garet"/>
                  <a:cs typeface="Garet"/>
                  <a:sym typeface="Garet"/>
                </a:rPr>
                <a:t>Collaborations / PR</a:t>
              </a:r>
            </a:p>
          </p:txBody>
        </p:sp>
      </p:grpSp>
      <p:sp>
        <p:nvSpPr>
          <p:cNvPr name="AutoShape 111" id="111"/>
          <p:cNvSpPr/>
          <p:nvPr/>
        </p:nvSpPr>
        <p:spPr>
          <a:xfrm>
            <a:off x="4599447" y="4453605"/>
            <a:ext cx="4882515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2" id="112"/>
          <p:cNvSpPr/>
          <p:nvPr/>
        </p:nvSpPr>
        <p:spPr>
          <a:xfrm flipH="true">
            <a:off x="5552964" y="4210709"/>
            <a:ext cx="10513" cy="258106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3" id="113"/>
          <p:cNvSpPr/>
          <p:nvPr/>
        </p:nvSpPr>
        <p:spPr>
          <a:xfrm flipH="true">
            <a:off x="8569521" y="4221000"/>
            <a:ext cx="10513" cy="258106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14" id="114"/>
          <p:cNvGrpSpPr/>
          <p:nvPr/>
        </p:nvGrpSpPr>
        <p:grpSpPr>
          <a:xfrm rot="0">
            <a:off x="4604673" y="4422132"/>
            <a:ext cx="4869224" cy="282472"/>
            <a:chOff x="0" y="0"/>
            <a:chExt cx="6492299" cy="376629"/>
          </a:xfrm>
        </p:grpSpPr>
        <p:sp>
          <p:nvSpPr>
            <p:cNvPr name="AutoShape 115" id="115"/>
            <p:cNvSpPr/>
            <p:nvPr/>
          </p:nvSpPr>
          <p:spPr>
            <a:xfrm flipH="true">
              <a:off x="25379" y="1034"/>
              <a:ext cx="14018" cy="344142"/>
            </a:xfrm>
            <a:prstGeom prst="line">
              <a:avLst/>
            </a:prstGeom>
            <a:ln cap="flat" w="508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16" id="116"/>
            <p:cNvSpPr/>
            <p:nvPr/>
          </p:nvSpPr>
          <p:spPr>
            <a:xfrm flipH="true">
              <a:off x="3295124" y="16244"/>
              <a:ext cx="14018" cy="344142"/>
            </a:xfrm>
            <a:prstGeom prst="line">
              <a:avLst/>
            </a:prstGeom>
            <a:ln cap="flat" w="508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17" id="117"/>
            <p:cNvSpPr/>
            <p:nvPr/>
          </p:nvSpPr>
          <p:spPr>
            <a:xfrm flipH="true">
              <a:off x="6452903" y="31454"/>
              <a:ext cx="14018" cy="344142"/>
            </a:xfrm>
            <a:prstGeom prst="line">
              <a:avLst/>
            </a:prstGeom>
            <a:ln cap="flat" w="508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</p:grpSp>
      <p:sp>
        <p:nvSpPr>
          <p:cNvPr name="AutoShape 118" id="118"/>
          <p:cNvSpPr/>
          <p:nvPr/>
        </p:nvSpPr>
        <p:spPr>
          <a:xfrm>
            <a:off x="4598028" y="6142739"/>
            <a:ext cx="4882515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9" id="119"/>
          <p:cNvSpPr/>
          <p:nvPr/>
        </p:nvSpPr>
        <p:spPr>
          <a:xfrm flipH="true">
            <a:off x="4618481" y="5907029"/>
            <a:ext cx="10513" cy="258106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0" id="120"/>
          <p:cNvSpPr/>
          <p:nvPr/>
        </p:nvSpPr>
        <p:spPr>
          <a:xfrm flipH="true">
            <a:off x="7070790" y="5918436"/>
            <a:ext cx="10513" cy="258106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1" id="121"/>
          <p:cNvSpPr/>
          <p:nvPr/>
        </p:nvSpPr>
        <p:spPr>
          <a:xfrm flipH="true">
            <a:off x="9439124" y="5929844"/>
            <a:ext cx="10513" cy="258106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2" id="122"/>
          <p:cNvSpPr/>
          <p:nvPr/>
        </p:nvSpPr>
        <p:spPr>
          <a:xfrm flipH="true">
            <a:off x="4608956" y="6132371"/>
            <a:ext cx="10513" cy="258106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3" id="123"/>
          <p:cNvSpPr/>
          <p:nvPr/>
        </p:nvSpPr>
        <p:spPr>
          <a:xfrm flipH="true">
            <a:off x="7061265" y="6143779"/>
            <a:ext cx="10513" cy="258106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4" id="124"/>
          <p:cNvSpPr/>
          <p:nvPr/>
        </p:nvSpPr>
        <p:spPr>
          <a:xfrm flipH="true">
            <a:off x="9429599" y="6155186"/>
            <a:ext cx="10513" cy="258106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5" id="125"/>
          <p:cNvSpPr/>
          <p:nvPr/>
        </p:nvSpPr>
        <p:spPr>
          <a:xfrm flipH="true">
            <a:off x="4668610" y="7602540"/>
            <a:ext cx="80915" cy="540553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6" id="126"/>
          <p:cNvSpPr/>
          <p:nvPr/>
        </p:nvSpPr>
        <p:spPr>
          <a:xfrm>
            <a:off x="7046958" y="7593025"/>
            <a:ext cx="10024" cy="550069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7" id="127"/>
          <p:cNvSpPr/>
          <p:nvPr/>
        </p:nvSpPr>
        <p:spPr>
          <a:xfrm>
            <a:off x="9425316" y="7543031"/>
            <a:ext cx="78904" cy="68462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28" id="128"/>
          <p:cNvSpPr/>
          <p:nvPr/>
        </p:nvSpPr>
        <p:spPr>
          <a:xfrm flipH="false" flipV="false" rot="9675542">
            <a:off x="4174451" y="9220054"/>
            <a:ext cx="988316" cy="399033"/>
          </a:xfrm>
          <a:custGeom>
            <a:avLst/>
            <a:gdLst/>
            <a:ahLst/>
            <a:cxnLst/>
            <a:rect r="r" b="b" t="t" l="l"/>
            <a:pathLst>
              <a:path h="399033" w="988316">
                <a:moveTo>
                  <a:pt x="0" y="0"/>
                </a:moveTo>
                <a:lnTo>
                  <a:pt x="988317" y="0"/>
                </a:lnTo>
                <a:lnTo>
                  <a:pt x="988317" y="399033"/>
                </a:lnTo>
                <a:lnTo>
                  <a:pt x="0" y="3990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9" id="129"/>
          <p:cNvSpPr txBox="true"/>
          <p:nvPr/>
        </p:nvSpPr>
        <p:spPr>
          <a:xfrm rot="-362432">
            <a:off x="334272" y="9399426"/>
            <a:ext cx="3970571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trike="noStrike" u="none">
                <a:solidFill>
                  <a:srgbClr val="000000"/>
                </a:solidFill>
                <a:latin typeface="One Little Font"/>
                <a:ea typeface="One Little Font"/>
                <a:cs typeface="One Little Font"/>
                <a:sym typeface="One Little Font"/>
              </a:rPr>
              <a:t>Want to lead a team to create your own event? This is your chance!</a:t>
            </a:r>
          </a:p>
        </p:txBody>
      </p:sp>
      <p:sp>
        <p:nvSpPr>
          <p:cNvPr name="TextBox 130" id="130"/>
          <p:cNvSpPr txBox="true"/>
          <p:nvPr/>
        </p:nvSpPr>
        <p:spPr>
          <a:xfrm rot="647817">
            <a:off x="7846150" y="1531132"/>
            <a:ext cx="4828804" cy="10121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000000"/>
                </a:solidFill>
                <a:latin typeface="One Little Font"/>
                <a:ea typeface="One Little Font"/>
                <a:cs typeface="One Little Font"/>
                <a:sym typeface="One Little Font"/>
              </a:rPr>
              <a:t>EVERYONE can write their own article, of their own choosing!</a:t>
            </a:r>
          </a:p>
        </p:txBody>
      </p:sp>
      <p:grpSp>
        <p:nvGrpSpPr>
          <p:cNvPr name="Group 131" id="131"/>
          <p:cNvGrpSpPr/>
          <p:nvPr/>
        </p:nvGrpSpPr>
        <p:grpSpPr>
          <a:xfrm rot="0">
            <a:off x="316629" y="182370"/>
            <a:ext cx="10838156" cy="570105"/>
            <a:chOff x="0" y="0"/>
            <a:chExt cx="14450875" cy="760139"/>
          </a:xfrm>
        </p:grpSpPr>
        <p:sp>
          <p:nvSpPr>
            <p:cNvPr name="Freeform 132" id="132"/>
            <p:cNvSpPr/>
            <p:nvPr/>
          </p:nvSpPr>
          <p:spPr>
            <a:xfrm flipH="false" flipV="false" rot="0">
              <a:off x="10710123" y="54072"/>
              <a:ext cx="3740753" cy="706067"/>
            </a:xfrm>
            <a:custGeom>
              <a:avLst/>
              <a:gdLst/>
              <a:ahLst/>
              <a:cxnLst/>
              <a:rect r="r" b="b" t="t" l="l"/>
              <a:pathLst>
                <a:path h="706067" w="3740753">
                  <a:moveTo>
                    <a:pt x="0" y="0"/>
                  </a:moveTo>
                  <a:lnTo>
                    <a:pt x="3740752" y="0"/>
                  </a:lnTo>
                  <a:lnTo>
                    <a:pt x="3740752" y="706067"/>
                  </a:lnTo>
                  <a:lnTo>
                    <a:pt x="0" y="7060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133" id="133"/>
            <p:cNvSpPr/>
            <p:nvPr/>
          </p:nvSpPr>
          <p:spPr>
            <a:xfrm flipH="false" flipV="false" rot="0">
              <a:off x="0" y="0"/>
              <a:ext cx="3740753" cy="760139"/>
            </a:xfrm>
            <a:custGeom>
              <a:avLst/>
              <a:gdLst/>
              <a:ahLst/>
              <a:cxnLst/>
              <a:rect r="r" b="b" t="t" l="l"/>
              <a:pathLst>
                <a:path h="760139" w="3740753">
                  <a:moveTo>
                    <a:pt x="0" y="0"/>
                  </a:moveTo>
                  <a:lnTo>
                    <a:pt x="3740753" y="0"/>
                  </a:lnTo>
                  <a:lnTo>
                    <a:pt x="3740753" y="760139"/>
                  </a:lnTo>
                  <a:lnTo>
                    <a:pt x="0" y="7601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-62689" r="0" b="-59346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5000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479596" y="7190656"/>
            <a:ext cx="16219846" cy="2706663"/>
            <a:chOff x="0" y="0"/>
            <a:chExt cx="21626462" cy="360888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1626500" cy="3608823"/>
            </a:xfrm>
            <a:custGeom>
              <a:avLst/>
              <a:gdLst/>
              <a:ahLst/>
              <a:cxnLst/>
              <a:rect r="r" b="b" t="t" l="l"/>
              <a:pathLst>
                <a:path h="3608823" w="21626500">
                  <a:moveTo>
                    <a:pt x="189091" y="0"/>
                  </a:moveTo>
                  <a:lnTo>
                    <a:pt x="21437409" y="0"/>
                  </a:lnTo>
                  <a:cubicBezTo>
                    <a:pt x="21541842" y="0"/>
                    <a:pt x="21626500" y="84659"/>
                    <a:pt x="21626500" y="189091"/>
                  </a:cubicBezTo>
                  <a:lnTo>
                    <a:pt x="21626500" y="3419732"/>
                  </a:lnTo>
                  <a:cubicBezTo>
                    <a:pt x="21626500" y="3524164"/>
                    <a:pt x="21541842" y="3608823"/>
                    <a:pt x="21437409" y="3608823"/>
                  </a:cubicBezTo>
                  <a:lnTo>
                    <a:pt x="189091" y="3608823"/>
                  </a:lnTo>
                  <a:cubicBezTo>
                    <a:pt x="84659" y="3608823"/>
                    <a:pt x="0" y="3524164"/>
                    <a:pt x="0" y="3419732"/>
                  </a:cubicBezTo>
                  <a:lnTo>
                    <a:pt x="0" y="189091"/>
                  </a:lnTo>
                  <a:cubicBezTo>
                    <a:pt x="0" y="84659"/>
                    <a:pt x="84659" y="0"/>
                    <a:pt x="189091" y="0"/>
                  </a:cubicBezTo>
                  <a:close/>
                </a:path>
              </a:pathLst>
            </a:custGeom>
            <a:solidFill>
              <a:srgbClr val="F7C908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161925"/>
              <a:ext cx="21626462" cy="34469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r">
                <a:lnSpc>
                  <a:spcPts val="7775"/>
                </a:lnSpc>
              </a:pPr>
              <a:r>
                <a:rPr lang="en-US" b="true" sz="8100" i="true">
                  <a:solidFill>
                    <a:srgbClr val="1C1C1C"/>
                  </a:solidFill>
                  <a:latin typeface="Arimo Bold Italics"/>
                  <a:ea typeface="Arimo Bold Italics"/>
                  <a:cs typeface="Arimo Bold Italics"/>
                  <a:sym typeface="Arimo Bold Italics"/>
                </a:rPr>
                <a:t>WHAT ACTIVITIES WOULD YOU LIKE TO RUN?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4380702" y="1259865"/>
            <a:ext cx="1494619" cy="1494619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E8C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2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6422790" y="1259865"/>
            <a:ext cx="1494619" cy="1494619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E8C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2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8464879" y="1259865"/>
            <a:ext cx="1494619" cy="1494619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E8C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2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0506967" y="1259865"/>
            <a:ext cx="1494619" cy="1494619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E8CFF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2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2549056" y="1259865"/>
            <a:ext cx="1494619" cy="1494619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E8C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2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4420576" y="4202882"/>
            <a:ext cx="1494619" cy="1494619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D157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2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6462664" y="4202882"/>
            <a:ext cx="1494619" cy="1494619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D157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2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8504753" y="4202882"/>
            <a:ext cx="1494619" cy="1494619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D157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2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10546841" y="4202882"/>
            <a:ext cx="1494619" cy="1494619"/>
            <a:chOff x="0" y="0"/>
            <a:chExt cx="812800" cy="8128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D157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2"/>
                </a:lnSpc>
              </a:pPr>
            </a:p>
          </p:txBody>
        </p:sp>
      </p:grpSp>
      <p:sp>
        <p:nvSpPr>
          <p:cNvPr name="Freeform 34" id="34"/>
          <p:cNvSpPr/>
          <p:nvPr/>
        </p:nvSpPr>
        <p:spPr>
          <a:xfrm flipH="false" flipV="false" rot="0">
            <a:off x="4608064" y="1412528"/>
            <a:ext cx="1161037" cy="1140719"/>
          </a:xfrm>
          <a:custGeom>
            <a:avLst/>
            <a:gdLst/>
            <a:ahLst/>
            <a:cxnLst/>
            <a:rect r="r" b="b" t="t" l="l"/>
            <a:pathLst>
              <a:path h="1140719" w="1161037">
                <a:moveTo>
                  <a:pt x="0" y="0"/>
                </a:moveTo>
                <a:lnTo>
                  <a:pt x="1161037" y="0"/>
                </a:lnTo>
                <a:lnTo>
                  <a:pt x="1161037" y="1140719"/>
                </a:lnTo>
                <a:lnTo>
                  <a:pt x="0" y="11407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6649791" y="1650019"/>
            <a:ext cx="1072138" cy="714312"/>
          </a:xfrm>
          <a:custGeom>
            <a:avLst/>
            <a:gdLst/>
            <a:ahLst/>
            <a:cxnLst/>
            <a:rect r="r" b="b" t="t" l="l"/>
            <a:pathLst>
              <a:path h="714312" w="1072138">
                <a:moveTo>
                  <a:pt x="0" y="0"/>
                </a:moveTo>
                <a:lnTo>
                  <a:pt x="1072138" y="0"/>
                </a:lnTo>
                <a:lnTo>
                  <a:pt x="1072138" y="714312"/>
                </a:lnTo>
                <a:lnTo>
                  <a:pt x="0" y="71431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6219733" y="841306"/>
            <a:ext cx="1900733" cy="2283163"/>
          </a:xfrm>
          <a:custGeom>
            <a:avLst/>
            <a:gdLst/>
            <a:ahLst/>
            <a:cxnLst/>
            <a:rect r="r" b="b" t="t" l="l"/>
            <a:pathLst>
              <a:path h="2283163" w="1900733">
                <a:moveTo>
                  <a:pt x="0" y="0"/>
                </a:moveTo>
                <a:lnTo>
                  <a:pt x="1900733" y="0"/>
                </a:lnTo>
                <a:lnTo>
                  <a:pt x="1900733" y="2283163"/>
                </a:lnTo>
                <a:lnTo>
                  <a:pt x="0" y="22831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8773329" y="1528609"/>
            <a:ext cx="994316" cy="908556"/>
          </a:xfrm>
          <a:custGeom>
            <a:avLst/>
            <a:gdLst/>
            <a:ahLst/>
            <a:cxnLst/>
            <a:rect r="r" b="b" t="t" l="l"/>
            <a:pathLst>
              <a:path h="908556" w="994316">
                <a:moveTo>
                  <a:pt x="0" y="0"/>
                </a:moveTo>
                <a:lnTo>
                  <a:pt x="994316" y="0"/>
                </a:lnTo>
                <a:lnTo>
                  <a:pt x="994316" y="908557"/>
                </a:lnTo>
                <a:lnTo>
                  <a:pt x="0" y="90855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10865521" y="1543055"/>
            <a:ext cx="894110" cy="894110"/>
          </a:xfrm>
          <a:custGeom>
            <a:avLst/>
            <a:gdLst/>
            <a:ahLst/>
            <a:cxnLst/>
            <a:rect r="r" b="b" t="t" l="l"/>
            <a:pathLst>
              <a:path h="894110" w="894110">
                <a:moveTo>
                  <a:pt x="0" y="0"/>
                </a:moveTo>
                <a:lnTo>
                  <a:pt x="894110" y="0"/>
                </a:lnTo>
                <a:lnTo>
                  <a:pt x="894110" y="894111"/>
                </a:lnTo>
                <a:lnTo>
                  <a:pt x="0" y="89411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12879286" y="1405093"/>
            <a:ext cx="950755" cy="1118536"/>
          </a:xfrm>
          <a:custGeom>
            <a:avLst/>
            <a:gdLst/>
            <a:ahLst/>
            <a:cxnLst/>
            <a:rect r="r" b="b" t="t" l="l"/>
            <a:pathLst>
              <a:path h="1118536" w="950755">
                <a:moveTo>
                  <a:pt x="0" y="0"/>
                </a:moveTo>
                <a:lnTo>
                  <a:pt x="950756" y="0"/>
                </a:lnTo>
                <a:lnTo>
                  <a:pt x="950756" y="1118535"/>
                </a:lnTo>
                <a:lnTo>
                  <a:pt x="0" y="11185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4694719" y="4497470"/>
            <a:ext cx="958141" cy="905443"/>
          </a:xfrm>
          <a:custGeom>
            <a:avLst/>
            <a:gdLst/>
            <a:ahLst/>
            <a:cxnLst/>
            <a:rect r="r" b="b" t="t" l="l"/>
            <a:pathLst>
              <a:path h="905443" w="958141">
                <a:moveTo>
                  <a:pt x="0" y="0"/>
                </a:moveTo>
                <a:lnTo>
                  <a:pt x="958141" y="0"/>
                </a:lnTo>
                <a:lnTo>
                  <a:pt x="958141" y="905443"/>
                </a:lnTo>
                <a:lnTo>
                  <a:pt x="0" y="90544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601243">
            <a:off x="6724998" y="4376828"/>
            <a:ext cx="573364" cy="573364"/>
          </a:xfrm>
          <a:custGeom>
            <a:avLst/>
            <a:gdLst/>
            <a:ahLst/>
            <a:cxnLst/>
            <a:rect r="r" b="b" t="t" l="l"/>
            <a:pathLst>
              <a:path h="573364" w="573364">
                <a:moveTo>
                  <a:pt x="0" y="0"/>
                </a:moveTo>
                <a:lnTo>
                  <a:pt x="573364" y="0"/>
                </a:lnTo>
                <a:lnTo>
                  <a:pt x="573364" y="573364"/>
                </a:lnTo>
                <a:lnTo>
                  <a:pt x="0" y="57336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-569963">
            <a:off x="7011680" y="4995702"/>
            <a:ext cx="722180" cy="534413"/>
          </a:xfrm>
          <a:custGeom>
            <a:avLst/>
            <a:gdLst/>
            <a:ahLst/>
            <a:cxnLst/>
            <a:rect r="r" b="b" t="t" l="l"/>
            <a:pathLst>
              <a:path h="534413" w="722180">
                <a:moveTo>
                  <a:pt x="0" y="0"/>
                </a:moveTo>
                <a:lnTo>
                  <a:pt x="722180" y="0"/>
                </a:lnTo>
                <a:lnTo>
                  <a:pt x="722180" y="534413"/>
                </a:lnTo>
                <a:lnTo>
                  <a:pt x="0" y="534413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8608771" y="4520795"/>
            <a:ext cx="1286582" cy="858794"/>
          </a:xfrm>
          <a:custGeom>
            <a:avLst/>
            <a:gdLst/>
            <a:ahLst/>
            <a:cxnLst/>
            <a:rect r="r" b="b" t="t" l="l"/>
            <a:pathLst>
              <a:path h="858794" w="1286582">
                <a:moveTo>
                  <a:pt x="0" y="0"/>
                </a:moveTo>
                <a:lnTo>
                  <a:pt x="1286582" y="0"/>
                </a:lnTo>
                <a:lnTo>
                  <a:pt x="1286582" y="858793"/>
                </a:lnTo>
                <a:lnTo>
                  <a:pt x="0" y="858793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0">
            <a:off x="10761371" y="4537849"/>
            <a:ext cx="876788" cy="915706"/>
          </a:xfrm>
          <a:custGeom>
            <a:avLst/>
            <a:gdLst/>
            <a:ahLst/>
            <a:cxnLst/>
            <a:rect r="r" b="b" t="t" l="l"/>
            <a:pathLst>
              <a:path h="915706" w="876788">
                <a:moveTo>
                  <a:pt x="0" y="0"/>
                </a:moveTo>
                <a:lnTo>
                  <a:pt x="876789" y="0"/>
                </a:lnTo>
                <a:lnTo>
                  <a:pt x="876789" y="915706"/>
                </a:lnTo>
                <a:lnTo>
                  <a:pt x="0" y="915706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-1283579">
            <a:off x="10585705" y="4165221"/>
            <a:ext cx="498600" cy="332192"/>
          </a:xfrm>
          <a:custGeom>
            <a:avLst/>
            <a:gdLst/>
            <a:ahLst/>
            <a:cxnLst/>
            <a:rect r="r" b="b" t="t" l="l"/>
            <a:pathLst>
              <a:path h="332192" w="498600">
                <a:moveTo>
                  <a:pt x="0" y="0"/>
                </a:moveTo>
                <a:lnTo>
                  <a:pt x="498600" y="0"/>
                </a:lnTo>
                <a:lnTo>
                  <a:pt x="498600" y="332193"/>
                </a:lnTo>
                <a:lnTo>
                  <a:pt x="0" y="3321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-1087779">
            <a:off x="11476112" y="4068897"/>
            <a:ext cx="832106" cy="552311"/>
          </a:xfrm>
          <a:custGeom>
            <a:avLst/>
            <a:gdLst/>
            <a:ahLst/>
            <a:cxnLst/>
            <a:rect r="r" b="b" t="t" l="l"/>
            <a:pathLst>
              <a:path h="552311" w="832106">
                <a:moveTo>
                  <a:pt x="0" y="0"/>
                </a:moveTo>
                <a:lnTo>
                  <a:pt x="832106" y="0"/>
                </a:lnTo>
                <a:lnTo>
                  <a:pt x="832106" y="552310"/>
                </a:lnTo>
                <a:lnTo>
                  <a:pt x="0" y="55231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0">
            <a:off x="11610071" y="4995702"/>
            <a:ext cx="742397" cy="530476"/>
          </a:xfrm>
          <a:custGeom>
            <a:avLst/>
            <a:gdLst/>
            <a:ahLst/>
            <a:cxnLst/>
            <a:rect r="r" b="b" t="t" l="l"/>
            <a:pathLst>
              <a:path h="530476" w="742397">
                <a:moveTo>
                  <a:pt x="0" y="0"/>
                </a:moveTo>
                <a:lnTo>
                  <a:pt x="742398" y="0"/>
                </a:lnTo>
                <a:lnTo>
                  <a:pt x="742398" y="530477"/>
                </a:lnTo>
                <a:lnTo>
                  <a:pt x="0" y="53047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48" id="48"/>
          <p:cNvSpPr/>
          <p:nvPr/>
        </p:nvSpPr>
        <p:spPr>
          <a:xfrm>
            <a:off x="5128011" y="2754484"/>
            <a:ext cx="39874" cy="1448398"/>
          </a:xfrm>
          <a:prstGeom prst="line">
            <a:avLst/>
          </a:prstGeom>
          <a:ln cap="flat" w="38100">
            <a:solidFill>
              <a:srgbClr val="000000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49" id="49"/>
          <p:cNvSpPr/>
          <p:nvPr/>
        </p:nvSpPr>
        <p:spPr>
          <a:xfrm>
            <a:off x="5128011" y="2754484"/>
            <a:ext cx="2081962" cy="1448398"/>
          </a:xfrm>
          <a:prstGeom prst="line">
            <a:avLst/>
          </a:prstGeom>
          <a:ln cap="flat" w="38100">
            <a:solidFill>
              <a:srgbClr val="000000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50" id="50"/>
          <p:cNvSpPr/>
          <p:nvPr/>
        </p:nvSpPr>
        <p:spPr>
          <a:xfrm>
            <a:off x="5128011" y="2754484"/>
            <a:ext cx="4124051" cy="1448398"/>
          </a:xfrm>
          <a:prstGeom prst="line">
            <a:avLst/>
          </a:prstGeom>
          <a:ln cap="flat" w="38100">
            <a:solidFill>
              <a:srgbClr val="000000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51" id="51"/>
          <p:cNvSpPr/>
          <p:nvPr/>
        </p:nvSpPr>
        <p:spPr>
          <a:xfrm>
            <a:off x="5128011" y="2754484"/>
            <a:ext cx="6166139" cy="1448398"/>
          </a:xfrm>
          <a:prstGeom prst="line">
            <a:avLst/>
          </a:prstGeom>
          <a:ln cap="flat" w="38100">
            <a:solidFill>
              <a:srgbClr val="000000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52" id="52"/>
          <p:cNvSpPr/>
          <p:nvPr/>
        </p:nvSpPr>
        <p:spPr>
          <a:xfrm flipH="true">
            <a:off x="5167885" y="2754484"/>
            <a:ext cx="2002215" cy="1448398"/>
          </a:xfrm>
          <a:prstGeom prst="line">
            <a:avLst/>
          </a:prstGeom>
          <a:ln cap="flat" w="38100">
            <a:solidFill>
              <a:srgbClr val="000000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53" id="53"/>
          <p:cNvSpPr/>
          <p:nvPr/>
        </p:nvSpPr>
        <p:spPr>
          <a:xfrm>
            <a:off x="7170100" y="2754484"/>
            <a:ext cx="39874" cy="1448398"/>
          </a:xfrm>
          <a:prstGeom prst="line">
            <a:avLst/>
          </a:prstGeom>
          <a:ln cap="flat" w="38100">
            <a:solidFill>
              <a:srgbClr val="000000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54" id="54"/>
          <p:cNvSpPr/>
          <p:nvPr/>
        </p:nvSpPr>
        <p:spPr>
          <a:xfrm>
            <a:off x="7170100" y="2754484"/>
            <a:ext cx="2081962" cy="1448398"/>
          </a:xfrm>
          <a:prstGeom prst="line">
            <a:avLst/>
          </a:prstGeom>
          <a:ln cap="flat" w="38100">
            <a:solidFill>
              <a:srgbClr val="000000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55" id="55"/>
          <p:cNvSpPr/>
          <p:nvPr/>
        </p:nvSpPr>
        <p:spPr>
          <a:xfrm>
            <a:off x="7170100" y="2754484"/>
            <a:ext cx="4124051" cy="1448398"/>
          </a:xfrm>
          <a:prstGeom prst="line">
            <a:avLst/>
          </a:prstGeom>
          <a:ln cap="flat" w="38100">
            <a:solidFill>
              <a:srgbClr val="000000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56" id="56"/>
          <p:cNvSpPr/>
          <p:nvPr/>
        </p:nvSpPr>
        <p:spPr>
          <a:xfrm flipH="true">
            <a:off x="5167885" y="2754484"/>
            <a:ext cx="4044303" cy="1448398"/>
          </a:xfrm>
          <a:prstGeom prst="line">
            <a:avLst/>
          </a:prstGeom>
          <a:ln cap="flat" w="38100">
            <a:solidFill>
              <a:srgbClr val="000000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57" id="57"/>
          <p:cNvSpPr/>
          <p:nvPr/>
        </p:nvSpPr>
        <p:spPr>
          <a:xfrm flipH="true">
            <a:off x="7209974" y="2754484"/>
            <a:ext cx="2002215" cy="1448398"/>
          </a:xfrm>
          <a:prstGeom prst="line">
            <a:avLst/>
          </a:prstGeom>
          <a:ln cap="flat" w="38100">
            <a:solidFill>
              <a:srgbClr val="000000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58" id="58"/>
          <p:cNvSpPr/>
          <p:nvPr/>
        </p:nvSpPr>
        <p:spPr>
          <a:xfrm>
            <a:off x="9212188" y="2754484"/>
            <a:ext cx="39874" cy="1448398"/>
          </a:xfrm>
          <a:prstGeom prst="line">
            <a:avLst/>
          </a:prstGeom>
          <a:ln cap="flat" w="38100">
            <a:solidFill>
              <a:srgbClr val="000000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59" id="59"/>
          <p:cNvSpPr/>
          <p:nvPr/>
        </p:nvSpPr>
        <p:spPr>
          <a:xfrm>
            <a:off x="9212188" y="2754484"/>
            <a:ext cx="2081962" cy="1448398"/>
          </a:xfrm>
          <a:prstGeom prst="line">
            <a:avLst/>
          </a:prstGeom>
          <a:ln cap="flat" w="38100">
            <a:solidFill>
              <a:srgbClr val="000000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60" id="60"/>
          <p:cNvSpPr/>
          <p:nvPr/>
        </p:nvSpPr>
        <p:spPr>
          <a:xfrm flipH="true">
            <a:off x="5167885" y="2754484"/>
            <a:ext cx="6086392" cy="1448398"/>
          </a:xfrm>
          <a:prstGeom prst="line">
            <a:avLst/>
          </a:prstGeom>
          <a:ln cap="flat" w="38100">
            <a:solidFill>
              <a:srgbClr val="000000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61" id="61"/>
          <p:cNvSpPr/>
          <p:nvPr/>
        </p:nvSpPr>
        <p:spPr>
          <a:xfrm flipH="true">
            <a:off x="7209974" y="2754484"/>
            <a:ext cx="4044303" cy="1448398"/>
          </a:xfrm>
          <a:prstGeom prst="line">
            <a:avLst/>
          </a:prstGeom>
          <a:ln cap="flat" w="38100">
            <a:solidFill>
              <a:srgbClr val="000000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62" id="62"/>
          <p:cNvSpPr/>
          <p:nvPr/>
        </p:nvSpPr>
        <p:spPr>
          <a:xfrm flipH="true">
            <a:off x="9252062" y="2754484"/>
            <a:ext cx="2002215" cy="1448398"/>
          </a:xfrm>
          <a:prstGeom prst="line">
            <a:avLst/>
          </a:prstGeom>
          <a:ln cap="flat" w="38100">
            <a:solidFill>
              <a:srgbClr val="000000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63" id="63"/>
          <p:cNvSpPr/>
          <p:nvPr/>
        </p:nvSpPr>
        <p:spPr>
          <a:xfrm>
            <a:off x="11254277" y="2754484"/>
            <a:ext cx="39874" cy="1448398"/>
          </a:xfrm>
          <a:prstGeom prst="line">
            <a:avLst/>
          </a:prstGeom>
          <a:ln cap="flat" w="38100">
            <a:solidFill>
              <a:srgbClr val="000000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64" id="64"/>
          <p:cNvSpPr/>
          <p:nvPr/>
        </p:nvSpPr>
        <p:spPr>
          <a:xfrm flipH="true">
            <a:off x="5167885" y="2754484"/>
            <a:ext cx="8128480" cy="1448398"/>
          </a:xfrm>
          <a:prstGeom prst="line">
            <a:avLst/>
          </a:prstGeom>
          <a:ln cap="flat" w="38100">
            <a:solidFill>
              <a:srgbClr val="000000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65" id="65"/>
          <p:cNvSpPr/>
          <p:nvPr/>
        </p:nvSpPr>
        <p:spPr>
          <a:xfrm flipH="true">
            <a:off x="7209974" y="2754484"/>
            <a:ext cx="6086392" cy="1448398"/>
          </a:xfrm>
          <a:prstGeom prst="line">
            <a:avLst/>
          </a:prstGeom>
          <a:ln cap="flat" w="38100">
            <a:solidFill>
              <a:srgbClr val="000000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66" id="66"/>
          <p:cNvSpPr/>
          <p:nvPr/>
        </p:nvSpPr>
        <p:spPr>
          <a:xfrm flipH="true">
            <a:off x="9252062" y="2754484"/>
            <a:ext cx="4044303" cy="1448398"/>
          </a:xfrm>
          <a:prstGeom prst="line">
            <a:avLst/>
          </a:prstGeom>
          <a:ln cap="flat" w="38100">
            <a:solidFill>
              <a:srgbClr val="000000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67" id="67"/>
          <p:cNvSpPr/>
          <p:nvPr/>
        </p:nvSpPr>
        <p:spPr>
          <a:xfrm flipH="true">
            <a:off x="11294151" y="2754484"/>
            <a:ext cx="2002215" cy="1448398"/>
          </a:xfrm>
          <a:prstGeom prst="line">
            <a:avLst/>
          </a:prstGeom>
          <a:ln cap="flat" w="38100">
            <a:solidFill>
              <a:srgbClr val="000000"/>
            </a:solidFill>
            <a:prstDash val="sysDash"/>
            <a:headEnd type="none" len="sm" w="sm"/>
            <a:tailEnd type="none" len="sm" w="sm"/>
          </a:ln>
        </p:spPr>
      </p:sp>
      <p:grpSp>
        <p:nvGrpSpPr>
          <p:cNvPr name="Group 68" id="68"/>
          <p:cNvGrpSpPr/>
          <p:nvPr/>
        </p:nvGrpSpPr>
        <p:grpSpPr>
          <a:xfrm rot="0">
            <a:off x="12422569" y="4202882"/>
            <a:ext cx="1494619" cy="1494619"/>
            <a:chOff x="0" y="0"/>
            <a:chExt cx="812800" cy="812800"/>
          </a:xfrm>
        </p:grpSpPr>
        <p:sp>
          <p:nvSpPr>
            <p:cNvPr name="Freeform 69" id="6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D157"/>
            </a:solidFill>
          </p:spPr>
        </p:sp>
        <p:sp>
          <p:nvSpPr>
            <p:cNvPr name="TextBox 70" id="70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2"/>
                </a:lnSpc>
              </a:pPr>
            </a:p>
          </p:txBody>
        </p:sp>
      </p:grpSp>
      <p:sp>
        <p:nvSpPr>
          <p:cNvPr name="Freeform 71" id="71"/>
          <p:cNvSpPr/>
          <p:nvPr/>
        </p:nvSpPr>
        <p:spPr>
          <a:xfrm flipH="false" flipV="false" rot="0">
            <a:off x="12500409" y="4299593"/>
            <a:ext cx="1338938" cy="1280360"/>
          </a:xfrm>
          <a:custGeom>
            <a:avLst/>
            <a:gdLst/>
            <a:ahLst/>
            <a:cxnLst/>
            <a:rect r="r" b="b" t="t" l="l"/>
            <a:pathLst>
              <a:path h="1280360" w="1338938">
                <a:moveTo>
                  <a:pt x="0" y="0"/>
                </a:moveTo>
                <a:lnTo>
                  <a:pt x="1338938" y="0"/>
                </a:lnTo>
                <a:lnTo>
                  <a:pt x="1338938" y="1280360"/>
                </a:lnTo>
                <a:lnTo>
                  <a:pt x="0" y="1280360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l="0" t="0" r="0" b="0"/>
            </a:stretch>
          </a:blipFill>
        </p:spPr>
      </p:sp>
      <p:sp>
        <p:nvSpPr>
          <p:cNvPr name="TextBox 72" id="72"/>
          <p:cNvSpPr txBox="true"/>
          <p:nvPr/>
        </p:nvSpPr>
        <p:spPr>
          <a:xfrm rot="0">
            <a:off x="1283207" y="1293025"/>
            <a:ext cx="2486381" cy="12948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82"/>
              </a:lnSpc>
            </a:pPr>
            <a:r>
              <a:rPr lang="en-US" sz="7558">
                <a:solidFill>
                  <a:srgbClr val="000000"/>
                </a:solidFill>
                <a:latin typeface="New Spirit"/>
                <a:ea typeface="New Spirit"/>
                <a:cs typeface="New Spirit"/>
                <a:sym typeface="New Spirit"/>
              </a:rPr>
              <a:t>Events</a:t>
            </a:r>
          </a:p>
        </p:txBody>
      </p:sp>
      <p:sp>
        <p:nvSpPr>
          <p:cNvPr name="TextBox 73" id="73"/>
          <p:cNvSpPr txBox="true"/>
          <p:nvPr/>
        </p:nvSpPr>
        <p:spPr>
          <a:xfrm rot="0">
            <a:off x="780156" y="4255267"/>
            <a:ext cx="3492484" cy="12948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82"/>
              </a:lnSpc>
            </a:pPr>
            <a:r>
              <a:rPr lang="en-US" sz="7558">
                <a:solidFill>
                  <a:srgbClr val="000000"/>
                </a:solidFill>
                <a:latin typeface="New Spirit"/>
                <a:ea typeface="New Spirit"/>
                <a:cs typeface="New Spirit"/>
                <a:sym typeface="New Spirit"/>
              </a:rPr>
              <a:t>Activities</a:t>
            </a:r>
          </a:p>
        </p:txBody>
      </p:sp>
      <p:sp>
        <p:nvSpPr>
          <p:cNvPr name="TextBox 74" id="74"/>
          <p:cNvSpPr txBox="true"/>
          <p:nvPr/>
        </p:nvSpPr>
        <p:spPr>
          <a:xfrm rot="0">
            <a:off x="4272640" y="213542"/>
            <a:ext cx="1827341" cy="1011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14"/>
              </a:lnSpc>
            </a:pPr>
            <a:r>
              <a:rPr lang="en-US" b="true" sz="2939">
                <a:solidFill>
                  <a:srgbClr val="003399"/>
                </a:solidFill>
                <a:latin typeface="One Little Font Full Bold"/>
                <a:ea typeface="One Little Font Full Bold"/>
                <a:cs typeface="One Little Font Full Bold"/>
                <a:sym typeface="One Little Font Full Bold"/>
              </a:rPr>
              <a:t>Film Screening</a:t>
            </a:r>
          </a:p>
        </p:txBody>
      </p:sp>
      <p:sp>
        <p:nvSpPr>
          <p:cNvPr name="TextBox 75" id="75"/>
          <p:cNvSpPr txBox="true"/>
          <p:nvPr/>
        </p:nvSpPr>
        <p:spPr>
          <a:xfrm rot="0">
            <a:off x="6351424" y="213542"/>
            <a:ext cx="1827341" cy="1011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14"/>
              </a:lnSpc>
            </a:pPr>
            <a:r>
              <a:rPr lang="en-US" b="true" sz="2939">
                <a:solidFill>
                  <a:srgbClr val="003399"/>
                </a:solidFill>
                <a:latin typeface="One Little Font Full Bold"/>
                <a:ea typeface="One Little Font Full Bold"/>
                <a:cs typeface="One Little Font Full Bold"/>
                <a:sym typeface="One Little Font Full Bold"/>
              </a:rPr>
              <a:t>Europe Day 2026</a:t>
            </a:r>
          </a:p>
        </p:txBody>
      </p:sp>
      <p:sp>
        <p:nvSpPr>
          <p:cNvPr name="TextBox 76" id="76"/>
          <p:cNvSpPr txBox="true"/>
          <p:nvPr/>
        </p:nvSpPr>
        <p:spPr>
          <a:xfrm rot="0">
            <a:off x="8356817" y="565819"/>
            <a:ext cx="1827341" cy="496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14"/>
              </a:lnSpc>
            </a:pPr>
            <a:r>
              <a:rPr lang="en-US" b="true" sz="2939">
                <a:solidFill>
                  <a:srgbClr val="003399"/>
                </a:solidFill>
                <a:latin typeface="One Little Font Full Bold"/>
                <a:ea typeface="One Little Font Full Bold"/>
                <a:cs typeface="One Little Font Full Bold"/>
                <a:sym typeface="One Little Font Full Bold"/>
              </a:rPr>
              <a:t>Debate</a:t>
            </a:r>
          </a:p>
        </p:txBody>
      </p:sp>
      <p:sp>
        <p:nvSpPr>
          <p:cNvPr name="TextBox 77" id="77"/>
          <p:cNvSpPr txBox="true"/>
          <p:nvPr/>
        </p:nvSpPr>
        <p:spPr>
          <a:xfrm rot="0">
            <a:off x="10398905" y="80562"/>
            <a:ext cx="1827341" cy="1011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14"/>
              </a:lnSpc>
            </a:pPr>
            <a:r>
              <a:rPr lang="en-US" b="true" sz="2939">
                <a:solidFill>
                  <a:srgbClr val="003399"/>
                </a:solidFill>
                <a:latin typeface="One Little Font Full Bold"/>
                <a:ea typeface="One Little Font Full Bold"/>
                <a:cs typeface="One Little Font Full Bold"/>
                <a:sym typeface="One Little Font Full Bold"/>
              </a:rPr>
              <a:t>EU Info-Point</a:t>
            </a:r>
          </a:p>
        </p:txBody>
      </p:sp>
      <p:sp>
        <p:nvSpPr>
          <p:cNvPr name="TextBox 78" id="78"/>
          <p:cNvSpPr txBox="true"/>
          <p:nvPr/>
        </p:nvSpPr>
        <p:spPr>
          <a:xfrm rot="0">
            <a:off x="12440994" y="80562"/>
            <a:ext cx="1827341" cy="1011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14"/>
              </a:lnSpc>
            </a:pPr>
            <a:r>
              <a:rPr lang="en-US" b="true" sz="2939">
                <a:solidFill>
                  <a:srgbClr val="003399"/>
                </a:solidFill>
                <a:latin typeface="One Little Font Full Bold"/>
                <a:ea typeface="One Little Font Full Bold"/>
                <a:cs typeface="One Little Font Full Bold"/>
                <a:sym typeface="One Little Font Full Bold"/>
              </a:rPr>
              <a:t>Your Own Ideas!</a:t>
            </a:r>
          </a:p>
        </p:txBody>
      </p:sp>
      <p:sp>
        <p:nvSpPr>
          <p:cNvPr name="TextBox 79" id="79"/>
          <p:cNvSpPr txBox="true"/>
          <p:nvPr/>
        </p:nvSpPr>
        <p:spPr>
          <a:xfrm rot="0">
            <a:off x="4254215" y="5764377"/>
            <a:ext cx="1827341" cy="496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14"/>
              </a:lnSpc>
            </a:pPr>
            <a:r>
              <a:rPr lang="en-US" b="true" sz="2939">
                <a:solidFill>
                  <a:srgbClr val="EB933E"/>
                </a:solidFill>
                <a:latin typeface="One Little Font Full Bold"/>
                <a:ea typeface="One Little Font Full Bold"/>
                <a:cs typeface="One Little Font Full Bold"/>
                <a:sym typeface="One Little Font Full Bold"/>
              </a:rPr>
              <a:t>Podcasts</a:t>
            </a:r>
          </a:p>
        </p:txBody>
      </p:sp>
      <p:sp>
        <p:nvSpPr>
          <p:cNvPr name="TextBox 80" id="80"/>
          <p:cNvSpPr txBox="true"/>
          <p:nvPr/>
        </p:nvSpPr>
        <p:spPr>
          <a:xfrm rot="0">
            <a:off x="6296303" y="5805155"/>
            <a:ext cx="1827341" cy="1011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14"/>
              </a:lnSpc>
            </a:pPr>
            <a:r>
              <a:rPr lang="en-US" b="true" sz="2939">
                <a:solidFill>
                  <a:srgbClr val="EB933E"/>
                </a:solidFill>
                <a:latin typeface="One Little Font Full Bold"/>
                <a:ea typeface="One Little Font Full Bold"/>
                <a:cs typeface="One Little Font Full Bold"/>
                <a:sym typeface="One Little Font Full Bold"/>
              </a:rPr>
              <a:t>Social Media</a:t>
            </a:r>
          </a:p>
        </p:txBody>
      </p:sp>
      <p:sp>
        <p:nvSpPr>
          <p:cNvPr name="TextBox 81" id="81"/>
          <p:cNvSpPr txBox="true"/>
          <p:nvPr/>
        </p:nvSpPr>
        <p:spPr>
          <a:xfrm rot="0">
            <a:off x="8342719" y="5792751"/>
            <a:ext cx="1827341" cy="496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14"/>
              </a:lnSpc>
            </a:pPr>
            <a:r>
              <a:rPr lang="en-US" b="true" sz="2939">
                <a:solidFill>
                  <a:srgbClr val="EB933E"/>
                </a:solidFill>
                <a:latin typeface="One Little Font Full Bold"/>
                <a:ea typeface="One Little Font Full Bold"/>
                <a:cs typeface="One Little Font Full Bold"/>
                <a:sym typeface="One Little Font Full Bold"/>
              </a:rPr>
              <a:t>Journalism</a:t>
            </a:r>
          </a:p>
        </p:txBody>
      </p:sp>
      <p:sp>
        <p:nvSpPr>
          <p:cNvPr name="TextBox 82" id="82"/>
          <p:cNvSpPr txBox="true"/>
          <p:nvPr/>
        </p:nvSpPr>
        <p:spPr>
          <a:xfrm rot="0">
            <a:off x="10389135" y="5773902"/>
            <a:ext cx="1827341" cy="842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14"/>
              </a:lnSpc>
            </a:pPr>
            <a:r>
              <a:rPr lang="en-US" b="true" sz="2439">
                <a:solidFill>
                  <a:srgbClr val="EB933E"/>
                </a:solidFill>
                <a:latin typeface="One Little Font Full Bold"/>
                <a:ea typeface="One Little Font Full Bold"/>
                <a:cs typeface="One Little Font Full Bold"/>
                <a:sym typeface="One Little Font Full Bold"/>
              </a:rPr>
              <a:t>The Brainstormers</a:t>
            </a:r>
          </a:p>
        </p:txBody>
      </p:sp>
      <p:sp>
        <p:nvSpPr>
          <p:cNvPr name="TextBox 83" id="83"/>
          <p:cNvSpPr txBox="true"/>
          <p:nvPr/>
        </p:nvSpPr>
        <p:spPr>
          <a:xfrm rot="0">
            <a:off x="12256208" y="5773902"/>
            <a:ext cx="1827341" cy="842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14"/>
              </a:lnSpc>
            </a:pPr>
            <a:r>
              <a:rPr lang="en-US" sz="2439" b="true">
                <a:solidFill>
                  <a:srgbClr val="EB933E"/>
                </a:solidFill>
                <a:latin typeface="One Little Font Full Bold"/>
                <a:ea typeface="One Little Font Full Bold"/>
                <a:cs typeface="One Little Font Full Bold"/>
                <a:sym typeface="One Little Font Full Bold"/>
              </a:rPr>
              <a:t>Graphic Designers</a:t>
            </a:r>
          </a:p>
        </p:txBody>
      </p:sp>
      <p:sp>
        <p:nvSpPr>
          <p:cNvPr name="AutoShape 84" id="84"/>
          <p:cNvSpPr/>
          <p:nvPr/>
        </p:nvSpPr>
        <p:spPr>
          <a:xfrm flipH="true">
            <a:off x="13169878" y="2754484"/>
            <a:ext cx="126487" cy="1448398"/>
          </a:xfrm>
          <a:prstGeom prst="line">
            <a:avLst/>
          </a:prstGeom>
          <a:ln cap="flat" w="38100">
            <a:solidFill>
              <a:srgbClr val="000000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85" id="85"/>
          <p:cNvSpPr/>
          <p:nvPr/>
        </p:nvSpPr>
        <p:spPr>
          <a:xfrm>
            <a:off x="11254277" y="2754484"/>
            <a:ext cx="1915601" cy="1448398"/>
          </a:xfrm>
          <a:prstGeom prst="line">
            <a:avLst/>
          </a:prstGeom>
          <a:ln cap="flat" w="38100">
            <a:solidFill>
              <a:srgbClr val="000000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86" id="86"/>
          <p:cNvSpPr/>
          <p:nvPr/>
        </p:nvSpPr>
        <p:spPr>
          <a:xfrm>
            <a:off x="9212188" y="2754484"/>
            <a:ext cx="3957690" cy="1448398"/>
          </a:xfrm>
          <a:prstGeom prst="line">
            <a:avLst/>
          </a:prstGeom>
          <a:ln cap="flat" w="38100">
            <a:solidFill>
              <a:srgbClr val="000000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87" id="87"/>
          <p:cNvSpPr/>
          <p:nvPr/>
        </p:nvSpPr>
        <p:spPr>
          <a:xfrm>
            <a:off x="7170100" y="2754484"/>
            <a:ext cx="5999778" cy="1448398"/>
          </a:xfrm>
          <a:prstGeom prst="line">
            <a:avLst/>
          </a:prstGeom>
          <a:ln cap="flat" w="38100">
            <a:solidFill>
              <a:srgbClr val="000000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88" id="88"/>
          <p:cNvSpPr/>
          <p:nvPr/>
        </p:nvSpPr>
        <p:spPr>
          <a:xfrm>
            <a:off x="5128011" y="2754484"/>
            <a:ext cx="8041867" cy="1448398"/>
          </a:xfrm>
          <a:prstGeom prst="line">
            <a:avLst/>
          </a:prstGeom>
          <a:ln cap="flat" w="38100">
            <a:solidFill>
              <a:srgbClr val="000000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Freeform 89" id="89"/>
          <p:cNvSpPr/>
          <p:nvPr/>
        </p:nvSpPr>
        <p:spPr>
          <a:xfrm flipH="false" flipV="false" rot="0">
            <a:off x="15227565" y="266700"/>
            <a:ext cx="2805564" cy="529550"/>
          </a:xfrm>
          <a:custGeom>
            <a:avLst/>
            <a:gdLst/>
            <a:ahLst/>
            <a:cxnLst/>
            <a:rect r="r" b="b" t="t" l="l"/>
            <a:pathLst>
              <a:path h="529550" w="2805564">
                <a:moveTo>
                  <a:pt x="0" y="0"/>
                </a:moveTo>
                <a:lnTo>
                  <a:pt x="2805564" y="0"/>
                </a:lnTo>
                <a:lnTo>
                  <a:pt x="2805564" y="529550"/>
                </a:lnTo>
                <a:lnTo>
                  <a:pt x="0" y="529550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 l="0" t="0" r="0" b="0"/>
            </a:stretch>
          </a:blipFill>
        </p:spPr>
      </p:sp>
      <p:sp>
        <p:nvSpPr>
          <p:cNvPr name="Freeform 90" id="90"/>
          <p:cNvSpPr/>
          <p:nvPr/>
        </p:nvSpPr>
        <p:spPr>
          <a:xfrm flipH="false" flipV="false" rot="0">
            <a:off x="294293" y="226146"/>
            <a:ext cx="2805564" cy="570105"/>
          </a:xfrm>
          <a:custGeom>
            <a:avLst/>
            <a:gdLst/>
            <a:ahLst/>
            <a:cxnLst/>
            <a:rect r="r" b="b" t="t" l="l"/>
            <a:pathLst>
              <a:path h="570105" w="2805564">
                <a:moveTo>
                  <a:pt x="0" y="0"/>
                </a:moveTo>
                <a:lnTo>
                  <a:pt x="2805564" y="0"/>
                </a:lnTo>
                <a:lnTo>
                  <a:pt x="2805564" y="570104"/>
                </a:lnTo>
                <a:lnTo>
                  <a:pt x="0" y="570104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0" t="-62689" r="0" b="-59346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33689" y="165525"/>
            <a:ext cx="17654311" cy="1419718"/>
            <a:chOff x="0" y="0"/>
            <a:chExt cx="23539082" cy="189295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539019" cy="1893008"/>
            </a:xfrm>
            <a:custGeom>
              <a:avLst/>
              <a:gdLst/>
              <a:ahLst/>
              <a:cxnLst/>
              <a:rect r="r" b="b" t="t" l="l"/>
              <a:pathLst>
                <a:path h="1893008" w="23539019">
                  <a:moveTo>
                    <a:pt x="0" y="0"/>
                  </a:moveTo>
                  <a:lnTo>
                    <a:pt x="23539019" y="0"/>
                  </a:lnTo>
                  <a:lnTo>
                    <a:pt x="23539019" y="1893008"/>
                  </a:lnTo>
                  <a:lnTo>
                    <a:pt x="0" y="1893008"/>
                  </a:lnTo>
                  <a:close/>
                </a:path>
              </a:pathLst>
            </a:custGeom>
            <a:solidFill>
              <a:srgbClr val="F7C908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3539082" cy="19310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7920"/>
                </a:lnSpc>
              </a:pPr>
              <a:r>
                <a:rPr lang="en-US" b="true" sz="6600" i="true">
                  <a:solidFill>
                    <a:srgbClr val="1C1C1C"/>
                  </a:solidFill>
                  <a:latin typeface="Arimo Bold Italics"/>
                  <a:ea typeface="Arimo Bold Italics"/>
                  <a:cs typeface="Arimo Bold Italics"/>
                  <a:sym typeface="Arimo Bold Italics"/>
                </a:rPr>
                <a:t>SOME MOMENTS YOU COULD MARK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633689" y="1715662"/>
            <a:ext cx="5271116" cy="8343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b="true" sz="2700">
                <a:solidFill>
                  <a:srgbClr val="1C1C1C"/>
                </a:solidFill>
                <a:latin typeface="Arimo Bold"/>
                <a:ea typeface="Arimo Bold"/>
                <a:cs typeface="Arimo Bold"/>
                <a:sym typeface="Arimo Bold"/>
              </a:rPr>
              <a:t>European Day of Remembrance for Victims of All Totalitarian and Authoritarian Regimes</a:t>
            </a:r>
          </a:p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1C1C1C"/>
                </a:solidFill>
                <a:latin typeface="Arimo"/>
                <a:ea typeface="Arimo"/>
                <a:cs typeface="Arimo"/>
                <a:sym typeface="Arimo"/>
              </a:rPr>
              <a:t>Constitution Day of Slovakia</a:t>
            </a:r>
          </a:p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1C1C1C"/>
                </a:solidFill>
                <a:latin typeface="Arimo"/>
                <a:ea typeface="Arimo"/>
                <a:cs typeface="Arimo"/>
                <a:sym typeface="Arimo"/>
              </a:rPr>
              <a:t>Independence Day in Malta</a:t>
            </a:r>
          </a:p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b="true" sz="2700">
                <a:solidFill>
                  <a:srgbClr val="1C1C1C"/>
                </a:solidFill>
                <a:latin typeface="Arimo Bold"/>
                <a:ea typeface="Arimo Bold"/>
                <a:cs typeface="Arimo Bold"/>
                <a:sym typeface="Arimo Bold"/>
              </a:rPr>
              <a:t>Multilingualism Day at the European Parliament</a:t>
            </a:r>
          </a:p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b="true" sz="2700">
                <a:solidFill>
                  <a:srgbClr val="1C1C1C"/>
                </a:solidFill>
                <a:latin typeface="Arimo Bold"/>
                <a:ea typeface="Arimo Bold"/>
                <a:cs typeface="Arimo Bold"/>
                <a:sym typeface="Arimo Bold"/>
              </a:rPr>
              <a:t>European Day of Languages</a:t>
            </a:r>
          </a:p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1C1C1C"/>
                </a:solidFill>
                <a:latin typeface="Arimo"/>
                <a:ea typeface="Arimo"/>
                <a:cs typeface="Arimo"/>
                <a:sym typeface="Arimo"/>
              </a:rPr>
              <a:t>Cyprus Independence Day</a:t>
            </a:r>
          </a:p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1C1C1C"/>
                </a:solidFill>
                <a:latin typeface="Arimo"/>
                <a:ea typeface="Arimo"/>
                <a:cs typeface="Arimo"/>
                <a:sym typeface="Arimo"/>
              </a:rPr>
              <a:t>German Unity Day</a:t>
            </a:r>
          </a:p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b="true" sz="2700">
                <a:solidFill>
                  <a:srgbClr val="1C1C1C"/>
                </a:solidFill>
                <a:latin typeface="Arimo Bold"/>
                <a:ea typeface="Arimo Bold"/>
                <a:cs typeface="Arimo Bold"/>
                <a:sym typeface="Arimo Bold"/>
              </a:rPr>
              <a:t>European Day against the Death Penalty</a:t>
            </a:r>
          </a:p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1C1C1C"/>
                </a:solidFill>
                <a:latin typeface="Arimo"/>
                <a:ea typeface="Arimo"/>
                <a:cs typeface="Arimo"/>
                <a:sym typeface="Arimo"/>
              </a:rPr>
              <a:t>National Day of Spain</a:t>
            </a:r>
          </a:p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1C1C1C"/>
                </a:solidFill>
                <a:latin typeface="Arimo"/>
                <a:ea typeface="Arimo"/>
                <a:cs typeface="Arimo"/>
                <a:sym typeface="Arimo"/>
              </a:rPr>
              <a:t>National Day of Austria</a:t>
            </a:r>
          </a:p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1C1C1C"/>
                </a:solidFill>
                <a:latin typeface="Arimo"/>
                <a:ea typeface="Arimo"/>
                <a:cs typeface="Arimo"/>
                <a:sym typeface="Arimo"/>
              </a:rPr>
              <a:t>Independence Day in the Czech Republic</a:t>
            </a:r>
          </a:p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1C1C1C"/>
                </a:solidFill>
                <a:latin typeface="Arimo"/>
                <a:ea typeface="Arimo"/>
                <a:cs typeface="Arimo"/>
                <a:sym typeface="Arimo"/>
              </a:rPr>
              <a:t>Saint Andrew's Day</a:t>
            </a:r>
          </a:p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b="true" sz="2700">
                <a:solidFill>
                  <a:srgbClr val="1C1C1C"/>
                </a:solidFill>
                <a:latin typeface="Arimo Bold"/>
                <a:ea typeface="Arimo Bold"/>
                <a:cs typeface="Arimo Bold"/>
                <a:sym typeface="Arimo Bold"/>
              </a:rPr>
              <a:t>Armistice Day (end of WW1)</a:t>
            </a:r>
          </a:p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1C1C1C"/>
                </a:solidFill>
                <a:latin typeface="Arimo"/>
                <a:ea typeface="Arimo"/>
                <a:cs typeface="Arimo"/>
                <a:sym typeface="Arimo"/>
              </a:rPr>
              <a:t>Independence Day in Latvia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825286" y="1715662"/>
            <a:ext cx="5271116" cy="8753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b="true" sz="2700">
                <a:solidFill>
                  <a:srgbClr val="1C1C1C"/>
                </a:solidFill>
                <a:latin typeface="Arimo Bold"/>
                <a:ea typeface="Arimo Bold"/>
                <a:cs typeface="Arimo Bold"/>
                <a:sym typeface="Arimo Bold"/>
              </a:rPr>
              <a:t>International Day for the Elimination of Violence against Women</a:t>
            </a:r>
          </a:p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1C1C1C"/>
                </a:solidFill>
                <a:latin typeface="Arimo"/>
                <a:ea typeface="Arimo"/>
                <a:cs typeface="Arimo"/>
                <a:sym typeface="Arimo"/>
              </a:rPr>
              <a:t>Great Union Day in Romania</a:t>
            </a:r>
          </a:p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1C1C1C"/>
                </a:solidFill>
                <a:latin typeface="Arimo"/>
                <a:ea typeface="Arimo"/>
                <a:cs typeface="Arimo"/>
                <a:sym typeface="Arimo"/>
              </a:rPr>
              <a:t>Independence Day in Finland</a:t>
            </a:r>
          </a:p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b="true" sz="2700">
                <a:solidFill>
                  <a:srgbClr val="1C1C1C"/>
                </a:solidFill>
                <a:latin typeface="Arimo Bold"/>
                <a:ea typeface="Arimo Bold"/>
                <a:cs typeface="Arimo Bold"/>
                <a:sym typeface="Arimo Bold"/>
              </a:rPr>
              <a:t>Human Rights Day</a:t>
            </a:r>
          </a:p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b="true" sz="2700">
                <a:solidFill>
                  <a:srgbClr val="1C1C1C"/>
                </a:solidFill>
                <a:latin typeface="Arimo Bold"/>
                <a:ea typeface="Arimo Bold"/>
                <a:cs typeface="Arimo Bold"/>
                <a:sym typeface="Arimo Bold"/>
              </a:rPr>
              <a:t>Holocaust Remembrance Day</a:t>
            </a:r>
          </a:p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b="true" sz="2700">
                <a:solidFill>
                  <a:srgbClr val="1C1C1C"/>
                </a:solidFill>
                <a:latin typeface="Arimo Bold"/>
                <a:ea typeface="Arimo Bold"/>
                <a:cs typeface="Arimo Bold"/>
                <a:sym typeface="Arimo Bold"/>
              </a:rPr>
              <a:t>Data Protection Day</a:t>
            </a:r>
          </a:p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1C1C1C"/>
                </a:solidFill>
                <a:latin typeface="Arimo"/>
                <a:ea typeface="Arimo"/>
                <a:cs typeface="Arimo"/>
                <a:sym typeface="Arimo"/>
              </a:rPr>
              <a:t>Day of the Restoration of the State of Lithuania</a:t>
            </a:r>
          </a:p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1C1C1C"/>
                </a:solidFill>
                <a:latin typeface="Arimo"/>
                <a:ea typeface="Arimo"/>
                <a:cs typeface="Arimo"/>
                <a:sym typeface="Arimo"/>
              </a:rPr>
              <a:t>Independence Day in Estonia</a:t>
            </a:r>
          </a:p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1C1C1C"/>
                </a:solidFill>
                <a:latin typeface="Arimo"/>
                <a:ea typeface="Arimo"/>
                <a:cs typeface="Arimo"/>
                <a:sym typeface="Arimo"/>
              </a:rPr>
              <a:t>Saint David's Day</a:t>
            </a:r>
          </a:p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1C1C1C"/>
                </a:solidFill>
                <a:latin typeface="Arimo"/>
                <a:ea typeface="Arimo"/>
                <a:cs typeface="Arimo"/>
                <a:sym typeface="Arimo"/>
              </a:rPr>
              <a:t>Liberation Day in Bulgaria</a:t>
            </a:r>
          </a:p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b="true" sz="2700">
                <a:solidFill>
                  <a:srgbClr val="1C1C1C"/>
                </a:solidFill>
                <a:latin typeface="Arimo Bold"/>
                <a:ea typeface="Arimo Bold"/>
                <a:cs typeface="Arimo Bold"/>
                <a:sym typeface="Arimo Bold"/>
              </a:rPr>
              <a:t>International Women's Day</a:t>
            </a:r>
          </a:p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1C1C1C"/>
                </a:solidFill>
                <a:latin typeface="Arimo"/>
                <a:ea typeface="Arimo"/>
                <a:cs typeface="Arimo"/>
                <a:sym typeface="Arimo"/>
              </a:rPr>
              <a:t>National Day of Hungary</a:t>
            </a:r>
          </a:p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1C1C1C"/>
                </a:solidFill>
                <a:latin typeface="Arimo"/>
                <a:ea typeface="Arimo"/>
                <a:cs typeface="Arimo"/>
                <a:sym typeface="Arimo"/>
              </a:rPr>
              <a:t>National Day of Ireland; Saint Patrick's Day</a:t>
            </a:r>
          </a:p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1C1C1C"/>
                </a:solidFill>
                <a:latin typeface="Arimo"/>
                <a:ea typeface="Arimo"/>
                <a:cs typeface="Arimo"/>
                <a:sym typeface="Arimo"/>
              </a:rPr>
              <a:t>Celebration of the Greek Revolution</a:t>
            </a:r>
          </a:p>
          <a:p>
            <a:pPr algn="l" marL="488632" indent="-244316" lvl="1">
              <a:lnSpc>
                <a:spcPts val="3240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12414644" y="1715662"/>
            <a:ext cx="5271116" cy="836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1C1C1C"/>
                </a:solidFill>
                <a:latin typeface="Arimo"/>
                <a:ea typeface="Arimo"/>
                <a:cs typeface="Arimo"/>
                <a:sym typeface="Arimo"/>
              </a:rPr>
              <a:t>Saint George's Day</a:t>
            </a:r>
          </a:p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1C1C1C"/>
                </a:solidFill>
                <a:latin typeface="Arimo"/>
                <a:ea typeface="Arimo"/>
                <a:cs typeface="Arimo"/>
                <a:sym typeface="Arimo"/>
              </a:rPr>
              <a:t>King's Day in the Netherlands</a:t>
            </a:r>
          </a:p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b="true" sz="2700">
                <a:solidFill>
                  <a:srgbClr val="1C1C1C"/>
                </a:solidFill>
                <a:latin typeface="Arimo Bold"/>
                <a:ea typeface="Arimo Bold"/>
                <a:cs typeface="Arimo Bold"/>
                <a:sym typeface="Arimo Bold"/>
              </a:rPr>
              <a:t>Labour Day</a:t>
            </a:r>
            <a:r>
              <a:rPr lang="en-US" sz="2700">
                <a:solidFill>
                  <a:srgbClr val="1C1C1C"/>
                </a:solidFill>
                <a:latin typeface="Arimo"/>
                <a:ea typeface="Arimo"/>
                <a:cs typeface="Arimo"/>
                <a:sym typeface="Arimo"/>
              </a:rPr>
              <a:t>; May Day</a:t>
            </a:r>
          </a:p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b="true" sz="2700">
                <a:solidFill>
                  <a:srgbClr val="1C1C1C"/>
                </a:solidFill>
                <a:latin typeface="Arimo Bold"/>
                <a:ea typeface="Arimo Bold"/>
                <a:cs typeface="Arimo Bold"/>
                <a:sym typeface="Arimo Bold"/>
              </a:rPr>
              <a:t>World Press Freedom Day</a:t>
            </a:r>
            <a:r>
              <a:rPr lang="en-US" sz="2700">
                <a:solidFill>
                  <a:srgbClr val="1C1C1C"/>
                </a:solidFill>
                <a:latin typeface="Arimo"/>
                <a:ea typeface="Arimo"/>
                <a:cs typeface="Arimo"/>
                <a:sym typeface="Arimo"/>
              </a:rPr>
              <a:t>; Constitution Day in Poland</a:t>
            </a:r>
          </a:p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b="true" sz="2700">
                <a:solidFill>
                  <a:srgbClr val="1C1C1C"/>
                </a:solidFill>
                <a:latin typeface="Arimo Bold"/>
                <a:ea typeface="Arimo Bold"/>
                <a:cs typeface="Arimo Bold"/>
                <a:sym typeface="Arimo Bold"/>
              </a:rPr>
              <a:t>Europe Day</a:t>
            </a:r>
          </a:p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b="true" sz="2700">
                <a:solidFill>
                  <a:srgbClr val="1C1C1C"/>
                </a:solidFill>
                <a:latin typeface="Arimo Bold"/>
                <a:ea typeface="Arimo Bold"/>
                <a:cs typeface="Arimo Bold"/>
                <a:sym typeface="Arimo Bold"/>
              </a:rPr>
              <a:t>International Day against Homophobia</a:t>
            </a:r>
          </a:p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1C1C1C"/>
                </a:solidFill>
                <a:latin typeface="Arimo"/>
                <a:ea typeface="Arimo"/>
                <a:cs typeface="Arimo"/>
                <a:sym typeface="Arimo"/>
              </a:rPr>
              <a:t>Croatian Statehood Day</a:t>
            </a:r>
          </a:p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1C1C1C"/>
                </a:solidFill>
                <a:latin typeface="Arimo"/>
                <a:ea typeface="Arimo"/>
                <a:cs typeface="Arimo"/>
                <a:sym typeface="Arimo"/>
              </a:rPr>
              <a:t>Republic Day of Italy</a:t>
            </a:r>
          </a:p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1C1C1C"/>
                </a:solidFill>
                <a:latin typeface="Arimo"/>
                <a:ea typeface="Arimo"/>
                <a:cs typeface="Arimo"/>
                <a:sym typeface="Arimo"/>
              </a:rPr>
              <a:t>Denmark's Constitution Day</a:t>
            </a:r>
          </a:p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1C1C1C"/>
                </a:solidFill>
                <a:latin typeface="Arimo"/>
                <a:ea typeface="Arimo"/>
                <a:cs typeface="Arimo"/>
                <a:sym typeface="Arimo"/>
              </a:rPr>
              <a:t>National Day of Sweden</a:t>
            </a:r>
          </a:p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b="true" sz="2700">
                <a:solidFill>
                  <a:srgbClr val="1C1C1C"/>
                </a:solidFill>
                <a:latin typeface="Arimo Bold"/>
                <a:ea typeface="Arimo Bold"/>
                <a:cs typeface="Arimo Bold"/>
                <a:sym typeface="Arimo Bold"/>
              </a:rPr>
              <a:t>European Parliament elections</a:t>
            </a:r>
          </a:p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1C1C1C"/>
                </a:solidFill>
                <a:latin typeface="Arimo"/>
                <a:ea typeface="Arimo"/>
                <a:cs typeface="Arimo"/>
                <a:sym typeface="Arimo"/>
              </a:rPr>
              <a:t>Portugal Day</a:t>
            </a:r>
          </a:p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1C1C1C"/>
                </a:solidFill>
                <a:latin typeface="Arimo"/>
                <a:ea typeface="Arimo"/>
                <a:cs typeface="Arimo"/>
                <a:sym typeface="Arimo"/>
              </a:rPr>
              <a:t>National Day of Luxembourg</a:t>
            </a:r>
          </a:p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1C1C1C"/>
                </a:solidFill>
                <a:latin typeface="Arimo"/>
                <a:ea typeface="Arimo"/>
                <a:cs typeface="Arimo"/>
                <a:sym typeface="Arimo"/>
              </a:rPr>
              <a:t>Statehood Day in Slovenia</a:t>
            </a:r>
          </a:p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1C1C1C"/>
                </a:solidFill>
                <a:latin typeface="Arimo"/>
                <a:ea typeface="Arimo"/>
                <a:cs typeface="Arimo"/>
                <a:sym typeface="Arimo"/>
              </a:rPr>
              <a:t>National Day of France</a:t>
            </a:r>
          </a:p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1C1C1C"/>
                </a:solidFill>
                <a:latin typeface="Arimo"/>
                <a:ea typeface="Arimo"/>
                <a:cs typeface="Arimo"/>
                <a:sym typeface="Arimo"/>
              </a:rPr>
              <a:t>National Day of Belgium</a:t>
            </a:r>
          </a:p>
          <a:p>
            <a:pPr algn="l" marL="488632" indent="-244316" lvl="1">
              <a:lnSpc>
                <a:spcPts val="3240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-433567">
            <a:off x="5271221" y="1605747"/>
            <a:ext cx="1259979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1C1C1C"/>
                </a:solidFill>
                <a:latin typeface="One Little Font"/>
                <a:ea typeface="One Little Font"/>
                <a:cs typeface="One Little Font"/>
                <a:sym typeface="One Little Font"/>
              </a:rPr>
              <a:t>Debate?</a:t>
            </a:r>
          </a:p>
        </p:txBody>
      </p:sp>
      <p:sp>
        <p:nvSpPr>
          <p:cNvPr name="TextBox 9" id="9"/>
          <p:cNvSpPr txBox="true"/>
          <p:nvPr/>
        </p:nvSpPr>
        <p:spPr>
          <a:xfrm rot="1149090">
            <a:off x="11475788" y="4859332"/>
            <a:ext cx="1259979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1C1C1C"/>
                </a:solidFill>
                <a:latin typeface="One Little Font"/>
                <a:ea typeface="One Little Font"/>
                <a:cs typeface="One Little Font"/>
                <a:sym typeface="One Little Font"/>
              </a:rPr>
              <a:t>Lesson?</a:t>
            </a:r>
          </a:p>
        </p:txBody>
      </p:sp>
      <p:sp>
        <p:nvSpPr>
          <p:cNvPr name="TextBox 10" id="10"/>
          <p:cNvSpPr txBox="true"/>
          <p:nvPr/>
        </p:nvSpPr>
        <p:spPr>
          <a:xfrm rot="-1012835">
            <a:off x="5429385" y="7062565"/>
            <a:ext cx="1259979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1C1C1C"/>
                </a:solidFill>
                <a:latin typeface="One Little Font"/>
                <a:ea typeface="One Little Font"/>
                <a:cs typeface="One Little Font"/>
                <a:sym typeface="One Little Font"/>
              </a:rPr>
              <a:t>Cultural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1C1C1C"/>
                </a:solidFill>
                <a:latin typeface="One Little Font"/>
                <a:ea typeface="One Little Font"/>
                <a:cs typeface="One Little Font"/>
                <a:sym typeface="One Little Font"/>
              </a:rPr>
              <a:t>Event?</a:t>
            </a:r>
          </a:p>
        </p:txBody>
      </p:sp>
      <p:sp>
        <p:nvSpPr>
          <p:cNvPr name="TextBox 11" id="11"/>
          <p:cNvSpPr txBox="true"/>
          <p:nvPr/>
        </p:nvSpPr>
        <p:spPr>
          <a:xfrm rot="1497291">
            <a:off x="11136911" y="9159322"/>
            <a:ext cx="1943094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1C1C1C"/>
                </a:solidFill>
                <a:latin typeface="One Little Font"/>
                <a:ea typeface="One Little Font"/>
                <a:cs typeface="One Little Font"/>
                <a:sym typeface="One Little Font"/>
              </a:rPr>
              <a:t>Campaign?</a:t>
            </a:r>
          </a:p>
        </p:txBody>
      </p:sp>
      <p:sp>
        <p:nvSpPr>
          <p:cNvPr name="TextBox 12" id="12"/>
          <p:cNvSpPr txBox="true"/>
          <p:nvPr/>
        </p:nvSpPr>
        <p:spPr>
          <a:xfrm rot="794592">
            <a:off x="16003808" y="567959"/>
            <a:ext cx="1690679" cy="678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50"/>
              </a:lnSpc>
            </a:pPr>
            <a:r>
              <a:rPr lang="en-US" sz="4036">
                <a:solidFill>
                  <a:srgbClr val="FFFFFF"/>
                </a:solidFill>
                <a:latin typeface="One Little Font"/>
                <a:ea typeface="One Little Font"/>
                <a:cs typeface="One Little Font"/>
                <a:sym typeface="One Little Font"/>
              </a:rPr>
              <a:t>Speech?</a:t>
            </a:r>
          </a:p>
        </p:txBody>
      </p:sp>
      <p:sp>
        <p:nvSpPr>
          <p:cNvPr name="TextBox 13" id="13"/>
          <p:cNvSpPr txBox="true"/>
          <p:nvPr/>
        </p:nvSpPr>
        <p:spPr>
          <a:xfrm rot="-1312695">
            <a:off x="5321095" y="3987374"/>
            <a:ext cx="2067291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1C1C1C"/>
                </a:solidFill>
                <a:latin typeface="One Little Font"/>
                <a:ea typeface="One Little Font"/>
                <a:cs typeface="One Little Font"/>
                <a:sym typeface="One Little Font"/>
              </a:rPr>
              <a:t>Interviews?</a:t>
            </a:r>
          </a:p>
        </p:txBody>
      </p:sp>
      <p:sp>
        <p:nvSpPr>
          <p:cNvPr name="TextBox 14" id="14"/>
          <p:cNvSpPr txBox="true"/>
          <p:nvPr/>
        </p:nvSpPr>
        <p:spPr>
          <a:xfrm rot="1478543">
            <a:off x="16178640" y="6736483"/>
            <a:ext cx="2067291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1C1C1C"/>
                </a:solidFill>
                <a:latin typeface="One Little Font"/>
                <a:ea typeface="One Little Font"/>
                <a:cs typeface="One Little Font"/>
                <a:sym typeface="One Little Font"/>
              </a:rPr>
              <a:t>EU Info-Point?</a:t>
            </a:r>
          </a:p>
        </p:txBody>
      </p:sp>
      <p:sp>
        <p:nvSpPr>
          <p:cNvPr name="TextBox 15" id="15"/>
          <p:cNvSpPr txBox="true"/>
          <p:nvPr/>
        </p:nvSpPr>
        <p:spPr>
          <a:xfrm rot="-272789">
            <a:off x="11142340" y="1738919"/>
            <a:ext cx="1585148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1C1C1C"/>
                </a:solidFill>
                <a:latin typeface="One Little Font"/>
                <a:ea typeface="One Little Font"/>
                <a:cs typeface="One Little Font"/>
                <a:sym typeface="One Little Font"/>
              </a:rPr>
              <a:t>Guest Speaker?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956797" y="0"/>
            <a:ext cx="8610600" cy="10287000"/>
            <a:chOff x="0" y="0"/>
            <a:chExt cx="11480800" cy="13716000"/>
          </a:xfrm>
        </p:grpSpPr>
        <p:sp>
          <p:nvSpPr>
            <p:cNvPr name="Freeform 3" id="3" descr="A group of people standing around a table  Description automatically generated with medium confidence"/>
            <p:cNvSpPr/>
            <p:nvPr/>
          </p:nvSpPr>
          <p:spPr>
            <a:xfrm flipH="false" flipV="false" rot="0">
              <a:off x="0" y="0"/>
              <a:ext cx="114808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1480800">
                  <a:moveTo>
                    <a:pt x="0" y="0"/>
                  </a:moveTo>
                  <a:lnTo>
                    <a:pt x="11480800" y="0"/>
                  </a:lnTo>
                  <a:lnTo>
                    <a:pt x="114808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74924" t="-2098" r="-37464" b="-1639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571500" y="307762"/>
            <a:ext cx="13524063" cy="1726350"/>
            <a:chOff x="0" y="0"/>
            <a:chExt cx="18032084" cy="230180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032008" cy="2301851"/>
            </a:xfrm>
            <a:custGeom>
              <a:avLst/>
              <a:gdLst/>
              <a:ahLst/>
              <a:cxnLst/>
              <a:rect r="r" b="b" t="t" l="l"/>
              <a:pathLst>
                <a:path h="2301851" w="18032008">
                  <a:moveTo>
                    <a:pt x="210497" y="0"/>
                  </a:moveTo>
                  <a:lnTo>
                    <a:pt x="17821511" y="0"/>
                  </a:lnTo>
                  <a:cubicBezTo>
                    <a:pt x="17877338" y="0"/>
                    <a:pt x="17930879" y="22177"/>
                    <a:pt x="17970354" y="61653"/>
                  </a:cubicBezTo>
                  <a:cubicBezTo>
                    <a:pt x="18009831" y="101129"/>
                    <a:pt x="18032008" y="154669"/>
                    <a:pt x="18032008" y="210497"/>
                  </a:cubicBezTo>
                  <a:lnTo>
                    <a:pt x="18032008" y="2091355"/>
                  </a:lnTo>
                  <a:cubicBezTo>
                    <a:pt x="18032008" y="2147182"/>
                    <a:pt x="18009831" y="2200722"/>
                    <a:pt x="17970354" y="2240198"/>
                  </a:cubicBezTo>
                  <a:cubicBezTo>
                    <a:pt x="17930879" y="2279674"/>
                    <a:pt x="17877338" y="2301851"/>
                    <a:pt x="17821511" y="2301851"/>
                  </a:cubicBezTo>
                  <a:lnTo>
                    <a:pt x="210497" y="2301851"/>
                  </a:lnTo>
                  <a:cubicBezTo>
                    <a:pt x="154669" y="2301851"/>
                    <a:pt x="101129" y="2279674"/>
                    <a:pt x="61653" y="2240198"/>
                  </a:cubicBezTo>
                  <a:cubicBezTo>
                    <a:pt x="22177" y="2200722"/>
                    <a:pt x="0" y="2147182"/>
                    <a:pt x="0" y="2091355"/>
                  </a:cubicBezTo>
                  <a:lnTo>
                    <a:pt x="0" y="210497"/>
                  </a:lnTo>
                  <a:cubicBezTo>
                    <a:pt x="0" y="154669"/>
                    <a:pt x="22177" y="101129"/>
                    <a:pt x="61653" y="61653"/>
                  </a:cubicBezTo>
                  <a:cubicBezTo>
                    <a:pt x="101129" y="22177"/>
                    <a:pt x="154669" y="0"/>
                    <a:pt x="210497" y="0"/>
                  </a:cubicBezTo>
                  <a:close/>
                </a:path>
              </a:pathLst>
            </a:custGeom>
            <a:solidFill>
              <a:srgbClr val="F7C908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28575"/>
              <a:ext cx="18032084" cy="2330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9720"/>
                </a:lnSpc>
              </a:pPr>
              <a:r>
                <a:rPr lang="en-US" b="true" sz="8100" i="true">
                  <a:solidFill>
                    <a:srgbClr val="1C1C1C"/>
                  </a:solidFill>
                  <a:latin typeface="Arimo Bold Italics"/>
                  <a:ea typeface="Arimo Bold Italics"/>
                  <a:cs typeface="Arimo Bold Italics"/>
                  <a:sym typeface="Arimo Bold Italics"/>
                </a:rPr>
                <a:t>PLANNING YOUR EVENT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662940" y="2160270"/>
            <a:ext cx="8783326" cy="7915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1C1C1C"/>
                </a:solidFill>
                <a:latin typeface="Arimo"/>
                <a:ea typeface="Arimo"/>
                <a:cs typeface="Arimo"/>
                <a:sym typeface="Arimo"/>
              </a:rPr>
              <a:t>Break it down into small steps: the smaller the better, for example:</a:t>
            </a:r>
          </a:p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1C1C1C"/>
                </a:solidFill>
                <a:latin typeface="Arimo"/>
                <a:ea typeface="Arimo"/>
                <a:cs typeface="Arimo"/>
                <a:sym typeface="Arimo"/>
              </a:rPr>
              <a:t>Just some of the steps required to ‘Show a French Film’</a:t>
            </a:r>
          </a:p>
          <a:p>
            <a:pPr algn="l" marL="1174432" indent="-391478" lvl="2">
              <a:lnSpc>
                <a:spcPts val="3240"/>
              </a:lnSpc>
              <a:buFont typeface="Arial"/>
              <a:buChar char="⚬"/>
            </a:pPr>
            <a:r>
              <a:rPr lang="en-US" sz="2700">
                <a:solidFill>
                  <a:srgbClr val="1C1C1C"/>
                </a:solidFill>
                <a:latin typeface="Arimo"/>
                <a:ea typeface="Arimo"/>
                <a:cs typeface="Arimo"/>
                <a:sym typeface="Arimo"/>
              </a:rPr>
              <a:t>Book the school hall/conference hall</a:t>
            </a:r>
          </a:p>
          <a:p>
            <a:pPr algn="l" marL="1860233" indent="-465058" lvl="3">
              <a:lnSpc>
                <a:spcPts val="3240"/>
              </a:lnSpc>
              <a:buFont typeface="Arial"/>
              <a:buChar char="￭"/>
            </a:pPr>
            <a:r>
              <a:rPr lang="en-US" sz="2700">
                <a:solidFill>
                  <a:srgbClr val="1C1C1C"/>
                </a:solidFill>
                <a:latin typeface="Arimo"/>
                <a:ea typeface="Arimo"/>
                <a:cs typeface="Arimo"/>
                <a:sym typeface="Arimo"/>
              </a:rPr>
              <a:t>Work out a date when the hall is free</a:t>
            </a:r>
          </a:p>
          <a:p>
            <a:pPr algn="l" marL="1174432" indent="-391478" lvl="2">
              <a:lnSpc>
                <a:spcPts val="3240"/>
              </a:lnSpc>
              <a:buFont typeface="Arial"/>
              <a:buChar char="⚬"/>
            </a:pPr>
            <a:r>
              <a:rPr lang="en-US" sz="2700">
                <a:solidFill>
                  <a:srgbClr val="1C1C1C"/>
                </a:solidFill>
                <a:latin typeface="Arimo"/>
                <a:ea typeface="Arimo"/>
                <a:cs typeface="Arimo"/>
                <a:sym typeface="Arimo"/>
              </a:rPr>
              <a:t>Choose a film</a:t>
            </a:r>
          </a:p>
          <a:p>
            <a:pPr algn="l" marL="1860233" indent="-465058" lvl="3">
              <a:lnSpc>
                <a:spcPts val="3240"/>
              </a:lnSpc>
              <a:buFont typeface="Arial"/>
              <a:buChar char="￭"/>
            </a:pPr>
            <a:r>
              <a:rPr lang="en-US" sz="2700">
                <a:solidFill>
                  <a:srgbClr val="1C1C1C"/>
                </a:solidFill>
                <a:latin typeface="Arimo"/>
                <a:ea typeface="Arimo"/>
                <a:cs typeface="Arimo"/>
                <a:sym typeface="Arimo"/>
              </a:rPr>
              <a:t>Make sure it has subtitles</a:t>
            </a:r>
          </a:p>
          <a:p>
            <a:pPr algn="l" marL="1860233" indent="-465058" lvl="3">
              <a:lnSpc>
                <a:spcPts val="3240"/>
              </a:lnSpc>
              <a:buFont typeface="Arial"/>
              <a:buChar char="￭"/>
            </a:pPr>
            <a:r>
              <a:rPr lang="en-US" sz="2700">
                <a:solidFill>
                  <a:srgbClr val="1C1C1C"/>
                </a:solidFill>
                <a:latin typeface="Arimo"/>
                <a:ea typeface="Arimo"/>
                <a:cs typeface="Arimo"/>
                <a:sym typeface="Arimo"/>
              </a:rPr>
              <a:t>Make sure the film is appropriate</a:t>
            </a:r>
          </a:p>
          <a:p>
            <a:pPr algn="l" marL="1860233" indent="-465058" lvl="3">
              <a:lnSpc>
                <a:spcPts val="3240"/>
              </a:lnSpc>
              <a:buFont typeface="Arial"/>
              <a:buChar char="￭"/>
            </a:pPr>
            <a:r>
              <a:rPr lang="en-US" sz="2700">
                <a:solidFill>
                  <a:srgbClr val="1C1C1C"/>
                </a:solidFill>
                <a:latin typeface="Arimo"/>
                <a:ea typeface="Arimo"/>
                <a:cs typeface="Arimo"/>
                <a:sym typeface="Arimo"/>
              </a:rPr>
              <a:t>Make sure you have permission to show it</a:t>
            </a:r>
          </a:p>
          <a:p>
            <a:pPr algn="l" marL="1174432" indent="-391478" lvl="2">
              <a:lnSpc>
                <a:spcPts val="3240"/>
              </a:lnSpc>
              <a:buFont typeface="Arial"/>
              <a:buChar char="⚬"/>
            </a:pPr>
            <a:r>
              <a:rPr lang="en-US" sz="2700">
                <a:solidFill>
                  <a:srgbClr val="1C1C1C"/>
                </a:solidFill>
                <a:latin typeface="Arimo"/>
                <a:ea typeface="Arimo"/>
                <a:cs typeface="Arimo"/>
                <a:sym typeface="Arimo"/>
              </a:rPr>
              <a:t>Advertise</a:t>
            </a:r>
          </a:p>
          <a:p>
            <a:pPr algn="l" marL="1860233" indent="-465058" lvl="3">
              <a:lnSpc>
                <a:spcPts val="3240"/>
              </a:lnSpc>
              <a:buFont typeface="Arial"/>
              <a:buChar char="￭"/>
            </a:pPr>
            <a:r>
              <a:rPr lang="en-US" sz="2700">
                <a:solidFill>
                  <a:srgbClr val="1C1C1C"/>
                </a:solidFill>
                <a:latin typeface="Arimo"/>
                <a:ea typeface="Arimo"/>
                <a:cs typeface="Arimo"/>
                <a:sym typeface="Arimo"/>
              </a:rPr>
              <a:t>Design posters</a:t>
            </a:r>
          </a:p>
          <a:p>
            <a:pPr algn="l" marL="1860233" indent="-465058" lvl="3">
              <a:lnSpc>
                <a:spcPts val="3240"/>
              </a:lnSpc>
              <a:buFont typeface="Arial"/>
              <a:buChar char="￭"/>
            </a:pPr>
            <a:r>
              <a:rPr lang="en-US" sz="2700">
                <a:solidFill>
                  <a:srgbClr val="1C1C1C"/>
                </a:solidFill>
                <a:latin typeface="Arimo"/>
                <a:ea typeface="Arimo"/>
                <a:cs typeface="Arimo"/>
                <a:sym typeface="Arimo"/>
              </a:rPr>
              <a:t>Put up posters</a:t>
            </a:r>
          </a:p>
          <a:p>
            <a:pPr algn="l" marL="1722441" indent="-430610" lvl="3">
              <a:lnSpc>
                <a:spcPts val="3000"/>
              </a:lnSpc>
              <a:buFont typeface="Arial"/>
              <a:buChar char="￭"/>
            </a:pPr>
            <a:r>
              <a:rPr lang="en-US" sz="2500">
                <a:solidFill>
                  <a:srgbClr val="1C1C1C"/>
                </a:solidFill>
                <a:latin typeface="Arimo"/>
                <a:ea typeface="Arimo"/>
                <a:cs typeface="Arimo"/>
                <a:sym typeface="Arimo"/>
              </a:rPr>
              <a:t>Sell tickets (fake tickets, with no monetary value)</a:t>
            </a:r>
          </a:p>
          <a:p>
            <a:pPr algn="l" marL="1174432" indent="-391478" lvl="2">
              <a:lnSpc>
                <a:spcPts val="3240"/>
              </a:lnSpc>
              <a:buFont typeface="Arial"/>
              <a:buChar char="⚬"/>
            </a:pPr>
            <a:r>
              <a:rPr lang="en-US" sz="2700">
                <a:solidFill>
                  <a:srgbClr val="1C1C1C"/>
                </a:solidFill>
                <a:latin typeface="Arimo"/>
                <a:ea typeface="Arimo"/>
                <a:cs typeface="Arimo"/>
                <a:sym typeface="Arimo"/>
              </a:rPr>
              <a:t>On the day</a:t>
            </a:r>
          </a:p>
          <a:p>
            <a:pPr algn="l" marL="1860233" indent="-465058" lvl="3">
              <a:lnSpc>
                <a:spcPts val="3240"/>
              </a:lnSpc>
              <a:buFont typeface="Arial"/>
              <a:buChar char="￭"/>
            </a:pPr>
            <a:r>
              <a:rPr lang="en-US" sz="2700">
                <a:solidFill>
                  <a:srgbClr val="1C1C1C"/>
                </a:solidFill>
                <a:latin typeface="Arimo"/>
                <a:ea typeface="Arimo"/>
                <a:cs typeface="Arimo"/>
                <a:sym typeface="Arimo"/>
              </a:rPr>
              <a:t>Check the speakers</a:t>
            </a:r>
          </a:p>
          <a:p>
            <a:pPr algn="l" marL="1860233" indent="-465058" lvl="3">
              <a:lnSpc>
                <a:spcPts val="3240"/>
              </a:lnSpc>
              <a:buFont typeface="Arial"/>
              <a:buChar char="￭"/>
            </a:pPr>
            <a:r>
              <a:rPr lang="en-US" sz="2700">
                <a:solidFill>
                  <a:srgbClr val="1C1C1C"/>
                </a:solidFill>
                <a:latin typeface="Arimo"/>
                <a:ea typeface="Arimo"/>
                <a:cs typeface="Arimo"/>
                <a:sym typeface="Arimo"/>
              </a:rPr>
              <a:t>Bring the film</a:t>
            </a:r>
          </a:p>
          <a:p>
            <a:pPr algn="l" marL="1860233" indent="-465058" lvl="3">
              <a:lnSpc>
                <a:spcPts val="3240"/>
              </a:lnSpc>
              <a:buFont typeface="Arial"/>
              <a:buChar char="￭"/>
            </a:pPr>
            <a:r>
              <a:rPr lang="en-US" sz="2700">
                <a:solidFill>
                  <a:srgbClr val="1C1C1C"/>
                </a:solidFill>
                <a:latin typeface="Arimo"/>
                <a:ea typeface="Arimo"/>
                <a:cs typeface="Arimo"/>
                <a:sym typeface="Arimo"/>
              </a:rPr>
              <a:t>Put out chairs</a:t>
            </a:r>
          </a:p>
          <a:p>
            <a:pPr algn="l" marL="1860233" indent="-465058" lvl="3">
              <a:lnSpc>
                <a:spcPts val="3240"/>
              </a:lnSpc>
              <a:buFont typeface="Arial"/>
              <a:buChar char="￭"/>
            </a:pPr>
            <a:r>
              <a:rPr lang="en-US" sz="2700">
                <a:solidFill>
                  <a:srgbClr val="1C1C1C"/>
                </a:solidFill>
                <a:latin typeface="Arimo"/>
                <a:ea typeface="Arimo"/>
                <a:cs typeface="Arimo"/>
                <a:sym typeface="Arimo"/>
              </a:rPr>
              <a:t>Bag up popcorn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43710" y="8395125"/>
            <a:ext cx="11415522" cy="1726350"/>
            <a:chOff x="0" y="0"/>
            <a:chExt cx="15220696" cy="230180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220631" cy="2301851"/>
            </a:xfrm>
            <a:custGeom>
              <a:avLst/>
              <a:gdLst/>
              <a:ahLst/>
              <a:cxnLst/>
              <a:rect r="r" b="b" t="t" l="l"/>
              <a:pathLst>
                <a:path h="2301851" w="15220631">
                  <a:moveTo>
                    <a:pt x="249377" y="0"/>
                  </a:moveTo>
                  <a:lnTo>
                    <a:pt x="14971254" y="0"/>
                  </a:lnTo>
                  <a:cubicBezTo>
                    <a:pt x="15037392" y="0"/>
                    <a:pt x="15100822" y="26274"/>
                    <a:pt x="15147590" y="73041"/>
                  </a:cubicBezTo>
                  <a:cubicBezTo>
                    <a:pt x="15194358" y="119808"/>
                    <a:pt x="15220631" y="183238"/>
                    <a:pt x="15220631" y="249377"/>
                  </a:cubicBezTo>
                  <a:lnTo>
                    <a:pt x="15220631" y="2052474"/>
                  </a:lnTo>
                  <a:cubicBezTo>
                    <a:pt x="15220631" y="2190201"/>
                    <a:pt x="15108980" y="2301851"/>
                    <a:pt x="14971254" y="2301851"/>
                  </a:cubicBezTo>
                  <a:lnTo>
                    <a:pt x="249377" y="2301851"/>
                  </a:lnTo>
                  <a:cubicBezTo>
                    <a:pt x="111650" y="2301851"/>
                    <a:pt x="0" y="2190201"/>
                    <a:pt x="0" y="2052474"/>
                  </a:cubicBezTo>
                  <a:lnTo>
                    <a:pt x="0" y="249377"/>
                  </a:lnTo>
                  <a:cubicBezTo>
                    <a:pt x="0" y="111650"/>
                    <a:pt x="111650" y="0"/>
                    <a:pt x="249377" y="0"/>
                  </a:cubicBezTo>
                  <a:close/>
                </a:path>
              </a:pathLst>
            </a:custGeom>
            <a:solidFill>
              <a:srgbClr val="F7C908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15220696" cy="2330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9720"/>
                </a:lnSpc>
              </a:pPr>
              <a:r>
                <a:rPr lang="en-US" b="true" sz="8100" i="true">
                  <a:solidFill>
                    <a:srgbClr val="1C1C1C"/>
                  </a:solidFill>
                  <a:latin typeface="Arimo Bold Italics"/>
                  <a:ea typeface="Arimo Bold Italics"/>
                  <a:cs typeface="Arimo Bold Italics"/>
                  <a:sym typeface="Arimo Bold Italics"/>
                </a:rPr>
                <a:t>EUROPEAN LESSONS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6913506" y="2807880"/>
            <a:ext cx="5612843" cy="422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42925" indent="-271462" lvl="1">
              <a:lnSpc>
                <a:spcPts val="4800"/>
              </a:lnSpc>
              <a:buAutoNum type="arabicPeriod" startAt="1"/>
            </a:pPr>
            <a:r>
              <a:rPr lang="en-US" sz="3000">
                <a:solidFill>
                  <a:srgbClr val="1C1C1C"/>
                </a:solidFill>
                <a:latin typeface="Open Sans 1"/>
                <a:ea typeface="Open Sans 1"/>
                <a:cs typeface="Open Sans 1"/>
                <a:sym typeface="Open Sans 1"/>
              </a:rPr>
              <a:t>All About: Democracy</a:t>
            </a:r>
          </a:p>
          <a:p>
            <a:pPr algn="l" marL="542925" indent="-271462" lvl="1">
              <a:lnSpc>
                <a:spcPts val="4800"/>
              </a:lnSpc>
              <a:buAutoNum type="arabicPeriod" startAt="1"/>
            </a:pPr>
            <a:r>
              <a:rPr lang="en-US" sz="3000">
                <a:solidFill>
                  <a:srgbClr val="1C1C1C"/>
                </a:solidFill>
                <a:latin typeface="Open Sans 1"/>
                <a:ea typeface="Open Sans 1"/>
                <a:cs typeface="Open Sans 1"/>
                <a:sym typeface="Open Sans 1"/>
              </a:rPr>
              <a:t>All About: The Environment</a:t>
            </a:r>
          </a:p>
          <a:p>
            <a:pPr algn="l" marL="542925" indent="-271462" lvl="1">
              <a:lnSpc>
                <a:spcPts val="4800"/>
              </a:lnSpc>
              <a:buAutoNum type="arabicPeriod" startAt="1"/>
            </a:pPr>
            <a:r>
              <a:rPr lang="en-US" sz="3000">
                <a:solidFill>
                  <a:srgbClr val="1C1C1C"/>
                </a:solidFill>
                <a:latin typeface="Open Sans 1"/>
                <a:ea typeface="Open Sans 1"/>
                <a:cs typeface="Open Sans 1"/>
                <a:sym typeface="Open Sans 1"/>
              </a:rPr>
              <a:t>All About: Everyday Life</a:t>
            </a:r>
          </a:p>
          <a:p>
            <a:pPr algn="l" marL="542925" indent="-271462" lvl="1">
              <a:lnSpc>
                <a:spcPts val="4800"/>
              </a:lnSpc>
              <a:buAutoNum type="arabicPeriod" startAt="1"/>
            </a:pPr>
            <a:r>
              <a:rPr lang="en-US" sz="3000">
                <a:solidFill>
                  <a:srgbClr val="1C1C1C"/>
                </a:solidFill>
                <a:latin typeface="Open Sans 1"/>
                <a:ea typeface="Open Sans 1"/>
                <a:cs typeface="Open Sans 1"/>
                <a:sym typeface="Open Sans 1"/>
              </a:rPr>
              <a:t>All About: Geography</a:t>
            </a:r>
          </a:p>
          <a:p>
            <a:pPr algn="l" marL="542925" indent="-271462" lvl="1">
              <a:lnSpc>
                <a:spcPts val="4800"/>
              </a:lnSpc>
              <a:buAutoNum type="arabicPeriod" startAt="1"/>
            </a:pPr>
            <a:r>
              <a:rPr lang="en-US" sz="3000">
                <a:solidFill>
                  <a:srgbClr val="1C1C1C"/>
                </a:solidFill>
                <a:latin typeface="Open Sans 1"/>
                <a:ea typeface="Open Sans 1"/>
                <a:cs typeface="Open Sans 1"/>
                <a:sym typeface="Open Sans 1"/>
              </a:rPr>
              <a:t>All About: Rights, Obligations &amp; Benefits</a:t>
            </a:r>
          </a:p>
          <a:p>
            <a:pPr algn="l" marL="542925" indent="-271462" lvl="1">
              <a:lnSpc>
                <a:spcPts val="4800"/>
              </a:lnSpc>
              <a:buAutoNum type="arabicPeriod" startAt="1"/>
            </a:pPr>
            <a:r>
              <a:rPr lang="en-US" sz="3000">
                <a:solidFill>
                  <a:srgbClr val="1C1C1C"/>
                </a:solidFill>
                <a:latin typeface="Open Sans 1"/>
                <a:ea typeface="Open Sans 1"/>
                <a:cs typeface="Open Sans 1"/>
                <a:sym typeface="Open Sans 1"/>
              </a:rPr>
              <a:t>Shared Culture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2784865" y="868091"/>
            <a:ext cx="5621697" cy="2766624"/>
            <a:chOff x="0" y="0"/>
            <a:chExt cx="1480612" cy="72865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480612" cy="728658"/>
            </a:xfrm>
            <a:custGeom>
              <a:avLst/>
              <a:gdLst/>
              <a:ahLst/>
              <a:cxnLst/>
              <a:rect r="r" b="b" t="t" l="l"/>
              <a:pathLst>
                <a:path h="728658" w="1480612">
                  <a:moveTo>
                    <a:pt x="0" y="0"/>
                  </a:moveTo>
                  <a:lnTo>
                    <a:pt x="1480612" y="0"/>
                  </a:lnTo>
                  <a:lnTo>
                    <a:pt x="1480612" y="728658"/>
                  </a:lnTo>
                  <a:lnTo>
                    <a:pt x="0" y="728658"/>
                  </a:lnTo>
                  <a:close/>
                </a:path>
              </a:pathLst>
            </a:custGeom>
            <a:ln w="66675" cap="sq">
              <a:solidFill>
                <a:srgbClr val="12BA89"/>
              </a:solidFill>
              <a:prstDash val="dash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38100"/>
              <a:ext cx="1480612" cy="6905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2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028700" y="885825"/>
            <a:ext cx="4460988" cy="21854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82"/>
              </a:lnSpc>
            </a:pPr>
            <a:r>
              <a:rPr lang="en-US" sz="7558">
                <a:solidFill>
                  <a:srgbClr val="000000"/>
                </a:solidFill>
                <a:latin typeface="New Spirit"/>
                <a:ea typeface="New Spirit"/>
                <a:cs typeface="New Spirit"/>
                <a:sym typeface="New Spirit"/>
              </a:rPr>
              <a:t>Part A</a:t>
            </a:r>
          </a:p>
          <a:p>
            <a:pPr algn="ctr">
              <a:lnSpc>
                <a:spcPts val="6802"/>
              </a:lnSpc>
            </a:pPr>
            <a:r>
              <a:rPr lang="en-US" sz="4858">
                <a:solidFill>
                  <a:srgbClr val="000000"/>
                </a:solidFill>
                <a:latin typeface="New Spirit"/>
                <a:ea typeface="New Spirit"/>
                <a:cs typeface="New Spirit"/>
                <a:sym typeface="New Spirit"/>
              </a:rPr>
              <a:t>Europe@Schools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3009900"/>
            <a:ext cx="5612843" cy="4838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42925" indent="-271462" lvl="1">
              <a:lnSpc>
                <a:spcPts val="4800"/>
              </a:lnSpc>
              <a:buAutoNum type="arabicPeriod" startAt="1"/>
            </a:pPr>
            <a:r>
              <a:rPr lang="en-US" sz="3000">
                <a:solidFill>
                  <a:srgbClr val="1C1C1C"/>
                </a:solidFill>
                <a:latin typeface="Open Sans 1"/>
                <a:ea typeface="Open Sans 1"/>
                <a:cs typeface="Open Sans 1"/>
                <a:sym typeface="Open Sans 1"/>
              </a:rPr>
              <a:t>Online Quiz about the EU</a:t>
            </a:r>
          </a:p>
          <a:p>
            <a:pPr algn="l" marL="542925" indent="-271462" lvl="1">
              <a:lnSpc>
                <a:spcPts val="4800"/>
              </a:lnSpc>
              <a:buAutoNum type="arabicPeriod" startAt="1"/>
            </a:pPr>
            <a:r>
              <a:rPr lang="en-US" sz="3000">
                <a:solidFill>
                  <a:srgbClr val="1C1C1C"/>
                </a:solidFill>
                <a:latin typeface="Open Sans 1"/>
                <a:ea typeface="Open Sans 1"/>
                <a:cs typeface="Open Sans 1"/>
                <a:sym typeface="Open Sans 1"/>
              </a:rPr>
              <a:t>The EU Member States</a:t>
            </a:r>
          </a:p>
          <a:p>
            <a:pPr algn="l" marL="542925" indent="-271462" lvl="1">
              <a:lnSpc>
                <a:spcPts val="4800"/>
              </a:lnSpc>
              <a:buAutoNum type="arabicPeriod" startAt="1"/>
            </a:pPr>
            <a:r>
              <a:rPr lang="en-US" sz="3000">
                <a:solidFill>
                  <a:srgbClr val="1C1C1C"/>
                </a:solidFill>
                <a:latin typeface="Open Sans 1"/>
                <a:ea typeface="Open Sans 1"/>
                <a:cs typeface="Open Sans 1"/>
                <a:sym typeface="Open Sans 1"/>
              </a:rPr>
              <a:t>EU History &amp; Facts</a:t>
            </a:r>
          </a:p>
          <a:p>
            <a:pPr algn="l" marL="542925" indent="-271462" lvl="1">
              <a:lnSpc>
                <a:spcPts val="4800"/>
              </a:lnSpc>
              <a:buAutoNum type="arabicPeriod" startAt="1"/>
            </a:pPr>
            <a:r>
              <a:rPr lang="en-US" sz="3000">
                <a:solidFill>
                  <a:srgbClr val="1C1C1C"/>
                </a:solidFill>
                <a:latin typeface="Open Sans 1"/>
                <a:ea typeface="Open Sans 1"/>
                <a:cs typeface="Open Sans 1"/>
                <a:sym typeface="Open Sans 1"/>
              </a:rPr>
              <a:t>The EU in our Daily Lives</a:t>
            </a:r>
          </a:p>
          <a:p>
            <a:pPr algn="l" marL="542925" indent="-271462" lvl="1">
              <a:lnSpc>
                <a:spcPts val="4800"/>
              </a:lnSpc>
              <a:buAutoNum type="arabicPeriod" startAt="1"/>
            </a:pPr>
            <a:r>
              <a:rPr lang="en-US" sz="3000">
                <a:solidFill>
                  <a:srgbClr val="1C1C1C"/>
                </a:solidFill>
                <a:latin typeface="Open Sans 1"/>
                <a:ea typeface="Open Sans 1"/>
                <a:cs typeface="Open Sans 1"/>
                <a:sym typeface="Open Sans 1"/>
              </a:rPr>
              <a:t>EU Values</a:t>
            </a:r>
          </a:p>
          <a:p>
            <a:pPr algn="l" marL="542925" indent="-271462" lvl="1">
              <a:lnSpc>
                <a:spcPts val="4800"/>
              </a:lnSpc>
              <a:buAutoNum type="arabicPeriod" startAt="1"/>
            </a:pPr>
            <a:r>
              <a:rPr lang="en-US" sz="3000">
                <a:solidFill>
                  <a:srgbClr val="1C1C1C"/>
                </a:solidFill>
                <a:latin typeface="Open Sans 1"/>
                <a:ea typeface="Open Sans 1"/>
                <a:cs typeface="Open Sans 1"/>
                <a:sym typeface="Open Sans 1"/>
              </a:rPr>
              <a:t>European Parliament Role-Play Game</a:t>
            </a:r>
          </a:p>
          <a:p>
            <a:pPr algn="l" marL="542925" indent="-271462" lvl="1">
              <a:lnSpc>
                <a:spcPts val="4800"/>
              </a:lnSpc>
              <a:buAutoNum type="arabicPeriod" startAt="1"/>
            </a:pPr>
            <a:r>
              <a:rPr lang="en-US" sz="3000">
                <a:solidFill>
                  <a:srgbClr val="1C1C1C"/>
                </a:solidFill>
                <a:latin typeface="Open Sans 1"/>
                <a:ea typeface="Open Sans 1"/>
                <a:cs typeface="Open Sans 1"/>
                <a:sym typeface="Open Sans 1"/>
              </a:rPr>
              <a:t>Media Literacy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913506" y="885825"/>
            <a:ext cx="4460988" cy="19022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82"/>
              </a:lnSpc>
            </a:pPr>
            <a:r>
              <a:rPr lang="en-US" sz="7558">
                <a:solidFill>
                  <a:srgbClr val="000000"/>
                </a:solidFill>
                <a:latin typeface="New Spirit"/>
                <a:ea typeface="New Spirit"/>
                <a:cs typeface="New Spirit"/>
                <a:sym typeface="New Spirit"/>
              </a:rPr>
              <a:t>Part B </a:t>
            </a:r>
          </a:p>
          <a:p>
            <a:pPr algn="ctr">
              <a:lnSpc>
                <a:spcPts val="4422"/>
              </a:lnSpc>
            </a:pPr>
            <a:r>
              <a:rPr lang="en-US" sz="3158">
                <a:solidFill>
                  <a:srgbClr val="000000"/>
                </a:solidFill>
                <a:latin typeface="New Spirit"/>
                <a:ea typeface="New Spirit"/>
                <a:cs typeface="New Spirit"/>
                <a:sym typeface="New Spirit"/>
              </a:rPr>
              <a:t>All About: The EU and the EP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793719" y="885825"/>
            <a:ext cx="4035020" cy="19022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82"/>
              </a:lnSpc>
            </a:pPr>
            <a:r>
              <a:rPr lang="en-US" sz="7558">
                <a:solidFill>
                  <a:srgbClr val="000000"/>
                </a:solidFill>
                <a:latin typeface="New Spirit"/>
                <a:ea typeface="New Spirit"/>
                <a:cs typeface="New Spirit"/>
                <a:sym typeface="New Spirit"/>
              </a:rPr>
              <a:t>Part C </a:t>
            </a:r>
          </a:p>
          <a:p>
            <a:pPr algn="ctr">
              <a:lnSpc>
                <a:spcPts val="4422"/>
              </a:lnSpc>
            </a:pPr>
            <a:r>
              <a:rPr lang="en-US" sz="3158">
                <a:solidFill>
                  <a:srgbClr val="000000"/>
                </a:solidFill>
                <a:latin typeface="New Spirit"/>
                <a:ea typeface="New Spirit"/>
                <a:cs typeface="New Spirit"/>
                <a:sym typeface="New Spirit"/>
              </a:rPr>
              <a:t>EU Enlargement</a:t>
            </a:r>
            <a:r>
              <a:rPr lang="en-US" sz="3158">
                <a:solidFill>
                  <a:srgbClr val="000000"/>
                </a:solidFill>
                <a:latin typeface="New Spirit"/>
                <a:ea typeface="New Spirit"/>
                <a:cs typeface="New Spirit"/>
                <a:sym typeface="New Spirit"/>
              </a:rPr>
              <a:t>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793719" y="2807880"/>
            <a:ext cx="5612843" cy="57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42925" indent="-271462" lvl="1">
              <a:lnSpc>
                <a:spcPts val="4800"/>
              </a:lnSpc>
              <a:buAutoNum type="arabicPeriod" startAt="1"/>
            </a:pPr>
            <a:r>
              <a:rPr lang="en-US" sz="3000">
                <a:solidFill>
                  <a:srgbClr val="1C1C1C"/>
                </a:solidFill>
                <a:latin typeface="Open Sans 1"/>
                <a:ea typeface="Open Sans 1"/>
                <a:cs typeface="Open Sans 1"/>
                <a:sym typeface="Open Sans 1"/>
              </a:rPr>
              <a:t>EU Enlargement Workshop</a:t>
            </a:r>
          </a:p>
        </p:txBody>
      </p:sp>
      <p:sp>
        <p:nvSpPr>
          <p:cNvPr name="TextBox 14" id="14"/>
          <p:cNvSpPr txBox="true"/>
          <p:nvPr/>
        </p:nvSpPr>
        <p:spPr>
          <a:xfrm rot="743250">
            <a:off x="15629703" y="1741040"/>
            <a:ext cx="2896735" cy="589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8"/>
              </a:lnSpc>
            </a:pPr>
            <a:r>
              <a:rPr lang="en-US" sz="1705">
                <a:solidFill>
                  <a:srgbClr val="000000"/>
                </a:solidFill>
                <a:latin typeface="One Little Font"/>
                <a:ea typeface="One Little Font"/>
                <a:cs typeface="One Little Font"/>
                <a:sym typeface="One Little Font"/>
              </a:rPr>
              <a:t>Created by YEAs from EUNEIGHBOURS EAST 💚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12802574" y="3920465"/>
            <a:ext cx="5877278" cy="6962408"/>
            <a:chOff x="0" y="0"/>
            <a:chExt cx="1547925" cy="1833721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547925" cy="1833721"/>
            </a:xfrm>
            <a:custGeom>
              <a:avLst/>
              <a:gdLst/>
              <a:ahLst/>
              <a:cxnLst/>
              <a:rect r="r" b="b" t="t" l="l"/>
              <a:pathLst>
                <a:path h="1833721" w="1547925">
                  <a:moveTo>
                    <a:pt x="0" y="0"/>
                  </a:moveTo>
                  <a:lnTo>
                    <a:pt x="1547925" y="0"/>
                  </a:lnTo>
                  <a:lnTo>
                    <a:pt x="1547925" y="1833721"/>
                  </a:lnTo>
                  <a:lnTo>
                    <a:pt x="0" y="1833721"/>
                  </a:lnTo>
                  <a:close/>
                </a:path>
              </a:pathLst>
            </a:custGeom>
            <a:ln w="66675" cap="sq">
              <a:solidFill>
                <a:srgbClr val="77ADF9"/>
              </a:solidFill>
              <a:prstDash val="dash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38100"/>
              <a:ext cx="1547925" cy="17956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2"/>
                </a:lnSpc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13024445" y="3957026"/>
            <a:ext cx="4460988" cy="19022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82"/>
              </a:lnSpc>
            </a:pPr>
            <a:r>
              <a:rPr lang="en-US" sz="7558">
                <a:solidFill>
                  <a:srgbClr val="000000"/>
                </a:solidFill>
                <a:latin typeface="New Spirit"/>
                <a:ea typeface="New Spirit"/>
                <a:cs typeface="New Spirit"/>
                <a:sym typeface="New Spirit"/>
              </a:rPr>
              <a:t>Part D </a:t>
            </a:r>
          </a:p>
          <a:p>
            <a:pPr algn="ctr">
              <a:lnSpc>
                <a:spcPts val="4422"/>
              </a:lnSpc>
            </a:pPr>
            <a:r>
              <a:rPr lang="en-US" sz="3158">
                <a:solidFill>
                  <a:srgbClr val="000000"/>
                </a:solidFill>
                <a:latin typeface="New Spirit"/>
                <a:ea typeface="New Spirit"/>
                <a:cs typeface="New Spirit"/>
                <a:sym typeface="New Spirit"/>
              </a:rPr>
              <a:t>Erasmus+ Trip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2793719" y="5920591"/>
            <a:ext cx="5612843" cy="3009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42925" indent="-271462" lvl="1">
              <a:lnSpc>
                <a:spcPts val="4800"/>
              </a:lnSpc>
              <a:buAutoNum type="arabicPeriod" startAt="1"/>
            </a:pPr>
            <a:r>
              <a:rPr lang="en-US" sz="3000">
                <a:solidFill>
                  <a:srgbClr val="1C1C1C"/>
                </a:solidFill>
                <a:latin typeface="Open Sans 1"/>
                <a:ea typeface="Open Sans 1"/>
                <a:cs typeface="Open Sans 1"/>
                <a:sym typeface="Open Sans 1"/>
              </a:rPr>
              <a:t>Visits at National &amp; EU Institutions</a:t>
            </a:r>
          </a:p>
          <a:p>
            <a:pPr algn="l" marL="542925" indent="-271462" lvl="1">
              <a:lnSpc>
                <a:spcPts val="4800"/>
              </a:lnSpc>
              <a:buAutoNum type="arabicPeriod" startAt="1"/>
            </a:pPr>
            <a:r>
              <a:rPr lang="en-US" sz="3000">
                <a:solidFill>
                  <a:srgbClr val="1C1C1C"/>
                </a:solidFill>
                <a:latin typeface="Open Sans 1"/>
                <a:ea typeface="Open Sans 1"/>
                <a:cs typeface="Open Sans 1"/>
                <a:sym typeface="Open Sans 1"/>
              </a:rPr>
              <a:t>Workshops/Debates</a:t>
            </a:r>
          </a:p>
          <a:p>
            <a:pPr algn="l" marL="542925" indent="-271462" lvl="1">
              <a:lnSpc>
                <a:spcPts val="4800"/>
              </a:lnSpc>
              <a:buAutoNum type="arabicPeriod" startAt="1"/>
            </a:pPr>
            <a:r>
              <a:rPr lang="en-US" sz="3000">
                <a:solidFill>
                  <a:srgbClr val="1C1C1C"/>
                </a:solidFill>
                <a:latin typeface="Open Sans 1"/>
                <a:ea typeface="Open Sans 1"/>
                <a:cs typeface="Open Sans 1"/>
                <a:sym typeface="Open Sans 1"/>
              </a:rPr>
              <a:t>Discussions with politicians</a:t>
            </a:r>
          </a:p>
          <a:p>
            <a:pPr algn="l" marL="542925" indent="-271462" lvl="1">
              <a:lnSpc>
                <a:spcPts val="4800"/>
              </a:lnSpc>
              <a:buAutoNum type="arabicPeriod" startAt="1"/>
            </a:pPr>
            <a:r>
              <a:rPr lang="en-US" sz="3000">
                <a:solidFill>
                  <a:srgbClr val="1C1C1C"/>
                </a:solidFill>
                <a:latin typeface="Open Sans 1"/>
                <a:ea typeface="Open Sans 1"/>
                <a:cs typeface="Open Sans 1"/>
                <a:sym typeface="Open Sans 1"/>
              </a:rPr>
              <a:t>Informal Games</a:t>
            </a:r>
          </a:p>
        </p:txBody>
      </p:sp>
      <p:sp>
        <p:nvSpPr>
          <p:cNvPr name="TextBox 20" id="20"/>
          <p:cNvSpPr txBox="true"/>
          <p:nvPr/>
        </p:nvSpPr>
        <p:spPr>
          <a:xfrm rot="-143507">
            <a:off x="13600738" y="9095632"/>
            <a:ext cx="4278563" cy="8863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27"/>
              </a:lnSpc>
            </a:pPr>
            <a:r>
              <a:rPr lang="en-US" sz="2519">
                <a:solidFill>
                  <a:srgbClr val="000000"/>
                </a:solidFill>
                <a:latin typeface="One Little Font"/>
                <a:ea typeface="One Little Font"/>
                <a:cs typeface="One Little Font"/>
                <a:sym typeface="One Little Font"/>
              </a:rPr>
              <a:t>With partners from Lithuania and Georgia 🇱🇹🇬🇪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28903" y="165525"/>
            <a:ext cx="11756296" cy="1726350"/>
            <a:chOff x="0" y="0"/>
            <a:chExt cx="15675061" cy="230180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674995" cy="2301851"/>
            </a:xfrm>
            <a:custGeom>
              <a:avLst/>
              <a:gdLst/>
              <a:ahLst/>
              <a:cxnLst/>
              <a:rect r="r" b="b" t="t" l="l"/>
              <a:pathLst>
                <a:path h="2301851" w="15674995">
                  <a:moveTo>
                    <a:pt x="242149" y="0"/>
                  </a:moveTo>
                  <a:lnTo>
                    <a:pt x="15432847" y="0"/>
                  </a:lnTo>
                  <a:cubicBezTo>
                    <a:pt x="15566582" y="0"/>
                    <a:pt x="15674995" y="108414"/>
                    <a:pt x="15674995" y="242149"/>
                  </a:cubicBezTo>
                  <a:lnTo>
                    <a:pt x="15674995" y="2059703"/>
                  </a:lnTo>
                  <a:cubicBezTo>
                    <a:pt x="15674995" y="2123925"/>
                    <a:pt x="15649484" y="2185516"/>
                    <a:pt x="15604071" y="2230928"/>
                  </a:cubicBezTo>
                  <a:cubicBezTo>
                    <a:pt x="15558660" y="2276339"/>
                    <a:pt x="15497068" y="2301851"/>
                    <a:pt x="15432847" y="2301851"/>
                  </a:cubicBezTo>
                  <a:lnTo>
                    <a:pt x="242149" y="2301851"/>
                  </a:lnTo>
                  <a:cubicBezTo>
                    <a:pt x="108414" y="2301851"/>
                    <a:pt x="0" y="2193438"/>
                    <a:pt x="0" y="2059703"/>
                  </a:cubicBezTo>
                  <a:lnTo>
                    <a:pt x="0" y="242149"/>
                  </a:lnTo>
                  <a:cubicBezTo>
                    <a:pt x="0" y="108414"/>
                    <a:pt x="108414" y="0"/>
                    <a:pt x="242149" y="0"/>
                  </a:cubicBezTo>
                  <a:close/>
                </a:path>
              </a:pathLst>
            </a:custGeom>
            <a:solidFill>
              <a:srgbClr val="F7C908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15675061" cy="2330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9720"/>
                </a:lnSpc>
              </a:pPr>
              <a:r>
                <a:rPr lang="en-US" b="true" sz="8100" i="true">
                  <a:solidFill>
                    <a:srgbClr val="1C1C1C"/>
                  </a:solidFill>
                  <a:latin typeface="Arimo Bold Italics"/>
                  <a:ea typeface="Arimo Bold Italics"/>
                  <a:cs typeface="Arimo Bold Italics"/>
                  <a:sym typeface="Arimo Bold Italics"/>
                </a:rPr>
                <a:t>ERASMUS+ PROJECTS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49438" y="6852924"/>
            <a:ext cx="3719396" cy="2078212"/>
          </a:xfrm>
          <a:custGeom>
            <a:avLst/>
            <a:gdLst/>
            <a:ahLst/>
            <a:cxnLst/>
            <a:rect r="r" b="b" t="t" l="l"/>
            <a:pathLst>
              <a:path h="2078212" w="3719396">
                <a:moveTo>
                  <a:pt x="0" y="0"/>
                </a:moveTo>
                <a:lnTo>
                  <a:pt x="3719396" y="0"/>
                </a:lnTo>
                <a:lnTo>
                  <a:pt x="3719396" y="2078212"/>
                </a:lnTo>
                <a:lnTo>
                  <a:pt x="0" y="20782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768834" y="6852924"/>
            <a:ext cx="2770950" cy="2078212"/>
          </a:xfrm>
          <a:custGeom>
            <a:avLst/>
            <a:gdLst/>
            <a:ahLst/>
            <a:cxnLst/>
            <a:rect r="r" b="b" t="t" l="l"/>
            <a:pathLst>
              <a:path h="2078212" w="2770950">
                <a:moveTo>
                  <a:pt x="0" y="0"/>
                </a:moveTo>
                <a:lnTo>
                  <a:pt x="2770950" y="0"/>
                </a:lnTo>
                <a:lnTo>
                  <a:pt x="2770950" y="2078212"/>
                </a:lnTo>
                <a:lnTo>
                  <a:pt x="0" y="20782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539784" y="6852924"/>
            <a:ext cx="2770950" cy="2078212"/>
          </a:xfrm>
          <a:custGeom>
            <a:avLst/>
            <a:gdLst/>
            <a:ahLst/>
            <a:cxnLst/>
            <a:rect r="r" b="b" t="t" l="l"/>
            <a:pathLst>
              <a:path h="2078212" w="2770950">
                <a:moveTo>
                  <a:pt x="0" y="0"/>
                </a:moveTo>
                <a:lnTo>
                  <a:pt x="2770950" y="0"/>
                </a:lnTo>
                <a:lnTo>
                  <a:pt x="2770950" y="2078212"/>
                </a:lnTo>
                <a:lnTo>
                  <a:pt x="0" y="20782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310734" y="6852924"/>
            <a:ext cx="2738730" cy="2078212"/>
          </a:xfrm>
          <a:custGeom>
            <a:avLst/>
            <a:gdLst/>
            <a:ahLst/>
            <a:cxnLst/>
            <a:rect r="r" b="b" t="t" l="l"/>
            <a:pathLst>
              <a:path h="2078212" w="2738730">
                <a:moveTo>
                  <a:pt x="0" y="0"/>
                </a:moveTo>
                <a:lnTo>
                  <a:pt x="2738730" y="0"/>
                </a:lnTo>
                <a:lnTo>
                  <a:pt x="2738730" y="2078212"/>
                </a:lnTo>
                <a:lnTo>
                  <a:pt x="0" y="20782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049464" y="6852924"/>
            <a:ext cx="3119268" cy="2078212"/>
          </a:xfrm>
          <a:custGeom>
            <a:avLst/>
            <a:gdLst/>
            <a:ahLst/>
            <a:cxnLst/>
            <a:rect r="r" b="b" t="t" l="l"/>
            <a:pathLst>
              <a:path h="2078212" w="3119268">
                <a:moveTo>
                  <a:pt x="0" y="0"/>
                </a:moveTo>
                <a:lnTo>
                  <a:pt x="3119268" y="0"/>
                </a:lnTo>
                <a:lnTo>
                  <a:pt x="3119268" y="2078212"/>
                </a:lnTo>
                <a:lnTo>
                  <a:pt x="0" y="207821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168732" y="6852924"/>
            <a:ext cx="3119268" cy="2078212"/>
          </a:xfrm>
          <a:custGeom>
            <a:avLst/>
            <a:gdLst/>
            <a:ahLst/>
            <a:cxnLst/>
            <a:rect r="r" b="b" t="t" l="l"/>
            <a:pathLst>
              <a:path h="2078212" w="3119268">
                <a:moveTo>
                  <a:pt x="0" y="0"/>
                </a:moveTo>
                <a:lnTo>
                  <a:pt x="3119268" y="0"/>
                </a:lnTo>
                <a:lnTo>
                  <a:pt x="3119268" y="2078212"/>
                </a:lnTo>
                <a:lnTo>
                  <a:pt x="0" y="207821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696209" y="4144009"/>
            <a:ext cx="2409046" cy="1817735"/>
          </a:xfrm>
          <a:custGeom>
            <a:avLst/>
            <a:gdLst/>
            <a:ahLst/>
            <a:cxnLst/>
            <a:rect r="r" b="b" t="t" l="l"/>
            <a:pathLst>
              <a:path h="1817735" w="2409046">
                <a:moveTo>
                  <a:pt x="0" y="0"/>
                </a:moveTo>
                <a:lnTo>
                  <a:pt x="2409046" y="0"/>
                </a:lnTo>
                <a:lnTo>
                  <a:pt x="2409046" y="1817735"/>
                </a:lnTo>
                <a:lnTo>
                  <a:pt x="0" y="181773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3105255" y="4144009"/>
            <a:ext cx="2419859" cy="1817735"/>
          </a:xfrm>
          <a:custGeom>
            <a:avLst/>
            <a:gdLst/>
            <a:ahLst/>
            <a:cxnLst/>
            <a:rect r="r" b="b" t="t" l="l"/>
            <a:pathLst>
              <a:path h="1817735" w="2419859">
                <a:moveTo>
                  <a:pt x="0" y="0"/>
                </a:moveTo>
                <a:lnTo>
                  <a:pt x="2419859" y="0"/>
                </a:lnTo>
                <a:lnTo>
                  <a:pt x="2419859" y="1817735"/>
                </a:lnTo>
                <a:lnTo>
                  <a:pt x="0" y="181773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5525114" y="4144009"/>
            <a:ext cx="2743672" cy="1827971"/>
          </a:xfrm>
          <a:custGeom>
            <a:avLst/>
            <a:gdLst/>
            <a:ahLst/>
            <a:cxnLst/>
            <a:rect r="r" b="b" t="t" l="l"/>
            <a:pathLst>
              <a:path h="1827971" w="2743672">
                <a:moveTo>
                  <a:pt x="0" y="0"/>
                </a:moveTo>
                <a:lnTo>
                  <a:pt x="2743672" y="0"/>
                </a:lnTo>
                <a:lnTo>
                  <a:pt x="2743672" y="1827972"/>
                </a:lnTo>
                <a:lnTo>
                  <a:pt x="0" y="1827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528903" y="1929446"/>
            <a:ext cx="11756296" cy="1293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82"/>
              </a:lnSpc>
            </a:pPr>
            <a:r>
              <a:rPr lang="en-US" sz="7558">
                <a:solidFill>
                  <a:srgbClr val="000000"/>
                </a:solidFill>
                <a:latin typeface="New Spirit"/>
                <a:ea typeface="New Spirit"/>
                <a:cs typeface="New Spirit"/>
                <a:sym typeface="New Spirit"/>
              </a:rPr>
              <a:t>Project A (by YED)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28700" y="3586269"/>
            <a:ext cx="1030659" cy="557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8"/>
              </a:lnSpc>
            </a:pPr>
            <a:r>
              <a:rPr lang="en-US" sz="30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Date: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463468" y="3231907"/>
            <a:ext cx="4283556" cy="9121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74"/>
              </a:lnSpc>
            </a:pPr>
            <a:r>
              <a:rPr lang="en-US" sz="541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22/06 - 02/07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371057" y="4710513"/>
            <a:ext cx="1376604" cy="557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8"/>
              </a:lnSpc>
            </a:pPr>
            <a:r>
              <a:rPr lang="en-US" sz="30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Places: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999531" y="4356151"/>
            <a:ext cx="7494984" cy="9198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74"/>
              </a:lnSpc>
            </a:pPr>
            <a:r>
              <a:rPr lang="en-US" sz="541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Bru</a:t>
            </a:r>
            <a:r>
              <a:rPr lang="en-US" sz="5410">
                <a:solidFill>
                  <a:srgbClr val="F3D157"/>
                </a:solidFill>
                <a:latin typeface="Open Sans 2"/>
                <a:ea typeface="Open Sans 2"/>
                <a:cs typeface="Open Sans 2"/>
                <a:sym typeface="Open Sans 2"/>
              </a:rPr>
              <a:t>ss</a:t>
            </a:r>
            <a:r>
              <a:rPr lang="en-US" sz="5410">
                <a:solidFill>
                  <a:srgbClr val="DA3821"/>
                </a:solidFill>
                <a:latin typeface="Open Sans 2"/>
                <a:ea typeface="Open Sans 2"/>
                <a:cs typeface="Open Sans 2"/>
                <a:sym typeface="Open Sans 2"/>
              </a:rPr>
              <a:t>els</a:t>
            </a:r>
            <a:r>
              <a:rPr lang="en-US" sz="541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&amp; </a:t>
            </a:r>
            <a:r>
              <a:rPr lang="en-US" sz="5410">
                <a:solidFill>
                  <a:srgbClr val="003399"/>
                </a:solidFill>
                <a:latin typeface="Open Sans 2"/>
                <a:ea typeface="Open Sans 2"/>
                <a:cs typeface="Open Sans 2"/>
                <a:sym typeface="Open Sans 2"/>
              </a:rPr>
              <a:t>Stra</a:t>
            </a:r>
            <a:r>
              <a:rPr lang="en-US" sz="541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sbo</a:t>
            </a:r>
            <a:r>
              <a:rPr lang="en-US" sz="5410">
                <a:solidFill>
                  <a:srgbClr val="DA3821"/>
                </a:solidFill>
                <a:latin typeface="Open Sans 2"/>
                <a:ea typeface="Open Sans 2"/>
                <a:cs typeface="Open Sans 2"/>
                <a:sym typeface="Open Sans 2"/>
              </a:rPr>
              <a:t>urg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059359" y="5837984"/>
            <a:ext cx="2478759" cy="557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8"/>
              </a:lnSpc>
            </a:pPr>
            <a:r>
              <a:rPr lang="en-US" sz="30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Participants: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756960" y="5424795"/>
            <a:ext cx="1231869" cy="9121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74"/>
              </a:lnSpc>
            </a:pPr>
            <a:r>
              <a:rPr lang="en-US" sz="541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10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49438" y="8972149"/>
            <a:ext cx="3719396" cy="566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16"/>
              </a:lnSpc>
            </a:pPr>
            <a:r>
              <a:rPr lang="en-US" sz="3297">
                <a:solidFill>
                  <a:srgbClr val="000000"/>
                </a:solidFill>
                <a:latin typeface="One Little Font"/>
                <a:ea typeface="One Little Font"/>
                <a:cs typeface="One Little Font"/>
                <a:sym typeface="One Little Font"/>
              </a:rPr>
              <a:t>European Commission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3768834" y="8991199"/>
            <a:ext cx="2770950" cy="9809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7"/>
              </a:lnSpc>
            </a:pPr>
            <a:r>
              <a:rPr lang="en-US" sz="2826">
                <a:solidFill>
                  <a:srgbClr val="000000"/>
                </a:solidFill>
                <a:latin typeface="One Little Font"/>
                <a:ea typeface="One Little Font"/>
                <a:cs typeface="One Little Font"/>
                <a:sym typeface="One Little Font"/>
              </a:rPr>
              <a:t>European Council / Council of the EU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6539784" y="8991199"/>
            <a:ext cx="2770950" cy="9809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7"/>
              </a:lnSpc>
            </a:pPr>
            <a:r>
              <a:rPr lang="en-US" sz="2826">
                <a:solidFill>
                  <a:srgbClr val="000000"/>
                </a:solidFill>
                <a:latin typeface="One Little Font"/>
                <a:ea typeface="One Little Font"/>
                <a:cs typeface="One Little Font"/>
                <a:sym typeface="One Little Font"/>
              </a:rPr>
              <a:t>European External Action Service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696209" y="6006652"/>
            <a:ext cx="2409046" cy="3896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8"/>
              </a:lnSpc>
            </a:pPr>
            <a:r>
              <a:rPr lang="en-US" sz="2320">
                <a:solidFill>
                  <a:srgbClr val="000000"/>
                </a:solidFill>
                <a:latin typeface="One Little Font"/>
                <a:ea typeface="One Little Font"/>
                <a:cs typeface="One Little Font"/>
                <a:sym typeface="One Little Font"/>
              </a:rPr>
              <a:t>Belgian Federal Parliament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2081684" y="9000724"/>
            <a:ext cx="3087048" cy="437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93"/>
              </a:lnSpc>
            </a:pPr>
            <a:r>
              <a:rPr lang="en-US" sz="2638">
                <a:solidFill>
                  <a:srgbClr val="000000"/>
                </a:solidFill>
                <a:latin typeface="One Little Font"/>
                <a:ea typeface="One Little Font"/>
                <a:cs typeface="One Little Font"/>
                <a:sym typeface="One Little Font"/>
              </a:rPr>
              <a:t>Committee of Regions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5200952" y="9000724"/>
            <a:ext cx="3087048" cy="9043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93"/>
              </a:lnSpc>
            </a:pPr>
            <a:r>
              <a:rPr lang="en-US" sz="2638">
                <a:solidFill>
                  <a:srgbClr val="000000"/>
                </a:solidFill>
                <a:latin typeface="One Little Font"/>
                <a:ea typeface="One Little Font"/>
                <a:cs typeface="One Little Font"/>
                <a:sym typeface="One Little Font"/>
              </a:rPr>
              <a:t>House of European History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3116068" y="6010747"/>
            <a:ext cx="2409046" cy="3896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8"/>
              </a:lnSpc>
            </a:pPr>
            <a:r>
              <a:rPr lang="en-US" sz="2320">
                <a:solidFill>
                  <a:srgbClr val="000000"/>
                </a:solidFill>
                <a:latin typeface="One Little Font"/>
                <a:ea typeface="One Little Font"/>
                <a:cs typeface="One Little Font"/>
                <a:sym typeface="One Little Font"/>
              </a:rPr>
              <a:t>European Parliament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5535324" y="6010747"/>
            <a:ext cx="2733462" cy="3896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8"/>
              </a:lnSpc>
            </a:pPr>
            <a:r>
              <a:rPr lang="en-US" sz="2320">
                <a:solidFill>
                  <a:srgbClr val="000000"/>
                </a:solidFill>
                <a:latin typeface="One Little Font"/>
                <a:ea typeface="One Little Font"/>
                <a:cs typeface="One Little Font"/>
                <a:sym typeface="One Little Font"/>
              </a:rPr>
              <a:t>European Ombudsman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9310734" y="8969236"/>
            <a:ext cx="2738730" cy="1271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13"/>
              </a:lnSpc>
            </a:pPr>
            <a:r>
              <a:rPr lang="en-US" sz="2438">
                <a:solidFill>
                  <a:srgbClr val="000000"/>
                </a:solidFill>
                <a:latin typeface="One Little Font"/>
                <a:ea typeface="One Little Font"/>
                <a:cs typeface="One Little Font"/>
                <a:sym typeface="One Little Font"/>
              </a:rPr>
              <a:t>European Economic and Social Committee </a:t>
            </a:r>
          </a:p>
        </p:txBody>
      </p:sp>
      <p:grpSp>
        <p:nvGrpSpPr>
          <p:cNvPr name="Group 30" id="30"/>
          <p:cNvGrpSpPr/>
          <p:nvPr/>
        </p:nvGrpSpPr>
        <p:grpSpPr>
          <a:xfrm rot="0">
            <a:off x="10670459" y="1968728"/>
            <a:ext cx="8071012" cy="2070506"/>
            <a:chOff x="0" y="0"/>
            <a:chExt cx="2125699" cy="545318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2125699" cy="545318"/>
            </a:xfrm>
            <a:custGeom>
              <a:avLst/>
              <a:gdLst/>
              <a:ahLst/>
              <a:cxnLst/>
              <a:rect r="r" b="b" t="t" l="l"/>
              <a:pathLst>
                <a:path h="545318" w="2125699">
                  <a:moveTo>
                    <a:pt x="0" y="0"/>
                  </a:moveTo>
                  <a:lnTo>
                    <a:pt x="2125699" y="0"/>
                  </a:lnTo>
                  <a:lnTo>
                    <a:pt x="2125699" y="545318"/>
                  </a:lnTo>
                  <a:lnTo>
                    <a:pt x="0" y="545318"/>
                  </a:lnTo>
                  <a:close/>
                </a:path>
              </a:pathLst>
            </a:custGeom>
            <a:ln w="66675" cap="sq">
              <a:solidFill>
                <a:srgbClr val="77ADF9"/>
              </a:solidFill>
              <a:prstDash val="dash"/>
              <a:miter/>
            </a:ln>
          </p:spPr>
        </p:sp>
        <p:sp>
          <p:nvSpPr>
            <p:cNvPr name="TextBox 32" id="32"/>
            <p:cNvSpPr txBox="true"/>
            <p:nvPr/>
          </p:nvSpPr>
          <p:spPr>
            <a:xfrm>
              <a:off x="0" y="38100"/>
              <a:ext cx="2125699" cy="5072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2"/>
                </a:lnSpc>
              </a:pPr>
            </a:p>
          </p:txBody>
        </p:sp>
      </p:grpSp>
      <p:sp>
        <p:nvSpPr>
          <p:cNvPr name="TextBox 33" id="33"/>
          <p:cNvSpPr txBox="true"/>
          <p:nvPr/>
        </p:nvSpPr>
        <p:spPr>
          <a:xfrm rot="0">
            <a:off x="10836064" y="1996121"/>
            <a:ext cx="7432722" cy="6794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New Spirit"/>
                <a:ea typeface="New Spirit"/>
                <a:cs typeface="New Spirit"/>
                <a:sym typeface="New Spirit"/>
              </a:rPr>
              <a:t>Project B (by Georgian Partner)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0969725" y="2706061"/>
            <a:ext cx="831354" cy="441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Date: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1900732" y="2618421"/>
            <a:ext cx="5823661" cy="519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8"/>
              </a:lnSpc>
            </a:pPr>
            <a:r>
              <a:rPr lang="en-US" sz="3099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First Week of September 2026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0969725" y="3337651"/>
            <a:ext cx="1360587" cy="441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Country: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2511673" y="3303256"/>
            <a:ext cx="1520364" cy="519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8"/>
              </a:lnSpc>
            </a:pPr>
            <a:r>
              <a:rPr lang="en-US" sz="3099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Georgia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DAHAEcUJvAY</dc:identifier>
  <dcterms:modified xsi:type="dcterms:W3CDTF">2011-08-01T06:04:30Z</dcterms:modified>
  <cp:revision>1</cp:revision>
  <dc:title>Lesson A - Introduction to the Reformed YED (EPAS)_PART 1 - ENG</dc:title>
</cp:coreProperties>
</file>