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56" r:id="rId4"/>
    <p:sldId id="258"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1" d="100"/>
          <a:sy n="71" d="100"/>
        </p:scale>
        <p:origin x="351"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01E24B38-A9AE-43E0-AF9C-2772D853A30D}"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4" name="Date Placeholder 3"/>
          <p:cNvSpPr>
            <a:spLocks noGrp="1"/>
          </p:cNvSpPr>
          <p:nvPr>
            <p:ph type="dt" sz="half" idx="10"/>
          </p:nvPr>
        </p:nvSpPr>
        <p:spPr/>
        <p:txBody>
          <a:bodyPr/>
          <a:lstStyle/>
          <a:p>
            <a:fld id="{01E24B38-A9AE-43E0-AF9C-2772D853A30D}"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4" name="Date Placeholder 3"/>
          <p:cNvSpPr>
            <a:spLocks noGrp="1"/>
          </p:cNvSpPr>
          <p:nvPr>
            <p:ph type="dt" sz="half" idx="10"/>
          </p:nvPr>
        </p:nvSpPr>
        <p:spPr/>
        <p:txBody>
          <a:bodyPr/>
          <a:lstStyle/>
          <a:p>
            <a:fld id="{01E24B38-A9AE-43E0-AF9C-2772D853A30D}"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4" name="Date Placeholder 3"/>
          <p:cNvSpPr>
            <a:spLocks noGrp="1"/>
          </p:cNvSpPr>
          <p:nvPr>
            <p:ph type="dt" sz="half" idx="10"/>
          </p:nvPr>
        </p:nvSpPr>
        <p:spPr/>
        <p:txBody>
          <a:bodyPr/>
          <a:lstStyle/>
          <a:p>
            <a:fld id="{01E24B38-A9AE-43E0-AF9C-2772D853A30D}"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1E24B38-A9AE-43E0-AF9C-2772D853A30D}"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5" name="Date Placeholder 4"/>
          <p:cNvSpPr>
            <a:spLocks noGrp="1"/>
          </p:cNvSpPr>
          <p:nvPr>
            <p:ph type="dt" sz="half" idx="10"/>
          </p:nvPr>
        </p:nvSpPr>
        <p:spPr/>
        <p:txBody>
          <a:bodyPr/>
          <a:lstStyle/>
          <a:p>
            <a:fld id="{01E24B38-A9AE-43E0-AF9C-2772D853A30D}"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7" name="Date Placeholder 6"/>
          <p:cNvSpPr>
            <a:spLocks noGrp="1"/>
          </p:cNvSpPr>
          <p:nvPr>
            <p:ph type="dt" sz="half" idx="10"/>
          </p:nvPr>
        </p:nvSpPr>
        <p:spPr/>
        <p:txBody>
          <a:bodyPr/>
          <a:lstStyle/>
          <a:p>
            <a:fld id="{01E24B38-A9AE-43E0-AF9C-2772D853A30D}" type="datetimeFigureOut">
              <a:rPr lang="en-SG" smtClean="0"/>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01E24B38-A9AE-43E0-AF9C-2772D853A30D}" type="datetimeFigureOut">
              <a:rPr lang="en-SG" smtClean="0"/>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24B38-A9AE-43E0-AF9C-2772D853A30D}" type="datetimeFigureOut">
              <a:rPr lang="en-SG" smtClean="0"/>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1E24B38-A9AE-43E0-AF9C-2772D853A30D}"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1E24B38-A9AE-43E0-AF9C-2772D853A30D}"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4F3A67C-9CA4-4C7E-8B97-85EC07C34710}" type="slidenum">
              <a:rPr lang="en-SG" smtClean="0"/>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E24B38-A9AE-43E0-AF9C-2772D853A30D}" type="datetimeFigureOut">
              <a:rPr lang="en-SG" smtClean="0"/>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F3A67C-9CA4-4C7E-8B97-85EC07C34710}" type="slidenum">
              <a:rPr lang="en-SG" smtClean="0"/>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a:blip r:embed="rId1"/>
          <a:srcRect t="15746"/>
          <a:stretch>
            <a:fillRect/>
          </a:stretch>
        </p:blipFill>
        <p:spPr>
          <a:xfrm>
            <a:off x="20" y="1282"/>
            <a:ext cx="12191980" cy="68567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Grp="1" noRot="1" noChangeAspect="1" noMove="1" noResize="1" noEditPoints="1" noAdjustHandles="1" noChangeArrowheads="1" noChangeShapeType="1" noTextEdit="1"/>
          </p:cNvSpPr>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953342" y="484742"/>
            <a:ext cx="7100194" cy="5665144"/>
          </a:xfrm>
        </p:spPr>
        <p:txBody>
          <a:bodyPr>
            <a:normAutofit/>
          </a:bodyPr>
          <a:lstStyle/>
          <a:p>
            <a:pPr algn="l"/>
            <a:r>
              <a:rPr lang="en-US" sz="2400" b="1" dirty="0">
                <a:solidFill>
                  <a:schemeClr val="bg1"/>
                </a:solidFill>
              </a:rPr>
              <a:t>SAJORA EDIBLES INDUSTRIES (M) SDN BHD</a:t>
            </a:r>
            <a:r>
              <a:rPr lang="en-US" sz="2400" dirty="0">
                <a:solidFill>
                  <a:schemeClr val="bg1"/>
                </a:solidFill>
              </a:rPr>
              <a:t> was established to meet the growing global demand for edible oils and integrated commodity trading solutions. Our foundation is built on more than just transactions; it is built on a legacy of trust, operational excellence, and a proven ability to navigate and thrive in evolving market conditions.</a:t>
            </a:r>
            <a:br>
              <a:rPr lang="en-US" sz="2400" dirty="0">
                <a:solidFill>
                  <a:schemeClr val="bg1"/>
                </a:solidFill>
              </a:rPr>
            </a:br>
            <a:br>
              <a:rPr lang="en-US" sz="2400" dirty="0">
                <a:solidFill>
                  <a:schemeClr val="bg1"/>
                </a:solidFill>
              </a:rPr>
            </a:br>
            <a:r>
              <a:rPr lang="en-US" sz="2400" dirty="0">
                <a:solidFill>
                  <a:schemeClr val="bg1"/>
                </a:solidFill>
              </a:rPr>
              <a:t>We are steered by leadership with a demonstrable history of building and managing successful, high-revenue commodity enterprises across Southeast Asia. This deep-rooted expertise ensures that every partnership with SAJORA is supported by strategic insight, rigorous execution, and an unwavering commitment to quality and sustainability.</a:t>
            </a:r>
            <a:br>
              <a:rPr lang="en-US" sz="1600" dirty="0">
                <a:solidFill>
                  <a:srgbClr val="FFFFFF"/>
                </a:solidFill>
              </a:rPr>
            </a:br>
            <a:endParaRPr lang="en-SG" sz="1600" dirty="0">
              <a:solidFill>
                <a:srgbClr val="FFFFFF"/>
              </a:solidFill>
            </a:endParaRPr>
          </a:p>
        </p:txBody>
      </p:sp>
      <p:sp>
        <p:nvSpPr>
          <p:cNvPr id="21" name="Rectangle 20"/>
          <p:cNvSpPr>
            <a:spLocks noGrp="1" noRot="1" noChangeAspect="1" noMove="1" noResize="1" noEditPoints="1" noAdjustHandles="1" noChangeArrowheads="1" noChangeShapeType="1" noTextEdit="1"/>
          </p:cNvSpPr>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Our Leadership:</a:t>
            </a:r>
            <a:r>
              <a:rPr lang="en-US" sz="4000">
                <a:solidFill>
                  <a:srgbClr val="FFFFFF"/>
                </a:solidFill>
              </a:rPr>
              <a:t> A Pillar of Proven Success</a:t>
            </a:r>
            <a:endParaRPr lang="en-SG" sz="4000">
              <a:solidFill>
                <a:srgbClr val="FFFFFF"/>
              </a:solidFill>
            </a:endParaRPr>
          </a:p>
        </p:txBody>
      </p:sp>
      <p:sp>
        <p:nvSpPr>
          <p:cNvPr id="3" name="Content Placeholder 2"/>
          <p:cNvSpPr>
            <a:spLocks noGrp="1"/>
          </p:cNvSpPr>
          <p:nvPr>
            <p:ph idx="1"/>
          </p:nvPr>
        </p:nvSpPr>
        <p:spPr>
          <a:xfrm>
            <a:off x="6249771" y="261650"/>
            <a:ext cx="5261049" cy="5394083"/>
          </a:xfrm>
        </p:spPr>
        <p:txBody>
          <a:bodyPr anchor="ctr">
            <a:normAutofit lnSpcReduction="10000"/>
          </a:bodyPr>
          <a:lstStyle/>
          <a:p>
            <a:pPr marL="0" indent="0">
              <a:lnSpc>
                <a:spcPct val="150000"/>
              </a:lnSpc>
              <a:buNone/>
            </a:pPr>
            <a:r>
              <a:rPr lang="en-US" sz="2400" dirty="0"/>
              <a:t>The strategic vision of SAJORA is guided by combined experience of over 30 years of unparalleled success in commodity business management, international trade and regional business network. It is a testament to building, managing, and expanding enterprises that generate significant revenue and execute complex, high-value international transactions.</a:t>
            </a:r>
            <a:endParaRPr lang="en-SG"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60895" y="55880"/>
            <a:ext cx="4660265" cy="1273175"/>
          </a:xfrm>
        </p:spPr>
        <p:txBody>
          <a:bodyPr>
            <a:normAutofit/>
          </a:bodyPr>
          <a:lstStyle/>
          <a:p>
            <a:r>
              <a:rPr lang="en-SG" sz="4000" dirty="0"/>
              <a:t>MISSION &amp; VISION</a:t>
            </a:r>
            <a:endParaRPr lang="en-SG" sz="4000" dirty="0"/>
          </a:p>
        </p:txBody>
      </p:sp>
      <p:pic>
        <p:nvPicPr>
          <p:cNvPr id="5" name="Picture 4"/>
          <p:cNvPicPr>
            <a:picLocks noChangeAspect="1"/>
          </p:cNvPicPr>
          <p:nvPr/>
        </p:nvPicPr>
        <p:blipFill>
          <a:blip r:embed="rId1"/>
          <a:srcRect l="19921" r="12903" b="-1"/>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p:cNvSpPr>
            <a:spLocks noGrp="1"/>
          </p:cNvSpPr>
          <p:nvPr>
            <p:ph idx="1"/>
          </p:nvPr>
        </p:nvSpPr>
        <p:spPr>
          <a:xfrm>
            <a:off x="7161125" y="1328963"/>
            <a:ext cx="4660257" cy="4959379"/>
          </a:xfrm>
        </p:spPr>
        <p:txBody>
          <a:bodyPr>
            <a:noAutofit/>
          </a:bodyPr>
          <a:lstStyle/>
          <a:p>
            <a:r>
              <a:rPr lang="en-US" sz="2400" b="1" dirty="0"/>
              <a:t>Our Mission:</a:t>
            </a:r>
            <a:r>
              <a:rPr lang="en-US" sz="2400" dirty="0"/>
              <a:t> To deliver dependable supply chain solutions through strong commercial relationships, market intelligence, and a focus on sustainable trading practices—particularly within the vital palm oil sector.</a:t>
            </a:r>
            <a:endParaRPr lang="en-US" sz="2400" dirty="0"/>
          </a:p>
          <a:p>
            <a:pPr marL="0" indent="0">
              <a:buFont typeface="Arial" panose="020B0604020202020204" pitchFamily="34" charset="0"/>
              <a:buNone/>
            </a:pPr>
            <a:endParaRPr lang="en-SG" altLang="en-US" sz="2400" dirty="0"/>
          </a:p>
          <a:p>
            <a:pPr>
              <a:buFont typeface="Arial" panose="020B0604020202020204" pitchFamily="34" charset="0"/>
              <a:buChar char="•"/>
            </a:pPr>
            <a:r>
              <a:rPr lang="en-US" sz="2400" b="1" dirty="0"/>
              <a:t>Our Vision: </a:t>
            </a:r>
            <a:r>
              <a:rPr lang="en-US" sz="2400" dirty="0"/>
              <a:t>To be a trusted trading partner in the palm oil and commodities sector, recognized for operational excellence, sustainability, and long-term partnerships</a:t>
            </a:r>
            <a:endParaRPr lang="en-SG"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Words>
  <Application>WPS Presentation</Application>
  <PresentationFormat>Widescreen</PresentationFormat>
  <Paragraphs>12</Paragraphs>
  <Slides>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vt:i4>
      </vt:variant>
    </vt:vector>
  </HeadingPairs>
  <TitlesOfParts>
    <vt:vector size="15" baseType="lpstr">
      <vt:lpstr>Arial</vt:lpstr>
      <vt:lpstr>SimSun</vt:lpstr>
      <vt:lpstr>Wingdings</vt:lpstr>
      <vt:lpstr>Aptos</vt:lpstr>
      <vt:lpstr>Segoe UI</vt:lpstr>
      <vt:lpstr>Microsoft YaHei</vt:lpstr>
      <vt:lpstr>Arial Unicode MS</vt:lpstr>
      <vt:lpstr>Aptos Display</vt:lpstr>
      <vt:lpstr>Segoe UI Variable Display</vt:lpstr>
      <vt:lpstr>Calibri</vt:lpstr>
      <vt:lpstr>Office Theme</vt:lpstr>
      <vt:lpstr>PowerPoint 演示文稿</vt:lpstr>
      <vt:lpstr>SAJORA EDIBLES INDUSTRIES (M) SDN BHD was established to meet the growing global demand for edible oils and integrated commodity trading solutions. Our foundation is built on more than just transactions; it is built on a legacy of trust, operational excellence, and a proven ability to navigate and thrive in evolving market conditions.  We are steered by leadership with a demonstrable history of building and managing successful, high-revenue commodity enterprises across Southeast Asia. This deep-rooted expertise ensures that every partnership with SAJORA is supported by strategic insight, rigorous execution, and an unwavering commitment to quality and sustainability. </vt:lpstr>
      <vt:lpstr>Our Leadership: A Pillar of Proven Success</vt:lpstr>
      <vt:lpstr>MISSION AND VISION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MUTAZA SARBINI</dc:creator>
  <cp:lastModifiedBy>Mutaza</cp:lastModifiedBy>
  <cp:revision>4</cp:revision>
  <dcterms:created xsi:type="dcterms:W3CDTF">2026-01-10T11:11:00Z</dcterms:created>
  <dcterms:modified xsi:type="dcterms:W3CDTF">2026-01-11T03:21:45Z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624C041A28CB4E9A882896F253E68C14_13</vt:lpwstr>
  </property>
  <property fmtid="{D5CDD505-2E9C-101B-9397-08002B2CF9AE}" pid="3" name="KSOProductBuildVer">
    <vt:lpwstr>1033-12.2.0.23196</vt:lpwstr>
  </property>
</Properties>
</file>