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37" r:id="rId5"/>
  </p:sldMasterIdLst>
  <p:notesMasterIdLst>
    <p:notesMasterId r:id="rId37"/>
  </p:notesMasterIdLst>
  <p:handoutMasterIdLst>
    <p:handoutMasterId r:id="rId38"/>
  </p:handoutMasterIdLst>
  <p:sldIdLst>
    <p:sldId id="471" r:id="rId6"/>
    <p:sldId id="472" r:id="rId7"/>
    <p:sldId id="473" r:id="rId8"/>
    <p:sldId id="419" r:id="rId9"/>
    <p:sldId id="465" r:id="rId10"/>
    <p:sldId id="466"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467" r:id="rId26"/>
    <p:sldId id="468" r:id="rId27"/>
    <p:sldId id="469" r:id="rId28"/>
    <p:sldId id="470" r:id="rId29"/>
    <p:sldId id="463" r:id="rId30"/>
    <p:sldId id="475" r:id="rId31"/>
    <p:sldId id="477" r:id="rId32"/>
    <p:sldId id="420" r:id="rId33"/>
    <p:sldId id="422" r:id="rId34"/>
    <p:sldId id="474" r:id="rId35"/>
    <p:sldId id="412" r:id="rId36"/>
  </p:sldIdLst>
  <p:sldSz cx="12192000" cy="6858000"/>
  <p:notesSz cx="16256000" cy="9144000"/>
  <p:embeddedFontLst>
    <p:embeddedFont>
      <p:font typeface="Nunito Sans" pitchFamily="2" charset="0"/>
      <p:regular r:id="rId39"/>
      <p:bold r:id="rId40"/>
      <p:italic r:id="rId41"/>
      <p:boldItalic r:id="rId42"/>
    </p:embeddedFont>
    <p:embeddedFont>
      <p:font typeface="Nunito Sans Black" pitchFamily="2" charset="0"/>
      <p:bold r:id="rId43"/>
      <p:boldItalic r:id="rId44"/>
    </p:embeddedFont>
    <p:embeddedFont>
      <p:font typeface="Nunito Sans SemiBold" pitchFamily="2" charset="0"/>
      <p:bold r:id="rId45"/>
      <p:boldItalic r:id="rId46"/>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82"/>
    <a:srgbClr val="3CB664"/>
    <a:srgbClr val="006EE0"/>
    <a:srgbClr val="FF912A"/>
    <a:srgbClr val="FFE627"/>
    <a:srgbClr val="7414DC"/>
    <a:srgbClr val="E22E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908" autoAdjust="0"/>
  </p:normalViewPr>
  <p:slideViewPr>
    <p:cSldViewPr snapToGrid="0">
      <p:cViewPr varScale="1">
        <p:scale>
          <a:sx n="53" d="100"/>
          <a:sy n="53" d="100"/>
        </p:scale>
        <p:origin x="1810" y="58"/>
      </p:cViewPr>
      <p:guideLst>
        <p:guide orient="horz" pos="2160"/>
        <p:guide pos="162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46"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Fox" userId="fb3eb24cff3a8c3d" providerId="LiveId" clId="{2F5C9FA4-22AA-43A5-90A4-5B4F1AA4F8B5}"/>
    <pc:docChg chg="modSld">
      <pc:chgData name="James Fox" userId="fb3eb24cff3a8c3d" providerId="LiveId" clId="{2F5C9FA4-22AA-43A5-90A4-5B4F1AA4F8B5}" dt="2026-03-30T15:20:24.720" v="3" actId="6549"/>
      <pc:docMkLst>
        <pc:docMk/>
      </pc:docMkLst>
      <pc:sldChg chg="modAnim">
        <pc:chgData name="James Fox" userId="fb3eb24cff3a8c3d" providerId="LiveId" clId="{2F5C9FA4-22AA-43A5-90A4-5B4F1AA4F8B5}" dt="2026-03-04T14:05:26.978" v="2"/>
        <pc:sldMkLst>
          <pc:docMk/>
          <pc:sldMk cId="2167852298" sldId="472"/>
        </pc:sldMkLst>
      </pc:sldChg>
      <pc:sldChg chg="modSp mod">
        <pc:chgData name="James Fox" userId="fb3eb24cff3a8c3d" providerId="LiveId" clId="{2F5C9FA4-22AA-43A5-90A4-5B4F1AA4F8B5}" dt="2026-03-30T15:20:24.720" v="3" actId="6549"/>
        <pc:sldMkLst>
          <pc:docMk/>
          <pc:sldMk cId="1246468187" sldId="474"/>
        </pc:sldMkLst>
        <pc:spChg chg="mod">
          <ac:chgData name="James Fox" userId="fb3eb24cff3a8c3d" providerId="LiveId" clId="{2F5C9FA4-22AA-43A5-90A4-5B4F1AA4F8B5}" dt="2026-03-30T15:20:24.720" v="3" actId="6549"/>
          <ac:spMkLst>
            <pc:docMk/>
            <pc:sldMk cId="1246468187" sldId="474"/>
            <ac:spMk id="8" creationId="{AAD2EA2D-41FE-7AE7-424D-B32C4EF0823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D5C053-3F8B-CD40-A43C-512BDE222008}"/>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06B1FF-17A9-AB41-8983-D0413A5C2537}"/>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DA0F7B38-6211-B04F-B3CE-77AE137F1073}" type="datetimeFigureOut">
              <a:rPr lang="en-US" smtClean="0"/>
              <a:t>3/30/2026</a:t>
            </a:fld>
            <a:endParaRPr lang="en-US"/>
          </a:p>
        </p:txBody>
      </p:sp>
      <p:sp>
        <p:nvSpPr>
          <p:cNvPr id="4" name="Footer Placeholder 3">
            <a:extLst>
              <a:ext uri="{FF2B5EF4-FFF2-40B4-BE49-F238E27FC236}">
                <a16:creationId xmlns:a16="http://schemas.microsoft.com/office/drawing/2014/main" id="{DA4E82B7-C9A3-CF4E-A2B9-1797D692DE11}"/>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8C92CB-7443-1749-ACD9-6C4D06D2DB46}"/>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DCE35A11-ADAB-8B45-B991-800FB540D16E}" type="slidenum">
              <a:rPr lang="en-US" smtClean="0"/>
              <a:t>‹#›</a:t>
            </a:fld>
            <a:endParaRPr lang="en-US"/>
          </a:p>
        </p:txBody>
      </p:sp>
    </p:spTree>
    <p:extLst>
      <p:ext uri="{BB962C8B-B14F-4D97-AF65-F5344CB8AC3E}">
        <p14:creationId xmlns:p14="http://schemas.microsoft.com/office/powerpoint/2010/main" val="15958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30/03/26</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3540374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This list is organised into the different groupings of additional needs that are used by local authorities, schools etc and all of these have guidance on how to include on the Scout website.</a:t>
            </a:r>
            <a:endParaRPr/>
          </a:p>
        </p:txBody>
      </p:sp>
      <p:sp>
        <p:nvSpPr>
          <p:cNvPr id="306" name="Google Shape;30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This list is organised into the different groupings of additional needs that are used by local authorities, schools etc and all of these have guidance on how to include on the Scout website.</a:t>
            </a:r>
            <a:endParaRPr/>
          </a:p>
        </p:txBody>
      </p:sp>
      <p:sp>
        <p:nvSpPr>
          <p:cNvPr id="315" name="Google Shape;31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This list is organised into the different groupings of additional needs that are used by local authorities, schools etc and all of these have guidance on how to include on the Scout website.</a:t>
            </a:r>
            <a:endParaRPr/>
          </a:p>
        </p:txBody>
      </p:sp>
      <p:sp>
        <p:nvSpPr>
          <p:cNvPr id="324" name="Google Shape;32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Compare the list they came up with, with this list from the Scouting for all section on the scout website. </a:t>
            </a:r>
            <a:endParaRPr/>
          </a:p>
          <a:p>
            <a:pPr marL="0" lvl="0" indent="0" algn="l" rtl="0">
              <a:spcBef>
                <a:spcPts val="0"/>
              </a:spcBef>
              <a:spcAft>
                <a:spcPts val="0"/>
              </a:spcAft>
              <a:buNone/>
            </a:pPr>
            <a:endParaRPr/>
          </a:p>
          <a:p>
            <a:pPr marL="0" lvl="0" indent="0" algn="l" rtl="0">
              <a:spcBef>
                <a:spcPts val="0"/>
              </a:spcBef>
              <a:spcAft>
                <a:spcPts val="0"/>
              </a:spcAft>
              <a:buNone/>
            </a:pPr>
            <a:r>
              <a:rPr lang="en-GB"/>
              <a:t>We need to think about communication styles when helping someone with poor literacy or who knows English as an Additional Language. It may not affect their understanding but be careful of idioms that don’t make sense when directly translated.</a:t>
            </a:r>
            <a:endParaRPr/>
          </a:p>
          <a:p>
            <a:pPr marL="0" lvl="0" indent="0" algn="l" rtl="0">
              <a:spcBef>
                <a:spcPts val="0"/>
              </a:spcBef>
              <a:spcAft>
                <a:spcPts val="0"/>
              </a:spcAft>
              <a:buNone/>
            </a:pPr>
            <a:endParaRPr/>
          </a:p>
          <a:p>
            <a:pPr marL="0" lvl="0" indent="0" algn="l" rtl="0">
              <a:spcBef>
                <a:spcPts val="0"/>
              </a:spcBef>
              <a:spcAft>
                <a:spcPts val="0"/>
              </a:spcAft>
              <a:buNone/>
            </a:pPr>
            <a:r>
              <a:rPr lang="en-GB"/>
              <a:t>As well as building an emotionally supportive environment for members of the LGBT+ community we may also need to think about practical arrangements like toilets if someone is transgender. Explain the acronym and that others put additional letters after it sometimes so we often add the + to show how inclusive this community is.</a:t>
            </a:r>
            <a:endParaRPr/>
          </a:p>
          <a:p>
            <a:pPr marL="0" lvl="0" indent="0" algn="l" rtl="0">
              <a:spcBef>
                <a:spcPts val="0"/>
              </a:spcBef>
              <a:spcAft>
                <a:spcPts val="0"/>
              </a:spcAft>
              <a:buNone/>
            </a:pPr>
            <a:endParaRPr/>
          </a:p>
          <a:p>
            <a:pPr marL="0" lvl="0" indent="0" algn="l" rtl="0">
              <a:spcBef>
                <a:spcPts val="0"/>
              </a:spcBef>
              <a:spcAft>
                <a:spcPts val="0"/>
              </a:spcAft>
              <a:buNone/>
            </a:pPr>
            <a:r>
              <a:rPr lang="en-GB"/>
              <a:t>Gender mainly comes down to accommodation on residentials, making sure that girls and boys have either separate sleeping accommodation or a place to change depending on age. </a:t>
            </a:r>
            <a:endParaRPr/>
          </a:p>
          <a:p>
            <a:pPr marL="0" lvl="0" indent="0" algn="l" rtl="0">
              <a:spcBef>
                <a:spcPts val="0"/>
              </a:spcBef>
              <a:spcAft>
                <a:spcPts val="0"/>
              </a:spcAft>
              <a:buNone/>
            </a:pPr>
            <a:endParaRPr/>
          </a:p>
          <a:p>
            <a:pPr marL="0" lvl="0" indent="0" algn="l" rtl="0">
              <a:spcBef>
                <a:spcPts val="0"/>
              </a:spcBef>
              <a:spcAft>
                <a:spcPts val="0"/>
              </a:spcAft>
              <a:buNone/>
            </a:pPr>
            <a:r>
              <a:rPr lang="en-GB"/>
              <a:t>People might follow specific diets or have requirements on praying depending on their religion and if they are not religious then holding events in a church may not be appropriate. </a:t>
            </a:r>
            <a:endParaRPr/>
          </a:p>
          <a:p>
            <a:pPr marL="0" lvl="0" indent="0" algn="l" rtl="0">
              <a:spcBef>
                <a:spcPts val="0"/>
              </a:spcBef>
              <a:spcAft>
                <a:spcPts val="0"/>
              </a:spcAft>
              <a:buNone/>
            </a:pPr>
            <a:endParaRPr/>
          </a:p>
          <a:p>
            <a:pPr marL="0" lvl="0" indent="0" algn="l" rtl="0">
              <a:spcBef>
                <a:spcPts val="0"/>
              </a:spcBef>
              <a:spcAft>
                <a:spcPts val="0"/>
              </a:spcAft>
              <a:buNone/>
            </a:pPr>
            <a:r>
              <a:rPr lang="en-GB"/>
              <a:t>We should always be offering a range of activities that do not cost anything so that those from poorer social and economic backgrounds aren’t excluded. Scouts should be a leveller and has been right from the 1907 camp.</a:t>
            </a:r>
            <a:endParaRPr/>
          </a:p>
          <a:p>
            <a:pPr marL="0" lvl="0" indent="0" algn="l" rtl="0">
              <a:spcBef>
                <a:spcPts val="0"/>
              </a:spcBef>
              <a:spcAft>
                <a:spcPts val="0"/>
              </a:spcAft>
              <a:buNone/>
            </a:pPr>
            <a:endParaRPr/>
          </a:p>
          <a:p>
            <a:pPr marL="0" lvl="0" indent="0" algn="l" rtl="0">
              <a:spcBef>
                <a:spcPts val="0"/>
              </a:spcBef>
              <a:spcAft>
                <a:spcPts val="0"/>
              </a:spcAft>
              <a:buNone/>
            </a:pPr>
            <a:r>
              <a:rPr lang="en-GB"/>
              <a:t>Vegetarian and Vegan goes beyond just a different diet – if someone is an ethical vegan for example they are choosing to follow that diet for the environmental and ethical benefits and this should be respected in a similar way to a religious linked diet (recent high court rulings).</a:t>
            </a:r>
            <a:endParaRPr/>
          </a:p>
        </p:txBody>
      </p:sp>
      <p:sp>
        <p:nvSpPr>
          <p:cNvPr id="333" name="Google Shape;33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Use appendix I for the break out room sessions</a:t>
            </a:r>
            <a:endParaRPr/>
          </a:p>
        </p:txBody>
      </p:sp>
      <p:sp>
        <p:nvSpPr>
          <p:cNvPr id="342" name="Google Shape;34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Put ideas in the chat. If there isn’t time then talk through this briefly to explain the importance and to reassure that every amount of planning can still not prepare us sometimes.</a:t>
            </a:r>
            <a:endParaRPr/>
          </a:p>
        </p:txBody>
      </p:sp>
      <p:sp>
        <p:nvSpPr>
          <p:cNvPr id="350" name="Google Shape;35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Cover the areas where ESYLs can gain extra support.</a:t>
            </a:r>
            <a:endParaRPr/>
          </a:p>
        </p:txBody>
      </p:sp>
      <p:sp>
        <p:nvSpPr>
          <p:cNvPr id="366" name="Google Shape;36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Cover the areas where ESYLs can gain extra support.</a:t>
            </a:r>
            <a:endParaRPr/>
          </a:p>
          <a:p>
            <a:pPr marL="0" lvl="0" indent="0" algn="l" rtl="0">
              <a:spcBef>
                <a:spcPts val="0"/>
              </a:spcBef>
              <a:spcAft>
                <a:spcPts val="0"/>
              </a:spcAft>
              <a:buNone/>
            </a:pPr>
            <a:endParaRPr/>
          </a:p>
        </p:txBody>
      </p:sp>
      <p:sp>
        <p:nvSpPr>
          <p:cNvPr id="374" name="Google Shape;37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Cover the areas where ESYLs can gain extra support. Lynn Tatavossian is Hampshire Scouts’ ACC Inclusion and given her involvement in the YL programme is very open to talk to anyone about inclusion matters.</a:t>
            </a:r>
            <a:endParaRPr/>
          </a:p>
          <a:p>
            <a:pPr marL="0" lvl="0" indent="0" algn="l" rtl="0">
              <a:spcBef>
                <a:spcPts val="0"/>
              </a:spcBef>
              <a:spcAft>
                <a:spcPts val="0"/>
              </a:spcAft>
              <a:buNone/>
            </a:pPr>
            <a:endParaRPr/>
          </a:p>
        </p:txBody>
      </p:sp>
      <p:sp>
        <p:nvSpPr>
          <p:cNvPr id="382" name="Google Shape;38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699730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15 minutes</a:t>
            </a:r>
            <a:endParaRPr lang="en-US" dirty="0"/>
          </a:p>
          <a:p>
            <a:endParaRPr lang="en-US" dirty="0"/>
          </a:p>
          <a:p>
            <a:pPr marL="171450" indent="-171450">
              <a:buFont typeface="Arial"/>
              <a:buChar char="•"/>
            </a:pPr>
            <a:r>
              <a:rPr lang="en-US" dirty="0">
                <a:latin typeface="Nunito Sans"/>
              </a:rPr>
              <a:t>Have a discussion with the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about what we mean by creating a positive and inclusive environment. Re-</a:t>
            </a:r>
            <a:r>
              <a:rPr lang="en-US" dirty="0" err="1">
                <a:latin typeface="Nunito Sans"/>
              </a:rPr>
              <a:t>emphasise</a:t>
            </a:r>
            <a:r>
              <a:rPr lang="en-US" dirty="0">
                <a:latin typeface="Nunito Sans"/>
              </a:rPr>
              <a:t> the fact that Scouting is open to all.</a:t>
            </a:r>
          </a:p>
          <a:p>
            <a:pPr marL="171450" indent="-171450">
              <a:buFont typeface="Arial"/>
              <a:buChar char="•"/>
            </a:pPr>
            <a:r>
              <a:rPr lang="en-US" dirty="0">
                <a:latin typeface="Nunito Sans"/>
              </a:rPr>
              <a:t>Ask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to draw a rough picture of where their section meets. What might a positive and inclusive environment might look like?</a:t>
            </a:r>
          </a:p>
          <a:p>
            <a:pPr marL="171450" indent="-171450">
              <a:buFont typeface="Arial"/>
              <a:buChar char="•"/>
            </a:pPr>
            <a:r>
              <a:rPr lang="en-US" dirty="0">
                <a:latin typeface="Nunito Sans"/>
              </a:rPr>
              <a:t>How would young people say their current meeting place makes them feel? Do they think their meeting place is currently a positive and inclusive environment? Are there any changes they could make?</a:t>
            </a:r>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21</a:t>
            </a:fld>
            <a:endParaRPr lang="en-GB"/>
          </a:p>
        </p:txBody>
      </p:sp>
    </p:spTree>
    <p:extLst>
      <p:ext uri="{BB962C8B-B14F-4D97-AF65-F5344CB8AC3E}">
        <p14:creationId xmlns:p14="http://schemas.microsoft.com/office/powerpoint/2010/main" val="3214958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10 minutes</a:t>
            </a:r>
            <a:endParaRPr lang="en-US" dirty="0"/>
          </a:p>
          <a:p>
            <a:endParaRPr lang="en-US" dirty="0"/>
          </a:p>
          <a:p>
            <a:pPr marL="228600" indent="-228600">
              <a:buAutoNum type="arabicPeriod"/>
            </a:pPr>
            <a:r>
              <a:rPr lang="en-US" dirty="0">
                <a:latin typeface="Nunito Sans"/>
              </a:rPr>
              <a:t>Ask an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to volunteer for this activity. Please note: the volunteer will be made to feel disorientated, so it's important to take this into account when choosing someone.</a:t>
            </a:r>
          </a:p>
          <a:p>
            <a:pPr marL="228600" indent="-228600">
              <a:buAutoNum type="arabicPeriod"/>
            </a:pPr>
            <a:r>
              <a:rPr lang="en-US" dirty="0">
                <a:latin typeface="Nunito Sans"/>
              </a:rPr>
              <a:t>Blindfold the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and sit them on a chair in the middle of a circle.</a:t>
            </a:r>
          </a:p>
          <a:p>
            <a:pPr marL="228600" indent="-228600">
              <a:buAutoNum type="arabicPeriod"/>
            </a:pPr>
            <a:r>
              <a:rPr lang="en-US" dirty="0">
                <a:latin typeface="Nunito Sans"/>
              </a:rPr>
              <a:t>Next, put on some music. Ideally, you should choose a frantic sample of music (with a fast tempo or multiple instruments, for example) or play some sound effects of a busy road. Place the source of the music at one side of the room.</a:t>
            </a:r>
          </a:p>
          <a:p>
            <a:pPr marL="228600" indent="-228600">
              <a:buAutoNum type="arabicPeriod"/>
            </a:pPr>
            <a:r>
              <a:rPr lang="en-US" dirty="0">
                <a:latin typeface="Nunito Sans"/>
              </a:rPr>
              <a:t>At the other side of the room, play a different type of music or sound effect. If you don’t have access to music, you could ask some of the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to mimic the noises of a busy road or to sing a song.</a:t>
            </a:r>
            <a:endParaRPr lang="en-US" dirty="0"/>
          </a:p>
          <a:p>
            <a:pPr marL="228600" indent="-228600">
              <a:buAutoNum type="arabicPeriod"/>
            </a:pPr>
            <a:r>
              <a:rPr lang="en-US" dirty="0">
                <a:latin typeface="Nunito Sans"/>
              </a:rPr>
              <a:t>Ask the other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to walk close to the blindfolded person, without touching them.</a:t>
            </a:r>
          </a:p>
          <a:p>
            <a:pPr marL="228600" indent="-228600">
              <a:buAutoNum type="arabicPeriod"/>
            </a:pPr>
            <a:r>
              <a:rPr lang="en-US" dirty="0">
                <a:latin typeface="Nunito Sans"/>
              </a:rPr>
              <a:t>Then, ask the blindfolded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a series of simple </a:t>
            </a:r>
            <a:r>
              <a:rPr lang="en-US" dirty="0" err="1">
                <a:latin typeface="Nunito Sans"/>
              </a:rPr>
              <a:t>maths</a:t>
            </a:r>
            <a:r>
              <a:rPr lang="en-US" dirty="0">
                <a:latin typeface="Nunito Sans"/>
              </a:rPr>
              <a:t> questions with two steps. Could the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solve them? How did they feel? Did the distractions become frustrating and stop them from concentrating?</a:t>
            </a:r>
            <a:endParaRPr lang="en-US" dirty="0"/>
          </a:p>
          <a:p>
            <a:pPr marL="228600" indent="-228600">
              <a:buAutoNum type="arabicPeriod"/>
            </a:pPr>
            <a:r>
              <a:rPr lang="en-US" dirty="0">
                <a:latin typeface="Nunito Sans"/>
              </a:rPr>
              <a:t>Explain that feeling distracted and overwhelmed can be a common experience for some young people. At some point in their lives, they may have felt like that themselves, as it's a very common experience. Everyone experiences things differently. We should always take that into consideration when supporting and leading sessions for others.</a:t>
            </a:r>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22</a:t>
            </a:fld>
            <a:endParaRPr lang="en-GB"/>
          </a:p>
        </p:txBody>
      </p:sp>
    </p:spTree>
    <p:extLst>
      <p:ext uri="{BB962C8B-B14F-4D97-AF65-F5344CB8AC3E}">
        <p14:creationId xmlns:p14="http://schemas.microsoft.com/office/powerpoint/2010/main" val="829384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approx. 10 minutes</a:t>
            </a:r>
            <a:endParaRPr lang="en-US" dirty="0"/>
          </a:p>
          <a:p>
            <a:endParaRPr lang="en-US" dirty="0"/>
          </a:p>
          <a:p>
            <a:pPr marL="171450" indent="-171450">
              <a:buFont typeface="Arial"/>
              <a:buChar char="•"/>
            </a:pPr>
            <a:r>
              <a:rPr lang="en-US" dirty="0"/>
              <a:t>Give each member of the group a piece of paper with different </a:t>
            </a:r>
            <a:r>
              <a:rPr lang="en-US" dirty="0" err="1"/>
              <a:t>colour</a:t>
            </a:r>
            <a:r>
              <a:rPr lang="en-US" dirty="0"/>
              <a:t> on it </a:t>
            </a:r>
            <a:r>
              <a:rPr lang="en-US" dirty="0" err="1"/>
              <a:t>eg</a:t>
            </a:r>
            <a:r>
              <a:rPr lang="en-US" dirty="0"/>
              <a:t> yellow, blue, red, and green. There should be two or more pieces of paper representing each </a:t>
            </a:r>
            <a:r>
              <a:rPr lang="en-US" dirty="0" err="1"/>
              <a:t>colour</a:t>
            </a:r>
            <a:r>
              <a:rPr lang="en-US" dirty="0"/>
              <a:t>, except the green.</a:t>
            </a:r>
          </a:p>
          <a:p>
            <a:pPr marL="171450" indent="-171450">
              <a:buFont typeface="Arial"/>
              <a:buChar char="•"/>
            </a:pPr>
            <a:r>
              <a:rPr lang="en-US" dirty="0"/>
              <a:t>Once everyone has received a piece of paper, </a:t>
            </a:r>
            <a:r>
              <a:rPr lang="en-US" dirty="0">
                <a:latin typeface="Nunito Sans"/>
              </a:rPr>
              <a:t>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a:t>
            </a:r>
            <a:r>
              <a:rPr lang="en-US" dirty="0"/>
              <a:t>should keep the </a:t>
            </a:r>
            <a:r>
              <a:rPr lang="en-US" dirty="0" err="1"/>
              <a:t>colour</a:t>
            </a:r>
            <a:r>
              <a:rPr lang="en-US" dirty="0"/>
              <a:t> to themselves. They should not share details with each other.</a:t>
            </a:r>
          </a:p>
          <a:p>
            <a:pPr marL="171450" indent="-171450">
              <a:buFont typeface="Arial"/>
              <a:buChar char="•"/>
            </a:pPr>
            <a:r>
              <a:rPr lang="en-US" dirty="0"/>
              <a:t>Ask </a:t>
            </a:r>
            <a:r>
              <a:rPr lang="en-US" dirty="0">
                <a:latin typeface="Nunito Sans"/>
              </a:rPr>
              <a:t>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a:t>
            </a:r>
            <a:r>
              <a:rPr lang="en-US" dirty="0"/>
              <a:t>to set out and find the other person/people who have been given the same </a:t>
            </a:r>
            <a:r>
              <a:rPr lang="en-US" dirty="0" err="1"/>
              <a:t>colour</a:t>
            </a:r>
            <a:r>
              <a:rPr lang="en-US" dirty="0"/>
              <a:t> paper as them, using actions only. For example, they might point to the relevant </a:t>
            </a:r>
            <a:r>
              <a:rPr lang="en-US" dirty="0" err="1"/>
              <a:t>colour</a:t>
            </a:r>
            <a:r>
              <a:rPr lang="en-US" dirty="0"/>
              <a:t> if it's represented in the room, or they might do an action to represent a </a:t>
            </a:r>
            <a:r>
              <a:rPr lang="en-US" dirty="0" err="1"/>
              <a:t>colour</a:t>
            </a:r>
            <a:r>
              <a:rPr lang="en-US" dirty="0"/>
              <a:t> (such as mimicking waves to represent the </a:t>
            </a:r>
            <a:r>
              <a:rPr lang="en-US" dirty="0" err="1"/>
              <a:t>colour</a:t>
            </a:r>
            <a:r>
              <a:rPr lang="en-US" dirty="0"/>
              <a:t> blue). Once they have found other people with the same </a:t>
            </a:r>
            <a:r>
              <a:rPr lang="en-US" dirty="0" err="1"/>
              <a:t>colour</a:t>
            </a:r>
            <a:r>
              <a:rPr lang="en-US" dirty="0"/>
              <a:t>, they should stand together as a group. Once everyone (except the green person) have found their groups, stop the activity.</a:t>
            </a:r>
          </a:p>
          <a:p>
            <a:pPr marL="171450" indent="-171450">
              <a:buFont typeface="Arial"/>
              <a:buChar char="•"/>
            </a:pPr>
            <a:r>
              <a:rPr lang="en-US" dirty="0"/>
              <a:t>Ask the green person how they feel. Do they feel sad? Isolated? What did people say when they approached their group? Did they turn them away? How did this make them feel?</a:t>
            </a:r>
          </a:p>
          <a:p>
            <a:pPr marL="171450" indent="-171450">
              <a:buFont typeface="Arial"/>
              <a:buChar char="•"/>
            </a:pPr>
            <a:r>
              <a:rPr lang="en-US" dirty="0"/>
              <a:t>How did the other members of the group feel when they found a </a:t>
            </a:r>
            <a:r>
              <a:rPr lang="en-US" dirty="0" err="1"/>
              <a:t>colour</a:t>
            </a:r>
            <a:r>
              <a:rPr lang="en-US" dirty="0"/>
              <a:t> match? Did they feel relieved?</a:t>
            </a:r>
          </a:p>
          <a:p>
            <a:pPr marL="171450" indent="-171450">
              <a:buFont typeface="Arial"/>
              <a:buChar char="•"/>
            </a:pPr>
            <a:r>
              <a:rPr lang="en-US" dirty="0">
                <a:latin typeface="Nunito Sans"/>
              </a:rPr>
              <a:t>The activity highlights the experience of someone who might feel they are somehow different to others. People are naturally drawn to others who ‘are like them’, but this does not lead to diversity, creativity or innovation. This also mirrors how a new young person might feel when joining an established section.</a:t>
            </a:r>
          </a:p>
          <a:p>
            <a:pPr marL="171450" indent="-171450">
              <a:buFont typeface="Arial"/>
              <a:buChar char="•"/>
            </a:pPr>
            <a:endParaRPr lang="en-US" dirty="0">
              <a:latin typeface="Nunito Sans"/>
            </a:endParaRPr>
          </a:p>
          <a:p>
            <a:r>
              <a:rPr lang="en-US" b="1" dirty="0">
                <a:latin typeface="Nunito Sans"/>
              </a:rPr>
              <a:t>Note:</a:t>
            </a:r>
            <a:r>
              <a:rPr lang="en-US" dirty="0">
                <a:latin typeface="Nunito Sans"/>
              </a:rPr>
              <a:t> before you hand out the </a:t>
            </a:r>
            <a:r>
              <a:rPr lang="en-US" dirty="0" err="1">
                <a:latin typeface="Nunito Sans"/>
              </a:rPr>
              <a:t>coloured</a:t>
            </a:r>
            <a:r>
              <a:rPr lang="en-US" dirty="0">
                <a:latin typeface="Nunito Sans"/>
              </a:rPr>
              <a:t> cards, give some thought to the person who will play ‘the green’ character. The activity will inevitably lead to this person feeling temporarily isolated and ‘left out’. This can be a frustrating and unsettling experience. It's therefore important to choose an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who you know will respond well to this. Activities about special educational needs and additional needs There are lots of different types of Special Educational Needs (SEN) that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may come across in their role. It's really important not to label people. Instead, they should get to know individuals, as discussed in the previous activity. Different needs can present differently in different people, so it's important not to </a:t>
            </a:r>
            <a:r>
              <a:rPr lang="en-US" dirty="0" err="1">
                <a:latin typeface="Nunito Sans"/>
              </a:rPr>
              <a:t>generalise</a:t>
            </a:r>
            <a:r>
              <a:rPr lang="en-US" dirty="0">
                <a:latin typeface="Nunito Sans"/>
              </a:rPr>
              <a:t> or stereotype. That said, there are often some commonalities within different Special Educational Needs. Understanding these commonalties will help them to best support young people to have a fun and rewarding time in scouting.</a:t>
            </a:r>
            <a:br>
              <a:rPr lang="en-US" dirty="0"/>
            </a:br>
            <a:r>
              <a:rPr lang="en-US" dirty="0">
                <a:latin typeface="Nunito Sans"/>
              </a:rPr>
              <a:t>Below are some games and activities that can be used to support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to develop an understanding of both additional needs and Special Educational Needs.</a:t>
            </a:r>
          </a:p>
          <a:p>
            <a:endParaRPr lang="en-US" dirty="0">
              <a:latin typeface="Nunito Sans"/>
            </a:endParaRPr>
          </a:p>
          <a:p>
            <a:endParaRPr lang="en-US" dirty="0">
              <a:latin typeface="Nunito Sans"/>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23</a:t>
            </a:fld>
            <a:endParaRPr lang="en-GB"/>
          </a:p>
        </p:txBody>
      </p:sp>
    </p:spTree>
    <p:extLst>
      <p:ext uri="{BB962C8B-B14F-4D97-AF65-F5344CB8AC3E}">
        <p14:creationId xmlns:p14="http://schemas.microsoft.com/office/powerpoint/2010/main" val="1665043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the </a:t>
            </a:r>
            <a:r>
              <a:rPr lang="en-US" dirty="0">
                <a:latin typeface="Nunito Sans"/>
              </a:rPr>
              <a:t>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a:t>
            </a:r>
            <a:r>
              <a:rPr lang="en-US" dirty="0"/>
              <a:t>that they will get to know their young people and should plan ahead with the rest of the leadership team for sessions. By doing this they can consider any additional needs before the meeting and ensure that the sessions are as inclusive as possible.</a:t>
            </a:r>
          </a:p>
          <a:p>
            <a:endParaRPr lang="en-US" b="1" dirty="0">
              <a:latin typeface="Nunito Sans"/>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24</a:t>
            </a:fld>
            <a:endParaRPr lang="en-GB"/>
          </a:p>
        </p:txBody>
      </p:sp>
    </p:spTree>
    <p:extLst>
      <p:ext uri="{BB962C8B-B14F-4D97-AF65-F5344CB8AC3E}">
        <p14:creationId xmlns:p14="http://schemas.microsoft.com/office/powerpoint/2010/main" val="1068168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Task: </a:t>
            </a:r>
            <a:r>
              <a:rPr lang="en-US" dirty="0" err="1">
                <a:latin typeface="Nunito Sans"/>
              </a:rPr>
              <a:t>approx</a:t>
            </a:r>
            <a:r>
              <a:rPr lang="en-US" dirty="0">
                <a:latin typeface="Nunito Sans"/>
              </a:rPr>
              <a:t> 20 mins</a:t>
            </a:r>
          </a:p>
          <a:p>
            <a:endParaRPr lang="en-US" dirty="0"/>
          </a:p>
          <a:p>
            <a:r>
              <a:rPr lang="en-US" dirty="0">
                <a:latin typeface="Nunito Sans"/>
              </a:rPr>
              <a:t>Sometimes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may find themselves in a situation where they have to adapt a game or activity they are running on the spot. An example of this might be if they are running an opening game and a young person turns up with a broken leg. This requires them to be able to adapt at speed, and to think creatively, so everyone can join in.</a:t>
            </a:r>
          </a:p>
          <a:p>
            <a:endParaRPr lang="en-US" dirty="0">
              <a:latin typeface="Nunito Sans"/>
            </a:endParaRPr>
          </a:p>
          <a:p>
            <a:pPr marL="171450" indent="-171450">
              <a:buFont typeface="Arial"/>
              <a:buChar char="•"/>
            </a:pPr>
            <a:r>
              <a:rPr lang="en-US" dirty="0">
                <a:latin typeface="Nunito Sans"/>
              </a:rPr>
              <a:t>To begin, ask a couple of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to volunteer to run a game with the rest of the Unit. They can play any game they like. Something simple like ‘North, South, East, West’ or ‘Duck, Duck, Goose’ would work well.</a:t>
            </a:r>
          </a:p>
          <a:p>
            <a:pPr marL="171450" indent="-171450">
              <a:buFont typeface="Arial"/>
              <a:buChar char="•"/>
            </a:pPr>
            <a:r>
              <a:rPr lang="en-US" dirty="0">
                <a:latin typeface="Nunito Sans"/>
              </a:rPr>
              <a:t>Once they have been playing for a couple of minutes, give them a scenario to adapt to. You could pretend that a young person on crutches has arrived and wants to join in. How can they adapt to be inclusive?</a:t>
            </a:r>
          </a:p>
          <a:p>
            <a:pPr marL="171450" indent="-171450">
              <a:buFont typeface="Arial"/>
              <a:buChar char="•"/>
            </a:pPr>
            <a:r>
              <a:rPr lang="en-US" dirty="0">
                <a:latin typeface="Nunito Sans"/>
              </a:rPr>
              <a:t>Next, imagine that there is also a person who is deaf within the group. How can they make sure that the game is suitably adapted this time?</a:t>
            </a:r>
          </a:p>
          <a:p>
            <a:pPr marL="171450" indent="-171450">
              <a:buFont typeface="Arial"/>
              <a:buChar char="•"/>
            </a:pPr>
            <a:r>
              <a:rPr lang="en-US" dirty="0">
                <a:latin typeface="Nunito Sans"/>
              </a:rPr>
              <a:t>Keep going, asking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to further adapt their approach to suit someone with a different need, such as a visual impairment, or a difficulty following instructions, for example. Each time, ask the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to contribute their ideas as a group. How can they adapt the activity to make sure everyone can join in?</a:t>
            </a:r>
          </a:p>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25</a:t>
            </a:fld>
            <a:endParaRPr lang="en-GB"/>
          </a:p>
        </p:txBody>
      </p:sp>
    </p:spTree>
    <p:extLst>
      <p:ext uri="{BB962C8B-B14F-4D97-AF65-F5344CB8AC3E}">
        <p14:creationId xmlns:p14="http://schemas.microsoft.com/office/powerpoint/2010/main" val="39221561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Nunito Sans"/>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28</a:t>
            </a:fld>
            <a:endParaRPr lang="en-GB"/>
          </a:p>
        </p:txBody>
      </p:sp>
    </p:spTree>
    <p:extLst>
      <p:ext uri="{BB962C8B-B14F-4D97-AF65-F5344CB8AC3E}">
        <p14:creationId xmlns:p14="http://schemas.microsoft.com/office/powerpoint/2010/main" val="1495830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Task:</a:t>
            </a:r>
          </a:p>
          <a:p>
            <a:endParaRPr lang="en-US" dirty="0">
              <a:latin typeface="Calibri"/>
              <a:cs typeface="Calibri"/>
            </a:endParaRPr>
          </a:p>
          <a:p>
            <a:r>
              <a:rPr lang="en-US" dirty="0">
                <a:latin typeface="Calibri"/>
                <a:cs typeface="Calibri"/>
              </a:rPr>
              <a:t>Ask each </a:t>
            </a:r>
            <a:r>
              <a:rPr lang="en-US" dirty="0">
                <a:latin typeface="Nunito Sans"/>
              </a:rPr>
              <a:t>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a:t>
            </a:r>
            <a:r>
              <a:rPr lang="en-US" baseline="0" dirty="0">
                <a:latin typeface="Nunito Sans"/>
              </a:rPr>
              <a:t> </a:t>
            </a:r>
            <a:r>
              <a:rPr lang="en-US" dirty="0">
                <a:latin typeface="Calibri"/>
                <a:cs typeface="Calibri"/>
              </a:rPr>
              <a:t>to reflect and answer the following questions on their own before sharing as a group:</a:t>
            </a:r>
          </a:p>
          <a:p>
            <a:pPr marL="228600" indent="-228600">
              <a:buAutoNum type="arabicPeriod"/>
            </a:pPr>
            <a:r>
              <a:rPr lang="en-US" dirty="0">
                <a:latin typeface="Calibri"/>
                <a:cs typeface="Calibri"/>
              </a:rPr>
              <a:t>What is one thing I am going to take away from today's session which I can implement into my section?</a:t>
            </a:r>
          </a:p>
          <a:p>
            <a:pPr marL="228600" indent="-228600">
              <a:buAutoNum type="arabicPeriod"/>
            </a:pPr>
            <a:r>
              <a:rPr lang="en-US" dirty="0">
                <a:latin typeface="Calibri"/>
                <a:cs typeface="Calibri"/>
              </a:rPr>
              <a:t>What is one way I like to learn that might help young people?</a:t>
            </a:r>
          </a:p>
          <a:p>
            <a:pPr marL="228600" indent="-228600">
              <a:buAutoNum type="arabicPeriod"/>
            </a:pPr>
            <a:r>
              <a:rPr lang="en-US" dirty="0">
                <a:latin typeface="Calibri"/>
                <a:cs typeface="Calibri"/>
              </a:rPr>
              <a:t>Is there anything you want to learn more about following today's session?</a:t>
            </a:r>
          </a:p>
        </p:txBody>
      </p:sp>
      <p:sp>
        <p:nvSpPr>
          <p:cNvPr id="4" name="Slide Number Placeholder 3"/>
          <p:cNvSpPr>
            <a:spLocks noGrp="1"/>
          </p:cNvSpPr>
          <p:nvPr>
            <p:ph type="sldNum" sz="quarter" idx="5"/>
          </p:nvPr>
        </p:nvSpPr>
        <p:spPr/>
        <p:txBody>
          <a:bodyPr/>
          <a:lstStyle/>
          <a:p>
            <a:fld id="{DC81CCE8-8669-844C-8A1E-83EDDE9464AC}" type="slidenum">
              <a:rPr lang="en-GB" smtClean="0"/>
              <a:pPr/>
              <a:t>29</a:t>
            </a:fld>
            <a:endParaRPr lang="en-GB"/>
          </a:p>
        </p:txBody>
      </p:sp>
    </p:spTree>
    <p:extLst>
      <p:ext uri="{BB962C8B-B14F-4D97-AF65-F5344CB8AC3E}">
        <p14:creationId xmlns:p14="http://schemas.microsoft.com/office/powerpoint/2010/main" val="3592408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30</a:t>
            </a:fld>
            <a:endParaRPr lang="en-GB"/>
          </a:p>
        </p:txBody>
      </p:sp>
    </p:spTree>
    <p:extLst>
      <p:ext uri="{BB962C8B-B14F-4D97-AF65-F5344CB8AC3E}">
        <p14:creationId xmlns:p14="http://schemas.microsoft.com/office/powerpoint/2010/main" val="245712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questions (from option 1) 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4097620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unito Sans"/>
              </a:rPr>
              <a:t>Ask the Explorer Scout Young Leaders if they have come across additional needs before. They will have done at school. </a:t>
            </a:r>
          </a:p>
          <a:p>
            <a:endParaRPr lang="en-US" dirty="0">
              <a:latin typeface="Nunito Sans"/>
            </a:endParaRPr>
          </a:p>
          <a:p>
            <a:r>
              <a:rPr lang="en-US" dirty="0">
                <a:latin typeface="Nunito Sans"/>
              </a:rPr>
              <a:t>Explain that everyone is different and that everyone has needs in some way. This is what makes the world interesting. </a:t>
            </a:r>
          </a:p>
          <a:p>
            <a:endParaRPr lang="en-US" dirty="0">
              <a:latin typeface="Nunito Sans"/>
            </a:endParaRPr>
          </a:p>
          <a:p>
            <a:r>
              <a:rPr lang="en-US" dirty="0">
                <a:latin typeface="Nunito Sans"/>
              </a:rPr>
              <a:t>What do the Explorer</a:t>
            </a:r>
            <a:r>
              <a:rPr lang="en-US" baseline="0" dirty="0">
                <a:latin typeface="Nunito Sans"/>
              </a:rPr>
              <a:t> </a:t>
            </a:r>
            <a:r>
              <a:rPr lang="en-US" dirty="0">
                <a:latin typeface="Nunito Sans"/>
              </a:rPr>
              <a:t>Scout</a:t>
            </a:r>
            <a:r>
              <a:rPr lang="en-US" baseline="0" dirty="0">
                <a:latin typeface="Nunito Sans"/>
              </a:rPr>
              <a:t> </a:t>
            </a:r>
            <a:r>
              <a:rPr lang="en-US" dirty="0">
                <a:latin typeface="Nunito Sans"/>
              </a:rPr>
              <a:t>Young Leaders understand by the terms ‘special educational needs’ and ‘disability’?</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1677597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Nunito Sans"/>
              </a:rPr>
              <a:t>Additional needs and disabilities should not prevent a young person from being able to participate in Scouting. By making reasonable adjustments (doing things differently or providing additional support), most young people can access Scouting and develop to their full potential.</a:t>
            </a:r>
          </a:p>
          <a:p>
            <a:endParaRPr lang="en-US" b="1" dirty="0">
              <a:latin typeface="Nunito Sans"/>
            </a:endParaRPr>
          </a:p>
          <a:p>
            <a:r>
              <a:rPr lang="en-US" b="1" dirty="0">
                <a:latin typeface="Nunito Sans"/>
              </a:rPr>
              <a:t>In Scouting, adults need to be aware of any allergies, medical needs, and faith-based or cultural needs a young person may have. You may need to cater for vegetarian, Halal and Kosher diets, for example. Or, you may need to cater to a young person who is coeliac or has a nut allergy. It's important to ensure</a:t>
            </a:r>
            <a:br>
              <a:rPr lang="en-US" b="1" dirty="0"/>
            </a:br>
            <a:r>
              <a:rPr lang="en-US" b="1" dirty="0">
                <a:latin typeface="Nunito Sans"/>
              </a:rPr>
              <a:t>that everyone’s needs are incorporated into section meetings and camps.</a:t>
            </a:r>
          </a:p>
          <a:p>
            <a:endParaRPr lang="en-US" dirty="0">
              <a:latin typeface="Nunito Sans"/>
            </a:endParaRPr>
          </a:p>
          <a:p>
            <a:endParaRPr lang="en-US" dirty="0">
              <a:latin typeface="Nunito Sans"/>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366343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We’re now going to look at different additional needs. While knowing someone has this need can help us understand what we can do to help, labelling people is not helpful. Everyone is going to be different so use this knowledge as a starting point and then work out what makes each Scout tick.</a:t>
            </a:r>
            <a:endParaRPr/>
          </a:p>
        </p:txBody>
      </p:sp>
      <p:sp>
        <p:nvSpPr>
          <p:cNvPr id="271" name="Google Shape;27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Go through the health warnings before we get into the full list.</a:t>
            </a:r>
            <a:endParaRPr/>
          </a:p>
        </p:txBody>
      </p:sp>
      <p:sp>
        <p:nvSpPr>
          <p:cNvPr id="288" name="Google Shape;28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This list is organised into the different groupings of additional needs that are used by local authorities, schools etc and all of these have guidance on how to include on the Scout website.</a:t>
            </a:r>
            <a:endParaRPr/>
          </a:p>
        </p:txBody>
      </p:sp>
      <p:sp>
        <p:nvSpPr>
          <p:cNvPr id="297" name="Google Shape;29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81BDDD-2C2F-5642-99C9-177F80C41E5B}"/>
              </a:ext>
            </a:extLst>
          </p:cNvPr>
          <p:cNvGrpSpPr/>
          <p:nvPr userDrawn="1"/>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a16="http://schemas.microsoft.com/office/drawing/2014/main"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txBody>
            <a:bodyPr/>
            <a:lstStyle/>
            <a:p>
              <a:endParaRPr lang="en-GB"/>
            </a:p>
          </p:txBody>
        </p:sp>
        <p:sp>
          <p:nvSpPr>
            <p:cNvPr id="12" name="Freeform 2">
              <a:extLst>
                <a:ext uri="{FF2B5EF4-FFF2-40B4-BE49-F238E27FC236}">
                  <a16:creationId xmlns:a16="http://schemas.microsoft.com/office/drawing/2014/main"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txBody>
            <a:bodyPr/>
            <a:lstStyle/>
            <a:p>
              <a:endParaRPr lang="en-GB"/>
            </a:p>
          </p:txBody>
        </p:sp>
        <p:sp>
          <p:nvSpPr>
            <p:cNvPr id="13" name="Freeform 3">
              <a:extLst>
                <a:ext uri="{FF2B5EF4-FFF2-40B4-BE49-F238E27FC236}">
                  <a16:creationId xmlns:a16="http://schemas.microsoft.com/office/drawing/2014/main"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txBody>
            <a:bodyPr/>
            <a:lstStyle/>
            <a:p>
              <a:endParaRPr lang="en-GB"/>
            </a:p>
          </p:txBody>
        </p:sp>
        <p:sp>
          <p:nvSpPr>
            <p:cNvPr id="14" name="Freeform 4">
              <a:extLst>
                <a:ext uri="{FF2B5EF4-FFF2-40B4-BE49-F238E27FC236}">
                  <a16:creationId xmlns:a16="http://schemas.microsoft.com/office/drawing/2014/main"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txBody>
            <a:bodyPr/>
            <a:lstStyle/>
            <a:p>
              <a:endParaRPr lang="en-GB"/>
            </a:p>
          </p:txBody>
        </p:sp>
        <p:sp>
          <p:nvSpPr>
            <p:cNvPr id="15" name="Freeform 5">
              <a:extLst>
                <a:ext uri="{FF2B5EF4-FFF2-40B4-BE49-F238E27FC236}">
                  <a16:creationId xmlns:a16="http://schemas.microsoft.com/office/drawing/2014/main"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txBody>
            <a:bodyPr/>
            <a:lstStyle/>
            <a:p>
              <a:endParaRPr lang="en-GB"/>
            </a:p>
          </p:txBody>
        </p:sp>
        <p:sp>
          <p:nvSpPr>
            <p:cNvPr id="16" name="Freeform 6">
              <a:extLst>
                <a:ext uri="{FF2B5EF4-FFF2-40B4-BE49-F238E27FC236}">
                  <a16:creationId xmlns:a16="http://schemas.microsoft.com/office/drawing/2014/main"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txBody>
            <a:bodyPr/>
            <a:lstStyle/>
            <a:p>
              <a:endParaRPr lang="en-GB"/>
            </a:p>
          </p:txBody>
        </p:sp>
        <p:sp>
          <p:nvSpPr>
            <p:cNvPr id="17" name="Freeform 7">
              <a:extLst>
                <a:ext uri="{FF2B5EF4-FFF2-40B4-BE49-F238E27FC236}">
                  <a16:creationId xmlns:a16="http://schemas.microsoft.com/office/drawing/2014/main"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txBody>
            <a:bodyPr/>
            <a:lstStyle/>
            <a:p>
              <a:endParaRPr lang="en-GB"/>
            </a:p>
          </p:txBody>
        </p:sp>
        <p:sp>
          <p:nvSpPr>
            <p:cNvPr id="18" name="Freeform 8">
              <a:extLst>
                <a:ext uri="{FF2B5EF4-FFF2-40B4-BE49-F238E27FC236}">
                  <a16:creationId xmlns:a16="http://schemas.microsoft.com/office/drawing/2014/main"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txBody>
            <a:bodyPr/>
            <a:lstStyle/>
            <a:p>
              <a:endParaRPr lang="en-GB"/>
            </a:p>
          </p:txBody>
        </p:sp>
        <p:sp>
          <p:nvSpPr>
            <p:cNvPr id="19" name="Freeform 9">
              <a:extLst>
                <a:ext uri="{FF2B5EF4-FFF2-40B4-BE49-F238E27FC236}">
                  <a16:creationId xmlns:a16="http://schemas.microsoft.com/office/drawing/2014/main"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txBody>
            <a:bodyPr/>
            <a:lstStyle/>
            <a:p>
              <a:endParaRPr lang="en-GB"/>
            </a:p>
          </p:txBody>
        </p:sp>
        <p:sp>
          <p:nvSpPr>
            <p:cNvPr id="20" name="Freeform 10">
              <a:extLst>
                <a:ext uri="{FF2B5EF4-FFF2-40B4-BE49-F238E27FC236}">
                  <a16:creationId xmlns:a16="http://schemas.microsoft.com/office/drawing/2014/main"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txBody>
            <a:bodyPr/>
            <a:lstStyle/>
            <a:p>
              <a:endParaRPr lang="en-GB"/>
            </a:p>
          </p:txBody>
        </p:sp>
        <p:sp>
          <p:nvSpPr>
            <p:cNvPr id="21" name="Freeform 11">
              <a:extLst>
                <a:ext uri="{FF2B5EF4-FFF2-40B4-BE49-F238E27FC236}">
                  <a16:creationId xmlns:a16="http://schemas.microsoft.com/office/drawing/2014/main"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txBody>
            <a:bodyPr/>
            <a:lstStyle/>
            <a:p>
              <a:endParaRPr lang="en-GB"/>
            </a:p>
          </p:txBody>
        </p:sp>
      </p:grpSp>
      <p:pic>
        <p:nvPicPr>
          <p:cNvPr id="4" name="Picture 3">
            <a:extLst>
              <a:ext uri="{FF2B5EF4-FFF2-40B4-BE49-F238E27FC236}">
                <a16:creationId xmlns:a16="http://schemas.microsoft.com/office/drawing/2014/main" id="{00D69830-99C1-1C41-A486-DFA92C9A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4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903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70469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4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39691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697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91333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16910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5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9100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5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749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207432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Light Image right 2">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pic>
        <p:nvPicPr>
          <p:cNvPr id="6" name="Picture 5">
            <a:extLst>
              <a:ext uri="{FF2B5EF4-FFF2-40B4-BE49-F238E27FC236}">
                <a16:creationId xmlns:a16="http://schemas.microsoft.com/office/drawing/2014/main" id="{8071C2E0-2261-774D-8611-171109C41D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332094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C9701-8B94-654B-93DA-5E980221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a16="http://schemas.microsoft.com/office/drawing/2014/main"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a16="http://schemas.microsoft.com/office/drawing/2014/main"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a16="http://schemas.microsoft.com/office/drawing/2014/main"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243704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a16="http://schemas.microsoft.com/office/drawing/2014/main"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119503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4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50696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4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4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3045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440948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rgbClr val="003A82"/>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a:solidFill>
            <a:schemeClr val="bg1"/>
          </a:solidFill>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3" name="Slide Number Placeholder 2">
            <a:extLst>
              <a:ext uri="{FF2B5EF4-FFF2-40B4-BE49-F238E27FC236}">
                <a16:creationId xmlns:a16="http://schemas.microsoft.com/office/drawing/2014/main" id="{61430CE6-1867-4144-A4CE-5B9F4115D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82"/>
                </a:solidFill>
              </a:defRPr>
            </a:lvl1pPr>
          </a:lstStyle>
          <a:p>
            <a:fld id="{B65D3B8C-D2E3-8945-B281-83306306D1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729" r:id="rId2"/>
    <p:sldLayoutId id="2147483661" r:id="rId3"/>
    <p:sldLayoutId id="2147483736" r:id="rId4"/>
    <p:sldLayoutId id="2147483735" r:id="rId5"/>
    <p:sldLayoutId id="2147483731" r:id="rId6"/>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0783551"/>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scouts.org.uk/volunteers/inclusion-and-diversity/"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D94E3E6-6C3E-B843-97E2-0674E91CFC8E}"/>
              </a:ext>
            </a:extLst>
          </p:cNvPr>
          <p:cNvSpPr txBox="1">
            <a:spLocks/>
          </p:cNvSpPr>
          <p:nvPr/>
        </p:nvSpPr>
        <p:spPr>
          <a:xfrm>
            <a:off x="3290219" y="1772420"/>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dirty="0"/>
              <a:t>Young Leaders’ Scheme</a:t>
            </a:r>
          </a:p>
        </p:txBody>
      </p:sp>
      <p:pic>
        <p:nvPicPr>
          <p:cNvPr id="4" name="Picture 3">
            <a:extLst>
              <a:ext uri="{FF2B5EF4-FFF2-40B4-BE49-F238E27FC236}">
                <a16:creationId xmlns:a16="http://schemas.microsoft.com/office/drawing/2014/main"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109" y="2514307"/>
            <a:ext cx="2343664" cy="252065"/>
          </a:xfrm>
          <a:prstGeom prst="rect">
            <a:avLst/>
          </a:prstGeom>
        </p:spPr>
      </p:pic>
      <p:sp>
        <p:nvSpPr>
          <p:cNvPr id="5" name="Text Placeholder 1">
            <a:extLst>
              <a:ext uri="{FF2B5EF4-FFF2-40B4-BE49-F238E27FC236}">
                <a16:creationId xmlns:a16="http://schemas.microsoft.com/office/drawing/2014/main"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a16="http://schemas.microsoft.com/office/drawing/2014/main"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
        <p:nvSpPr>
          <p:cNvPr id="7" name="Rectangle 6">
            <a:extLst>
              <a:ext uri="{FF2B5EF4-FFF2-40B4-BE49-F238E27FC236}">
                <a16:creationId xmlns:a16="http://schemas.microsoft.com/office/drawing/2014/main" id="{401EF1DD-854E-F223-3BF9-95DB727F6D85}"/>
              </a:ext>
            </a:extLst>
          </p:cNvPr>
          <p:cNvSpPr/>
          <p:nvPr/>
        </p:nvSpPr>
        <p:spPr>
          <a:xfrm>
            <a:off x="2781825" y="4091629"/>
            <a:ext cx="8277668" cy="1200329"/>
          </a:xfrm>
          <a:prstGeom prst="rect">
            <a:avLst/>
          </a:prstGeom>
        </p:spPr>
        <p:txBody>
          <a:bodyPr wrap="square" lIns="91440" tIns="45720" rIns="91440" bIns="45720" anchor="t">
            <a:spAutoFit/>
          </a:bodyPr>
          <a:lstStyle/>
          <a:p>
            <a:pPr marL="10795" algn="ctr">
              <a:buSzPts val="1625"/>
            </a:pPr>
            <a:r>
              <a:rPr lang="en-GB" sz="3600" dirty="0"/>
              <a:t>Module F – Making Scouting accessible and inclusive</a:t>
            </a:r>
            <a:endParaRPr lang="en-US" sz="1800" dirty="0"/>
          </a:p>
        </p:txBody>
      </p:sp>
    </p:spTree>
    <p:extLst>
      <p:ext uri="{BB962C8B-B14F-4D97-AF65-F5344CB8AC3E}">
        <p14:creationId xmlns:p14="http://schemas.microsoft.com/office/powerpoint/2010/main" val="3520091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pic>
        <p:nvPicPr>
          <p:cNvPr id="299" name="Google Shape;299;p26" descr="A picture containing room, clock, drawing&#10;&#10;Description automatically generated"/>
          <p:cNvPicPr preferRelativeResize="0"/>
          <p:nvPr/>
        </p:nvPicPr>
        <p:blipFill rotWithShape="1">
          <a:blip r:embed="rId3">
            <a:alphaModFix/>
          </a:blip>
          <a:srcRect/>
          <a:stretch/>
        </p:blipFill>
        <p:spPr>
          <a:xfrm>
            <a:off x="344254" y="254829"/>
            <a:ext cx="3144438" cy="704354"/>
          </a:xfrm>
          <a:prstGeom prst="rect">
            <a:avLst/>
          </a:prstGeom>
          <a:noFill/>
          <a:ln>
            <a:noFill/>
          </a:ln>
        </p:spPr>
      </p:pic>
      <p:pic>
        <p:nvPicPr>
          <p:cNvPr id="300" name="Google Shape;300;p26"/>
          <p:cNvPicPr preferRelativeResize="0"/>
          <p:nvPr/>
        </p:nvPicPr>
        <p:blipFill rotWithShape="1">
          <a:blip r:embed="rId4">
            <a:alphaModFix/>
          </a:blip>
          <a:srcRect/>
          <a:stretch/>
        </p:blipFill>
        <p:spPr>
          <a:xfrm>
            <a:off x="9586354" y="93528"/>
            <a:ext cx="2262754" cy="1030423"/>
          </a:xfrm>
          <a:prstGeom prst="rect">
            <a:avLst/>
          </a:prstGeom>
          <a:noFill/>
          <a:ln>
            <a:noFill/>
          </a:ln>
        </p:spPr>
      </p:pic>
      <p:sp>
        <p:nvSpPr>
          <p:cNvPr id="301" name="Google Shape;301;p26"/>
          <p:cNvSpPr txBox="1">
            <a:spLocks noGrp="1"/>
          </p:cNvSpPr>
          <p:nvPr>
            <p:ph type="body" idx="1"/>
          </p:nvPr>
        </p:nvSpPr>
        <p:spPr>
          <a:xfrm>
            <a:off x="1063256" y="1307690"/>
            <a:ext cx="10090297" cy="1333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14DC"/>
              </a:buClr>
              <a:buSzPts val="3400"/>
              <a:buNone/>
            </a:pPr>
            <a:r>
              <a:rPr lang="en-GB" sz="3400" b="1">
                <a:solidFill>
                  <a:srgbClr val="7414DC"/>
                </a:solidFill>
                <a:latin typeface="Nunito Sans Black"/>
                <a:ea typeface="Nunito Sans Black"/>
                <a:cs typeface="Nunito Sans Black"/>
                <a:sym typeface="Nunito Sans Black"/>
              </a:rPr>
              <a:t>Scouting for all – additional needs</a:t>
            </a:r>
            <a:endParaRPr/>
          </a:p>
          <a:p>
            <a:pPr marL="0" lvl="0" indent="0" algn="l" rtl="0">
              <a:lnSpc>
                <a:spcPct val="90000"/>
              </a:lnSpc>
              <a:spcBef>
                <a:spcPts val="1000"/>
              </a:spcBef>
              <a:spcAft>
                <a:spcPts val="0"/>
              </a:spcAft>
              <a:buClr>
                <a:srgbClr val="00B8A4"/>
              </a:buClr>
              <a:buSzPts val="3400"/>
              <a:buNone/>
            </a:pPr>
            <a:r>
              <a:rPr lang="en-GB" sz="3400" b="1">
                <a:solidFill>
                  <a:srgbClr val="00B8A4"/>
                </a:solidFill>
                <a:latin typeface="Nunito Sans Black"/>
                <a:ea typeface="Nunito Sans Black"/>
                <a:cs typeface="Nunito Sans Black"/>
                <a:sym typeface="Nunito Sans Black"/>
              </a:rPr>
              <a:t>Cognition and Learning</a:t>
            </a:r>
            <a:endParaRPr/>
          </a:p>
        </p:txBody>
      </p:sp>
      <p:sp>
        <p:nvSpPr>
          <p:cNvPr id="302" name="Google Shape;302;p26"/>
          <p:cNvSpPr txBox="1"/>
          <p:nvPr/>
        </p:nvSpPr>
        <p:spPr>
          <a:xfrm>
            <a:off x="1063256" y="2641600"/>
            <a:ext cx="10090297" cy="4122872"/>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Learning difficulties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Dyslexia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Dyscalculia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Dyspraxia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Down Syndrome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animEffect transition="in" filter="fade">
                                      <p:cBhvr>
                                        <p:cTn id="7" dur="500"/>
                                        <p:tgtEl>
                                          <p:spTgt spid="3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2">
                                            <p:txEl>
                                              <p:pRg st="1" end="1"/>
                                            </p:txEl>
                                          </p:spTgt>
                                        </p:tgtEl>
                                        <p:attrNameLst>
                                          <p:attrName>style.visibility</p:attrName>
                                        </p:attrNameLst>
                                      </p:cBhvr>
                                      <p:to>
                                        <p:strVal val="visible"/>
                                      </p:to>
                                    </p:set>
                                    <p:animEffect transition="in" filter="fade">
                                      <p:cBhvr>
                                        <p:cTn id="12" dur="500"/>
                                        <p:tgtEl>
                                          <p:spTgt spid="3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2">
                                            <p:txEl>
                                              <p:pRg st="2" end="2"/>
                                            </p:txEl>
                                          </p:spTgt>
                                        </p:tgtEl>
                                        <p:attrNameLst>
                                          <p:attrName>style.visibility</p:attrName>
                                        </p:attrNameLst>
                                      </p:cBhvr>
                                      <p:to>
                                        <p:strVal val="visible"/>
                                      </p:to>
                                    </p:set>
                                    <p:animEffect transition="in" filter="fade">
                                      <p:cBhvr>
                                        <p:cTn id="17" dur="500"/>
                                        <p:tgtEl>
                                          <p:spTgt spid="3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2">
                                            <p:txEl>
                                              <p:pRg st="3" end="3"/>
                                            </p:txEl>
                                          </p:spTgt>
                                        </p:tgtEl>
                                        <p:attrNameLst>
                                          <p:attrName>style.visibility</p:attrName>
                                        </p:attrNameLst>
                                      </p:cBhvr>
                                      <p:to>
                                        <p:strVal val="visible"/>
                                      </p:to>
                                    </p:set>
                                    <p:animEffect transition="in" filter="fade">
                                      <p:cBhvr>
                                        <p:cTn id="22" dur="500"/>
                                        <p:tgtEl>
                                          <p:spTgt spid="30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2">
                                            <p:txEl>
                                              <p:pRg st="4" end="4"/>
                                            </p:txEl>
                                          </p:spTgt>
                                        </p:tgtEl>
                                        <p:attrNameLst>
                                          <p:attrName>style.visibility</p:attrName>
                                        </p:attrNameLst>
                                      </p:cBhvr>
                                      <p:to>
                                        <p:strVal val="visible"/>
                                      </p:to>
                                    </p:set>
                                    <p:animEffect transition="in" filter="fade">
                                      <p:cBhvr>
                                        <p:cTn id="27" dur="500"/>
                                        <p:tgtEl>
                                          <p:spTgt spid="3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pic>
        <p:nvPicPr>
          <p:cNvPr id="308" name="Google Shape;308;p27" descr="A picture containing room, clock, drawing&#10;&#10;Description automatically generated"/>
          <p:cNvPicPr preferRelativeResize="0"/>
          <p:nvPr/>
        </p:nvPicPr>
        <p:blipFill rotWithShape="1">
          <a:blip r:embed="rId3">
            <a:alphaModFix/>
          </a:blip>
          <a:srcRect/>
          <a:stretch/>
        </p:blipFill>
        <p:spPr>
          <a:xfrm>
            <a:off x="344254" y="254829"/>
            <a:ext cx="3144438" cy="704354"/>
          </a:xfrm>
          <a:prstGeom prst="rect">
            <a:avLst/>
          </a:prstGeom>
          <a:noFill/>
          <a:ln>
            <a:noFill/>
          </a:ln>
        </p:spPr>
      </p:pic>
      <p:pic>
        <p:nvPicPr>
          <p:cNvPr id="309" name="Google Shape;309;p27"/>
          <p:cNvPicPr preferRelativeResize="0"/>
          <p:nvPr/>
        </p:nvPicPr>
        <p:blipFill rotWithShape="1">
          <a:blip r:embed="rId4">
            <a:alphaModFix/>
          </a:blip>
          <a:srcRect/>
          <a:stretch/>
        </p:blipFill>
        <p:spPr>
          <a:xfrm>
            <a:off x="9586354" y="93528"/>
            <a:ext cx="2262754" cy="1030423"/>
          </a:xfrm>
          <a:prstGeom prst="rect">
            <a:avLst/>
          </a:prstGeom>
          <a:noFill/>
          <a:ln>
            <a:noFill/>
          </a:ln>
        </p:spPr>
      </p:pic>
      <p:sp>
        <p:nvSpPr>
          <p:cNvPr id="310" name="Google Shape;310;p27"/>
          <p:cNvSpPr txBox="1">
            <a:spLocks noGrp="1"/>
          </p:cNvSpPr>
          <p:nvPr>
            <p:ph type="body" idx="1"/>
          </p:nvPr>
        </p:nvSpPr>
        <p:spPr>
          <a:xfrm>
            <a:off x="1063256" y="1307690"/>
            <a:ext cx="10090297" cy="1333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14DC"/>
              </a:buClr>
              <a:buSzPts val="3400"/>
              <a:buNone/>
            </a:pPr>
            <a:r>
              <a:rPr lang="en-GB" sz="3400" b="1">
                <a:solidFill>
                  <a:srgbClr val="7414DC"/>
                </a:solidFill>
                <a:latin typeface="Nunito Sans Black"/>
                <a:ea typeface="Nunito Sans Black"/>
                <a:cs typeface="Nunito Sans Black"/>
                <a:sym typeface="Nunito Sans Black"/>
              </a:rPr>
              <a:t>Scouting for all – additional needs</a:t>
            </a:r>
            <a:endParaRPr/>
          </a:p>
          <a:p>
            <a:pPr marL="0" lvl="0" indent="0" algn="l" rtl="0">
              <a:lnSpc>
                <a:spcPct val="90000"/>
              </a:lnSpc>
              <a:spcBef>
                <a:spcPts val="1000"/>
              </a:spcBef>
              <a:spcAft>
                <a:spcPts val="0"/>
              </a:spcAft>
              <a:buClr>
                <a:srgbClr val="00B8A4"/>
              </a:buClr>
              <a:buSzPts val="3400"/>
              <a:buNone/>
            </a:pPr>
            <a:r>
              <a:rPr lang="en-GB" sz="3400" b="1">
                <a:solidFill>
                  <a:srgbClr val="00B8A4"/>
                </a:solidFill>
                <a:latin typeface="Nunito Sans Black"/>
                <a:ea typeface="Nunito Sans Black"/>
                <a:cs typeface="Nunito Sans Black"/>
                <a:sym typeface="Nunito Sans Black"/>
              </a:rPr>
              <a:t>Communication and Interaction</a:t>
            </a:r>
            <a:endParaRPr/>
          </a:p>
        </p:txBody>
      </p:sp>
      <p:sp>
        <p:nvSpPr>
          <p:cNvPr id="311" name="Google Shape;311;p27"/>
          <p:cNvSpPr txBox="1"/>
          <p:nvPr/>
        </p:nvSpPr>
        <p:spPr>
          <a:xfrm>
            <a:off x="1063256" y="2641600"/>
            <a:ext cx="10090297" cy="3859408"/>
          </a:xfrm>
          <a:prstGeom prst="rect">
            <a:avLst/>
          </a:prstGeom>
          <a:noFill/>
          <a:ln>
            <a:noFill/>
          </a:ln>
        </p:spPr>
        <p:txBody>
          <a:bodyPr spcFirstLastPara="1" wrap="square" lIns="91425" tIns="45700" rIns="91425" bIns="45700" anchor="t" anchorCtr="0">
            <a:normAutofit lnSpcReduction="10000"/>
          </a:bodyPr>
          <a:lstStyle/>
          <a:p>
            <a:pPr marL="228600" marR="0" lvl="0" indent="-2286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Autism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85800" marR="0" lvl="1" indent="-228600" algn="l" defTabSz="914400" rtl="0" eaLnBrk="1" fontAlgn="auto" latinLnBrk="0" hangingPunct="1">
              <a:lnSpc>
                <a:spcPct val="100000"/>
              </a:lnSpc>
              <a:spcBef>
                <a:spcPts val="50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Nunito Sans"/>
                <a:ea typeface="Nunito Sans"/>
                <a:cs typeface="Nunito Sans"/>
                <a:sym typeface="Nunito Sans"/>
              </a:rPr>
              <a:t>Asperger’s Syndrome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85800" marR="0" lvl="1" indent="-228600" algn="l" defTabSz="914400" rtl="0" eaLnBrk="1" fontAlgn="auto" latinLnBrk="0" hangingPunct="1">
              <a:lnSpc>
                <a:spcPct val="100000"/>
              </a:lnSpc>
              <a:spcBef>
                <a:spcPts val="50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Nunito Sans"/>
                <a:ea typeface="Nunito Sans"/>
                <a:cs typeface="Nunito Sans"/>
                <a:sym typeface="Nunito Sans"/>
              </a:rPr>
              <a:t>ASD / ASC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Pathological Demand Avoidance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Speech, Language and Communication needs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85800" marR="0" lvl="1" indent="-228600" algn="l" defTabSz="914400" rtl="0" eaLnBrk="1" fontAlgn="auto" latinLnBrk="0" hangingPunct="1">
              <a:lnSpc>
                <a:spcPct val="100000"/>
              </a:lnSpc>
              <a:spcBef>
                <a:spcPts val="500"/>
              </a:spcBef>
              <a:spcAft>
                <a:spcPts val="0"/>
              </a:spcAft>
              <a:buClr>
                <a:srgbClr val="000000"/>
              </a:buClr>
              <a:buSzPts val="2400"/>
              <a:buFont typeface="Arial"/>
              <a:buChar char="•"/>
              <a:tabLst/>
              <a:defRPr/>
            </a:pPr>
            <a:r>
              <a:rPr kumimoji="0" lang="en-GB" sz="2400" b="0" i="0" u="none" strike="noStrike" kern="0" cap="none" spc="0" normalizeH="0" baseline="0" noProof="0">
                <a:ln>
                  <a:noFill/>
                </a:ln>
                <a:solidFill>
                  <a:srgbClr val="000000"/>
                </a:solidFill>
                <a:effectLst/>
                <a:uLnTx/>
                <a:uFillTx/>
                <a:latin typeface="Nunito Sans"/>
                <a:ea typeface="Nunito Sans"/>
                <a:cs typeface="Nunito Sans"/>
                <a:sym typeface="Nunito Sans"/>
              </a:rPr>
              <a:t>Stammer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Tourette Syndrome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Need a Visual support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xEl>
                                              <p:pRg st="0" end="0"/>
                                            </p:txEl>
                                          </p:spTgt>
                                        </p:tgtEl>
                                        <p:attrNameLst>
                                          <p:attrName>style.visibility</p:attrName>
                                        </p:attrNameLst>
                                      </p:cBhvr>
                                      <p:to>
                                        <p:strVal val="visible"/>
                                      </p:to>
                                    </p:set>
                                    <p:animEffect transition="in" filter="fade">
                                      <p:cBhvr>
                                        <p:cTn id="7" dur="500"/>
                                        <p:tgtEl>
                                          <p:spTgt spid="3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1">
                                            <p:txEl>
                                              <p:pRg st="1" end="1"/>
                                            </p:txEl>
                                          </p:spTgt>
                                        </p:tgtEl>
                                        <p:attrNameLst>
                                          <p:attrName>style.visibility</p:attrName>
                                        </p:attrNameLst>
                                      </p:cBhvr>
                                      <p:to>
                                        <p:strVal val="visible"/>
                                      </p:to>
                                    </p:set>
                                    <p:animEffect transition="in" filter="fade">
                                      <p:cBhvr>
                                        <p:cTn id="12" dur="500"/>
                                        <p:tgtEl>
                                          <p:spTgt spid="3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1">
                                            <p:txEl>
                                              <p:pRg st="2" end="2"/>
                                            </p:txEl>
                                          </p:spTgt>
                                        </p:tgtEl>
                                        <p:attrNameLst>
                                          <p:attrName>style.visibility</p:attrName>
                                        </p:attrNameLst>
                                      </p:cBhvr>
                                      <p:to>
                                        <p:strVal val="visible"/>
                                      </p:to>
                                    </p:set>
                                    <p:animEffect transition="in" filter="fade">
                                      <p:cBhvr>
                                        <p:cTn id="17" dur="500"/>
                                        <p:tgtEl>
                                          <p:spTgt spid="3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1">
                                            <p:txEl>
                                              <p:pRg st="3" end="3"/>
                                            </p:txEl>
                                          </p:spTgt>
                                        </p:tgtEl>
                                        <p:attrNameLst>
                                          <p:attrName>style.visibility</p:attrName>
                                        </p:attrNameLst>
                                      </p:cBhvr>
                                      <p:to>
                                        <p:strVal val="visible"/>
                                      </p:to>
                                    </p:set>
                                    <p:animEffect transition="in" filter="fade">
                                      <p:cBhvr>
                                        <p:cTn id="22" dur="500"/>
                                        <p:tgtEl>
                                          <p:spTgt spid="3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1">
                                            <p:txEl>
                                              <p:pRg st="4" end="4"/>
                                            </p:txEl>
                                          </p:spTgt>
                                        </p:tgtEl>
                                        <p:attrNameLst>
                                          <p:attrName>style.visibility</p:attrName>
                                        </p:attrNameLst>
                                      </p:cBhvr>
                                      <p:to>
                                        <p:strVal val="visible"/>
                                      </p:to>
                                    </p:set>
                                    <p:animEffect transition="in" filter="fade">
                                      <p:cBhvr>
                                        <p:cTn id="27" dur="500"/>
                                        <p:tgtEl>
                                          <p:spTgt spid="3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1">
                                            <p:txEl>
                                              <p:pRg st="5" end="5"/>
                                            </p:txEl>
                                          </p:spTgt>
                                        </p:tgtEl>
                                        <p:attrNameLst>
                                          <p:attrName>style.visibility</p:attrName>
                                        </p:attrNameLst>
                                      </p:cBhvr>
                                      <p:to>
                                        <p:strVal val="visible"/>
                                      </p:to>
                                    </p:set>
                                    <p:animEffect transition="in" filter="fade">
                                      <p:cBhvr>
                                        <p:cTn id="32" dur="500"/>
                                        <p:tgtEl>
                                          <p:spTgt spid="3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1">
                                            <p:txEl>
                                              <p:pRg st="6" end="6"/>
                                            </p:txEl>
                                          </p:spTgt>
                                        </p:tgtEl>
                                        <p:attrNameLst>
                                          <p:attrName>style.visibility</p:attrName>
                                        </p:attrNameLst>
                                      </p:cBhvr>
                                      <p:to>
                                        <p:strVal val="visible"/>
                                      </p:to>
                                    </p:set>
                                    <p:animEffect transition="in" filter="fade">
                                      <p:cBhvr>
                                        <p:cTn id="37" dur="500"/>
                                        <p:tgtEl>
                                          <p:spTgt spid="3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1">
                                            <p:txEl>
                                              <p:pRg st="7" end="7"/>
                                            </p:txEl>
                                          </p:spTgt>
                                        </p:tgtEl>
                                        <p:attrNameLst>
                                          <p:attrName>style.visibility</p:attrName>
                                        </p:attrNameLst>
                                      </p:cBhvr>
                                      <p:to>
                                        <p:strVal val="visible"/>
                                      </p:to>
                                    </p:set>
                                    <p:animEffect transition="in" filter="fade">
                                      <p:cBhvr>
                                        <p:cTn id="42" dur="500"/>
                                        <p:tgtEl>
                                          <p:spTgt spid="3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pic>
        <p:nvPicPr>
          <p:cNvPr id="317" name="Google Shape;317;p28" descr="A picture containing room, clock, drawing&#10;&#10;Description automatically generated"/>
          <p:cNvPicPr preferRelativeResize="0"/>
          <p:nvPr/>
        </p:nvPicPr>
        <p:blipFill rotWithShape="1">
          <a:blip r:embed="rId3">
            <a:alphaModFix/>
          </a:blip>
          <a:srcRect/>
          <a:stretch/>
        </p:blipFill>
        <p:spPr>
          <a:xfrm>
            <a:off x="344254" y="254829"/>
            <a:ext cx="3144438" cy="704354"/>
          </a:xfrm>
          <a:prstGeom prst="rect">
            <a:avLst/>
          </a:prstGeom>
          <a:noFill/>
          <a:ln>
            <a:noFill/>
          </a:ln>
        </p:spPr>
      </p:pic>
      <p:pic>
        <p:nvPicPr>
          <p:cNvPr id="318" name="Google Shape;318;p28"/>
          <p:cNvPicPr preferRelativeResize="0"/>
          <p:nvPr/>
        </p:nvPicPr>
        <p:blipFill rotWithShape="1">
          <a:blip r:embed="rId4">
            <a:alphaModFix/>
          </a:blip>
          <a:srcRect/>
          <a:stretch/>
        </p:blipFill>
        <p:spPr>
          <a:xfrm>
            <a:off x="9586354" y="93528"/>
            <a:ext cx="2262754" cy="1030423"/>
          </a:xfrm>
          <a:prstGeom prst="rect">
            <a:avLst/>
          </a:prstGeom>
          <a:noFill/>
          <a:ln>
            <a:noFill/>
          </a:ln>
        </p:spPr>
      </p:pic>
      <p:sp>
        <p:nvSpPr>
          <p:cNvPr id="319" name="Google Shape;319;p28"/>
          <p:cNvSpPr txBox="1">
            <a:spLocks noGrp="1"/>
          </p:cNvSpPr>
          <p:nvPr>
            <p:ph type="body" idx="1"/>
          </p:nvPr>
        </p:nvSpPr>
        <p:spPr>
          <a:xfrm>
            <a:off x="1063256" y="1307690"/>
            <a:ext cx="10090297" cy="1333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14DC"/>
              </a:buClr>
              <a:buSzPts val="3400"/>
              <a:buNone/>
            </a:pPr>
            <a:r>
              <a:rPr lang="en-GB" sz="3400" b="1">
                <a:solidFill>
                  <a:srgbClr val="7414DC"/>
                </a:solidFill>
                <a:latin typeface="Nunito Sans Black"/>
                <a:ea typeface="Nunito Sans Black"/>
                <a:cs typeface="Nunito Sans Black"/>
                <a:sym typeface="Nunito Sans Black"/>
              </a:rPr>
              <a:t>Scouting for all – additional needs</a:t>
            </a:r>
            <a:endParaRPr/>
          </a:p>
          <a:p>
            <a:pPr marL="0" lvl="0" indent="0" algn="l" rtl="0">
              <a:lnSpc>
                <a:spcPct val="90000"/>
              </a:lnSpc>
              <a:spcBef>
                <a:spcPts val="1000"/>
              </a:spcBef>
              <a:spcAft>
                <a:spcPts val="0"/>
              </a:spcAft>
              <a:buClr>
                <a:srgbClr val="00B8A4"/>
              </a:buClr>
              <a:buSzPts val="3400"/>
              <a:buNone/>
            </a:pPr>
            <a:r>
              <a:rPr lang="en-GB" sz="3400" b="1">
                <a:solidFill>
                  <a:srgbClr val="00B8A4"/>
                </a:solidFill>
                <a:latin typeface="Nunito Sans Black"/>
                <a:ea typeface="Nunito Sans Black"/>
                <a:cs typeface="Nunito Sans Black"/>
                <a:sym typeface="Nunito Sans Black"/>
              </a:rPr>
              <a:t>Sensory and Physical needs</a:t>
            </a:r>
            <a:endParaRPr/>
          </a:p>
        </p:txBody>
      </p:sp>
      <p:sp>
        <p:nvSpPr>
          <p:cNvPr id="320" name="Google Shape;320;p28"/>
          <p:cNvSpPr txBox="1"/>
          <p:nvPr/>
        </p:nvSpPr>
        <p:spPr>
          <a:xfrm>
            <a:off x="1063256" y="2641599"/>
            <a:ext cx="10090297" cy="3961571"/>
          </a:xfrm>
          <a:prstGeom prst="rect">
            <a:avLst/>
          </a:prstGeom>
          <a:noFill/>
          <a:ln>
            <a:noFill/>
          </a:ln>
        </p:spPr>
        <p:txBody>
          <a:bodyPr spcFirstLastPara="1" wrap="square" lIns="91425" tIns="45700" rIns="91425" bIns="45700" anchor="t" anchorCtr="0">
            <a:normAutofit fontScale="40000" lnSpcReduction="20000"/>
          </a:bodyPr>
          <a:lstStyle/>
          <a:p>
            <a:pPr marL="228600" marR="0" lvl="0" indent="-22860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Allergies / </a:t>
            </a: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Coeliac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Asthma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Cerebal Palsy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Diabetes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Epilepsy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Hearing Loss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Incontinence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Juvenile arthritis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Migraine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Mobility Impairment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85800" marR="0" lvl="1" indent="-228600" algn="l" defTabSz="914400" rtl="0" eaLnBrk="1" fontAlgn="auto" latinLnBrk="0" hangingPunct="1">
              <a:lnSpc>
                <a:spcPct val="100000"/>
              </a:lnSpc>
              <a:spcBef>
                <a:spcPts val="500"/>
              </a:spcBef>
              <a:spcAft>
                <a:spcPts val="0"/>
              </a:spcAft>
              <a:buClr>
                <a:srgbClr val="000000"/>
              </a:buClr>
              <a:buSzPct val="100000"/>
              <a:buFont typeface="Arial"/>
              <a:buChar char="•"/>
              <a:tabLst/>
              <a:defRPr/>
            </a:pPr>
            <a:r>
              <a:rPr kumimoji="0" lang="en-GB" sz="2400" b="0" i="1" u="none" strike="noStrike" kern="0" cap="none" spc="0" normalizeH="0" baseline="0" noProof="0">
                <a:ln>
                  <a:noFill/>
                </a:ln>
                <a:solidFill>
                  <a:srgbClr val="000000"/>
                </a:solidFill>
                <a:effectLst/>
                <a:uLnTx/>
                <a:uFillTx/>
                <a:latin typeface="Nunito Sans"/>
                <a:ea typeface="Nunito Sans"/>
                <a:cs typeface="Nunito Sans"/>
                <a:sym typeface="Nunito Sans"/>
              </a:rPr>
              <a:t>Broken limbs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85800" marR="0" lvl="1" indent="-228600" algn="l" defTabSz="914400" rtl="0" eaLnBrk="1" fontAlgn="auto" latinLnBrk="0" hangingPunct="1">
              <a:lnSpc>
                <a:spcPct val="100000"/>
              </a:lnSpc>
              <a:spcBef>
                <a:spcPts val="500"/>
              </a:spcBef>
              <a:spcAft>
                <a:spcPts val="0"/>
              </a:spcAft>
              <a:buClr>
                <a:srgbClr val="000000"/>
              </a:buClr>
              <a:buSzPct val="100000"/>
              <a:buFont typeface="Arial"/>
              <a:buChar char="•"/>
              <a:tabLst/>
              <a:defRPr/>
            </a:pPr>
            <a:r>
              <a:rPr kumimoji="0" lang="en-GB" sz="2400" b="0" i="1" u="none" strike="noStrike" kern="0" cap="none" spc="0" normalizeH="0" baseline="0" noProof="0">
                <a:ln>
                  <a:noFill/>
                </a:ln>
                <a:solidFill>
                  <a:srgbClr val="000000"/>
                </a:solidFill>
                <a:effectLst/>
                <a:uLnTx/>
                <a:uFillTx/>
                <a:latin typeface="Nunito Sans"/>
                <a:ea typeface="Nunito Sans"/>
                <a:cs typeface="Nunito Sans"/>
                <a:sym typeface="Nunito Sans"/>
              </a:rPr>
              <a:t>Spina bifida and Hydrocephalus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685800" marR="0" lvl="1" indent="-228600" algn="l" defTabSz="914400" rtl="0" eaLnBrk="1" fontAlgn="auto" latinLnBrk="0" hangingPunct="1">
              <a:lnSpc>
                <a:spcPct val="100000"/>
              </a:lnSpc>
              <a:spcBef>
                <a:spcPts val="500"/>
              </a:spcBef>
              <a:spcAft>
                <a:spcPts val="0"/>
              </a:spcAft>
              <a:buClr>
                <a:srgbClr val="000000"/>
              </a:buClr>
              <a:buSzPct val="100000"/>
              <a:buFont typeface="Arial"/>
              <a:buChar char="•"/>
              <a:tabLst/>
              <a:defRPr/>
            </a:pPr>
            <a:r>
              <a:rPr kumimoji="0" lang="en-GB" sz="2400" b="0" i="1" u="none" strike="noStrike" kern="0" cap="none" spc="0" normalizeH="0" baseline="0" noProof="0">
                <a:ln>
                  <a:noFill/>
                </a:ln>
                <a:solidFill>
                  <a:srgbClr val="000000"/>
                </a:solidFill>
                <a:effectLst/>
                <a:uLnTx/>
                <a:uFillTx/>
                <a:latin typeface="Nunito Sans"/>
                <a:ea typeface="Nunito Sans"/>
                <a:cs typeface="Nunito Sans"/>
                <a:sym typeface="Nunito Sans"/>
              </a:rPr>
              <a:t>Muscular dystrophy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Sensory processing differences and disorder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Stoma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ct val="1000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Visual Impairment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xEl>
                                              <p:pRg st="0" end="0"/>
                                            </p:txEl>
                                          </p:spTgt>
                                        </p:tgtEl>
                                        <p:attrNameLst>
                                          <p:attrName>style.visibility</p:attrName>
                                        </p:attrNameLst>
                                      </p:cBhvr>
                                      <p:to>
                                        <p:strVal val="visible"/>
                                      </p:to>
                                    </p:set>
                                    <p:animEffect transition="in" filter="fade">
                                      <p:cBhvr>
                                        <p:cTn id="7" dur="500"/>
                                        <p:tgtEl>
                                          <p:spTgt spid="3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xEl>
                                              <p:pRg st="1" end="1"/>
                                            </p:txEl>
                                          </p:spTgt>
                                        </p:tgtEl>
                                        <p:attrNameLst>
                                          <p:attrName>style.visibility</p:attrName>
                                        </p:attrNameLst>
                                      </p:cBhvr>
                                      <p:to>
                                        <p:strVal val="visible"/>
                                      </p:to>
                                    </p:set>
                                    <p:animEffect transition="in" filter="fade">
                                      <p:cBhvr>
                                        <p:cTn id="12" dur="500"/>
                                        <p:tgtEl>
                                          <p:spTgt spid="3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0">
                                            <p:txEl>
                                              <p:pRg st="2" end="2"/>
                                            </p:txEl>
                                          </p:spTgt>
                                        </p:tgtEl>
                                        <p:attrNameLst>
                                          <p:attrName>style.visibility</p:attrName>
                                        </p:attrNameLst>
                                      </p:cBhvr>
                                      <p:to>
                                        <p:strVal val="visible"/>
                                      </p:to>
                                    </p:set>
                                    <p:animEffect transition="in" filter="fade">
                                      <p:cBhvr>
                                        <p:cTn id="17" dur="500"/>
                                        <p:tgtEl>
                                          <p:spTgt spid="3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0">
                                            <p:txEl>
                                              <p:pRg st="3" end="3"/>
                                            </p:txEl>
                                          </p:spTgt>
                                        </p:tgtEl>
                                        <p:attrNameLst>
                                          <p:attrName>style.visibility</p:attrName>
                                        </p:attrNameLst>
                                      </p:cBhvr>
                                      <p:to>
                                        <p:strVal val="visible"/>
                                      </p:to>
                                    </p:set>
                                    <p:animEffect transition="in" filter="fade">
                                      <p:cBhvr>
                                        <p:cTn id="22" dur="500"/>
                                        <p:tgtEl>
                                          <p:spTgt spid="3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0">
                                            <p:txEl>
                                              <p:pRg st="4" end="4"/>
                                            </p:txEl>
                                          </p:spTgt>
                                        </p:tgtEl>
                                        <p:attrNameLst>
                                          <p:attrName>style.visibility</p:attrName>
                                        </p:attrNameLst>
                                      </p:cBhvr>
                                      <p:to>
                                        <p:strVal val="visible"/>
                                      </p:to>
                                    </p:set>
                                    <p:animEffect transition="in" filter="fade">
                                      <p:cBhvr>
                                        <p:cTn id="27" dur="500"/>
                                        <p:tgtEl>
                                          <p:spTgt spid="3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0">
                                            <p:txEl>
                                              <p:pRg st="5" end="5"/>
                                            </p:txEl>
                                          </p:spTgt>
                                        </p:tgtEl>
                                        <p:attrNameLst>
                                          <p:attrName>style.visibility</p:attrName>
                                        </p:attrNameLst>
                                      </p:cBhvr>
                                      <p:to>
                                        <p:strVal val="visible"/>
                                      </p:to>
                                    </p:set>
                                    <p:animEffect transition="in" filter="fade">
                                      <p:cBhvr>
                                        <p:cTn id="32" dur="500"/>
                                        <p:tgtEl>
                                          <p:spTgt spid="3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0">
                                            <p:txEl>
                                              <p:pRg st="6" end="6"/>
                                            </p:txEl>
                                          </p:spTgt>
                                        </p:tgtEl>
                                        <p:attrNameLst>
                                          <p:attrName>style.visibility</p:attrName>
                                        </p:attrNameLst>
                                      </p:cBhvr>
                                      <p:to>
                                        <p:strVal val="visible"/>
                                      </p:to>
                                    </p:set>
                                    <p:animEffect transition="in" filter="fade">
                                      <p:cBhvr>
                                        <p:cTn id="37" dur="500"/>
                                        <p:tgtEl>
                                          <p:spTgt spid="32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0">
                                            <p:txEl>
                                              <p:pRg st="7" end="7"/>
                                            </p:txEl>
                                          </p:spTgt>
                                        </p:tgtEl>
                                        <p:attrNameLst>
                                          <p:attrName>style.visibility</p:attrName>
                                        </p:attrNameLst>
                                      </p:cBhvr>
                                      <p:to>
                                        <p:strVal val="visible"/>
                                      </p:to>
                                    </p:set>
                                    <p:animEffect transition="in" filter="fade">
                                      <p:cBhvr>
                                        <p:cTn id="42" dur="500"/>
                                        <p:tgtEl>
                                          <p:spTgt spid="32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0">
                                            <p:txEl>
                                              <p:pRg st="8" end="8"/>
                                            </p:txEl>
                                          </p:spTgt>
                                        </p:tgtEl>
                                        <p:attrNameLst>
                                          <p:attrName>style.visibility</p:attrName>
                                        </p:attrNameLst>
                                      </p:cBhvr>
                                      <p:to>
                                        <p:strVal val="visible"/>
                                      </p:to>
                                    </p:set>
                                    <p:animEffect transition="in" filter="fade">
                                      <p:cBhvr>
                                        <p:cTn id="47" dur="500"/>
                                        <p:tgtEl>
                                          <p:spTgt spid="32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20">
                                            <p:txEl>
                                              <p:pRg st="9" end="9"/>
                                            </p:txEl>
                                          </p:spTgt>
                                        </p:tgtEl>
                                        <p:attrNameLst>
                                          <p:attrName>style.visibility</p:attrName>
                                        </p:attrNameLst>
                                      </p:cBhvr>
                                      <p:to>
                                        <p:strVal val="visible"/>
                                      </p:to>
                                    </p:set>
                                    <p:animEffect transition="in" filter="fade">
                                      <p:cBhvr>
                                        <p:cTn id="52" dur="500"/>
                                        <p:tgtEl>
                                          <p:spTgt spid="32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0">
                                            <p:txEl>
                                              <p:pRg st="10" end="10"/>
                                            </p:txEl>
                                          </p:spTgt>
                                        </p:tgtEl>
                                        <p:attrNameLst>
                                          <p:attrName>style.visibility</p:attrName>
                                        </p:attrNameLst>
                                      </p:cBhvr>
                                      <p:to>
                                        <p:strVal val="visible"/>
                                      </p:to>
                                    </p:set>
                                    <p:animEffect transition="in" filter="fade">
                                      <p:cBhvr>
                                        <p:cTn id="57" dur="500"/>
                                        <p:tgtEl>
                                          <p:spTgt spid="32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20">
                                            <p:txEl>
                                              <p:pRg st="11" end="11"/>
                                            </p:txEl>
                                          </p:spTgt>
                                        </p:tgtEl>
                                        <p:attrNameLst>
                                          <p:attrName>style.visibility</p:attrName>
                                        </p:attrNameLst>
                                      </p:cBhvr>
                                      <p:to>
                                        <p:strVal val="visible"/>
                                      </p:to>
                                    </p:set>
                                    <p:animEffect transition="in" filter="fade">
                                      <p:cBhvr>
                                        <p:cTn id="62" dur="500"/>
                                        <p:tgtEl>
                                          <p:spTgt spid="32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20">
                                            <p:txEl>
                                              <p:pRg st="12" end="12"/>
                                            </p:txEl>
                                          </p:spTgt>
                                        </p:tgtEl>
                                        <p:attrNameLst>
                                          <p:attrName>style.visibility</p:attrName>
                                        </p:attrNameLst>
                                      </p:cBhvr>
                                      <p:to>
                                        <p:strVal val="visible"/>
                                      </p:to>
                                    </p:set>
                                    <p:animEffect transition="in" filter="fade">
                                      <p:cBhvr>
                                        <p:cTn id="67" dur="500"/>
                                        <p:tgtEl>
                                          <p:spTgt spid="320">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20">
                                            <p:txEl>
                                              <p:pRg st="13" end="13"/>
                                            </p:txEl>
                                          </p:spTgt>
                                        </p:tgtEl>
                                        <p:attrNameLst>
                                          <p:attrName>style.visibility</p:attrName>
                                        </p:attrNameLst>
                                      </p:cBhvr>
                                      <p:to>
                                        <p:strVal val="visible"/>
                                      </p:to>
                                    </p:set>
                                    <p:animEffect transition="in" filter="fade">
                                      <p:cBhvr>
                                        <p:cTn id="72" dur="500"/>
                                        <p:tgtEl>
                                          <p:spTgt spid="320">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20">
                                            <p:txEl>
                                              <p:pRg st="14" end="14"/>
                                            </p:txEl>
                                          </p:spTgt>
                                        </p:tgtEl>
                                        <p:attrNameLst>
                                          <p:attrName>style.visibility</p:attrName>
                                        </p:attrNameLst>
                                      </p:cBhvr>
                                      <p:to>
                                        <p:strVal val="visible"/>
                                      </p:to>
                                    </p:set>
                                    <p:animEffect transition="in" filter="fade">
                                      <p:cBhvr>
                                        <p:cTn id="77" dur="500"/>
                                        <p:tgtEl>
                                          <p:spTgt spid="320">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20">
                                            <p:txEl>
                                              <p:pRg st="15" end="15"/>
                                            </p:txEl>
                                          </p:spTgt>
                                        </p:tgtEl>
                                        <p:attrNameLst>
                                          <p:attrName>style.visibility</p:attrName>
                                        </p:attrNameLst>
                                      </p:cBhvr>
                                      <p:to>
                                        <p:strVal val="visible"/>
                                      </p:to>
                                    </p:set>
                                    <p:animEffect transition="in" filter="fade">
                                      <p:cBhvr>
                                        <p:cTn id="82" dur="500"/>
                                        <p:tgtEl>
                                          <p:spTgt spid="320">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pic>
        <p:nvPicPr>
          <p:cNvPr id="326" name="Google Shape;326;p29" descr="A picture containing room, clock, drawing&#10;&#10;Description automatically generated"/>
          <p:cNvPicPr preferRelativeResize="0"/>
          <p:nvPr/>
        </p:nvPicPr>
        <p:blipFill rotWithShape="1">
          <a:blip r:embed="rId3">
            <a:alphaModFix/>
          </a:blip>
          <a:srcRect/>
          <a:stretch/>
        </p:blipFill>
        <p:spPr>
          <a:xfrm>
            <a:off x="344254" y="254829"/>
            <a:ext cx="3144438" cy="704354"/>
          </a:xfrm>
          <a:prstGeom prst="rect">
            <a:avLst/>
          </a:prstGeom>
          <a:noFill/>
          <a:ln>
            <a:noFill/>
          </a:ln>
        </p:spPr>
      </p:pic>
      <p:pic>
        <p:nvPicPr>
          <p:cNvPr id="327" name="Google Shape;327;p29"/>
          <p:cNvPicPr preferRelativeResize="0"/>
          <p:nvPr/>
        </p:nvPicPr>
        <p:blipFill rotWithShape="1">
          <a:blip r:embed="rId4">
            <a:alphaModFix/>
          </a:blip>
          <a:srcRect/>
          <a:stretch/>
        </p:blipFill>
        <p:spPr>
          <a:xfrm>
            <a:off x="9586354" y="93528"/>
            <a:ext cx="2262754" cy="1030423"/>
          </a:xfrm>
          <a:prstGeom prst="rect">
            <a:avLst/>
          </a:prstGeom>
          <a:noFill/>
          <a:ln>
            <a:noFill/>
          </a:ln>
        </p:spPr>
      </p:pic>
      <p:sp>
        <p:nvSpPr>
          <p:cNvPr id="328" name="Google Shape;328;p29"/>
          <p:cNvSpPr txBox="1">
            <a:spLocks noGrp="1"/>
          </p:cNvSpPr>
          <p:nvPr>
            <p:ph type="body" idx="1"/>
          </p:nvPr>
        </p:nvSpPr>
        <p:spPr>
          <a:xfrm>
            <a:off x="1063256" y="1307690"/>
            <a:ext cx="10090297" cy="1333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14DC"/>
              </a:buClr>
              <a:buSzPts val="3400"/>
              <a:buNone/>
            </a:pPr>
            <a:r>
              <a:rPr lang="en-GB" sz="3400" b="1">
                <a:solidFill>
                  <a:srgbClr val="7414DC"/>
                </a:solidFill>
                <a:latin typeface="Nunito Sans Black"/>
                <a:ea typeface="Nunito Sans Black"/>
                <a:cs typeface="Nunito Sans Black"/>
                <a:sym typeface="Nunito Sans Black"/>
              </a:rPr>
              <a:t>Scouting for all – additional needs</a:t>
            </a:r>
            <a:endParaRPr/>
          </a:p>
          <a:p>
            <a:pPr marL="0" lvl="0" indent="0" algn="l" rtl="0">
              <a:lnSpc>
                <a:spcPct val="90000"/>
              </a:lnSpc>
              <a:spcBef>
                <a:spcPts val="1000"/>
              </a:spcBef>
              <a:spcAft>
                <a:spcPts val="0"/>
              </a:spcAft>
              <a:buClr>
                <a:srgbClr val="00B8A4"/>
              </a:buClr>
              <a:buSzPts val="3400"/>
              <a:buNone/>
            </a:pPr>
            <a:r>
              <a:rPr lang="en-GB" sz="3400" b="1">
                <a:solidFill>
                  <a:srgbClr val="00B8A4"/>
                </a:solidFill>
                <a:latin typeface="Nunito Sans Black"/>
                <a:ea typeface="Nunito Sans Black"/>
                <a:cs typeface="Nunito Sans Black"/>
                <a:sym typeface="Nunito Sans Black"/>
              </a:rPr>
              <a:t>Social, Emotional and Mental Health</a:t>
            </a:r>
            <a:endParaRPr/>
          </a:p>
        </p:txBody>
      </p:sp>
      <p:sp>
        <p:nvSpPr>
          <p:cNvPr id="329" name="Google Shape;329;p29"/>
          <p:cNvSpPr txBox="1"/>
          <p:nvPr/>
        </p:nvSpPr>
        <p:spPr>
          <a:xfrm>
            <a:off x="1063256" y="2641601"/>
            <a:ext cx="10090297" cy="3784252"/>
          </a:xfrm>
          <a:prstGeom prst="rect">
            <a:avLst/>
          </a:prstGeom>
          <a:noFill/>
          <a:ln>
            <a:noFill/>
          </a:ln>
        </p:spPr>
        <p:txBody>
          <a:bodyPr spcFirstLastPara="1" wrap="square" lIns="91425" tIns="45700" rIns="91425" bIns="45700" anchor="t" anchorCtr="0">
            <a:normAutofit fontScale="85000" lnSpcReduction="20000"/>
          </a:bodyPr>
          <a:lstStyle/>
          <a:p>
            <a:pPr marL="228600" marR="0" lvl="0" indent="-2286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Anxiety and </a:t>
            </a: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Panic disorders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Depressive disorders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Eating disorders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Hyperactivity: ADHD / ADD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Looked after Children (LAC)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Oppositional Defiant Disorder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Obsessive Compulsive Disorder (OCD)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Phobias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1" u="none" strike="noStrike" kern="0" cap="none" spc="0" normalizeH="0" baseline="0" noProof="0">
                <a:ln>
                  <a:noFill/>
                </a:ln>
                <a:solidFill>
                  <a:srgbClr val="000000"/>
                </a:solidFill>
                <a:effectLst/>
                <a:uLnTx/>
                <a:uFillTx/>
                <a:latin typeface="Nunito Sans"/>
                <a:ea typeface="Nunito Sans"/>
                <a:cs typeface="Nunito Sans"/>
                <a:sym typeface="Nunito Sans"/>
              </a:rPr>
              <a:t>Post Traumatic Stress Disorder (PTSD)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xEl>
                                              <p:pRg st="0" end="0"/>
                                            </p:txEl>
                                          </p:spTgt>
                                        </p:tgtEl>
                                        <p:attrNameLst>
                                          <p:attrName>style.visibility</p:attrName>
                                        </p:attrNameLst>
                                      </p:cBhvr>
                                      <p:to>
                                        <p:strVal val="visible"/>
                                      </p:to>
                                    </p:set>
                                    <p:animEffect transition="in" filter="fade">
                                      <p:cBhvr>
                                        <p:cTn id="7" dur="500"/>
                                        <p:tgtEl>
                                          <p:spTgt spid="3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9">
                                            <p:txEl>
                                              <p:pRg st="1" end="1"/>
                                            </p:txEl>
                                          </p:spTgt>
                                        </p:tgtEl>
                                        <p:attrNameLst>
                                          <p:attrName>style.visibility</p:attrName>
                                        </p:attrNameLst>
                                      </p:cBhvr>
                                      <p:to>
                                        <p:strVal val="visible"/>
                                      </p:to>
                                    </p:set>
                                    <p:animEffect transition="in" filter="fade">
                                      <p:cBhvr>
                                        <p:cTn id="12" dur="500"/>
                                        <p:tgtEl>
                                          <p:spTgt spid="3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9">
                                            <p:txEl>
                                              <p:pRg st="2" end="2"/>
                                            </p:txEl>
                                          </p:spTgt>
                                        </p:tgtEl>
                                        <p:attrNameLst>
                                          <p:attrName>style.visibility</p:attrName>
                                        </p:attrNameLst>
                                      </p:cBhvr>
                                      <p:to>
                                        <p:strVal val="visible"/>
                                      </p:to>
                                    </p:set>
                                    <p:animEffect transition="in" filter="fade">
                                      <p:cBhvr>
                                        <p:cTn id="17" dur="500"/>
                                        <p:tgtEl>
                                          <p:spTgt spid="3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9">
                                            <p:txEl>
                                              <p:pRg st="3" end="3"/>
                                            </p:txEl>
                                          </p:spTgt>
                                        </p:tgtEl>
                                        <p:attrNameLst>
                                          <p:attrName>style.visibility</p:attrName>
                                        </p:attrNameLst>
                                      </p:cBhvr>
                                      <p:to>
                                        <p:strVal val="visible"/>
                                      </p:to>
                                    </p:set>
                                    <p:animEffect transition="in" filter="fade">
                                      <p:cBhvr>
                                        <p:cTn id="22" dur="500"/>
                                        <p:tgtEl>
                                          <p:spTgt spid="3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9">
                                            <p:txEl>
                                              <p:pRg st="4" end="4"/>
                                            </p:txEl>
                                          </p:spTgt>
                                        </p:tgtEl>
                                        <p:attrNameLst>
                                          <p:attrName>style.visibility</p:attrName>
                                        </p:attrNameLst>
                                      </p:cBhvr>
                                      <p:to>
                                        <p:strVal val="visible"/>
                                      </p:to>
                                    </p:set>
                                    <p:animEffect transition="in" filter="fade">
                                      <p:cBhvr>
                                        <p:cTn id="27" dur="500"/>
                                        <p:tgtEl>
                                          <p:spTgt spid="32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9">
                                            <p:txEl>
                                              <p:pRg st="5" end="5"/>
                                            </p:txEl>
                                          </p:spTgt>
                                        </p:tgtEl>
                                        <p:attrNameLst>
                                          <p:attrName>style.visibility</p:attrName>
                                        </p:attrNameLst>
                                      </p:cBhvr>
                                      <p:to>
                                        <p:strVal val="visible"/>
                                      </p:to>
                                    </p:set>
                                    <p:animEffect transition="in" filter="fade">
                                      <p:cBhvr>
                                        <p:cTn id="32" dur="500"/>
                                        <p:tgtEl>
                                          <p:spTgt spid="32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9">
                                            <p:txEl>
                                              <p:pRg st="6" end="6"/>
                                            </p:txEl>
                                          </p:spTgt>
                                        </p:tgtEl>
                                        <p:attrNameLst>
                                          <p:attrName>style.visibility</p:attrName>
                                        </p:attrNameLst>
                                      </p:cBhvr>
                                      <p:to>
                                        <p:strVal val="visible"/>
                                      </p:to>
                                    </p:set>
                                    <p:animEffect transition="in" filter="fade">
                                      <p:cBhvr>
                                        <p:cTn id="37" dur="500"/>
                                        <p:tgtEl>
                                          <p:spTgt spid="32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9">
                                            <p:txEl>
                                              <p:pRg st="7" end="7"/>
                                            </p:txEl>
                                          </p:spTgt>
                                        </p:tgtEl>
                                        <p:attrNameLst>
                                          <p:attrName>style.visibility</p:attrName>
                                        </p:attrNameLst>
                                      </p:cBhvr>
                                      <p:to>
                                        <p:strVal val="visible"/>
                                      </p:to>
                                    </p:set>
                                    <p:animEffect transition="in" filter="fade">
                                      <p:cBhvr>
                                        <p:cTn id="42" dur="500"/>
                                        <p:tgtEl>
                                          <p:spTgt spid="32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9">
                                            <p:txEl>
                                              <p:pRg st="8" end="8"/>
                                            </p:txEl>
                                          </p:spTgt>
                                        </p:tgtEl>
                                        <p:attrNameLst>
                                          <p:attrName>style.visibility</p:attrName>
                                        </p:attrNameLst>
                                      </p:cBhvr>
                                      <p:to>
                                        <p:strVal val="visible"/>
                                      </p:to>
                                    </p:set>
                                    <p:animEffect transition="in" filter="fade">
                                      <p:cBhvr>
                                        <p:cTn id="47" dur="500"/>
                                        <p:tgtEl>
                                          <p:spTgt spid="3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pic>
        <p:nvPicPr>
          <p:cNvPr id="335" name="Google Shape;335;p30" descr="A picture containing room, clock, drawing&#10;&#10;Description automatically generated"/>
          <p:cNvPicPr preferRelativeResize="0"/>
          <p:nvPr/>
        </p:nvPicPr>
        <p:blipFill rotWithShape="1">
          <a:blip r:embed="rId3">
            <a:alphaModFix/>
          </a:blip>
          <a:srcRect/>
          <a:stretch/>
        </p:blipFill>
        <p:spPr>
          <a:xfrm>
            <a:off x="344254" y="254829"/>
            <a:ext cx="3144438" cy="704354"/>
          </a:xfrm>
          <a:prstGeom prst="rect">
            <a:avLst/>
          </a:prstGeom>
          <a:noFill/>
          <a:ln>
            <a:noFill/>
          </a:ln>
        </p:spPr>
      </p:pic>
      <p:pic>
        <p:nvPicPr>
          <p:cNvPr id="336" name="Google Shape;336;p30"/>
          <p:cNvPicPr preferRelativeResize="0"/>
          <p:nvPr/>
        </p:nvPicPr>
        <p:blipFill rotWithShape="1">
          <a:blip r:embed="rId4">
            <a:alphaModFix/>
          </a:blip>
          <a:srcRect/>
          <a:stretch/>
        </p:blipFill>
        <p:spPr>
          <a:xfrm>
            <a:off x="9586354" y="93528"/>
            <a:ext cx="2262754" cy="1030423"/>
          </a:xfrm>
          <a:prstGeom prst="rect">
            <a:avLst/>
          </a:prstGeom>
          <a:noFill/>
          <a:ln>
            <a:noFill/>
          </a:ln>
        </p:spPr>
      </p:pic>
      <p:sp>
        <p:nvSpPr>
          <p:cNvPr id="337" name="Google Shape;337;p30"/>
          <p:cNvSpPr txBox="1">
            <a:spLocks noGrp="1"/>
          </p:cNvSpPr>
          <p:nvPr>
            <p:ph type="body" idx="1"/>
          </p:nvPr>
        </p:nvSpPr>
        <p:spPr>
          <a:xfrm>
            <a:off x="1063256" y="1307690"/>
            <a:ext cx="10090297" cy="12476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414DC"/>
              </a:buClr>
              <a:buSzPts val="3400"/>
              <a:buNone/>
            </a:pPr>
            <a:r>
              <a:rPr lang="en-GB" sz="3400" b="1">
                <a:solidFill>
                  <a:srgbClr val="7414DC"/>
                </a:solidFill>
                <a:latin typeface="Nunito Sans Black"/>
                <a:ea typeface="Nunito Sans Black"/>
                <a:cs typeface="Nunito Sans Black"/>
                <a:sym typeface="Nunito Sans Black"/>
              </a:rPr>
              <a:t>Scouting for all</a:t>
            </a:r>
            <a:endParaRPr/>
          </a:p>
          <a:p>
            <a:pPr marL="0" lvl="0" indent="0" algn="l" rtl="0">
              <a:lnSpc>
                <a:spcPct val="90000"/>
              </a:lnSpc>
              <a:spcBef>
                <a:spcPts val="1000"/>
              </a:spcBef>
              <a:spcAft>
                <a:spcPts val="0"/>
              </a:spcAft>
              <a:buClr>
                <a:srgbClr val="00B8A4"/>
              </a:buClr>
              <a:buSzPts val="3400"/>
              <a:buNone/>
            </a:pPr>
            <a:r>
              <a:rPr lang="en-GB" sz="3400" b="1">
                <a:solidFill>
                  <a:srgbClr val="00B8A4"/>
                </a:solidFill>
                <a:latin typeface="Nunito Sans Black"/>
                <a:ea typeface="Nunito Sans Black"/>
                <a:cs typeface="Nunito Sans Black"/>
                <a:sym typeface="Nunito Sans Black"/>
              </a:rPr>
              <a:t>Individual characteristics</a:t>
            </a:r>
            <a:endParaRPr/>
          </a:p>
          <a:p>
            <a:pPr marL="0" lvl="0" indent="0" algn="l" rtl="0">
              <a:lnSpc>
                <a:spcPct val="90000"/>
              </a:lnSpc>
              <a:spcBef>
                <a:spcPts val="1000"/>
              </a:spcBef>
              <a:spcAft>
                <a:spcPts val="0"/>
              </a:spcAft>
              <a:buClr>
                <a:schemeClr val="dk1"/>
              </a:buClr>
              <a:buSzPts val="3400"/>
              <a:buNone/>
            </a:pPr>
            <a:endParaRPr sz="3400" b="1">
              <a:solidFill>
                <a:srgbClr val="7414DC"/>
              </a:solidFill>
              <a:latin typeface="Nunito Sans Black"/>
              <a:ea typeface="Nunito Sans Black"/>
              <a:cs typeface="Nunito Sans Black"/>
              <a:sym typeface="Nunito Sans Black"/>
            </a:endParaRPr>
          </a:p>
        </p:txBody>
      </p:sp>
      <p:sp>
        <p:nvSpPr>
          <p:cNvPr id="338" name="Google Shape;338;p30"/>
          <p:cNvSpPr txBox="1"/>
          <p:nvPr/>
        </p:nvSpPr>
        <p:spPr>
          <a:xfrm>
            <a:off x="1063256" y="2555310"/>
            <a:ext cx="10090297" cy="4209162"/>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Literacy skills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English as an Additional Language (EAL)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LGBT+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Gender</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Faiths and beliefs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Social and economic background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00000"/>
              </a:lnSpc>
              <a:spcBef>
                <a:spcPts val="1000"/>
              </a:spcBef>
              <a:spcAft>
                <a:spcPts val="0"/>
              </a:spcAft>
              <a:buClr>
                <a:srgbClr val="000000"/>
              </a:buClr>
              <a:buSzPts val="2800"/>
              <a:buFont typeface="Arial"/>
              <a:buChar char="•"/>
              <a:tabLst/>
              <a:defRPr/>
            </a:pPr>
            <a:r>
              <a:rPr kumimoji="0" lang="en-GB" sz="2800" b="0" i="0" u="none" strike="noStrike" kern="0" cap="none" spc="0" normalizeH="0" baseline="0" noProof="0">
                <a:ln>
                  <a:noFill/>
                </a:ln>
                <a:solidFill>
                  <a:srgbClr val="000000"/>
                </a:solidFill>
                <a:effectLst/>
                <a:uLnTx/>
                <a:uFillTx/>
                <a:latin typeface="Nunito Sans"/>
                <a:ea typeface="Nunito Sans"/>
                <a:cs typeface="Nunito Sans"/>
                <a:sym typeface="Nunito Sans"/>
              </a:rPr>
              <a:t>Vegetarian and Vegan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28600" marR="0" lvl="0" indent="-50800" algn="l" defTabSz="914400" rtl="0" eaLnBrk="1" fontAlgn="auto" latinLnBrk="0" hangingPunct="1">
              <a:lnSpc>
                <a:spcPct val="100000"/>
              </a:lnSpc>
              <a:spcBef>
                <a:spcPts val="100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000000"/>
              </a:solidFill>
              <a:effectLst/>
              <a:uLnTx/>
              <a:uFillTx/>
              <a:latin typeface="Nunito Sans"/>
              <a:ea typeface="Nunito Sans"/>
              <a:cs typeface="Nunito Sans"/>
              <a:sym typeface="Nuni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xEl>
                                              <p:pRg st="0" end="0"/>
                                            </p:txEl>
                                          </p:spTgt>
                                        </p:tgtEl>
                                        <p:attrNameLst>
                                          <p:attrName>style.visibility</p:attrName>
                                        </p:attrNameLst>
                                      </p:cBhvr>
                                      <p:to>
                                        <p:strVal val="visible"/>
                                      </p:to>
                                    </p:set>
                                    <p:animEffect transition="in" filter="fade">
                                      <p:cBhvr>
                                        <p:cTn id="7" dur="500"/>
                                        <p:tgtEl>
                                          <p:spTgt spid="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8">
                                            <p:txEl>
                                              <p:pRg st="1" end="1"/>
                                            </p:txEl>
                                          </p:spTgt>
                                        </p:tgtEl>
                                        <p:attrNameLst>
                                          <p:attrName>style.visibility</p:attrName>
                                        </p:attrNameLst>
                                      </p:cBhvr>
                                      <p:to>
                                        <p:strVal val="visible"/>
                                      </p:to>
                                    </p:set>
                                    <p:animEffect transition="in" filter="fade">
                                      <p:cBhvr>
                                        <p:cTn id="12" dur="500"/>
                                        <p:tgtEl>
                                          <p:spTgt spid="3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xEl>
                                              <p:pRg st="2" end="2"/>
                                            </p:txEl>
                                          </p:spTgt>
                                        </p:tgtEl>
                                        <p:attrNameLst>
                                          <p:attrName>style.visibility</p:attrName>
                                        </p:attrNameLst>
                                      </p:cBhvr>
                                      <p:to>
                                        <p:strVal val="visible"/>
                                      </p:to>
                                    </p:set>
                                    <p:animEffect transition="in" filter="fade">
                                      <p:cBhvr>
                                        <p:cTn id="17" dur="500"/>
                                        <p:tgtEl>
                                          <p:spTgt spid="3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8">
                                            <p:txEl>
                                              <p:pRg st="3" end="3"/>
                                            </p:txEl>
                                          </p:spTgt>
                                        </p:tgtEl>
                                        <p:attrNameLst>
                                          <p:attrName>style.visibility</p:attrName>
                                        </p:attrNameLst>
                                      </p:cBhvr>
                                      <p:to>
                                        <p:strVal val="visible"/>
                                      </p:to>
                                    </p:set>
                                    <p:animEffect transition="in" filter="fade">
                                      <p:cBhvr>
                                        <p:cTn id="22" dur="500"/>
                                        <p:tgtEl>
                                          <p:spTgt spid="3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8">
                                            <p:txEl>
                                              <p:pRg st="4" end="4"/>
                                            </p:txEl>
                                          </p:spTgt>
                                        </p:tgtEl>
                                        <p:attrNameLst>
                                          <p:attrName>style.visibility</p:attrName>
                                        </p:attrNameLst>
                                      </p:cBhvr>
                                      <p:to>
                                        <p:strVal val="visible"/>
                                      </p:to>
                                    </p:set>
                                    <p:animEffect transition="in" filter="fade">
                                      <p:cBhvr>
                                        <p:cTn id="27" dur="500"/>
                                        <p:tgtEl>
                                          <p:spTgt spid="3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8">
                                            <p:txEl>
                                              <p:pRg st="5" end="5"/>
                                            </p:txEl>
                                          </p:spTgt>
                                        </p:tgtEl>
                                        <p:attrNameLst>
                                          <p:attrName>style.visibility</p:attrName>
                                        </p:attrNameLst>
                                      </p:cBhvr>
                                      <p:to>
                                        <p:strVal val="visible"/>
                                      </p:to>
                                    </p:set>
                                    <p:animEffect transition="in" filter="fade">
                                      <p:cBhvr>
                                        <p:cTn id="32" dur="500"/>
                                        <p:tgtEl>
                                          <p:spTgt spid="3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8">
                                            <p:txEl>
                                              <p:pRg st="6" end="6"/>
                                            </p:txEl>
                                          </p:spTgt>
                                        </p:tgtEl>
                                        <p:attrNameLst>
                                          <p:attrName>style.visibility</p:attrName>
                                        </p:attrNameLst>
                                      </p:cBhvr>
                                      <p:to>
                                        <p:strVal val="visible"/>
                                      </p:to>
                                    </p:set>
                                    <p:animEffect transition="in" filter="fade">
                                      <p:cBhvr>
                                        <p:cTn id="37" dur="500"/>
                                        <p:tgtEl>
                                          <p:spTgt spid="33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8">
                                            <p:txEl>
                                              <p:pRg st="7" end="7"/>
                                            </p:txEl>
                                          </p:spTgt>
                                        </p:tgtEl>
                                        <p:attrNameLst>
                                          <p:attrName>style.visibility</p:attrName>
                                        </p:attrNameLst>
                                      </p:cBhvr>
                                      <p:to>
                                        <p:strVal val="visible"/>
                                      </p:to>
                                    </p:set>
                                    <p:animEffect transition="in" filter="fade">
                                      <p:cBhvr>
                                        <p:cTn id="42" dur="500"/>
                                        <p:tgtEl>
                                          <p:spTgt spid="3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3"/>
        <p:cNvGrpSpPr/>
        <p:nvPr/>
      </p:nvGrpSpPr>
      <p:grpSpPr>
        <a:xfrm>
          <a:off x="0" y="0"/>
          <a:ext cx="0" cy="0"/>
          <a:chOff x="0" y="0"/>
          <a:chExt cx="0" cy="0"/>
        </a:xfrm>
      </p:grpSpPr>
      <p:pic>
        <p:nvPicPr>
          <p:cNvPr id="344" name="Google Shape;344;p31" descr="A picture containing room, clock, drawing&#10;&#10;Description automatically generated"/>
          <p:cNvPicPr preferRelativeResize="0"/>
          <p:nvPr/>
        </p:nvPicPr>
        <p:blipFill rotWithShape="1">
          <a:blip r:embed="rId3">
            <a:alphaModFix/>
          </a:blip>
          <a:srcRect/>
          <a:stretch/>
        </p:blipFill>
        <p:spPr>
          <a:xfrm>
            <a:off x="344254" y="254829"/>
            <a:ext cx="3144438" cy="704354"/>
          </a:xfrm>
          <a:prstGeom prst="rect">
            <a:avLst/>
          </a:prstGeom>
          <a:noFill/>
          <a:ln>
            <a:noFill/>
          </a:ln>
        </p:spPr>
      </p:pic>
      <p:pic>
        <p:nvPicPr>
          <p:cNvPr id="345" name="Google Shape;345;p31"/>
          <p:cNvPicPr preferRelativeResize="0"/>
          <p:nvPr/>
        </p:nvPicPr>
        <p:blipFill rotWithShape="1">
          <a:blip r:embed="rId4">
            <a:alphaModFix/>
          </a:blip>
          <a:srcRect/>
          <a:stretch/>
        </p:blipFill>
        <p:spPr>
          <a:xfrm>
            <a:off x="9586354" y="93528"/>
            <a:ext cx="2262754" cy="1030423"/>
          </a:xfrm>
          <a:prstGeom prst="rect">
            <a:avLst/>
          </a:prstGeom>
          <a:noFill/>
          <a:ln>
            <a:noFill/>
          </a:ln>
        </p:spPr>
      </p:pic>
      <p:sp>
        <p:nvSpPr>
          <p:cNvPr id="346" name="Google Shape;346;p31"/>
          <p:cNvSpPr txBox="1">
            <a:spLocks noGrp="1"/>
          </p:cNvSpPr>
          <p:nvPr>
            <p:ph type="body" idx="1"/>
          </p:nvPr>
        </p:nvSpPr>
        <p:spPr>
          <a:xfrm>
            <a:off x="1063256" y="1307690"/>
            <a:ext cx="10072830" cy="50505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414DC"/>
              </a:buClr>
              <a:buSzPts val="3400"/>
              <a:buNone/>
            </a:pPr>
            <a:r>
              <a:rPr lang="en-GB" sz="3400" b="1">
                <a:solidFill>
                  <a:srgbClr val="7414DC"/>
                </a:solidFill>
                <a:latin typeface="Nunito Sans Black"/>
                <a:ea typeface="Nunito Sans Black"/>
                <a:cs typeface="Nunito Sans Black"/>
                <a:sym typeface="Nunito Sans Black"/>
              </a:rPr>
              <a:t>Making adjustments</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Know your Scouts and their needs.</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Plan ahead to include them. </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Activities that may not be accessible can be adapted or changed to include everyone. </a:t>
            </a:r>
            <a:endParaRPr/>
          </a:p>
          <a:p>
            <a:pPr marL="228600" lvl="0" indent="-50800" algn="l" rtl="0">
              <a:lnSpc>
                <a:spcPct val="100000"/>
              </a:lnSpc>
              <a:spcBef>
                <a:spcPts val="1000"/>
              </a:spcBef>
              <a:spcAft>
                <a:spcPts val="0"/>
              </a:spcAft>
              <a:buClr>
                <a:schemeClr val="dk1"/>
              </a:buClr>
              <a:buSzPts val="2800"/>
              <a:buNone/>
            </a:pPr>
            <a:endParaRPr>
              <a:latin typeface="Nunito Sans"/>
              <a:ea typeface="Nunito Sans"/>
              <a:cs typeface="Nunito Sans"/>
              <a:sym typeface="Nunito Sans"/>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Time to try this yourself in breakout rooms. </a:t>
            </a:r>
            <a:endParaRPr/>
          </a:p>
          <a:p>
            <a:pPr marL="228600" lvl="0" indent="-50800" algn="l" rtl="0">
              <a:lnSpc>
                <a:spcPct val="100000"/>
              </a:lnSpc>
              <a:spcBef>
                <a:spcPts val="1000"/>
              </a:spcBef>
              <a:spcAft>
                <a:spcPts val="0"/>
              </a:spcAft>
              <a:buClr>
                <a:schemeClr val="dk1"/>
              </a:buClr>
              <a:buSzPts val="2800"/>
              <a:buNone/>
            </a:pPr>
            <a:endParaRPr>
              <a:latin typeface="Nunito Sans"/>
              <a:ea typeface="Nunito Sans"/>
              <a:cs typeface="Nunito Sans"/>
              <a:sym typeface="Nunito Sans"/>
            </a:endParaRPr>
          </a:p>
          <a:p>
            <a:pPr marL="228600" lvl="0" indent="-50800" algn="l" rtl="0">
              <a:lnSpc>
                <a:spcPct val="100000"/>
              </a:lnSpc>
              <a:spcBef>
                <a:spcPts val="1000"/>
              </a:spcBef>
              <a:spcAft>
                <a:spcPts val="0"/>
              </a:spcAft>
              <a:buClr>
                <a:schemeClr val="dk1"/>
              </a:buClr>
              <a:buSzPts val="2800"/>
              <a:buNone/>
            </a:pPr>
            <a:endParaRPr>
              <a:latin typeface="Nunito Sans"/>
              <a:ea typeface="Nunito Sans"/>
              <a:cs typeface="Nunito Sans"/>
              <a:sym typeface="Nuni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4" name="Google Shape;354;p32"/>
          <p:cNvSpPr txBox="1">
            <a:spLocks noGrp="1"/>
          </p:cNvSpPr>
          <p:nvPr>
            <p:ph type="body" idx="1"/>
          </p:nvPr>
        </p:nvSpPr>
        <p:spPr>
          <a:xfrm>
            <a:off x="1063256" y="1307690"/>
            <a:ext cx="10090297" cy="50505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414DC"/>
              </a:buClr>
              <a:buSzPts val="3400"/>
              <a:buNone/>
            </a:pPr>
            <a:r>
              <a:rPr lang="en-GB" sz="3400" b="1" dirty="0">
                <a:solidFill>
                  <a:srgbClr val="7414DC"/>
                </a:solidFill>
                <a:latin typeface="Nunito Sans Black"/>
                <a:ea typeface="Nunito Sans Black"/>
                <a:cs typeface="Nunito Sans Black"/>
                <a:sym typeface="Nunito Sans Black"/>
              </a:rPr>
              <a:t>Thinking on your feet</a:t>
            </a:r>
            <a:endParaRPr dirty="0"/>
          </a:p>
          <a:p>
            <a:pPr marL="228600" lvl="0" indent="-228600" algn="l" rtl="0">
              <a:lnSpc>
                <a:spcPct val="100000"/>
              </a:lnSpc>
              <a:spcBef>
                <a:spcPts val="1000"/>
              </a:spcBef>
              <a:spcAft>
                <a:spcPts val="0"/>
              </a:spcAft>
              <a:buClr>
                <a:schemeClr val="dk1"/>
              </a:buClr>
              <a:buSzPts val="2800"/>
              <a:buChar char="•"/>
            </a:pPr>
            <a:r>
              <a:rPr lang="en-GB" dirty="0">
                <a:latin typeface="Nunito Sans"/>
                <a:ea typeface="Nunito Sans"/>
                <a:cs typeface="Nunito Sans"/>
                <a:sym typeface="Nunito Sans"/>
              </a:rPr>
              <a:t>Sometimes we have to adapt a game quickly to different needs. </a:t>
            </a:r>
            <a:endParaRPr dirty="0"/>
          </a:p>
          <a:p>
            <a:pPr marL="228600" lvl="0" indent="-228600" algn="l" rtl="0">
              <a:lnSpc>
                <a:spcPct val="100000"/>
              </a:lnSpc>
              <a:spcBef>
                <a:spcPts val="1000"/>
              </a:spcBef>
              <a:spcAft>
                <a:spcPts val="0"/>
              </a:spcAft>
              <a:buClr>
                <a:schemeClr val="dk1"/>
              </a:buClr>
              <a:buSzPts val="2800"/>
              <a:buChar char="•"/>
            </a:pPr>
            <a:r>
              <a:rPr lang="en-GB" dirty="0">
                <a:latin typeface="Nunito Sans"/>
                <a:ea typeface="Nunito Sans"/>
                <a:cs typeface="Nunito Sans"/>
                <a:sym typeface="Nunito Sans"/>
              </a:rPr>
              <a:t>Imagine we’re playing a game of north, south, east and west. </a:t>
            </a:r>
            <a:endParaRPr dirty="0"/>
          </a:p>
          <a:p>
            <a:pPr marL="228600" lvl="0" indent="-228600" algn="l" rtl="0">
              <a:lnSpc>
                <a:spcPct val="100000"/>
              </a:lnSpc>
              <a:spcBef>
                <a:spcPts val="1000"/>
              </a:spcBef>
              <a:spcAft>
                <a:spcPts val="0"/>
              </a:spcAft>
              <a:buClr>
                <a:schemeClr val="dk1"/>
              </a:buClr>
              <a:buSzPts val="2800"/>
              <a:buChar char="•"/>
            </a:pPr>
            <a:r>
              <a:rPr lang="en-GB" dirty="0">
                <a:latin typeface="Nunito Sans"/>
                <a:ea typeface="Nunito Sans"/>
                <a:cs typeface="Nunito Sans"/>
                <a:sym typeface="Nunito Sans"/>
              </a:rPr>
              <a:t>A young person on crutches has now arrived. What could we do to include them?.</a:t>
            </a:r>
            <a:endParaRPr dirty="0"/>
          </a:p>
          <a:p>
            <a:pPr marL="228600" lvl="0" indent="-228600" algn="l" rtl="0">
              <a:lnSpc>
                <a:spcPct val="100000"/>
              </a:lnSpc>
              <a:spcBef>
                <a:spcPts val="1000"/>
              </a:spcBef>
              <a:spcAft>
                <a:spcPts val="0"/>
              </a:spcAft>
              <a:buClr>
                <a:schemeClr val="dk1"/>
              </a:buClr>
              <a:buSzPts val="2800"/>
              <a:buChar char="•"/>
            </a:pPr>
            <a:r>
              <a:rPr lang="en-GB" dirty="0">
                <a:latin typeface="Nunito Sans"/>
                <a:ea typeface="Nunito Sans"/>
                <a:cs typeface="Nunito Sans"/>
                <a:sym typeface="Nunito Sans"/>
              </a:rPr>
              <a:t>A young person who wears hearing aids comes in but has forgotten them. How can we include them?</a:t>
            </a:r>
            <a:endParaRPr dirty="0"/>
          </a:p>
          <a:p>
            <a:pPr marL="228600" lvl="0" indent="-50800" algn="l" rtl="0">
              <a:lnSpc>
                <a:spcPct val="100000"/>
              </a:lnSpc>
              <a:spcBef>
                <a:spcPts val="1000"/>
              </a:spcBef>
              <a:spcAft>
                <a:spcPts val="0"/>
              </a:spcAft>
              <a:buClr>
                <a:schemeClr val="dk1"/>
              </a:buClr>
              <a:buSzPts val="2800"/>
              <a:buNone/>
            </a:pPr>
            <a:endParaRPr dirty="0">
              <a:latin typeface="Nunito Sans"/>
              <a:ea typeface="Nunito Sans"/>
              <a:cs typeface="Nunito Sans"/>
              <a:sym typeface="Nuni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
                                            <p:txEl>
                                              <p:pRg st="0" end="0"/>
                                            </p:txEl>
                                          </p:spTgt>
                                        </p:tgtEl>
                                        <p:attrNameLst>
                                          <p:attrName>style.visibility</p:attrName>
                                        </p:attrNameLst>
                                      </p:cBhvr>
                                      <p:to>
                                        <p:strVal val="visible"/>
                                      </p:to>
                                    </p:set>
                                    <p:animEffect transition="in" filter="fade">
                                      <p:cBhvr>
                                        <p:cTn id="7" dur="500"/>
                                        <p:tgtEl>
                                          <p:spTgt spid="3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4">
                                            <p:txEl>
                                              <p:pRg st="1" end="1"/>
                                            </p:txEl>
                                          </p:spTgt>
                                        </p:tgtEl>
                                        <p:attrNameLst>
                                          <p:attrName>style.visibility</p:attrName>
                                        </p:attrNameLst>
                                      </p:cBhvr>
                                      <p:to>
                                        <p:strVal val="visible"/>
                                      </p:to>
                                    </p:set>
                                    <p:animEffect transition="in" filter="fade">
                                      <p:cBhvr>
                                        <p:cTn id="12" dur="500"/>
                                        <p:tgtEl>
                                          <p:spTgt spid="3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4">
                                            <p:txEl>
                                              <p:pRg st="2" end="2"/>
                                            </p:txEl>
                                          </p:spTgt>
                                        </p:tgtEl>
                                        <p:attrNameLst>
                                          <p:attrName>style.visibility</p:attrName>
                                        </p:attrNameLst>
                                      </p:cBhvr>
                                      <p:to>
                                        <p:strVal val="visible"/>
                                      </p:to>
                                    </p:set>
                                    <p:animEffect transition="in" filter="fade">
                                      <p:cBhvr>
                                        <p:cTn id="17" dur="500"/>
                                        <p:tgtEl>
                                          <p:spTgt spid="3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4">
                                            <p:txEl>
                                              <p:pRg st="3" end="3"/>
                                            </p:txEl>
                                          </p:spTgt>
                                        </p:tgtEl>
                                        <p:attrNameLst>
                                          <p:attrName>style.visibility</p:attrName>
                                        </p:attrNameLst>
                                      </p:cBhvr>
                                      <p:to>
                                        <p:strVal val="visible"/>
                                      </p:to>
                                    </p:set>
                                    <p:animEffect transition="in" filter="fade">
                                      <p:cBhvr>
                                        <p:cTn id="22" dur="500"/>
                                        <p:tgtEl>
                                          <p:spTgt spid="3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4">
                                            <p:txEl>
                                              <p:pRg st="4" end="4"/>
                                            </p:txEl>
                                          </p:spTgt>
                                        </p:tgtEl>
                                        <p:attrNameLst>
                                          <p:attrName>style.visibility</p:attrName>
                                        </p:attrNameLst>
                                      </p:cBhvr>
                                      <p:to>
                                        <p:strVal val="visible"/>
                                      </p:to>
                                    </p:set>
                                    <p:animEffect transition="in" filter="fade">
                                      <p:cBhvr>
                                        <p:cTn id="27" dur="500"/>
                                        <p:tgtEl>
                                          <p:spTgt spid="3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14DC"/>
        </a:solidFill>
        <a:effectLst/>
      </p:bgPr>
    </p:bg>
    <p:spTree>
      <p:nvGrpSpPr>
        <p:cNvPr id="1" name="Shape 358"/>
        <p:cNvGrpSpPr/>
        <p:nvPr/>
      </p:nvGrpSpPr>
      <p:grpSpPr>
        <a:xfrm>
          <a:off x="0" y="0"/>
          <a:ext cx="0" cy="0"/>
          <a:chOff x="0" y="0"/>
          <a:chExt cx="0" cy="0"/>
        </a:xfrm>
      </p:grpSpPr>
      <p:pic>
        <p:nvPicPr>
          <p:cNvPr id="359" name="Google Shape;359;p33" descr="A person wearing a costume&#10;&#10;Description automatically generated"/>
          <p:cNvPicPr preferRelativeResize="0"/>
          <p:nvPr/>
        </p:nvPicPr>
        <p:blipFill rotWithShape="1">
          <a:blip r:embed="rId3">
            <a:alphaModFix/>
          </a:blip>
          <a:srcRect t="12482" b="12481"/>
          <a:stretch/>
        </p:blipFill>
        <p:spPr>
          <a:xfrm>
            <a:off x="6096000" y="-1"/>
            <a:ext cx="6096000" cy="6858001"/>
          </a:xfrm>
          <a:prstGeom prst="rect">
            <a:avLst/>
          </a:prstGeom>
          <a:noFill/>
          <a:ln>
            <a:noFill/>
          </a:ln>
        </p:spPr>
      </p:pic>
      <p:sp>
        <p:nvSpPr>
          <p:cNvPr id="360" name="Google Shape;360;p33"/>
          <p:cNvSpPr txBox="1">
            <a:spLocks noGrp="1"/>
          </p:cNvSpPr>
          <p:nvPr>
            <p:ph type="body" idx="1"/>
          </p:nvPr>
        </p:nvSpPr>
        <p:spPr>
          <a:xfrm>
            <a:off x="348343" y="1297858"/>
            <a:ext cx="5538108" cy="487910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None/>
            </a:pPr>
            <a:r>
              <a:rPr lang="en-GB" sz="4000" b="1">
                <a:solidFill>
                  <a:schemeClr val="lt1"/>
                </a:solidFill>
                <a:latin typeface="Nunito Sans Black"/>
                <a:ea typeface="Nunito Sans Black"/>
                <a:cs typeface="Nunito Sans Black"/>
                <a:sym typeface="Nunito Sans Black"/>
              </a:rPr>
              <a:t>Support and where next?</a:t>
            </a:r>
            <a:endParaRPr/>
          </a:p>
          <a:p>
            <a:pPr marL="0" lvl="0" indent="0" algn="l" rtl="0">
              <a:lnSpc>
                <a:spcPct val="90000"/>
              </a:lnSpc>
              <a:spcBef>
                <a:spcPts val="1000"/>
              </a:spcBef>
              <a:spcAft>
                <a:spcPts val="0"/>
              </a:spcAft>
              <a:buClr>
                <a:schemeClr val="dk1"/>
              </a:buClr>
              <a:buSzPts val="3200"/>
              <a:buNone/>
            </a:pPr>
            <a:endParaRPr sz="3200">
              <a:solidFill>
                <a:schemeClr val="lt1"/>
              </a:solidFill>
              <a:latin typeface="Nunito Sans"/>
              <a:ea typeface="Nunito Sans"/>
              <a:cs typeface="Nunito Sans"/>
              <a:sym typeface="Nuni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70" name="Google Shape;370;p34"/>
          <p:cNvSpPr txBox="1">
            <a:spLocks noGrp="1"/>
          </p:cNvSpPr>
          <p:nvPr>
            <p:ph type="body" idx="1"/>
          </p:nvPr>
        </p:nvSpPr>
        <p:spPr>
          <a:xfrm>
            <a:off x="1063256" y="1307690"/>
            <a:ext cx="10072830" cy="50505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414DC"/>
              </a:buClr>
              <a:buSzPts val="3400"/>
              <a:buNone/>
            </a:pPr>
            <a:r>
              <a:rPr lang="en-GB" sz="3400" b="1">
                <a:solidFill>
                  <a:srgbClr val="7414DC"/>
                </a:solidFill>
                <a:latin typeface="Nunito Sans Black"/>
                <a:ea typeface="Nunito Sans Black"/>
                <a:cs typeface="Nunito Sans Black"/>
                <a:sym typeface="Nunito Sans Black"/>
              </a:rPr>
              <a:t>More support</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These are broad topics – we can’t cover every part of them.</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Behaviour advice:</a:t>
            </a:r>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Other leaders in your section.</a:t>
            </a:r>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Assistant Explorer Scout Leader (Young Leader)</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Bullying advice:</a:t>
            </a:r>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NSPCC and Childline</a:t>
            </a:r>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Bullying UK</a:t>
            </a:r>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National Bullying helpline</a:t>
            </a:r>
            <a:endParaRPr/>
          </a:p>
          <a:p>
            <a:pPr marL="228600" lvl="0" indent="-50800" algn="l" rtl="0">
              <a:lnSpc>
                <a:spcPct val="100000"/>
              </a:lnSpc>
              <a:spcBef>
                <a:spcPts val="1000"/>
              </a:spcBef>
              <a:spcAft>
                <a:spcPts val="0"/>
              </a:spcAft>
              <a:buClr>
                <a:schemeClr val="dk1"/>
              </a:buClr>
              <a:buSzPts val="2800"/>
              <a:buNone/>
            </a:pPr>
            <a:endParaRPr>
              <a:latin typeface="Nunito Sans"/>
              <a:ea typeface="Nunito Sans"/>
              <a:cs typeface="Nunito Sans"/>
              <a:sym typeface="Nunito Sans"/>
            </a:endParaRPr>
          </a:p>
          <a:p>
            <a:pPr marL="228600" lvl="0" indent="-50800" algn="l" rtl="0">
              <a:lnSpc>
                <a:spcPct val="100000"/>
              </a:lnSpc>
              <a:spcBef>
                <a:spcPts val="1000"/>
              </a:spcBef>
              <a:spcAft>
                <a:spcPts val="0"/>
              </a:spcAft>
              <a:buClr>
                <a:schemeClr val="dk1"/>
              </a:buClr>
              <a:buSzPts val="2800"/>
              <a:buNone/>
            </a:pPr>
            <a:endParaRPr>
              <a:latin typeface="Nunito Sans"/>
              <a:ea typeface="Nunito Sans"/>
              <a:cs typeface="Nunito Sans"/>
              <a:sym typeface="Nunito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
        <p:cNvGrpSpPr/>
        <p:nvPr/>
      </p:nvGrpSpPr>
      <p:grpSpPr>
        <a:xfrm>
          <a:off x="0" y="0"/>
          <a:ext cx="0" cy="0"/>
          <a:chOff x="0" y="0"/>
          <a:chExt cx="0" cy="0"/>
        </a:xfrm>
      </p:grpSpPr>
      <p:sp>
        <p:nvSpPr>
          <p:cNvPr id="378" name="Google Shape;378;p35"/>
          <p:cNvSpPr txBox="1">
            <a:spLocks noGrp="1"/>
          </p:cNvSpPr>
          <p:nvPr>
            <p:ph type="body" idx="1"/>
          </p:nvPr>
        </p:nvSpPr>
        <p:spPr>
          <a:xfrm>
            <a:off x="1063256" y="1307690"/>
            <a:ext cx="10072830" cy="50505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414DC"/>
              </a:buClr>
              <a:buSzPts val="3400"/>
              <a:buNone/>
            </a:pPr>
            <a:r>
              <a:rPr lang="en-GB" sz="3400" b="1">
                <a:solidFill>
                  <a:srgbClr val="7414DC"/>
                </a:solidFill>
                <a:latin typeface="Nunito Sans Black"/>
                <a:ea typeface="Nunito Sans Black"/>
                <a:cs typeface="Nunito Sans Black"/>
                <a:sym typeface="Nunito Sans Black"/>
              </a:rPr>
              <a:t>More support</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Society websites can provide more information about additional needs e.g. RNIB for blind, Mind for mental health problems.</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Scout website has a lot of resources, information and links. </a:t>
            </a:r>
            <a:endParaRPr/>
          </a:p>
          <a:p>
            <a:pPr marL="685800" lvl="1" indent="-228600" algn="l" rtl="0">
              <a:lnSpc>
                <a:spcPct val="100000"/>
              </a:lnSpc>
              <a:spcBef>
                <a:spcPts val="500"/>
              </a:spcBef>
              <a:spcAft>
                <a:spcPts val="0"/>
              </a:spcAft>
              <a:buClr>
                <a:schemeClr val="dk1"/>
              </a:buClr>
              <a:buSzPts val="2400"/>
              <a:buChar char="•"/>
            </a:pPr>
            <a:r>
              <a:rPr lang="en-GB" u="sng">
                <a:solidFill>
                  <a:schemeClr val="hlink"/>
                </a:solidFill>
                <a:latin typeface="Nunito Sans"/>
                <a:ea typeface="Nunito Sans"/>
                <a:cs typeface="Nunito Sans"/>
                <a:sym typeface="Nunito Sans"/>
                <a:hlinkClick r:id="rId3"/>
              </a:rPr>
              <a:t>scouts.org.uk/volunteers/inclusion-and-diversity/</a:t>
            </a:r>
            <a:endParaRPr>
              <a:latin typeface="Nunito Sans"/>
              <a:ea typeface="Nunito Sans"/>
              <a:cs typeface="Nunito Sans"/>
              <a:sym typeface="Nunito Sans"/>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Scouts website &gt;&gt; Info for volunteers &gt;&gt; Inclusion and Diversity</a:t>
            </a:r>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LGBT+ support including from FLAGS Scout Active Support Unit.</a:t>
            </a:r>
            <a:endParaRPr/>
          </a:p>
          <a:p>
            <a:pPr marL="228600" lvl="0" indent="-50800" algn="l" rtl="0">
              <a:lnSpc>
                <a:spcPct val="100000"/>
              </a:lnSpc>
              <a:spcBef>
                <a:spcPts val="1000"/>
              </a:spcBef>
              <a:spcAft>
                <a:spcPts val="0"/>
              </a:spcAft>
              <a:buClr>
                <a:schemeClr val="dk1"/>
              </a:buClr>
              <a:buSzPts val="2800"/>
              <a:buNone/>
            </a:pPr>
            <a:endParaRPr>
              <a:latin typeface="Nunito Sans"/>
              <a:ea typeface="Nunito Sans"/>
              <a:cs typeface="Nunito Sans"/>
              <a:sym typeface="Nuni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13" name="Text Placeholder 3">
            <a:extLst>
              <a:ext uri="{FF2B5EF4-FFF2-40B4-BE49-F238E27FC236}">
                <a16:creationId xmlns:a16="http://schemas.microsoft.com/office/drawing/2014/main" id="{70C7BBBE-EA02-8341-A8EF-960B935FEFEC}"/>
              </a:ext>
            </a:extLst>
          </p:cNvPr>
          <p:cNvSpPr txBox="1">
            <a:spLocks/>
          </p:cNvSpPr>
          <p:nvPr/>
        </p:nvSpPr>
        <p:spPr>
          <a:xfrm>
            <a:off x="493140" y="962717"/>
            <a:ext cx="5989547" cy="4502943"/>
          </a:xfrm>
          <a:prstGeom prst="rect">
            <a:avLst/>
          </a:prstGeom>
        </p:spPr>
        <p:txBody>
          <a:bodyPr vert="horz" lIns="0" tIns="0" rIns="0" bIns="0" rtlCol="0" anchor="t">
            <a:noAutofit/>
          </a:bodyPr>
          <a:lstStyle>
            <a:lvl1pPr marL="133200"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2"/>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chemeClr val="tx1"/>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a:buClr>
                <a:srgbClr val="003A82"/>
              </a:buClr>
              <a:buNone/>
            </a:pPr>
            <a:r>
              <a:rPr lang="en-GB" sz="4000" dirty="0">
                <a:solidFill>
                  <a:srgbClr val="003A82"/>
                </a:solidFill>
                <a:latin typeface="Nunito Sans Black"/>
              </a:rPr>
              <a:t>Welcome</a:t>
            </a:r>
            <a:endParaRPr lang="en-GB" sz="4000" dirty="0">
              <a:solidFill>
                <a:srgbClr val="003A82"/>
              </a:solidFill>
            </a:endParaRPr>
          </a:p>
          <a:p>
            <a:pPr marL="0" lvl="1" indent="0">
              <a:buClr>
                <a:srgbClr val="003A82"/>
              </a:buClr>
              <a:buNone/>
            </a:pPr>
            <a:endParaRPr lang="en-GB" dirty="0">
              <a:solidFill>
                <a:srgbClr val="003A82"/>
              </a:solidFill>
            </a:endParaRPr>
          </a:p>
          <a:p>
            <a:pPr marL="10795" indent="0">
              <a:buNone/>
            </a:pPr>
            <a:r>
              <a:rPr lang="en-GB" dirty="0">
                <a:solidFill>
                  <a:srgbClr val="003A82"/>
                </a:solidFill>
              </a:rPr>
              <a:t>By the end of this module, you'll:</a:t>
            </a:r>
          </a:p>
          <a:p>
            <a:pPr marL="10795" indent="0">
              <a:buNone/>
            </a:pPr>
            <a:endParaRPr lang="en-GB" dirty="0">
              <a:solidFill>
                <a:srgbClr val="003A82"/>
              </a:solidFill>
            </a:endParaRPr>
          </a:p>
          <a:p>
            <a:pPr marL="296545" indent="-285750"/>
            <a:r>
              <a:rPr lang="en-GB" dirty="0">
                <a:solidFill>
                  <a:srgbClr val="003A82"/>
                </a:solidFill>
              </a:rPr>
              <a:t>understand that every young person is different</a:t>
            </a:r>
          </a:p>
          <a:p>
            <a:pPr marL="296545" indent="-285750"/>
            <a:r>
              <a:rPr lang="en-GB" dirty="0">
                <a:solidFill>
                  <a:srgbClr val="003A82"/>
                </a:solidFill>
              </a:rPr>
              <a:t>understand that everyone is welcome in Scouting</a:t>
            </a:r>
          </a:p>
          <a:p>
            <a:pPr marL="296545" indent="-285750"/>
            <a:r>
              <a:rPr lang="en-GB" dirty="0">
                <a:solidFill>
                  <a:srgbClr val="003A82"/>
                </a:solidFill>
              </a:rPr>
              <a:t>understand your role in contributing to a positive and inclusive environment</a:t>
            </a:r>
          </a:p>
          <a:p>
            <a:pPr marL="296545" indent="-285750"/>
            <a:r>
              <a:rPr lang="en-GB" dirty="0">
                <a:solidFill>
                  <a:srgbClr val="003A82"/>
                </a:solidFill>
              </a:rPr>
              <a:t>state a range of additional needs that young people in a section may experience</a:t>
            </a:r>
          </a:p>
          <a:p>
            <a:pPr marL="296545" indent="-285750"/>
            <a:r>
              <a:rPr lang="en-GB" dirty="0">
                <a:solidFill>
                  <a:srgbClr val="003A82"/>
                </a:solidFill>
              </a:rPr>
              <a:t>understand how additional needs may affect participation in the Programme</a:t>
            </a:r>
          </a:p>
          <a:p>
            <a:pPr marL="296545" indent="-285750"/>
            <a:r>
              <a:rPr lang="en-GB" dirty="0">
                <a:solidFill>
                  <a:srgbClr val="003A82"/>
                </a:solidFill>
              </a:rPr>
              <a:t>explain how to adapt programmes to meet the needs of all young people within the section</a:t>
            </a:r>
          </a:p>
          <a:p>
            <a:pPr marL="10795" indent="0">
              <a:buNone/>
            </a:pPr>
            <a:endParaRPr lang="en-GB" dirty="0">
              <a:solidFill>
                <a:srgbClr val="003A82"/>
              </a:solidFill>
            </a:endParaRPr>
          </a:p>
          <a:p>
            <a:pPr marL="10795" indent="0">
              <a:buNone/>
            </a:pPr>
            <a:br>
              <a:rPr lang="en-GB" dirty="0">
                <a:solidFill>
                  <a:srgbClr val="003A82"/>
                </a:solidFill>
              </a:rPr>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
        <p:nvSpPr>
          <p:cNvPr id="14" name="TextBox 13">
            <a:extLst>
              <a:ext uri="{FF2B5EF4-FFF2-40B4-BE49-F238E27FC236}">
                <a16:creationId xmlns:a16="http://schemas.microsoft.com/office/drawing/2014/main" id="{B24D101F-1693-E345-9B9D-239C12A686FC}"/>
              </a:ext>
            </a:extLst>
          </p:cNvPr>
          <p:cNvSpPr txBox="1"/>
          <p:nvPr/>
        </p:nvSpPr>
        <p:spPr>
          <a:xfrm>
            <a:off x="6920649" y="1307549"/>
            <a:ext cx="4793782" cy="2554545"/>
          </a:xfrm>
          <a:prstGeom prst="rect">
            <a:avLst/>
          </a:prstGeom>
          <a:noFill/>
        </p:spPr>
        <p:txBody>
          <a:bodyPr wrap="square" lIns="72000" rtlCol="0">
            <a:spAutoFit/>
          </a:bodyPr>
          <a:lstStyle/>
          <a:p>
            <a:r>
              <a:rPr lang="en-GB" sz="8000" b="1" dirty="0">
                <a:solidFill>
                  <a:srgbClr val="003A82"/>
                </a:solidFill>
                <a:latin typeface="Nunito Sans Black" pitchFamily="2" charset="77"/>
              </a:rPr>
              <a:t>Do more. </a:t>
            </a:r>
          </a:p>
          <a:p>
            <a:r>
              <a:rPr lang="en-GB" sz="8000" b="1" dirty="0">
                <a:solidFill>
                  <a:srgbClr val="003A82"/>
                </a:solidFill>
                <a:latin typeface="Nunito Sans Black" pitchFamily="2" charset="77"/>
              </a:rPr>
              <a:t>Be more.</a:t>
            </a:r>
            <a:endParaRPr lang="en-US" sz="8000" b="1" dirty="0">
              <a:solidFill>
                <a:srgbClr val="003A82"/>
              </a:solidFill>
              <a:latin typeface="Nunito Sans Black" pitchFamily="2" charset="77"/>
            </a:endParaRPr>
          </a:p>
        </p:txBody>
      </p:sp>
      <p:sp>
        <p:nvSpPr>
          <p:cNvPr id="5" name="Text Placeholder 1">
            <a:extLst>
              <a:ext uri="{FF2B5EF4-FFF2-40B4-BE49-F238E27FC236}">
                <a16:creationId xmlns:a16="http://schemas.microsoft.com/office/drawing/2014/main" id="{8BCF033D-0AE1-4944-B6D7-5D80531760B3}"/>
              </a:ext>
            </a:extLst>
          </p:cNvPr>
          <p:cNvSpPr txBox="1">
            <a:spLocks/>
          </p:cNvSpPr>
          <p:nvPr/>
        </p:nvSpPr>
        <p:spPr>
          <a:xfrm>
            <a:off x="7055975" y="3711985"/>
            <a:ext cx="4831225" cy="552007"/>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200" kern="0"/>
              <a:t>Young Leaders’ Scheme</a:t>
            </a:r>
          </a:p>
        </p:txBody>
      </p:sp>
      <p:pic>
        <p:nvPicPr>
          <p:cNvPr id="6" name="Picture 5">
            <a:extLst>
              <a:ext uri="{FF2B5EF4-FFF2-40B4-BE49-F238E27FC236}">
                <a16:creationId xmlns:a16="http://schemas.microsoft.com/office/drawing/2014/main" id="{66AB446D-F2BB-DC4B-A4FF-594AD31F5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975" y="4405059"/>
            <a:ext cx="2343664" cy="252065"/>
          </a:xfrm>
          <a:prstGeom prst="rect">
            <a:avLst/>
          </a:prstGeom>
        </p:spPr>
      </p:pic>
    </p:spTree>
    <p:extLst>
      <p:ext uri="{BB962C8B-B14F-4D97-AF65-F5344CB8AC3E}">
        <p14:creationId xmlns:p14="http://schemas.microsoft.com/office/powerpoint/2010/main" val="216785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fade">
                                      <p:cBhvr>
                                        <p:cTn id="22" dur="500"/>
                                        <p:tgtEl>
                                          <p:spTgt spid="1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500"/>
                                        <p:tgtEl>
                                          <p:spTgt spid="1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7" end="7"/>
                                            </p:txEl>
                                          </p:spTgt>
                                        </p:tgtEl>
                                        <p:attrNameLst>
                                          <p:attrName>style.visibility</p:attrName>
                                        </p:attrNameLst>
                                      </p:cBhvr>
                                      <p:to>
                                        <p:strVal val="visible"/>
                                      </p:to>
                                    </p:set>
                                    <p:animEffect transition="in" filter="fade">
                                      <p:cBhvr>
                                        <p:cTn id="32" dur="500"/>
                                        <p:tgtEl>
                                          <p:spTgt spid="1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8" end="8"/>
                                            </p:txEl>
                                          </p:spTgt>
                                        </p:tgtEl>
                                        <p:attrNameLst>
                                          <p:attrName>style.visibility</p:attrName>
                                        </p:attrNameLst>
                                      </p:cBhvr>
                                      <p:to>
                                        <p:strVal val="visible"/>
                                      </p:to>
                                    </p:set>
                                    <p:animEffect transition="in" filter="fade">
                                      <p:cBhvr>
                                        <p:cTn id="37" dur="500"/>
                                        <p:tgtEl>
                                          <p:spTgt spid="1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9" end="9"/>
                                            </p:txEl>
                                          </p:spTgt>
                                        </p:tgtEl>
                                        <p:attrNameLst>
                                          <p:attrName>style.visibility</p:attrName>
                                        </p:attrNameLst>
                                      </p:cBhvr>
                                      <p:to>
                                        <p:strVal val="visible"/>
                                      </p:to>
                                    </p:set>
                                    <p:animEffect transition="in" filter="fade">
                                      <p:cBhvr>
                                        <p:cTn id="42" dur="500"/>
                                        <p:tgtEl>
                                          <p:spTgt spid="1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xEl>
                                              <p:pRg st="11" end="11"/>
                                            </p:txEl>
                                          </p:spTgt>
                                        </p:tgtEl>
                                        <p:attrNameLst>
                                          <p:attrName>style.visibility</p:attrName>
                                        </p:attrNameLst>
                                      </p:cBhvr>
                                      <p:to>
                                        <p:strVal val="visible"/>
                                      </p:to>
                                    </p:set>
                                    <p:animEffect transition="in" filter="fade">
                                      <p:cBhvr>
                                        <p:cTn id="47" dur="500"/>
                                        <p:tgtEl>
                                          <p:spTgt spid="1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3"/>
        <p:cNvGrpSpPr/>
        <p:nvPr/>
      </p:nvGrpSpPr>
      <p:grpSpPr>
        <a:xfrm>
          <a:off x="0" y="0"/>
          <a:ext cx="0" cy="0"/>
          <a:chOff x="0" y="0"/>
          <a:chExt cx="0" cy="0"/>
        </a:xfrm>
      </p:grpSpPr>
      <p:sp>
        <p:nvSpPr>
          <p:cNvPr id="386" name="Google Shape;386;p36"/>
          <p:cNvSpPr txBox="1">
            <a:spLocks noGrp="1"/>
          </p:cNvSpPr>
          <p:nvPr>
            <p:ph type="body" idx="1"/>
          </p:nvPr>
        </p:nvSpPr>
        <p:spPr>
          <a:xfrm>
            <a:off x="1063256" y="1307690"/>
            <a:ext cx="10072830" cy="50505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414DC"/>
              </a:buClr>
              <a:buSzPts val="3400"/>
              <a:buNone/>
            </a:pPr>
            <a:r>
              <a:rPr lang="en-GB" sz="3400" b="1">
                <a:solidFill>
                  <a:srgbClr val="7414DC"/>
                </a:solidFill>
                <a:latin typeface="Nunito Sans Black"/>
                <a:ea typeface="Nunito Sans Black"/>
                <a:cs typeface="Nunito Sans Black"/>
                <a:sym typeface="Nunito Sans Black"/>
              </a:rPr>
              <a:t>More support</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Resources to raise awareness of additional needs in your section:</a:t>
            </a:r>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A Million Hands – Community Impact projects; disability, refugees, kindness, mental health</a:t>
            </a:r>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Disability Awareness Beaver and Cub activity badges</a:t>
            </a:r>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Alternative promises, Makaton promise.</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People you can ask:</a:t>
            </a:r>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Other leaders in your group or district</a:t>
            </a:r>
            <a:endParaRPr/>
          </a:p>
          <a:p>
            <a:pPr marL="685800" lvl="1" indent="-228600" algn="l" rtl="0">
              <a:lnSpc>
                <a:spcPct val="100000"/>
              </a:lnSpc>
              <a:spcBef>
                <a:spcPts val="500"/>
              </a:spcBef>
              <a:spcAft>
                <a:spcPts val="0"/>
              </a:spcAft>
              <a:buClr>
                <a:schemeClr val="dk1"/>
              </a:buClr>
              <a:buSzPts val="2400"/>
              <a:buChar char="•"/>
            </a:pPr>
            <a:r>
              <a:rPr lang="en-GB">
                <a:latin typeface="Nunito Sans"/>
                <a:ea typeface="Nunito Sans"/>
                <a:cs typeface="Nunito Sans"/>
                <a:sym typeface="Nunito Sans"/>
              </a:rPr>
              <a:t>ACC Inclusion and Diversity, Lynn Tatavossian</a:t>
            </a:r>
            <a:endParaRPr/>
          </a:p>
          <a:p>
            <a:pPr marL="228600" lvl="0" indent="-50800" algn="l" rtl="0">
              <a:lnSpc>
                <a:spcPct val="100000"/>
              </a:lnSpc>
              <a:spcBef>
                <a:spcPts val="1000"/>
              </a:spcBef>
              <a:spcAft>
                <a:spcPts val="0"/>
              </a:spcAft>
              <a:buClr>
                <a:schemeClr val="dk1"/>
              </a:buClr>
              <a:buSzPts val="2800"/>
              <a:buNone/>
            </a:pPr>
            <a:endParaRPr>
              <a:latin typeface="Nunito Sans"/>
              <a:ea typeface="Nunito Sans"/>
              <a:cs typeface="Nunito Sans"/>
              <a:sym typeface="Nunito Sans"/>
            </a:endParaRPr>
          </a:p>
          <a:p>
            <a:pPr marL="228600" lvl="0" indent="-50800" algn="l" rtl="0">
              <a:lnSpc>
                <a:spcPct val="100000"/>
              </a:lnSpc>
              <a:spcBef>
                <a:spcPts val="1000"/>
              </a:spcBef>
              <a:spcAft>
                <a:spcPts val="0"/>
              </a:spcAft>
              <a:buClr>
                <a:schemeClr val="dk1"/>
              </a:buClr>
              <a:buSzPts val="2800"/>
              <a:buNone/>
            </a:pPr>
            <a:endParaRPr>
              <a:latin typeface="Nunito Sans"/>
              <a:ea typeface="Nunito Sans"/>
              <a:cs typeface="Nunito Sans"/>
              <a:sym typeface="Nuni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A safe space</a:t>
            </a:r>
            <a:endParaRPr lang="en-US"/>
          </a:p>
        </p:txBody>
      </p:sp>
    </p:spTree>
    <p:extLst>
      <p:ext uri="{BB962C8B-B14F-4D97-AF65-F5344CB8AC3E}">
        <p14:creationId xmlns:p14="http://schemas.microsoft.com/office/powerpoint/2010/main" val="2374017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Distraction: sensory overload</a:t>
            </a:r>
            <a:endParaRPr lang="en-US" dirty="0"/>
          </a:p>
        </p:txBody>
      </p:sp>
    </p:spTree>
    <p:extLst>
      <p:ext uri="{BB962C8B-B14F-4D97-AF65-F5344CB8AC3E}">
        <p14:creationId xmlns:p14="http://schemas.microsoft.com/office/powerpoint/2010/main" val="3554631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5199-2E68-2D4E-A69D-4823DA61E3BA}"/>
              </a:ext>
            </a:extLst>
          </p:cNvPr>
          <p:cNvSpPr>
            <a:spLocks noGrp="1"/>
          </p:cNvSpPr>
          <p:nvPr>
            <p:ph type="ctrTitle"/>
          </p:nvPr>
        </p:nvSpPr>
        <p:spPr>
          <a:xfrm>
            <a:off x="781735" y="2529224"/>
            <a:ext cx="9906309" cy="677108"/>
          </a:xfrm>
        </p:spPr>
        <p:txBody>
          <a:bodyPr/>
          <a:lstStyle/>
          <a:p>
            <a:r>
              <a:rPr lang="en-US" dirty="0">
                <a:latin typeface="Nunito Sans Black"/>
              </a:rPr>
              <a:t>On the outside</a:t>
            </a:r>
            <a:endParaRPr lang="en-US" dirty="0"/>
          </a:p>
        </p:txBody>
      </p:sp>
    </p:spTree>
    <p:extLst>
      <p:ext uri="{BB962C8B-B14F-4D97-AF65-F5344CB8AC3E}">
        <p14:creationId xmlns:p14="http://schemas.microsoft.com/office/powerpoint/2010/main" val="3324257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1807535"/>
            <a:ext cx="4821560" cy="3911012"/>
          </a:xfrm>
        </p:spPr>
        <p:txBody>
          <a:bodyPr vert="horz" lIns="0" tIns="0" rIns="0" bIns="0" rtlCol="0" anchor="t">
            <a:noAutofit/>
          </a:bodyPr>
          <a:lstStyle/>
          <a:p>
            <a:pPr marL="285750" marR="0" indent="-285750">
              <a:lnSpc>
                <a:spcPct val="100000"/>
              </a:lnSpc>
              <a:spcBef>
                <a:spcPts val="1000"/>
              </a:spcBef>
              <a:buChar char="•"/>
            </a:pPr>
            <a:r>
              <a:rPr lang="en-GB" dirty="0">
                <a:solidFill>
                  <a:srgbClr val="002060"/>
                </a:solidFill>
                <a:latin typeface="+mn-lt"/>
              </a:rPr>
              <a:t>Get to know your young people</a:t>
            </a:r>
            <a:endParaRPr lang="en-US" dirty="0">
              <a:solidFill>
                <a:srgbClr val="FFFFFF"/>
              </a:solidFill>
              <a:latin typeface="+mn-lt"/>
            </a:endParaRPr>
          </a:p>
          <a:p>
            <a:pPr marL="285750" marR="0" indent="-285750">
              <a:lnSpc>
                <a:spcPct val="100000"/>
              </a:lnSpc>
              <a:spcBef>
                <a:spcPts val="1000"/>
              </a:spcBef>
              <a:buChar char="•"/>
            </a:pPr>
            <a:r>
              <a:rPr lang="en-GB" dirty="0">
                <a:solidFill>
                  <a:srgbClr val="002060"/>
                </a:solidFill>
                <a:latin typeface="+mn-lt"/>
              </a:rPr>
              <a:t>Plan ahead</a:t>
            </a:r>
          </a:p>
          <a:p>
            <a:pPr marL="285750" marR="0" indent="-285750">
              <a:lnSpc>
                <a:spcPct val="100000"/>
              </a:lnSpc>
              <a:spcBef>
                <a:spcPts val="1000"/>
              </a:spcBef>
              <a:buChar char="•"/>
            </a:pPr>
            <a:r>
              <a:rPr lang="en-GB" dirty="0">
                <a:solidFill>
                  <a:srgbClr val="002060"/>
                </a:solidFill>
                <a:latin typeface="+mn-lt"/>
              </a:rPr>
              <a:t>Activities that may not be accessible can be adapted or changed to include everyone</a:t>
            </a:r>
          </a:p>
          <a:p>
            <a:pPr marL="285750" marR="0" indent="-285750">
              <a:lnSpc>
                <a:spcPct val="100000"/>
              </a:lnSpc>
              <a:spcBef>
                <a:spcPts val="1000"/>
              </a:spcBef>
              <a:buChar char="•"/>
            </a:pPr>
            <a:r>
              <a:rPr lang="en-GB" dirty="0">
                <a:solidFill>
                  <a:srgbClr val="002060"/>
                </a:solidFill>
                <a:latin typeface="+mn-lt"/>
              </a:rPr>
              <a:t>Scouting for all</a:t>
            </a:r>
          </a:p>
          <a:p>
            <a:pPr marL="285750" marR="0" indent="-285750">
              <a:lnSpc>
                <a:spcPct val="100000"/>
              </a:lnSpc>
              <a:spcBef>
                <a:spcPts val="1000"/>
              </a:spcBef>
              <a:buChar char="•"/>
            </a:pPr>
            <a:endParaRPr lang="en-GB" dirty="0">
              <a:solidFill>
                <a:srgbClr val="002060"/>
              </a:solidFill>
              <a:latin typeface="Nunito Sans"/>
            </a:endParaRPr>
          </a:p>
          <a:p>
            <a:pPr marL="0" marR="0">
              <a:lnSpc>
                <a:spcPct val="100000"/>
              </a:lnSpc>
              <a:spcBef>
                <a:spcPts val="1000"/>
              </a:spcBef>
            </a:pPr>
            <a:r>
              <a:rPr lang="en-GB" b="1" dirty="0">
                <a:solidFill>
                  <a:srgbClr val="002060"/>
                </a:solidFill>
                <a:latin typeface="Nunito Sans Black" panose="00000A00000000000000" pitchFamily="2" charset="0"/>
              </a:rPr>
              <a:t>Task: In small groups read your scenario.</a:t>
            </a:r>
          </a:p>
          <a:p>
            <a:pPr marL="0" marR="0">
              <a:lnSpc>
                <a:spcPct val="100000"/>
              </a:lnSpc>
              <a:spcBef>
                <a:spcPts val="1000"/>
              </a:spcBef>
            </a:pPr>
            <a:endParaRPr lang="en-GB" dirty="0">
              <a:solidFill>
                <a:srgbClr val="002060"/>
              </a:solidFill>
              <a:latin typeface="+mn-lt"/>
            </a:endParaRPr>
          </a:p>
          <a:p>
            <a:pPr marL="285750" indent="-285750">
              <a:lnSpc>
                <a:spcPct val="100000"/>
              </a:lnSpc>
              <a:buChar char="•"/>
            </a:pPr>
            <a:r>
              <a:rPr lang="en-GB" dirty="0">
                <a:solidFill>
                  <a:srgbClr val="002060"/>
                </a:solidFill>
                <a:latin typeface="+mn-lt"/>
              </a:rPr>
              <a:t>What adjustments have been made to make sure the scenario is inclusive?</a:t>
            </a:r>
            <a:endParaRPr lang="en-GB" dirty="0">
              <a:solidFill>
                <a:srgbClr val="FFFFFF"/>
              </a:solidFill>
              <a:latin typeface="+mn-lt"/>
            </a:endParaRPr>
          </a:p>
          <a:p>
            <a:pPr marL="285750" indent="-285750">
              <a:lnSpc>
                <a:spcPct val="100000"/>
              </a:lnSpc>
              <a:buChar char="•"/>
            </a:pPr>
            <a:r>
              <a:rPr lang="en-GB" dirty="0">
                <a:solidFill>
                  <a:srgbClr val="002060"/>
                </a:solidFill>
                <a:latin typeface="+mn-lt"/>
              </a:rPr>
              <a:t>Is there anything else that could be done?</a:t>
            </a:r>
            <a:endParaRPr lang="en-GB" dirty="0">
              <a:solidFill>
                <a:srgbClr val="FFFFFF"/>
              </a:solidFill>
              <a:latin typeface="+mn-lt"/>
            </a:endParaRPr>
          </a:p>
          <a:p>
            <a:pPr marL="0" marR="0">
              <a:lnSpc>
                <a:spcPct val="100000"/>
              </a:lnSpc>
              <a:spcBef>
                <a:spcPts val="1000"/>
              </a:spcBef>
            </a:pPr>
            <a:endParaRPr lang="en-GB" dirty="0">
              <a:solidFill>
                <a:srgbClr val="002060"/>
              </a:solidFill>
              <a:latin typeface="Nunito Sans" charset="0"/>
            </a:endParaRPr>
          </a:p>
        </p:txBody>
      </p:sp>
      <p:sp>
        <p:nvSpPr>
          <p:cNvPr id="4" name="Title 3"/>
          <p:cNvSpPr>
            <a:spLocks noGrp="1"/>
          </p:cNvSpPr>
          <p:nvPr>
            <p:ph type="ctrTitle"/>
          </p:nvPr>
        </p:nvSpPr>
        <p:spPr>
          <a:xfrm>
            <a:off x="710150" y="1135422"/>
            <a:ext cx="5750325" cy="369332"/>
          </a:xfrm>
        </p:spPr>
        <p:txBody>
          <a:bodyPr/>
          <a:lstStyle/>
          <a:p>
            <a:r>
              <a:rPr lang="en-GB" dirty="0">
                <a:latin typeface="Nunito Sans Black" panose="00000A00000000000000" pitchFamily="2" charset="0"/>
              </a:rPr>
              <a:t>Making reasonable adjustments</a:t>
            </a:r>
            <a:endParaRPr lang="en-US" dirty="0">
              <a:latin typeface="Nunito Sans Black" panose="00000A00000000000000" pitchFamily="2" charset="0"/>
            </a:endParaRPr>
          </a:p>
        </p:txBody>
      </p:sp>
      <p:pic>
        <p:nvPicPr>
          <p:cNvPr id="6" name="Picture 5" descr="A group of children wearing matching outfits&#10;&#10;Description automatically generated">
            <a:extLst>
              <a:ext uri="{FF2B5EF4-FFF2-40B4-BE49-F238E27FC236}">
                <a16:creationId xmlns:a16="http://schemas.microsoft.com/office/drawing/2014/main" id="{8DFDD1E9-8DD7-33EE-412B-12C8ECECD602}"/>
              </a:ext>
            </a:extLst>
          </p:cNvPr>
          <p:cNvPicPr>
            <a:picLocks noChangeAspect="1"/>
          </p:cNvPicPr>
          <p:nvPr/>
        </p:nvPicPr>
        <p:blipFill>
          <a:blip r:embed="rId3"/>
          <a:stretch>
            <a:fillRect/>
          </a:stretch>
        </p:blipFill>
        <p:spPr>
          <a:xfrm>
            <a:off x="6096000" y="-4242"/>
            <a:ext cx="6096000" cy="6866483"/>
          </a:xfrm>
          <a:prstGeom prst="rect">
            <a:avLst/>
          </a:prstGeom>
        </p:spPr>
      </p:pic>
    </p:spTree>
    <p:extLst>
      <p:ext uri="{BB962C8B-B14F-4D97-AF65-F5344CB8AC3E}">
        <p14:creationId xmlns:p14="http://schemas.microsoft.com/office/powerpoint/2010/main" val="399138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05199-2E68-2D4E-A69D-4823DA61E3BA}"/>
              </a:ext>
            </a:extLst>
          </p:cNvPr>
          <p:cNvSpPr>
            <a:spLocks noGrp="1"/>
          </p:cNvSpPr>
          <p:nvPr>
            <p:ph type="ctrTitle"/>
          </p:nvPr>
        </p:nvSpPr>
        <p:spPr>
          <a:xfrm>
            <a:off x="768820" y="1866588"/>
            <a:ext cx="9906309" cy="677108"/>
          </a:xfrm>
        </p:spPr>
        <p:txBody>
          <a:bodyPr/>
          <a:lstStyle/>
          <a:p>
            <a:r>
              <a:rPr lang="en-US" dirty="0">
                <a:latin typeface="Nunito Sans Black"/>
              </a:rPr>
              <a:t>Thinking on your feet</a:t>
            </a:r>
            <a:endParaRPr lang="en-US" dirty="0"/>
          </a:p>
        </p:txBody>
      </p:sp>
    </p:spTree>
    <p:extLst>
      <p:ext uri="{BB962C8B-B14F-4D97-AF65-F5344CB8AC3E}">
        <p14:creationId xmlns:p14="http://schemas.microsoft.com/office/powerpoint/2010/main" val="1655843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2F41B-209C-8EC6-4926-AE3441106E9B}"/>
              </a:ext>
            </a:extLst>
          </p:cNvPr>
          <p:cNvSpPr>
            <a:spLocks noGrp="1"/>
          </p:cNvSpPr>
          <p:nvPr>
            <p:ph type="ctrTitle"/>
          </p:nvPr>
        </p:nvSpPr>
        <p:spPr>
          <a:xfrm>
            <a:off x="769243" y="1402410"/>
            <a:ext cx="5750325" cy="1354217"/>
          </a:xfrm>
        </p:spPr>
        <p:txBody>
          <a:bodyPr/>
          <a:lstStyle/>
          <a:p>
            <a:r>
              <a:rPr lang="en-GB" dirty="0"/>
              <a:t>Now we are going outside…</a:t>
            </a:r>
          </a:p>
        </p:txBody>
      </p:sp>
    </p:spTree>
    <p:extLst>
      <p:ext uri="{BB962C8B-B14F-4D97-AF65-F5344CB8AC3E}">
        <p14:creationId xmlns:p14="http://schemas.microsoft.com/office/powerpoint/2010/main" val="3733496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122D-90B2-8D6F-21B7-4903173F0987}"/>
              </a:ext>
            </a:extLst>
          </p:cNvPr>
          <p:cNvSpPr>
            <a:spLocks noGrp="1"/>
          </p:cNvSpPr>
          <p:nvPr>
            <p:ph type="ctrTitle"/>
          </p:nvPr>
        </p:nvSpPr>
        <p:spPr/>
        <p:txBody>
          <a:bodyPr/>
          <a:lstStyle/>
          <a:p>
            <a:endParaRPr lang="en-GB"/>
          </a:p>
        </p:txBody>
      </p:sp>
      <p:sp>
        <p:nvSpPr>
          <p:cNvPr id="3" name="Text Placeholder 2">
            <a:extLst>
              <a:ext uri="{FF2B5EF4-FFF2-40B4-BE49-F238E27FC236}">
                <a16:creationId xmlns:a16="http://schemas.microsoft.com/office/drawing/2014/main" id="{48CE95D0-DBF6-6335-1986-1D772A191CB4}"/>
              </a:ext>
            </a:extLst>
          </p:cNvPr>
          <p:cNvSpPr>
            <a:spLocks noGrp="1"/>
          </p:cNvSpPr>
          <p:nvPr>
            <p:ph type="body" sz="quarter" idx="10"/>
          </p:nvPr>
        </p:nvSpPr>
        <p:spPr>
          <a:xfrm>
            <a:off x="571846" y="1033846"/>
            <a:ext cx="11431468" cy="4502943"/>
          </a:xfrm>
        </p:spPr>
        <p:txBody>
          <a:bodyPr/>
          <a:lstStyle/>
          <a:p>
            <a:pPr>
              <a:lnSpc>
                <a:spcPct val="100000"/>
              </a:lnSpc>
            </a:pPr>
            <a:r>
              <a:rPr lang="en-GB" sz="2400" dirty="0"/>
              <a:t>Activity 1 – Walk across the Field, one person blind folded and one person navigating them.</a:t>
            </a:r>
          </a:p>
          <a:p>
            <a:pPr>
              <a:lnSpc>
                <a:spcPct val="100000"/>
              </a:lnSpc>
            </a:pPr>
            <a:endParaRPr lang="en-GB" sz="2400" dirty="0"/>
          </a:p>
          <a:p>
            <a:pPr>
              <a:lnSpc>
                <a:spcPct val="100000"/>
              </a:lnSpc>
            </a:pPr>
            <a:endParaRPr lang="en-GB" sz="2400" dirty="0"/>
          </a:p>
          <a:p>
            <a:pPr>
              <a:lnSpc>
                <a:spcPct val="100000"/>
              </a:lnSpc>
            </a:pPr>
            <a:r>
              <a:rPr lang="en-GB" sz="2400" dirty="0"/>
              <a:t>Activity 2 – Put up the 2/3 Man tents (Again) HOWEVER, One person is Blind, One person is deaf, one person can only use ONE arm.</a:t>
            </a:r>
          </a:p>
          <a:p>
            <a:pPr>
              <a:lnSpc>
                <a:spcPct val="100000"/>
              </a:lnSpc>
            </a:pPr>
            <a:endParaRPr lang="en-GB" sz="2400" dirty="0"/>
          </a:p>
          <a:p>
            <a:pPr>
              <a:lnSpc>
                <a:spcPct val="100000"/>
              </a:lnSpc>
            </a:pPr>
            <a:endParaRPr lang="en-GB" sz="2400" dirty="0"/>
          </a:p>
        </p:txBody>
      </p:sp>
    </p:spTree>
    <p:extLst>
      <p:ext uri="{BB962C8B-B14F-4D97-AF65-F5344CB8AC3E}">
        <p14:creationId xmlns:p14="http://schemas.microsoft.com/office/powerpoint/2010/main" val="4175791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Nunito Sans"/>
              </a:rPr>
              <a:t>Module F</a:t>
            </a:r>
          </a:p>
        </p:txBody>
      </p:sp>
      <p:sp>
        <p:nvSpPr>
          <p:cNvPr id="7" name="Text Placeholder 2">
            <a:extLst>
              <a:ext uri="{FF2B5EF4-FFF2-40B4-BE49-F238E27FC236}">
                <a16:creationId xmlns:a16="http://schemas.microsoft.com/office/drawing/2014/main" id="{6B5A6871-03E2-5915-2F4B-9E45D1754242}"/>
              </a:ext>
            </a:extLst>
          </p:cNvPr>
          <p:cNvSpPr txBox="1">
            <a:spLocks/>
          </p:cNvSpPr>
          <p:nvPr/>
        </p:nvSpPr>
        <p:spPr>
          <a:xfrm>
            <a:off x="574956" y="771805"/>
            <a:ext cx="11413754" cy="4502943"/>
          </a:xfrm>
          <a:prstGeom prst="rect">
            <a:avLst/>
          </a:prstGeom>
        </p:spPr>
        <p:txBody>
          <a:bodyPr vert="horz" lIns="0" tIns="0" rIns="0" bIns="0" rtlCol="0" anchor="t">
            <a:noAutofit/>
          </a:bodyPr>
          <a:lst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32715" indent="-121920" defTabSz="914400">
              <a:buNone/>
            </a:pPr>
            <a:r>
              <a:rPr lang="en-GB" sz="3200" b="1" kern="0" dirty="0">
                <a:solidFill>
                  <a:srgbClr val="003A82"/>
                </a:solidFill>
                <a:latin typeface="Nunito Sans Black" panose="00000A00000000000000" pitchFamily="2" charset="0"/>
              </a:rPr>
              <a:t>Key takeaways</a:t>
            </a:r>
            <a:endParaRPr lang="en-US" dirty="0">
              <a:solidFill>
                <a:srgbClr val="003A82"/>
              </a:solidFill>
              <a:latin typeface="Nunito Sans Black" panose="00000A00000000000000" pitchFamily="2" charset="0"/>
            </a:endParaRPr>
          </a:p>
          <a:p>
            <a:pPr marL="0" indent="0" defTabSz="914400">
              <a:buNone/>
            </a:pPr>
            <a:endParaRPr lang="en-GB" sz="2400" kern="0" dirty="0">
              <a:solidFill>
                <a:srgbClr val="002060"/>
              </a:solidFill>
              <a:latin typeface="+mn-lt"/>
            </a:endParaRPr>
          </a:p>
          <a:p>
            <a:pPr marL="285750" indent="-285750" defTabSz="914400"/>
            <a:r>
              <a:rPr lang="en-GB" sz="2400" kern="0" dirty="0">
                <a:solidFill>
                  <a:srgbClr val="002060"/>
                </a:solidFill>
                <a:latin typeface="+mn-lt"/>
              </a:rPr>
              <a:t>Every young person is different</a:t>
            </a:r>
            <a:endParaRPr lang="en-GB" sz="2400" dirty="0">
              <a:latin typeface="+mn-lt"/>
            </a:endParaRPr>
          </a:p>
          <a:p>
            <a:pPr marL="0" indent="0" defTabSz="914400">
              <a:buNone/>
            </a:pPr>
            <a:endParaRPr lang="en-GB" sz="2400" kern="0" dirty="0">
              <a:solidFill>
                <a:srgbClr val="002060"/>
              </a:solidFill>
              <a:latin typeface="+mn-lt"/>
            </a:endParaRPr>
          </a:p>
          <a:p>
            <a:pPr marL="285750" indent="-285750" defTabSz="914400"/>
            <a:r>
              <a:rPr lang="en-GB" sz="2400" kern="0" dirty="0">
                <a:solidFill>
                  <a:srgbClr val="002060"/>
                </a:solidFill>
                <a:latin typeface="+mn-lt"/>
              </a:rPr>
              <a:t>Everyone is welcome in Scouting</a:t>
            </a:r>
            <a:endParaRPr lang="en-GB" sz="2400" dirty="0">
              <a:latin typeface="+mn-lt"/>
            </a:endParaRPr>
          </a:p>
          <a:p>
            <a:pPr marL="0" indent="0" defTabSz="914400">
              <a:buNone/>
            </a:pPr>
            <a:endParaRPr lang="en-GB" sz="2400" kern="0" dirty="0">
              <a:solidFill>
                <a:srgbClr val="002060"/>
              </a:solidFill>
              <a:latin typeface="+mn-lt"/>
            </a:endParaRPr>
          </a:p>
          <a:p>
            <a:pPr marL="285750" indent="-285750" defTabSz="914400"/>
            <a:r>
              <a:rPr lang="en-GB" sz="2400" kern="0" dirty="0">
                <a:solidFill>
                  <a:srgbClr val="002060"/>
                </a:solidFill>
                <a:latin typeface="+mn-lt"/>
              </a:rPr>
              <a:t>You will play a key part in creating a positive and inclusive environment</a:t>
            </a:r>
            <a:endParaRPr lang="en-GB" sz="2400" dirty="0">
              <a:solidFill>
                <a:srgbClr val="000000"/>
              </a:solidFill>
              <a:latin typeface="+mn-lt"/>
            </a:endParaRPr>
          </a:p>
          <a:p>
            <a:pPr marL="0" indent="0" defTabSz="914400">
              <a:buNone/>
            </a:pPr>
            <a:endParaRPr lang="en-GB" sz="2400" kern="0" dirty="0">
              <a:solidFill>
                <a:srgbClr val="002060"/>
              </a:solidFill>
              <a:latin typeface="+mn-lt"/>
            </a:endParaRPr>
          </a:p>
          <a:p>
            <a:pPr marL="285750" indent="-285750" defTabSz="914400"/>
            <a:r>
              <a:rPr lang="en-GB" sz="2400" kern="0" dirty="0">
                <a:solidFill>
                  <a:srgbClr val="002060"/>
                </a:solidFill>
                <a:latin typeface="+mn-lt"/>
              </a:rPr>
              <a:t>Plan ahead to adapt programmes to meet the needs of all young people within the section</a:t>
            </a:r>
            <a:endParaRPr lang="en-GB" sz="2400" dirty="0">
              <a:solidFill>
                <a:srgbClr val="000000"/>
              </a:solidFill>
              <a:latin typeface="+mn-lt"/>
            </a:endParaRPr>
          </a:p>
          <a:p>
            <a:pPr marL="0" indent="0" defTabSz="914400">
              <a:spcBef>
                <a:spcPts val="1000"/>
              </a:spcBef>
              <a:buSzPts val="2800"/>
              <a:buNone/>
            </a:pPr>
            <a:endParaRPr lang="en-GB" kern="0" dirty="0">
              <a:solidFill>
                <a:srgbClr val="002060"/>
              </a:solidFill>
              <a:latin typeface="Nunito Sans"/>
            </a:endParaRPr>
          </a:p>
          <a:p>
            <a:pPr marL="914400" lvl="1" indent="-406400" defTabSz="914400">
              <a:spcBef>
                <a:spcPts val="1000"/>
              </a:spcBef>
              <a:buClr>
                <a:srgbClr val="00B050"/>
              </a:buClr>
              <a:buSzPts val="2800"/>
            </a:pPr>
            <a:endParaRPr lang="en-GB" kern="0" dirty="0">
              <a:solidFill>
                <a:srgbClr val="002060"/>
              </a:solidFill>
              <a:latin typeface="Nunito Sans"/>
              <a:ea typeface="Nunito Sans"/>
              <a:cs typeface="Nunito Sans"/>
            </a:endParaRPr>
          </a:p>
          <a:p>
            <a:pPr marL="10795" indent="-121920" defTabSz="914400"/>
            <a:endParaRPr lang="en-GB" kern="0" dirty="0">
              <a:solidFill>
                <a:sysClr val="windowText" lastClr="000000"/>
              </a:solidFill>
            </a:endParaRPr>
          </a:p>
          <a:p>
            <a:pPr marL="10795" indent="-121920" defTabSz="914400"/>
            <a:endParaRPr lang="en-US" kern="0" dirty="0">
              <a:solidFill>
                <a:sysClr val="windowText" lastClr="000000"/>
              </a:solidFill>
            </a:endParaRPr>
          </a:p>
        </p:txBody>
      </p:sp>
    </p:spTree>
    <p:extLst>
      <p:ext uri="{BB962C8B-B14F-4D97-AF65-F5344CB8AC3E}">
        <p14:creationId xmlns:p14="http://schemas.microsoft.com/office/powerpoint/2010/main" val="2857687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5750325" cy="677108"/>
          </a:xfrm>
        </p:spPr>
        <p:txBody>
          <a:bodyPr/>
          <a:lstStyle/>
          <a:p>
            <a:r>
              <a:rPr lang="en-GB"/>
              <a:t>Final reflections….</a:t>
            </a:r>
          </a:p>
        </p:txBody>
      </p:sp>
    </p:spTree>
    <p:extLst>
      <p:ext uri="{BB962C8B-B14F-4D97-AF65-F5344CB8AC3E}">
        <p14:creationId xmlns:p14="http://schemas.microsoft.com/office/powerpoint/2010/main" val="2495053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a16="http://schemas.microsoft.com/office/drawing/2014/main"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1571782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a16="http://schemas.microsoft.com/office/drawing/2014/main" id="{A416B57F-CCA8-DCF0-5B44-A32A3A36574F}"/>
              </a:ext>
            </a:extLst>
          </p:cNvPr>
          <p:cNvSpPr txBox="1"/>
          <p:nvPr/>
        </p:nvSpPr>
        <p:spPr>
          <a:xfrm>
            <a:off x="571281" y="636171"/>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to contact</a:t>
            </a:r>
            <a:endParaRPr lang="en-US" dirty="0"/>
          </a:p>
        </p:txBody>
      </p:sp>
      <p:sp>
        <p:nvSpPr>
          <p:cNvPr id="8" name="Text Placeholder 2">
            <a:extLst>
              <a:ext uri="{FF2B5EF4-FFF2-40B4-BE49-F238E27FC236}">
                <a16:creationId xmlns:a16="http://schemas.microsoft.com/office/drawing/2014/main" id="{AAD2EA2D-41FE-7AE7-424D-B32C4EF08235}"/>
              </a:ext>
            </a:extLst>
          </p:cNvPr>
          <p:cNvSpPr>
            <a:spLocks noGrp="1"/>
          </p:cNvSpPr>
          <p:nvPr>
            <p:ph type="body" sz="quarter" idx="10"/>
          </p:nvPr>
        </p:nvSpPr>
        <p:spPr>
          <a:xfrm>
            <a:off x="571281" y="1524860"/>
            <a:ext cx="5164501" cy="3635435"/>
          </a:xfrm>
        </p:spPr>
        <p:txBody>
          <a:bodyPr vert="horz" lIns="0" tIns="0" rIns="0" bIns="0" rtlCol="0" anchor="t">
            <a:noAutofit/>
          </a:bodyPr>
          <a:lstStyle/>
          <a:p>
            <a:pPr marL="0">
              <a:lnSpc>
                <a:spcPct val="100000"/>
              </a:lnSpc>
              <a:spcBef>
                <a:spcPts val="0"/>
              </a:spcBef>
            </a:pPr>
            <a:r>
              <a:rPr lang="en-GB" dirty="0">
                <a:latin typeface="Nunito Sans SemiBold"/>
              </a:rPr>
              <a:t>If you have any questions, please contact the following people who will be able to help you.</a:t>
            </a:r>
            <a:endParaRPr lang="en-US" dirty="0"/>
          </a:p>
          <a:p>
            <a:pPr marL="0">
              <a:lnSpc>
                <a:spcPct val="100000"/>
              </a:lnSpc>
              <a:spcBef>
                <a:spcPts val="0"/>
              </a:spcBef>
            </a:pPr>
            <a:endParaRPr lang="en-GB" dirty="0">
              <a:latin typeface="Nunito Sans SemiBold"/>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150" r="26680"/>
          <a:stretch/>
        </p:blipFill>
        <p:spPr>
          <a:xfrm>
            <a:off x="6611193" y="0"/>
            <a:ext cx="5580807" cy="6868223"/>
          </a:xfrm>
          <a:prstGeom prst="rect">
            <a:avLst/>
          </a:prstGeom>
        </p:spPr>
      </p:pic>
    </p:spTree>
    <p:extLst>
      <p:ext uri="{BB962C8B-B14F-4D97-AF65-F5344CB8AC3E}">
        <p14:creationId xmlns:p14="http://schemas.microsoft.com/office/powerpoint/2010/main" val="12464681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a:t>Thank you</a:t>
            </a:r>
          </a:p>
        </p:txBody>
      </p:sp>
      <p:sp>
        <p:nvSpPr>
          <p:cNvPr id="5" name="Text Placeholder 1">
            <a:extLst>
              <a:ext uri="{FF2B5EF4-FFF2-40B4-BE49-F238E27FC236}">
                <a16:creationId xmlns:a16="http://schemas.microsoft.com/office/drawing/2014/main"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a:t>Young Leaders’ Scheme</a:t>
            </a:r>
          </a:p>
        </p:txBody>
      </p:sp>
      <p:pic>
        <p:nvPicPr>
          <p:cNvPr id="7" name="Picture 6">
            <a:extLst>
              <a:ext uri="{FF2B5EF4-FFF2-40B4-BE49-F238E27FC236}">
                <a16:creationId xmlns:a16="http://schemas.microsoft.com/office/drawing/2014/main" id="{58E93761-388F-D346-8305-F7D37A8F2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a16="http://schemas.microsoft.com/office/drawing/2014/main"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9" name="Text Placeholder 1">
            <a:extLst>
              <a:ext uri="{FF2B5EF4-FFF2-40B4-BE49-F238E27FC236}">
                <a16:creationId xmlns:a16="http://schemas.microsoft.com/office/drawing/2014/main"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Tree>
    <p:extLst>
      <p:ext uri="{BB962C8B-B14F-4D97-AF65-F5344CB8AC3E}">
        <p14:creationId xmlns:p14="http://schemas.microsoft.com/office/powerpoint/2010/main" val="1743249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1807535"/>
            <a:ext cx="4821560" cy="4057148"/>
          </a:xfrm>
        </p:spPr>
        <p:txBody>
          <a:bodyPr vert="horz" lIns="0" tIns="0" rIns="0" bIns="0" rtlCol="0" anchor="t">
            <a:noAutofit/>
          </a:bodyPr>
          <a:lstStyle/>
          <a:p>
            <a:pPr marL="0">
              <a:lnSpc>
                <a:spcPct val="100000"/>
              </a:lnSpc>
              <a:spcBef>
                <a:spcPts val="1000"/>
              </a:spcBef>
            </a:pPr>
            <a:r>
              <a:rPr lang="en-GB" sz="2400" dirty="0">
                <a:solidFill>
                  <a:srgbClr val="002060"/>
                </a:solidFill>
                <a:latin typeface="+mn-lt"/>
              </a:rPr>
              <a:t>Promoting diversity in Scouting means that we welcome members from all and any backgrounds and celebrate what makes every person different.</a:t>
            </a:r>
            <a:endParaRPr lang="en-US" sz="2400" dirty="0">
              <a:latin typeface="+mn-lt"/>
            </a:endParaRPr>
          </a:p>
          <a:p>
            <a:pPr marL="10795"/>
            <a:endParaRPr lang="en-GB" dirty="0"/>
          </a:p>
        </p:txBody>
      </p:sp>
      <p:sp>
        <p:nvSpPr>
          <p:cNvPr id="4" name="Title 3"/>
          <p:cNvSpPr>
            <a:spLocks noGrp="1"/>
          </p:cNvSpPr>
          <p:nvPr>
            <p:ph type="ctrTitle"/>
          </p:nvPr>
        </p:nvSpPr>
        <p:spPr>
          <a:xfrm>
            <a:off x="710150" y="950756"/>
            <a:ext cx="5750325" cy="553998"/>
          </a:xfrm>
        </p:spPr>
        <p:txBody>
          <a:bodyPr/>
          <a:lstStyle/>
          <a:p>
            <a:r>
              <a:rPr lang="en-GB" sz="3600" dirty="0">
                <a:latin typeface="Nunito Sans Black" panose="00000A00000000000000" pitchFamily="2" charset="0"/>
              </a:rPr>
              <a:t>What is diversity?</a:t>
            </a:r>
            <a:endParaRPr lang="en-US" sz="3600" dirty="0">
              <a:latin typeface="Nunito Sans Black" panose="00000A00000000000000" pitchFamily="2" charset="0"/>
            </a:endParaRPr>
          </a:p>
        </p:txBody>
      </p:sp>
      <p:sp>
        <p:nvSpPr>
          <p:cNvPr id="6" name="Picture Placeholder 5">
            <a:extLst>
              <a:ext uri="{FF2B5EF4-FFF2-40B4-BE49-F238E27FC236}">
                <a16:creationId xmlns:a16="http://schemas.microsoft.com/office/drawing/2014/main" id="{E9FAFEE7-4675-9787-C1BD-58B23987BE0B}"/>
              </a:ext>
            </a:extLst>
          </p:cNvPr>
          <p:cNvSpPr>
            <a:spLocks noGrp="1"/>
          </p:cNvSpPr>
          <p:nvPr>
            <p:ph type="pic" sz="quarter" idx="11"/>
          </p:nvPr>
        </p:nvSpPr>
        <p:spPr/>
        <p:txBody>
          <a:bodyPr/>
          <a:lstStyle/>
          <a:p>
            <a:endParaRPr lang="en-GB"/>
          </a:p>
        </p:txBody>
      </p:sp>
    </p:spTree>
    <p:extLst>
      <p:ext uri="{BB962C8B-B14F-4D97-AF65-F5344CB8AC3E}">
        <p14:creationId xmlns:p14="http://schemas.microsoft.com/office/powerpoint/2010/main" val="3815584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1807535"/>
            <a:ext cx="4821560" cy="4057148"/>
          </a:xfrm>
        </p:spPr>
        <p:txBody>
          <a:bodyPr vert="horz" lIns="0" tIns="0" rIns="0" bIns="0" rtlCol="0" anchor="t">
            <a:noAutofit/>
          </a:bodyPr>
          <a:lstStyle/>
          <a:p>
            <a:pPr marL="285750" indent="-285750">
              <a:lnSpc>
                <a:spcPct val="100000"/>
              </a:lnSpc>
              <a:spcBef>
                <a:spcPts val="1000"/>
              </a:spcBef>
              <a:buChar char="•"/>
            </a:pPr>
            <a:r>
              <a:rPr lang="en-GB" sz="2000" dirty="0">
                <a:solidFill>
                  <a:srgbClr val="002060"/>
                </a:solidFill>
                <a:latin typeface="+mn-lt"/>
              </a:rPr>
              <a:t>The act of ensuring that Scouting is open to all and supporting anyone to overcome any barrier to participating.</a:t>
            </a:r>
            <a:endParaRPr lang="en-US" sz="2000" dirty="0">
              <a:latin typeface="+mn-lt"/>
            </a:endParaRPr>
          </a:p>
          <a:p>
            <a:pPr marL="285750" indent="-285750">
              <a:lnSpc>
                <a:spcPct val="100000"/>
              </a:lnSpc>
              <a:spcBef>
                <a:spcPts val="1000"/>
              </a:spcBef>
              <a:buChar char="•"/>
            </a:pPr>
            <a:r>
              <a:rPr lang="en-GB" sz="2000" dirty="0">
                <a:solidFill>
                  <a:srgbClr val="002060"/>
                </a:solidFill>
                <a:latin typeface="+mn-lt"/>
              </a:rPr>
              <a:t>We need to ensure that our programme and meeting place is appropriate and that we have considered any additional needs members might have.</a:t>
            </a:r>
            <a:endParaRPr lang="en-GB" sz="2000" dirty="0">
              <a:latin typeface="+mn-lt"/>
            </a:endParaRPr>
          </a:p>
          <a:p>
            <a:pPr marL="0">
              <a:lnSpc>
                <a:spcPct val="100000"/>
              </a:lnSpc>
              <a:spcBef>
                <a:spcPts val="1000"/>
              </a:spcBef>
            </a:pPr>
            <a:endParaRPr lang="en-GB" sz="2000" dirty="0">
              <a:solidFill>
                <a:srgbClr val="002060"/>
              </a:solidFill>
              <a:latin typeface="+mn-lt"/>
            </a:endParaRPr>
          </a:p>
          <a:p>
            <a:pPr marL="0">
              <a:lnSpc>
                <a:spcPct val="100000"/>
              </a:lnSpc>
              <a:spcBef>
                <a:spcPts val="1000"/>
              </a:spcBef>
            </a:pPr>
            <a:r>
              <a:rPr lang="en-GB" sz="2000" dirty="0">
                <a:solidFill>
                  <a:srgbClr val="002060"/>
                </a:solidFill>
                <a:latin typeface="+mn-lt"/>
              </a:rPr>
              <a:t>Discussion: What do you understand about the terms 'special educational needs' and 'disability'?</a:t>
            </a:r>
          </a:p>
          <a:p>
            <a:pPr marL="0">
              <a:lnSpc>
                <a:spcPct val="100000"/>
              </a:lnSpc>
              <a:spcBef>
                <a:spcPts val="1000"/>
              </a:spcBef>
            </a:pPr>
            <a:endParaRPr lang="en-GB" dirty="0">
              <a:solidFill>
                <a:srgbClr val="002060"/>
              </a:solidFill>
              <a:latin typeface="Nunito Sans"/>
            </a:endParaRPr>
          </a:p>
          <a:p>
            <a:pPr marL="10795"/>
            <a:endParaRPr lang="en-GB" dirty="0"/>
          </a:p>
        </p:txBody>
      </p:sp>
      <p:sp>
        <p:nvSpPr>
          <p:cNvPr id="4" name="Title 3"/>
          <p:cNvSpPr>
            <a:spLocks noGrp="1"/>
          </p:cNvSpPr>
          <p:nvPr>
            <p:ph type="ctrTitle"/>
          </p:nvPr>
        </p:nvSpPr>
        <p:spPr>
          <a:xfrm>
            <a:off x="710150" y="1135422"/>
            <a:ext cx="5750325" cy="369332"/>
          </a:xfrm>
        </p:spPr>
        <p:txBody>
          <a:bodyPr/>
          <a:lstStyle/>
          <a:p>
            <a:r>
              <a:rPr lang="en-GB" dirty="0">
                <a:latin typeface="Nunito Sans Black" panose="00000A00000000000000" pitchFamily="2" charset="0"/>
              </a:rPr>
              <a:t>What is inclusion?</a:t>
            </a:r>
            <a:endParaRPr lang="en-US" dirty="0">
              <a:latin typeface="Nunito Sans Black" panose="00000A00000000000000" pitchFamily="2" charset="0"/>
            </a:endParaRPr>
          </a:p>
        </p:txBody>
      </p:sp>
      <p:pic>
        <p:nvPicPr>
          <p:cNvPr id="2" name="Picture Placeholder 1" descr="A person in a wheelchair holding a bow&#10;&#10;Description automatically generated">
            <a:extLst>
              <a:ext uri="{FF2B5EF4-FFF2-40B4-BE49-F238E27FC236}">
                <a16:creationId xmlns:a16="http://schemas.microsoft.com/office/drawing/2014/main" id="{19A2EE8C-53F3-D440-F3B8-16B9445A6270}"/>
              </a:ext>
            </a:extLst>
          </p:cNvPr>
          <p:cNvPicPr>
            <a:picLocks noGrp="1" noChangeAspect="1"/>
          </p:cNvPicPr>
          <p:nvPr>
            <p:ph type="pic" sz="quarter" idx="11"/>
          </p:nvPr>
        </p:nvPicPr>
        <p:blipFill>
          <a:blip r:embed="rId3"/>
          <a:srcRect l="5556" r="5556"/>
          <a:stretch/>
        </p:blipFill>
        <p:spPr/>
      </p:pic>
    </p:spTree>
    <p:extLst>
      <p:ext uri="{BB962C8B-B14F-4D97-AF65-F5344CB8AC3E}">
        <p14:creationId xmlns:p14="http://schemas.microsoft.com/office/powerpoint/2010/main" val="3955062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710150" y="2152803"/>
            <a:ext cx="4821560" cy="4057148"/>
          </a:xfrm>
        </p:spPr>
        <p:txBody>
          <a:bodyPr vert="horz" lIns="0" tIns="0" rIns="0" bIns="0" rtlCol="0" anchor="t">
            <a:noAutofit/>
          </a:bodyPr>
          <a:lstStyle/>
          <a:p>
            <a:pPr marL="285750" marR="0" indent="-285750">
              <a:lnSpc>
                <a:spcPct val="100000"/>
              </a:lnSpc>
              <a:spcBef>
                <a:spcPts val="1000"/>
              </a:spcBef>
              <a:buChar char="•"/>
            </a:pPr>
            <a:r>
              <a:rPr lang="en-GB" dirty="0">
                <a:solidFill>
                  <a:srgbClr val="002060"/>
                </a:solidFill>
                <a:latin typeface="+mn-lt"/>
              </a:rPr>
              <a:t>Additional needs and disabilities may be visible or invisible, and the needs of each young person will be unique. </a:t>
            </a:r>
            <a:endParaRPr lang="en-US" dirty="0">
              <a:solidFill>
                <a:srgbClr val="FFFFFF"/>
              </a:solidFill>
              <a:latin typeface="+mn-lt"/>
            </a:endParaRPr>
          </a:p>
          <a:p>
            <a:pPr marL="285750" marR="0" indent="-285750">
              <a:lnSpc>
                <a:spcPct val="100000"/>
              </a:lnSpc>
              <a:spcBef>
                <a:spcPts val="1000"/>
              </a:spcBef>
              <a:buChar char="•"/>
            </a:pPr>
            <a:r>
              <a:rPr lang="en-GB" dirty="0">
                <a:solidFill>
                  <a:srgbClr val="002060"/>
                </a:solidFill>
                <a:latin typeface="+mn-lt"/>
              </a:rPr>
              <a:t>Some may occur for a limited period of time. E.g. a broken arm.</a:t>
            </a:r>
            <a:endParaRPr lang="en-US" dirty="0">
              <a:solidFill>
                <a:srgbClr val="FFFFFF"/>
              </a:solidFill>
              <a:latin typeface="+mn-lt"/>
            </a:endParaRPr>
          </a:p>
          <a:p>
            <a:pPr marL="285750" indent="-285750">
              <a:lnSpc>
                <a:spcPct val="100000"/>
              </a:lnSpc>
              <a:spcBef>
                <a:spcPts val="1000"/>
              </a:spcBef>
              <a:buChar char="•"/>
            </a:pPr>
            <a:r>
              <a:rPr lang="en-GB" dirty="0">
                <a:solidFill>
                  <a:srgbClr val="002060"/>
                </a:solidFill>
                <a:latin typeface="+mn-lt"/>
              </a:rPr>
              <a:t>Many additional needs are permanent conditions. These include conditions such as ASD (Autism Spectrum Disorder), dyslexia or physical disabilities.</a:t>
            </a:r>
            <a:endParaRPr lang="en-GB" dirty="0">
              <a:latin typeface="+mn-lt"/>
            </a:endParaRPr>
          </a:p>
          <a:p>
            <a:pPr marL="285750" indent="-285750">
              <a:lnSpc>
                <a:spcPct val="100000"/>
              </a:lnSpc>
              <a:spcBef>
                <a:spcPts val="1000"/>
              </a:spcBef>
              <a:buChar char="•"/>
            </a:pPr>
            <a:r>
              <a:rPr lang="en-GB" dirty="0">
                <a:solidFill>
                  <a:srgbClr val="002060"/>
                </a:solidFill>
                <a:latin typeface="+mn-lt"/>
              </a:rPr>
              <a:t>Some additional needs can fluctuate and may be affected by a range of different factors, such as stress. </a:t>
            </a:r>
          </a:p>
        </p:txBody>
      </p:sp>
      <p:sp>
        <p:nvSpPr>
          <p:cNvPr id="4" name="Title 3"/>
          <p:cNvSpPr>
            <a:spLocks noGrp="1"/>
          </p:cNvSpPr>
          <p:nvPr>
            <p:ph type="ctrTitle"/>
          </p:nvPr>
        </p:nvSpPr>
        <p:spPr>
          <a:xfrm>
            <a:off x="710150" y="1422025"/>
            <a:ext cx="5750325" cy="369332"/>
          </a:xfrm>
        </p:spPr>
        <p:txBody>
          <a:bodyPr/>
          <a:lstStyle/>
          <a:p>
            <a:r>
              <a:rPr lang="en-GB" dirty="0">
                <a:latin typeface="Nunito Sans Black" panose="00000A00000000000000" pitchFamily="2" charset="0"/>
              </a:rPr>
              <a:t>Additional needs and disabilities</a:t>
            </a:r>
            <a:endParaRPr lang="en-US" dirty="0">
              <a:latin typeface="Nunito Sans Black" panose="00000A00000000000000" pitchFamily="2" charset="0"/>
            </a:endParaRPr>
          </a:p>
        </p:txBody>
      </p:sp>
      <p:pic>
        <p:nvPicPr>
          <p:cNvPr id="7" name="Picture Placeholder 6" descr="A person pointing at a football ball&#10;&#10;Description automatically generated">
            <a:extLst>
              <a:ext uri="{FF2B5EF4-FFF2-40B4-BE49-F238E27FC236}">
                <a16:creationId xmlns:a16="http://schemas.microsoft.com/office/drawing/2014/main" id="{8DA10957-73F3-7533-10C0-896F6CD3CBDD}"/>
              </a:ext>
            </a:extLst>
          </p:cNvPr>
          <p:cNvPicPr>
            <a:picLocks noGrp="1" noChangeAspect="1"/>
          </p:cNvPicPr>
          <p:nvPr>
            <p:ph type="pic" sz="quarter" idx="11"/>
          </p:nvPr>
        </p:nvPicPr>
        <p:blipFill>
          <a:blip r:embed="rId3"/>
          <a:srcRect l="20370" r="20370"/>
          <a:stretch/>
        </p:blipFill>
        <p:spPr/>
      </p:pic>
    </p:spTree>
    <p:extLst>
      <p:ext uri="{BB962C8B-B14F-4D97-AF65-F5344CB8AC3E}">
        <p14:creationId xmlns:p14="http://schemas.microsoft.com/office/powerpoint/2010/main" val="1247777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EE0"/>
        </a:solidFill>
        <a:effectLst/>
      </p:bgPr>
    </p:bg>
    <p:spTree>
      <p:nvGrpSpPr>
        <p:cNvPr id="1" name="Shape 272"/>
        <p:cNvGrpSpPr/>
        <p:nvPr/>
      </p:nvGrpSpPr>
      <p:grpSpPr>
        <a:xfrm>
          <a:off x="0" y="0"/>
          <a:ext cx="0" cy="0"/>
          <a:chOff x="0" y="0"/>
          <a:chExt cx="0" cy="0"/>
        </a:xfrm>
      </p:grpSpPr>
      <p:pic>
        <p:nvPicPr>
          <p:cNvPr id="273" name="Google Shape;273;p23" descr="A group of people sitting in a chair&#10;&#10;Description automatically generated"/>
          <p:cNvPicPr preferRelativeResize="0"/>
          <p:nvPr/>
        </p:nvPicPr>
        <p:blipFill rotWithShape="1">
          <a:blip r:embed="rId3">
            <a:alphaModFix/>
          </a:blip>
          <a:srcRect l="31660" r="9007"/>
          <a:stretch/>
        </p:blipFill>
        <p:spPr>
          <a:xfrm>
            <a:off x="6096000" y="0"/>
            <a:ext cx="6096000" cy="6858000"/>
          </a:xfrm>
          <a:prstGeom prst="rect">
            <a:avLst/>
          </a:prstGeom>
          <a:noFill/>
          <a:ln>
            <a:noFill/>
          </a:ln>
        </p:spPr>
      </p:pic>
      <p:sp>
        <p:nvSpPr>
          <p:cNvPr id="274" name="Google Shape;274;p23"/>
          <p:cNvSpPr txBox="1">
            <a:spLocks noGrp="1"/>
          </p:cNvSpPr>
          <p:nvPr>
            <p:ph type="body" idx="1"/>
          </p:nvPr>
        </p:nvSpPr>
        <p:spPr>
          <a:xfrm>
            <a:off x="348343" y="1297858"/>
            <a:ext cx="5538108" cy="487910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None/>
            </a:pPr>
            <a:r>
              <a:rPr lang="en-GB" sz="4000" b="1">
                <a:solidFill>
                  <a:schemeClr val="lt1"/>
                </a:solidFill>
                <a:latin typeface="Nunito Sans Black"/>
                <a:ea typeface="Nunito Sans Black"/>
                <a:cs typeface="Nunito Sans Black"/>
                <a:sym typeface="Nunito Sans Black"/>
              </a:rPr>
              <a:t>Additional needs.</a:t>
            </a:r>
            <a:endParaRPr/>
          </a:p>
          <a:p>
            <a:pPr marL="0" lvl="0" indent="0" algn="l" rtl="0">
              <a:lnSpc>
                <a:spcPct val="90000"/>
              </a:lnSpc>
              <a:spcBef>
                <a:spcPts val="1000"/>
              </a:spcBef>
              <a:spcAft>
                <a:spcPts val="0"/>
              </a:spcAft>
              <a:buClr>
                <a:schemeClr val="dk1"/>
              </a:buClr>
              <a:buSzPts val="3200"/>
              <a:buNone/>
            </a:pPr>
            <a:endParaRPr sz="3200">
              <a:solidFill>
                <a:schemeClr val="lt1"/>
              </a:solidFill>
              <a:latin typeface="Nunito Sans"/>
              <a:ea typeface="Nunito Sans"/>
              <a:cs typeface="Nunito Sans"/>
              <a:sym typeface="Nunito Sans"/>
            </a:endParaRPr>
          </a:p>
        </p:txBody>
      </p:sp>
      <p:pic>
        <p:nvPicPr>
          <p:cNvPr id="275" name="Google Shape;275;p23" descr="A picture containing room, drawing&#10;&#10;Description automatically generated"/>
          <p:cNvPicPr preferRelativeResize="0"/>
          <p:nvPr/>
        </p:nvPicPr>
        <p:blipFill rotWithShape="1">
          <a:blip r:embed="rId4">
            <a:alphaModFix/>
          </a:blip>
          <a:srcRect/>
          <a:stretch/>
        </p:blipFill>
        <p:spPr>
          <a:xfrm>
            <a:off x="342896" y="256562"/>
            <a:ext cx="3144438" cy="704354"/>
          </a:xfrm>
          <a:prstGeom prst="rect">
            <a:avLst/>
          </a:prstGeom>
          <a:noFill/>
          <a:ln>
            <a:noFill/>
          </a:ln>
        </p:spPr>
      </p:pic>
      <p:pic>
        <p:nvPicPr>
          <p:cNvPr id="276" name="Google Shape;276;p23"/>
          <p:cNvPicPr preferRelativeResize="0"/>
          <p:nvPr/>
        </p:nvPicPr>
        <p:blipFill rotWithShape="1">
          <a:blip r:embed="rId5">
            <a:alphaModFix/>
          </a:blip>
          <a:srcRect/>
          <a:stretch/>
        </p:blipFill>
        <p:spPr>
          <a:xfrm>
            <a:off x="9586350" y="93528"/>
            <a:ext cx="2262754" cy="1030423"/>
          </a:xfrm>
          <a:prstGeom prst="rect">
            <a:avLst/>
          </a:prstGeom>
          <a:noFill/>
          <a:ln>
            <a:noFill/>
          </a:ln>
          <a:effectLst>
            <a:outerShdw blurRad="50800" dist="38100" dir="5400000" algn="t" rotWithShape="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pic>
        <p:nvPicPr>
          <p:cNvPr id="282" name="Google Shape;282;p24" descr="A picture containing room, clock, drawing&#10;&#10;Description automatically generated"/>
          <p:cNvPicPr preferRelativeResize="0"/>
          <p:nvPr/>
        </p:nvPicPr>
        <p:blipFill rotWithShape="1">
          <a:blip r:embed="rId3">
            <a:alphaModFix/>
          </a:blip>
          <a:srcRect/>
          <a:stretch/>
        </p:blipFill>
        <p:spPr>
          <a:xfrm>
            <a:off x="344254" y="254829"/>
            <a:ext cx="3144438" cy="704354"/>
          </a:xfrm>
          <a:prstGeom prst="rect">
            <a:avLst/>
          </a:prstGeom>
          <a:noFill/>
          <a:ln>
            <a:noFill/>
          </a:ln>
        </p:spPr>
      </p:pic>
      <p:pic>
        <p:nvPicPr>
          <p:cNvPr id="283" name="Google Shape;283;p24"/>
          <p:cNvPicPr preferRelativeResize="0"/>
          <p:nvPr/>
        </p:nvPicPr>
        <p:blipFill rotWithShape="1">
          <a:blip r:embed="rId4">
            <a:alphaModFix/>
          </a:blip>
          <a:srcRect/>
          <a:stretch/>
        </p:blipFill>
        <p:spPr>
          <a:xfrm>
            <a:off x="9586354" y="93528"/>
            <a:ext cx="2262754" cy="1030423"/>
          </a:xfrm>
          <a:prstGeom prst="rect">
            <a:avLst/>
          </a:prstGeom>
          <a:noFill/>
          <a:ln>
            <a:noFill/>
          </a:ln>
        </p:spPr>
      </p:pic>
      <p:sp>
        <p:nvSpPr>
          <p:cNvPr id="284" name="Google Shape;284;p24"/>
          <p:cNvSpPr txBox="1">
            <a:spLocks noGrp="1"/>
          </p:cNvSpPr>
          <p:nvPr>
            <p:ph type="body" idx="1"/>
          </p:nvPr>
        </p:nvSpPr>
        <p:spPr>
          <a:xfrm>
            <a:off x="1063256" y="1307690"/>
            <a:ext cx="10090297" cy="50505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414DC"/>
              </a:buClr>
              <a:buSzPts val="3400"/>
              <a:buNone/>
            </a:pPr>
            <a:r>
              <a:rPr lang="en-GB" sz="3400" b="1">
                <a:solidFill>
                  <a:srgbClr val="7414DC"/>
                </a:solidFill>
                <a:latin typeface="Nunito Sans Black"/>
                <a:ea typeface="Nunito Sans Black"/>
                <a:cs typeface="Nunito Sans Black"/>
                <a:sym typeface="Nunito Sans Black"/>
              </a:rPr>
              <a:t>Scouting for all</a:t>
            </a:r>
            <a:endParaRPr/>
          </a:p>
          <a:p>
            <a:pPr marL="228600" lvl="0" indent="-228600" algn="l" rtl="0">
              <a:lnSpc>
                <a:spcPct val="100000"/>
              </a:lnSpc>
              <a:spcBef>
                <a:spcPts val="1000"/>
              </a:spcBef>
              <a:spcAft>
                <a:spcPts val="0"/>
              </a:spcAft>
              <a:buClr>
                <a:schemeClr val="dk1"/>
              </a:buClr>
              <a:buSzPts val="2800"/>
              <a:buChar char="•"/>
            </a:pPr>
            <a:r>
              <a:rPr lang="en-GB" b="1">
                <a:latin typeface="Nunito Sans"/>
                <a:ea typeface="Nunito Sans"/>
                <a:cs typeface="Nunito Sans"/>
                <a:sym typeface="Nunito Sans"/>
              </a:rPr>
              <a:t>What additional needs might we need to think about when planning Scouts? </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We’ll use Menti for this so grab your phones or open a new tab.</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We’ll compare lists and see what you’ve got.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pic>
        <p:nvPicPr>
          <p:cNvPr id="290" name="Google Shape;290;p25" descr="A picture containing room, clock, drawing&#10;&#10;Description automatically generated"/>
          <p:cNvPicPr preferRelativeResize="0"/>
          <p:nvPr/>
        </p:nvPicPr>
        <p:blipFill rotWithShape="1">
          <a:blip r:embed="rId3">
            <a:alphaModFix/>
          </a:blip>
          <a:srcRect/>
          <a:stretch/>
        </p:blipFill>
        <p:spPr>
          <a:xfrm>
            <a:off x="344254" y="254829"/>
            <a:ext cx="3144438" cy="704354"/>
          </a:xfrm>
          <a:prstGeom prst="rect">
            <a:avLst/>
          </a:prstGeom>
          <a:noFill/>
          <a:ln>
            <a:noFill/>
          </a:ln>
        </p:spPr>
      </p:pic>
      <p:pic>
        <p:nvPicPr>
          <p:cNvPr id="291" name="Google Shape;291;p25"/>
          <p:cNvPicPr preferRelativeResize="0"/>
          <p:nvPr/>
        </p:nvPicPr>
        <p:blipFill rotWithShape="1">
          <a:blip r:embed="rId4">
            <a:alphaModFix/>
          </a:blip>
          <a:srcRect/>
          <a:stretch/>
        </p:blipFill>
        <p:spPr>
          <a:xfrm>
            <a:off x="9586354" y="93528"/>
            <a:ext cx="2262754" cy="1030423"/>
          </a:xfrm>
          <a:prstGeom prst="rect">
            <a:avLst/>
          </a:prstGeom>
          <a:noFill/>
          <a:ln>
            <a:noFill/>
          </a:ln>
        </p:spPr>
      </p:pic>
      <p:sp>
        <p:nvSpPr>
          <p:cNvPr id="292" name="Google Shape;292;p25"/>
          <p:cNvSpPr txBox="1">
            <a:spLocks noGrp="1"/>
          </p:cNvSpPr>
          <p:nvPr>
            <p:ph type="body" idx="1"/>
          </p:nvPr>
        </p:nvSpPr>
        <p:spPr>
          <a:xfrm>
            <a:off x="1063256" y="1307690"/>
            <a:ext cx="10090297" cy="50505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414DC"/>
              </a:buClr>
              <a:buSzPts val="3400"/>
              <a:buNone/>
            </a:pPr>
            <a:r>
              <a:rPr lang="en-GB" sz="3400" b="1">
                <a:solidFill>
                  <a:srgbClr val="7414DC"/>
                </a:solidFill>
                <a:latin typeface="Nunito Sans Black"/>
                <a:ea typeface="Nunito Sans Black"/>
                <a:cs typeface="Nunito Sans Black"/>
                <a:sym typeface="Nunito Sans Black"/>
              </a:rPr>
              <a:t>Scouting for all - disclaimers</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I am massively simplifying this. </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This will look different between young people.</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I am outlining what it might involve as a young person or adult with this might need this adaptation or consideration.</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Ask the young person, ask their parent or research more to find out more. </a:t>
            </a:r>
            <a:endParaRPr/>
          </a:p>
          <a:p>
            <a:pPr marL="228600" lvl="0" indent="-228600" algn="l" rtl="0">
              <a:lnSpc>
                <a:spcPct val="100000"/>
              </a:lnSpc>
              <a:spcBef>
                <a:spcPts val="1000"/>
              </a:spcBef>
              <a:spcAft>
                <a:spcPts val="0"/>
              </a:spcAft>
              <a:buClr>
                <a:schemeClr val="dk1"/>
              </a:buClr>
              <a:buSzPts val="2800"/>
              <a:buChar char="•"/>
            </a:pPr>
            <a:r>
              <a:rPr lang="en-GB">
                <a:latin typeface="Nunito Sans"/>
                <a:ea typeface="Nunito Sans"/>
                <a:cs typeface="Nunito Sans"/>
                <a:sym typeface="Nunito Sans"/>
              </a:rPr>
              <a:t>Focus on what they can do rather than what they can’t.</a:t>
            </a:r>
            <a:endParaRPr/>
          </a:p>
        </p:txBody>
      </p:sp>
      <p:pic>
        <p:nvPicPr>
          <p:cNvPr id="293" name="Google Shape;293;p25" descr="600+ Free Caution Sign &amp; Caution Images - Pixabay"/>
          <p:cNvPicPr preferRelativeResize="0"/>
          <p:nvPr/>
        </p:nvPicPr>
        <p:blipFill rotWithShape="1">
          <a:blip r:embed="rId5">
            <a:alphaModFix amt="17000"/>
          </a:blip>
          <a:srcRect/>
          <a:stretch/>
        </p:blipFill>
        <p:spPr>
          <a:xfrm rot="582079">
            <a:off x="9292498" y="3467922"/>
            <a:ext cx="4028273" cy="355743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WSJ Korea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SJ25 Korea-powerpoint-template" id="{02AC4CAF-9426-E440-A08B-F23A27D0CE7F}" vid="{EFE6F48D-6D7A-8243-96B1-80110B72431F}"/>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ee45288-59b2-43a8-840c-5e95452990ca" xsi:nil="true"/>
    <lcf76f155ced4ddcb4097134ff3c332f xmlns="dc55246a-24fe-4e1a-9053-664acc5c9a9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BD96487254144F92710964126C5BF4" ma:contentTypeVersion="15" ma:contentTypeDescription="Create a new document." ma:contentTypeScope="" ma:versionID="d274875b0903e0babdb6953a62ecd1f7">
  <xsd:schema xmlns:xsd="http://www.w3.org/2001/XMLSchema" xmlns:xs="http://www.w3.org/2001/XMLSchema" xmlns:p="http://schemas.microsoft.com/office/2006/metadata/properties" xmlns:ns2="dc55246a-24fe-4e1a-9053-664acc5c9a98" xmlns:ns3="1ee45288-59b2-43a8-840c-5e95452990ca" targetNamespace="http://schemas.microsoft.com/office/2006/metadata/properties" ma:root="true" ma:fieldsID="260a4538f02c6810284e9beb97e1ffd4" ns2:_="" ns3:_="">
    <xsd:import namespace="dc55246a-24fe-4e1a-9053-664acc5c9a98"/>
    <xsd:import namespace="1ee45288-59b2-43a8-840c-5e95452990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55246a-24fe-4e1a-9053-664acc5c9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45288-59b2-43a8-840c-5e95452990c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c38b48c-01d0-4702-98bf-d9d7d8bd9dc2}" ma:internalName="TaxCatchAll" ma:showField="CatchAllData" ma:web="1ee45288-59b2-43a8-840c-5e9545299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851A09-981E-4452-8485-0311281437A7}">
  <ds:schemaRefs>
    <ds:schemaRef ds:uri="http://www.w3.org/XML/1998/namespace"/>
    <ds:schemaRef ds:uri="http://purl.org/dc/terms/"/>
    <ds:schemaRef ds:uri="http://schemas.openxmlformats.org/package/2006/metadata/core-properties"/>
    <ds:schemaRef ds:uri="http://schemas.microsoft.com/office/2006/documentManagement/types"/>
    <ds:schemaRef ds:uri="dc55246a-24fe-4e1a-9053-664acc5c9a98"/>
    <ds:schemaRef ds:uri="1ee45288-59b2-43a8-840c-5e95452990ca"/>
    <ds:schemaRef ds:uri="http://purl.org/dc/elements/1.1/"/>
    <ds:schemaRef ds:uri="http://schemas.microsoft.com/office/2006/metadata/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B40B8E05-3F5D-48C5-850B-B1212ECEBB93}">
  <ds:schemaRefs>
    <ds:schemaRef ds:uri="http://schemas.microsoft.com/sharepoint/v3/contenttype/forms"/>
  </ds:schemaRefs>
</ds:datastoreItem>
</file>

<file path=customXml/itemProps3.xml><?xml version="1.0" encoding="utf-8"?>
<ds:datastoreItem xmlns:ds="http://schemas.openxmlformats.org/officeDocument/2006/customXml" ds:itemID="{F192886E-7F62-4E07-B440-681F9171286F}">
  <ds:schemaRefs>
    <ds:schemaRef ds:uri="1ee45288-59b2-43a8-840c-5e95452990ca"/>
    <ds:schemaRef ds:uri="dc55246a-24fe-4e1a-9053-664acc5c9a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305</TotalTime>
  <Words>3296</Words>
  <Application>Microsoft Office PowerPoint</Application>
  <PresentationFormat>Widescreen</PresentationFormat>
  <Paragraphs>290</Paragraphs>
  <Slides>31</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Nunito Sans</vt:lpstr>
      <vt:lpstr>Nunito Sans Black</vt:lpstr>
      <vt:lpstr>Nunito Sans SemiBold</vt:lpstr>
      <vt:lpstr>Arial</vt:lpstr>
      <vt:lpstr>Arboria Medium</vt:lpstr>
      <vt:lpstr>Calibri</vt:lpstr>
      <vt:lpstr>Office Theme</vt:lpstr>
      <vt:lpstr>1_Office Theme</vt:lpstr>
      <vt:lpstr>PowerPoint Presentation</vt:lpstr>
      <vt:lpstr>Do more. Be more</vt:lpstr>
      <vt:lpstr>Getting to know you...</vt:lpstr>
      <vt:lpstr>What is diversity?</vt:lpstr>
      <vt:lpstr>What is inclusion?</vt:lpstr>
      <vt:lpstr>Additional needs and disabilities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safe space</vt:lpstr>
      <vt:lpstr>Distraction: sensory overload</vt:lpstr>
      <vt:lpstr>On the outside</vt:lpstr>
      <vt:lpstr>Making reasonable adjustments</vt:lpstr>
      <vt:lpstr>Thinking on your feet</vt:lpstr>
      <vt:lpstr>Now we are going outside…</vt:lpstr>
      <vt:lpstr>PowerPoint Presentation</vt:lpstr>
      <vt:lpstr>Module F</vt:lpstr>
      <vt:lpstr>Final reflections….</vt:lpstr>
      <vt:lpstr>The Young Leader Scheme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James Fox</cp:lastModifiedBy>
  <cp:revision>344</cp:revision>
  <dcterms:created xsi:type="dcterms:W3CDTF">2024-01-29T14:40:33Z</dcterms:created>
  <dcterms:modified xsi:type="dcterms:W3CDTF">2026-03-30T15:20:31Z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0x01010012BD96487254144F92710964126C5BF4</vt:lpwstr>
  </property>
  <property fmtid="{D5CDD505-2E9C-101B-9397-08002B2CF9AE}" pid="6" name="MediaServiceImageTags">
    <vt:lpwstr/>
  </property>
</Properties>
</file>