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8" r:id="rId4"/>
    <p:sldMasterId id="2147483648" r:id="rId5"/>
  </p:sldMasterIdLst>
  <p:notesMasterIdLst>
    <p:notesMasterId r:id="rId31"/>
  </p:notesMasterIdLst>
  <p:handoutMasterIdLst>
    <p:handoutMasterId r:id="rId32"/>
  </p:handoutMasterIdLst>
  <p:sldIdLst>
    <p:sldId id="468" r:id="rId6"/>
    <p:sldId id="470" r:id="rId7"/>
    <p:sldId id="469" r:id="rId8"/>
    <p:sldId id="471" r:id="rId9"/>
    <p:sldId id="472" r:id="rId10"/>
    <p:sldId id="439" r:id="rId11"/>
    <p:sldId id="265" r:id="rId12"/>
    <p:sldId id="266" r:id="rId13"/>
    <p:sldId id="267" r:id="rId14"/>
    <p:sldId id="268" r:id="rId15"/>
    <p:sldId id="269" r:id="rId16"/>
    <p:sldId id="473" r:id="rId17"/>
    <p:sldId id="270" r:id="rId18"/>
    <p:sldId id="271" r:id="rId19"/>
    <p:sldId id="272" r:id="rId20"/>
    <p:sldId id="274" r:id="rId21"/>
    <p:sldId id="275" r:id="rId22"/>
    <p:sldId id="276" r:id="rId23"/>
    <p:sldId id="460" r:id="rId24"/>
    <p:sldId id="463" r:id="rId25"/>
    <p:sldId id="464" r:id="rId26"/>
    <p:sldId id="420" r:id="rId27"/>
    <p:sldId id="422" r:id="rId28"/>
    <p:sldId id="467" r:id="rId29"/>
    <p:sldId id="412" r:id="rId30"/>
  </p:sldIdLst>
  <p:sldSz cx="12192000" cy="6858000"/>
  <p:notesSz cx="16256000" cy="9144000"/>
  <p:embeddedFontLst>
    <p:embeddedFont>
      <p:font typeface="Nunito Sans" pitchFamily="2" charset="0"/>
      <p:regular r:id="rId33"/>
      <p:bold r:id="rId34"/>
      <p:italic r:id="rId35"/>
      <p:boldItalic r:id="rId36"/>
    </p:embeddedFont>
    <p:embeddedFont>
      <p:font typeface="Nunito Sans Black" pitchFamily="2" charset="0"/>
      <p:bold r:id="rId37"/>
      <p:boldItalic r:id="rId38"/>
    </p:embeddedFont>
    <p:embeddedFont>
      <p:font typeface="Nunito Sans SemiBold" pitchFamily="2" charset="0"/>
      <p:bold r:id="rId39"/>
      <p:boldItalic r:id="rId40"/>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27"/>
    <a:srgbClr val="E22E12"/>
    <a:srgbClr val="003A82"/>
    <a:srgbClr val="3CB664"/>
    <a:srgbClr val="006EE0"/>
    <a:srgbClr val="FF912A"/>
    <a:srgbClr val="7414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73" autoAdjust="0"/>
  </p:normalViewPr>
  <p:slideViewPr>
    <p:cSldViewPr snapToGrid="0">
      <p:cViewPr varScale="1">
        <p:scale>
          <a:sx n="63" d="100"/>
          <a:sy n="63" d="100"/>
        </p:scale>
        <p:origin x="1426" y="53"/>
      </p:cViewPr>
      <p:guideLst>
        <p:guide orient="horz" pos="2160"/>
        <p:guide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7.fntdata"/><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ox" userId="fb3eb24cff3a8c3d" providerId="LiveId" clId="{2F5C9FA4-22AA-43A5-90A4-5B4F1AA4F8B5}"/>
    <pc:docChg chg="undo redo custSel modSld">
      <pc:chgData name="James Fox" userId="fb3eb24cff3a8c3d" providerId="LiveId" clId="{2F5C9FA4-22AA-43A5-90A4-5B4F1AA4F8B5}" dt="2026-03-30T15:18:03.384" v="13" actId="6549"/>
      <pc:docMkLst>
        <pc:docMk/>
      </pc:docMkLst>
      <pc:sldChg chg="modSp mod">
        <pc:chgData name="James Fox" userId="fb3eb24cff3a8c3d" providerId="LiveId" clId="{2F5C9FA4-22AA-43A5-90A4-5B4F1AA4F8B5}" dt="2026-03-30T15:18:03.384" v="13" actId="6549"/>
        <pc:sldMkLst>
          <pc:docMk/>
          <pc:sldMk cId="856472925" sldId="467"/>
        </pc:sldMkLst>
        <pc:spChg chg="mod">
          <ac:chgData name="James Fox" userId="fb3eb24cff3a8c3d" providerId="LiveId" clId="{2F5C9FA4-22AA-43A5-90A4-5B4F1AA4F8B5}" dt="2026-03-30T15:18:03.384" v="13" actId="6549"/>
          <ac:spMkLst>
            <pc:docMk/>
            <pc:sldMk cId="856472925" sldId="467"/>
            <ac:spMk id="8" creationId="{AAD2EA2D-41FE-7AE7-424D-B32C4EF0823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D5C053-3F8B-CD40-A43C-512BDE222008}"/>
              </a:ext>
            </a:extLst>
          </p:cNvPr>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06B1FF-17A9-AB41-8983-D0413A5C2537}"/>
              </a:ext>
            </a:extLst>
          </p:cNvPr>
          <p:cNvSpPr>
            <a:spLocks noGrp="1"/>
          </p:cNvSpPr>
          <p:nvPr>
            <p:ph type="dt" sz="quarter" idx="1"/>
          </p:nvPr>
        </p:nvSpPr>
        <p:spPr>
          <a:xfrm>
            <a:off x="9207500" y="0"/>
            <a:ext cx="7045325" cy="458788"/>
          </a:xfrm>
          <a:prstGeom prst="rect">
            <a:avLst/>
          </a:prstGeom>
        </p:spPr>
        <p:txBody>
          <a:bodyPr vert="horz" lIns="91440" tIns="45720" rIns="91440" bIns="45720" rtlCol="0"/>
          <a:lstStyle>
            <a:lvl1pPr algn="r">
              <a:defRPr sz="1200"/>
            </a:lvl1pPr>
          </a:lstStyle>
          <a:p>
            <a:fld id="{DA0F7B38-6211-B04F-B3CE-77AE137F1073}" type="datetimeFigureOut">
              <a:rPr lang="en-US" smtClean="0"/>
              <a:t>3/30/2026</a:t>
            </a:fld>
            <a:endParaRPr lang="en-US"/>
          </a:p>
        </p:txBody>
      </p:sp>
      <p:sp>
        <p:nvSpPr>
          <p:cNvPr id="4" name="Footer Placeholder 3">
            <a:extLst>
              <a:ext uri="{FF2B5EF4-FFF2-40B4-BE49-F238E27FC236}">
                <a16:creationId xmlns:a16="http://schemas.microsoft.com/office/drawing/2014/main" id="{DA4E82B7-C9A3-CF4E-A2B9-1797D692DE11}"/>
              </a:ext>
            </a:extLst>
          </p:cNvPr>
          <p:cNvSpPr>
            <a:spLocks noGrp="1"/>
          </p:cNvSpPr>
          <p:nvPr>
            <p:ph type="ftr" sz="quarter" idx="2"/>
          </p:nvPr>
        </p:nvSpPr>
        <p:spPr>
          <a:xfrm>
            <a:off x="0" y="8685213"/>
            <a:ext cx="7043738"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F8C92CB-7443-1749-ACD9-6C4D06D2DB46}"/>
              </a:ext>
            </a:extLst>
          </p:cNvPr>
          <p:cNvSpPr>
            <a:spLocks noGrp="1"/>
          </p:cNvSpPr>
          <p:nvPr>
            <p:ph type="sldNum" sz="quarter" idx="3"/>
          </p:nvPr>
        </p:nvSpPr>
        <p:spPr>
          <a:xfrm>
            <a:off x="9207500" y="8685213"/>
            <a:ext cx="7045325" cy="458787"/>
          </a:xfrm>
          <a:prstGeom prst="rect">
            <a:avLst/>
          </a:prstGeom>
        </p:spPr>
        <p:txBody>
          <a:bodyPr vert="horz" lIns="91440" tIns="45720" rIns="91440" bIns="45720" rtlCol="0" anchor="b"/>
          <a:lstStyle>
            <a:lvl1pPr algn="r">
              <a:defRPr sz="1200"/>
            </a:lvl1pPr>
          </a:lstStyle>
          <a:p>
            <a:fld id="{DCE35A11-ADAB-8B45-B991-800FB540D16E}" type="slidenum">
              <a:rPr lang="en-US" smtClean="0"/>
              <a:t>‹#›</a:t>
            </a:fld>
            <a:endParaRPr lang="en-US"/>
          </a:p>
        </p:txBody>
      </p:sp>
    </p:spTree>
    <p:extLst>
      <p:ext uri="{BB962C8B-B14F-4D97-AF65-F5344CB8AC3E}">
        <p14:creationId xmlns:p14="http://schemas.microsoft.com/office/powerpoint/2010/main" val="159585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255396BA-BA0B-E646-B112-BDB6D130FD61}" type="datetimeFigureOut">
              <a:rPr lang="en-GB" smtClean="0"/>
              <a:pPr/>
              <a:t>30/03/26</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DC81CCE8-8669-844C-8A1E-83EDDE9464AC}" type="slidenum">
              <a:rPr lang="en-GB" smtClean="0"/>
              <a:pPr/>
              <a:t>‹#›</a:t>
            </a:fld>
            <a:endParaRPr lang="en-GB"/>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need to change the background please</a:t>
            </a:r>
            <a:r>
              <a:rPr lang="en-GB" baseline="0" dirty="0"/>
              <a:t> follow these instructions:</a:t>
            </a:r>
          </a:p>
          <a:p>
            <a:endParaRPr lang="en-GB" baseline="0" dirty="0"/>
          </a:p>
          <a:p>
            <a:r>
              <a:rPr lang="en-GB" sz="900" b="0" i="0" kern="1200" dirty="0">
                <a:solidFill>
                  <a:schemeClr val="tx1"/>
                </a:solidFill>
                <a:effectLst/>
                <a:latin typeface="Nunito Sans" panose="00000500000000000000" pitchFamily="2" charset="0"/>
                <a:ea typeface="+mn-ea"/>
                <a:cs typeface="+mn-cs"/>
              </a:rPr>
              <a:t>1. On your Windows tablet, tap the </a:t>
            </a:r>
            <a:r>
              <a:rPr lang="en-GB" sz="900" b="1" i="0" kern="1200" dirty="0">
                <a:solidFill>
                  <a:schemeClr val="tx1"/>
                </a:solidFill>
                <a:effectLst/>
                <a:latin typeface="Nunito Sans" panose="00000500000000000000" pitchFamily="2" charset="0"/>
                <a:ea typeface="+mn-ea"/>
                <a:cs typeface="+mn-cs"/>
              </a:rPr>
              <a:t>Design</a:t>
            </a:r>
            <a:r>
              <a:rPr lang="en-GB" sz="900" b="0" i="0" kern="1200" dirty="0">
                <a:solidFill>
                  <a:schemeClr val="tx1"/>
                </a:solidFill>
                <a:effectLst/>
                <a:latin typeface="Nunito Sans" panose="00000500000000000000" pitchFamily="2" charset="0"/>
                <a:ea typeface="+mn-ea"/>
                <a:cs typeface="+mn-cs"/>
              </a:rPr>
              <a:t> tab.</a:t>
            </a:r>
          </a:p>
          <a:p>
            <a:r>
              <a:rPr lang="en-GB" sz="900" b="0" i="0" kern="1200" dirty="0">
                <a:solidFill>
                  <a:schemeClr val="tx1"/>
                </a:solidFill>
                <a:effectLst/>
                <a:latin typeface="Nunito Sans" panose="00000500000000000000" pitchFamily="2" charset="0"/>
                <a:ea typeface="+mn-ea"/>
                <a:cs typeface="+mn-cs"/>
              </a:rPr>
              <a:t>2. On your Windows phone, open the slide for editing (either by double-tapping it or by tapping it and then tapping </a:t>
            </a:r>
            <a:r>
              <a:rPr lang="en-GB" sz="900" b="1" i="0" kern="1200" dirty="0">
                <a:solidFill>
                  <a:schemeClr val="tx1"/>
                </a:solidFill>
                <a:effectLst/>
                <a:latin typeface="Nunito Sans" panose="00000500000000000000" pitchFamily="2" charset="0"/>
                <a:ea typeface="+mn-ea"/>
                <a:cs typeface="+mn-cs"/>
              </a:rPr>
              <a:t>Edit</a:t>
            </a:r>
            <a:r>
              <a:rPr lang="en-GB" sz="900" b="0" i="0" kern="1200" dirty="0">
                <a:solidFill>
                  <a:schemeClr val="tx1"/>
                </a:solidFill>
                <a:effectLst/>
                <a:latin typeface="Nunito Sans" panose="00000500000000000000" pitchFamily="2" charset="0"/>
                <a:ea typeface="+mn-ea"/>
                <a:cs typeface="+mn-cs"/>
              </a:rPr>
              <a:t>). Tap </a:t>
            </a:r>
            <a:r>
              <a:rPr lang="en-GB" sz="900" b="1" i="0" kern="1200" dirty="0">
                <a:solidFill>
                  <a:schemeClr val="tx1"/>
                </a:solidFill>
                <a:effectLst/>
                <a:latin typeface="Nunito Sans" panose="00000500000000000000" pitchFamily="2" charset="0"/>
                <a:ea typeface="+mn-ea"/>
                <a:cs typeface="+mn-cs"/>
              </a:rPr>
              <a:t>More</a:t>
            </a:r>
            <a:r>
              <a:rPr lang="en-GB" sz="900" b="0" i="0" kern="1200" dirty="0">
                <a:solidFill>
                  <a:schemeClr val="tx1"/>
                </a:solidFill>
                <a:effectLst/>
                <a:latin typeface="Nunito Sans" panose="00000500000000000000" pitchFamily="2" charset="0"/>
                <a:ea typeface="+mn-ea"/>
                <a:cs typeface="+mn-cs"/>
              </a:rPr>
              <a:t>  at the bottom of your screen, tap </a:t>
            </a:r>
            <a:r>
              <a:rPr lang="en-GB" sz="900" b="1" i="0" kern="1200" dirty="0">
                <a:solidFill>
                  <a:schemeClr val="tx1"/>
                </a:solidFill>
                <a:effectLst/>
                <a:latin typeface="Nunito Sans" panose="00000500000000000000" pitchFamily="2" charset="0"/>
                <a:ea typeface="+mn-ea"/>
                <a:cs typeface="+mn-cs"/>
              </a:rPr>
              <a:t>Home</a:t>
            </a:r>
            <a:r>
              <a:rPr lang="en-GB" sz="900" b="0" i="0" kern="1200" dirty="0">
                <a:solidFill>
                  <a:schemeClr val="tx1"/>
                </a:solidFill>
                <a:effectLst/>
                <a:latin typeface="Nunito Sans" panose="00000500000000000000" pitchFamily="2" charset="0"/>
                <a:ea typeface="+mn-ea"/>
                <a:cs typeface="+mn-cs"/>
              </a:rPr>
              <a:t>, and then tap </a:t>
            </a:r>
            <a:r>
              <a:rPr lang="en-GB" sz="900" b="1" i="0" kern="1200" dirty="0">
                <a:solidFill>
                  <a:schemeClr val="tx1"/>
                </a:solidFill>
                <a:effectLst/>
                <a:latin typeface="Nunito Sans" panose="00000500000000000000" pitchFamily="2" charset="0"/>
                <a:ea typeface="+mn-ea"/>
                <a:cs typeface="+mn-cs"/>
              </a:rPr>
              <a:t>Design</a:t>
            </a:r>
            <a:r>
              <a:rPr lang="en-GB" sz="900" b="0" i="0" kern="1200" dirty="0">
                <a:solidFill>
                  <a:schemeClr val="tx1"/>
                </a:solidFill>
                <a:effectLst/>
                <a:latin typeface="Nunito Sans" panose="00000500000000000000" pitchFamily="2" charset="0"/>
                <a:ea typeface="+mn-ea"/>
                <a:cs typeface="+mn-cs"/>
              </a:rPr>
              <a:t>.</a:t>
            </a:r>
          </a:p>
          <a:p>
            <a:r>
              <a:rPr lang="en-GB" sz="900" b="0" i="0" kern="1200" dirty="0">
                <a:solidFill>
                  <a:schemeClr val="tx1"/>
                </a:solidFill>
                <a:effectLst/>
                <a:latin typeface="Nunito Sans" panose="00000500000000000000" pitchFamily="2" charset="0"/>
                <a:ea typeface="+mn-ea"/>
                <a:cs typeface="+mn-cs"/>
              </a:rPr>
              <a:t>3. Tap </a:t>
            </a:r>
            <a:r>
              <a:rPr lang="en-GB" sz="900" b="1" i="0" kern="1200" dirty="0">
                <a:solidFill>
                  <a:schemeClr val="tx1"/>
                </a:solidFill>
                <a:effectLst/>
                <a:latin typeface="Nunito Sans" panose="00000500000000000000" pitchFamily="2" charset="0"/>
                <a:ea typeface="+mn-ea"/>
                <a:cs typeface="+mn-cs"/>
              </a:rPr>
              <a:t>Format Background</a:t>
            </a:r>
            <a:r>
              <a:rPr lang="en-GB" sz="900" b="0" i="0" kern="1200" dirty="0">
                <a:solidFill>
                  <a:schemeClr val="tx1"/>
                </a:solidFill>
                <a:effectLst/>
                <a:latin typeface="Nunito Sans" panose="00000500000000000000" pitchFamily="2" charset="0"/>
                <a:ea typeface="+mn-ea"/>
                <a:cs typeface="+mn-cs"/>
              </a:rPr>
              <a:t>.</a:t>
            </a:r>
          </a:p>
          <a:p>
            <a:r>
              <a:rPr lang="en-GB" sz="900" b="0" i="0" kern="1200" dirty="0">
                <a:solidFill>
                  <a:schemeClr val="tx1"/>
                </a:solidFill>
                <a:effectLst/>
                <a:latin typeface="Nunito Sans" panose="00000500000000000000" pitchFamily="2" charset="0"/>
                <a:ea typeface="+mn-ea"/>
                <a:cs typeface="+mn-cs"/>
              </a:rPr>
              <a:t>4.</a:t>
            </a:r>
            <a:r>
              <a:rPr lang="en-GB" sz="900" b="0" i="0" kern="1200" baseline="0" dirty="0">
                <a:solidFill>
                  <a:schemeClr val="tx1"/>
                </a:solidFill>
                <a:effectLst/>
                <a:latin typeface="Nunito Sans" panose="00000500000000000000" pitchFamily="2" charset="0"/>
                <a:ea typeface="+mn-ea"/>
                <a:cs typeface="+mn-cs"/>
              </a:rPr>
              <a:t> </a:t>
            </a:r>
            <a:r>
              <a:rPr lang="en-GB" sz="900" b="0" i="0" kern="1200" dirty="0">
                <a:solidFill>
                  <a:schemeClr val="tx1"/>
                </a:solidFill>
                <a:effectLst/>
                <a:latin typeface="Nunito Sans" panose="00000500000000000000" pitchFamily="2" charset="0"/>
                <a:ea typeface="+mn-ea"/>
                <a:cs typeface="+mn-cs"/>
              </a:rPr>
              <a:t>You will see the background colours divided into </a:t>
            </a:r>
            <a:r>
              <a:rPr lang="en-GB" sz="900" b="1" i="0" kern="1200" dirty="0">
                <a:solidFill>
                  <a:schemeClr val="tx1"/>
                </a:solidFill>
                <a:effectLst/>
                <a:latin typeface="Nunito Sans" panose="00000500000000000000" pitchFamily="2" charset="0"/>
                <a:ea typeface="+mn-ea"/>
                <a:cs typeface="+mn-cs"/>
              </a:rPr>
              <a:t>Theme Colours</a:t>
            </a:r>
            <a:r>
              <a:rPr lang="en-GB" sz="900" b="0" i="0" kern="1200" dirty="0">
                <a:solidFill>
                  <a:schemeClr val="tx1"/>
                </a:solidFill>
                <a:effectLst/>
                <a:latin typeface="Nunito Sans" panose="00000500000000000000" pitchFamily="2" charset="0"/>
                <a:ea typeface="+mn-ea"/>
                <a:cs typeface="+mn-cs"/>
              </a:rPr>
              <a:t> and </a:t>
            </a:r>
            <a:r>
              <a:rPr lang="en-GB" sz="900" b="1" i="0" kern="1200" dirty="0">
                <a:solidFill>
                  <a:schemeClr val="tx1"/>
                </a:solidFill>
                <a:effectLst/>
                <a:latin typeface="Nunito Sans" panose="00000500000000000000" pitchFamily="2" charset="0"/>
                <a:ea typeface="+mn-ea"/>
                <a:cs typeface="+mn-cs"/>
              </a:rPr>
              <a:t>Standard Colours</a:t>
            </a:r>
            <a:r>
              <a:rPr lang="en-GB" sz="900" b="0" i="0" kern="1200" dirty="0">
                <a:solidFill>
                  <a:schemeClr val="tx1"/>
                </a:solidFill>
                <a:effectLst/>
                <a:latin typeface="Nunito Sans" panose="00000500000000000000" pitchFamily="2" charset="0"/>
                <a:ea typeface="+mn-ea"/>
                <a:cs typeface="+mn-cs"/>
              </a:rPr>
              <a:t>. Theme colours coordinate with the theme you selected previously. You can select a solid colour or colour gradient.</a:t>
            </a:r>
          </a:p>
          <a:p>
            <a:endParaRPr lang="en-GB" dirty="0"/>
          </a:p>
        </p:txBody>
      </p:sp>
      <p:sp>
        <p:nvSpPr>
          <p:cNvPr id="4" name="Slide Number Placeholder 3"/>
          <p:cNvSpPr>
            <a:spLocks noGrp="1"/>
          </p:cNvSpPr>
          <p:nvPr>
            <p:ph type="sldNum" sz="quarter" idx="10"/>
          </p:nvPr>
        </p:nvSpPr>
        <p:spPr/>
        <p:txBody>
          <a:bodyPr/>
          <a:lstStyle/>
          <a:p>
            <a:fld id="{DC81CCE8-8669-844C-8A1E-83EDDE9464AC}" type="slidenum">
              <a:rPr lang="en-GB" smtClean="0"/>
              <a:pPr/>
              <a:t>1</a:t>
            </a:fld>
            <a:endParaRPr lang="en-GB"/>
          </a:p>
        </p:txBody>
      </p:sp>
    </p:spTree>
    <p:extLst>
      <p:ext uri="{BB962C8B-B14F-4D97-AF65-F5344CB8AC3E}">
        <p14:creationId xmlns:p14="http://schemas.microsoft.com/office/powerpoint/2010/main" val="474372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a:extLst>
            <a:ext uri="{FF2B5EF4-FFF2-40B4-BE49-F238E27FC236}">
              <a16:creationId xmlns:a16="http://schemas.microsoft.com/office/drawing/2014/main" id="{4FDFAA32-7ED7-880E-AB91-C5D616993050}"/>
            </a:ext>
          </a:extLst>
        </p:cNvPr>
        <p:cNvGrpSpPr/>
        <p:nvPr/>
      </p:nvGrpSpPr>
      <p:grpSpPr>
        <a:xfrm>
          <a:off x="0" y="0"/>
          <a:ext cx="0" cy="0"/>
          <a:chOff x="0" y="0"/>
          <a:chExt cx="0" cy="0"/>
        </a:xfrm>
      </p:grpSpPr>
      <p:sp>
        <p:nvSpPr>
          <p:cNvPr id="190" name="Google Shape;190;p14:notes">
            <a:extLst>
              <a:ext uri="{FF2B5EF4-FFF2-40B4-BE49-F238E27FC236}">
                <a16:creationId xmlns:a16="http://schemas.microsoft.com/office/drawing/2014/main" id="{44DB64EA-D1F6-8850-8FF1-06B39D52AAC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4:notes">
            <a:extLst>
              <a:ext uri="{FF2B5EF4-FFF2-40B4-BE49-F238E27FC236}">
                <a16:creationId xmlns:a16="http://schemas.microsoft.com/office/drawing/2014/main" id="{21203749-0C2B-C263-49E9-365E9256C58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latin typeface="Nunito Sans"/>
              </a:rPr>
              <a:t>Task: suitable for groups of any size, approx. 15 minutes</a:t>
            </a:r>
            <a:endParaRPr lang="en-US" dirty="0"/>
          </a:p>
          <a:p>
            <a:endParaRPr lang="en-US" dirty="0">
              <a:latin typeface="Nunito Sans"/>
            </a:endParaRPr>
          </a:p>
          <a:p>
            <a:r>
              <a:rPr lang="en-US" dirty="0">
                <a:latin typeface="Nunito Sans"/>
              </a:rPr>
              <a:t>1. Explain that the group will be spending some time reflecting on their own experiences, before thinking about how they can support others.</a:t>
            </a:r>
          </a:p>
          <a:p>
            <a:endParaRPr lang="en-US" dirty="0">
              <a:latin typeface="Nunito Sans"/>
            </a:endParaRPr>
          </a:p>
          <a:p>
            <a:r>
              <a:rPr lang="en-US" dirty="0">
                <a:latin typeface="Nunito Sans"/>
              </a:rPr>
              <a:t>2.Ask the 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a:t>
            </a:r>
          </a:p>
          <a:p>
            <a:pPr marL="171450" indent="-171450">
              <a:buFont typeface="Calibri"/>
              <a:buChar char="-"/>
            </a:pPr>
            <a:r>
              <a:rPr lang="en-US" dirty="0">
                <a:latin typeface="Nunito Sans"/>
              </a:rPr>
              <a:t>How do you feel if you're having a bad day?</a:t>
            </a:r>
          </a:p>
          <a:p>
            <a:pPr marL="171450" indent="-171450">
              <a:buFont typeface="Calibri"/>
              <a:buChar char="-"/>
            </a:pPr>
            <a:r>
              <a:rPr lang="en-US" dirty="0">
                <a:latin typeface="Nunito Sans"/>
              </a:rPr>
              <a:t>How do you feel when you're hungry?</a:t>
            </a:r>
            <a:endParaRPr lang="en-US" dirty="0"/>
          </a:p>
          <a:p>
            <a:pPr marL="171450" indent="-171450">
              <a:buFont typeface="Calibri"/>
              <a:buChar char="-"/>
            </a:pPr>
            <a:r>
              <a:rPr lang="en-US" dirty="0">
                <a:latin typeface="Nunito Sans"/>
              </a:rPr>
              <a:t>How do you feel when you're tired?</a:t>
            </a:r>
            <a:endParaRPr lang="en-US" dirty="0"/>
          </a:p>
          <a:p>
            <a:pPr marL="171450" indent="-171450">
              <a:buFont typeface="Calibri"/>
              <a:buChar char="-"/>
            </a:pPr>
            <a:r>
              <a:rPr lang="en-US" dirty="0">
                <a:latin typeface="Nunito Sans"/>
              </a:rPr>
              <a:t>How do you feel when you don’t understand something?</a:t>
            </a:r>
            <a:endParaRPr lang="en-US" dirty="0"/>
          </a:p>
          <a:p>
            <a:pPr marL="171450" indent="-171450">
              <a:buFont typeface="Calibri"/>
              <a:buChar char="-"/>
            </a:pPr>
            <a:r>
              <a:rPr lang="en-US" dirty="0">
                <a:latin typeface="Nunito Sans"/>
              </a:rPr>
              <a:t>How do you feel when you're having a great day?</a:t>
            </a:r>
            <a:endParaRPr lang="en-US" dirty="0"/>
          </a:p>
          <a:p>
            <a:pPr marL="171450" indent="-171450">
              <a:buFont typeface="Calibri"/>
              <a:buChar char="-"/>
            </a:pPr>
            <a:r>
              <a:rPr lang="en-US" dirty="0">
                <a:latin typeface="Nunito Sans"/>
              </a:rPr>
              <a:t>Is there anything that helps you function a little better when you're having a bad day?</a:t>
            </a:r>
            <a:endParaRPr lang="en-US" dirty="0"/>
          </a:p>
          <a:p>
            <a:pPr marL="171450" indent="-171450">
              <a:buFont typeface="Calibri"/>
              <a:buChar char="-"/>
            </a:pPr>
            <a:r>
              <a:rPr lang="en-US" dirty="0">
                <a:latin typeface="Nunito Sans"/>
              </a:rPr>
              <a:t>What and who influences your mood?</a:t>
            </a:r>
            <a:endParaRPr lang="en-US" dirty="0"/>
          </a:p>
          <a:p>
            <a:pPr marL="171450" indent="-171450">
              <a:buFont typeface="Calibri"/>
              <a:buChar char="-"/>
            </a:pPr>
            <a:r>
              <a:rPr lang="en-US" dirty="0">
                <a:latin typeface="Nunito Sans"/>
              </a:rPr>
              <a:t>What brings out the best in you?</a:t>
            </a:r>
            <a:endParaRPr lang="en-US" dirty="0"/>
          </a:p>
          <a:p>
            <a:endParaRPr lang="en-US" dirty="0">
              <a:latin typeface="Nunito Sans"/>
            </a:endParaRPr>
          </a:p>
          <a:p>
            <a:r>
              <a:rPr lang="en-US" dirty="0">
                <a:latin typeface="Nunito Sans"/>
              </a:rPr>
              <a:t>3. Point out that everyone has good and bad days. Everyone is affected differently by different things, and everyone has their own sensitivities and triggers. However, there are some commonalities most of us share</a:t>
            </a:r>
          </a:p>
          <a:p>
            <a:pPr marL="0" lvl="0" indent="0" algn="l" rtl="0">
              <a:spcBef>
                <a:spcPts val="0"/>
              </a:spcBef>
              <a:spcAft>
                <a:spcPts val="0"/>
              </a:spcAft>
              <a:buNone/>
            </a:pPr>
            <a:endParaRPr dirty="0"/>
          </a:p>
        </p:txBody>
      </p:sp>
      <p:sp>
        <p:nvSpPr>
          <p:cNvPr id="192" name="Google Shape;192;p14:notes">
            <a:extLst>
              <a:ext uri="{FF2B5EF4-FFF2-40B4-BE49-F238E27FC236}">
                <a16:creationId xmlns:a16="http://schemas.microsoft.com/office/drawing/2014/main" id="{772888C8-5942-8990-50F3-305BF21692C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2390076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Cover these pre-requisites as an introduction for the topic.</a:t>
            </a:r>
            <a:endParaRPr/>
          </a:p>
          <a:p>
            <a:pPr marL="0" lvl="0" indent="0" algn="l" rtl="0">
              <a:spcBef>
                <a:spcPts val="0"/>
              </a:spcBef>
              <a:spcAft>
                <a:spcPts val="0"/>
              </a:spcAft>
              <a:buNone/>
            </a:pPr>
            <a:endParaRPr/>
          </a:p>
          <a:p>
            <a:pPr marL="0" lvl="0" indent="0" algn="l" rtl="0">
              <a:spcBef>
                <a:spcPts val="0"/>
              </a:spcBef>
              <a:spcAft>
                <a:spcPts val="0"/>
              </a:spcAft>
              <a:buNone/>
            </a:pPr>
            <a:r>
              <a:rPr lang="en-GB"/>
              <a:t>As with everything we are covering always look at the individual and know your scouts – what may be appropriate for one Scout may be totally inappropriate for another.</a:t>
            </a:r>
            <a:endParaRPr/>
          </a:p>
        </p:txBody>
      </p:sp>
      <p:sp>
        <p:nvSpPr>
          <p:cNvPr id="201" name="Google Shape;20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Reasons could be as simple as being tired, hungry, not understanding something or having a bad day or could be something bigger. </a:t>
            </a:r>
            <a:endParaRPr/>
          </a:p>
          <a:p>
            <a:pPr marL="0" lvl="0" indent="0" algn="l" rtl="0">
              <a:spcBef>
                <a:spcPts val="0"/>
              </a:spcBef>
              <a:spcAft>
                <a:spcPts val="0"/>
              </a:spcAft>
              <a:buNone/>
            </a:pPr>
            <a:endParaRPr/>
          </a:p>
          <a:p>
            <a:pPr marL="0" lvl="0" indent="0" algn="l" rtl="0">
              <a:spcBef>
                <a:spcPts val="0"/>
              </a:spcBef>
              <a:spcAft>
                <a:spcPts val="0"/>
              </a:spcAft>
              <a:buNone/>
            </a:pPr>
            <a:r>
              <a:rPr lang="en-GB"/>
              <a:t>Attention seeking is an unhelpful term. All behaviour communicates something so all behaviour is seeking attention in some form, it is usual to do this in a positive way such as doing something good to get attention and recognition. Look deeper – do they get positive recognition? Are they trying to tell you something important? Do they need help with friends in the section?</a:t>
            </a:r>
            <a:endParaRPr/>
          </a:p>
        </p:txBody>
      </p:sp>
      <p:sp>
        <p:nvSpPr>
          <p:cNvPr id="210" name="Google Shape;21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Cover some of the common reasons for challenging behaviour and briefly explain them as needed.</a:t>
            </a:r>
            <a:endParaRPr/>
          </a:p>
        </p:txBody>
      </p:sp>
      <p:sp>
        <p:nvSpPr>
          <p:cNvPr id="220" name="Google Shape;22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200">
                <a:latin typeface="Calibri"/>
                <a:ea typeface="Calibri"/>
                <a:cs typeface="Calibri"/>
                <a:sym typeface="Calibri"/>
              </a:rPr>
              <a:t>Clues on the handout</a:t>
            </a:r>
            <a:endParaRPr/>
          </a:p>
        </p:txBody>
      </p:sp>
      <p:sp>
        <p:nvSpPr>
          <p:cNvPr id="238" name="Google Shape;23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Clues on the handout</a:t>
            </a:r>
            <a:endParaRPr/>
          </a:p>
          <a:p>
            <a:pPr marL="0" lvl="0" indent="0" algn="l" rtl="0">
              <a:spcBef>
                <a:spcPts val="0"/>
              </a:spcBef>
              <a:spcAft>
                <a:spcPts val="0"/>
              </a:spcAft>
              <a:buNone/>
            </a:pPr>
            <a:endParaRPr/>
          </a:p>
        </p:txBody>
      </p:sp>
      <p:sp>
        <p:nvSpPr>
          <p:cNvPr id="246" name="Google Shape;24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Clues on the handout</a:t>
            </a:r>
            <a:endParaRPr/>
          </a:p>
          <a:p>
            <a:pPr marL="0" lvl="0" indent="0" algn="l" rtl="0">
              <a:spcBef>
                <a:spcPts val="0"/>
              </a:spcBef>
              <a:spcAft>
                <a:spcPts val="0"/>
              </a:spcAft>
              <a:buNone/>
            </a:pPr>
            <a:endParaRPr/>
          </a:p>
        </p:txBody>
      </p:sp>
      <p:sp>
        <p:nvSpPr>
          <p:cNvPr id="254" name="Google Shape;25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unito Sans"/>
              </a:rPr>
              <a:t>Task: approx. 20 minutes</a:t>
            </a:r>
            <a:endParaRPr lang="en-US" dirty="0"/>
          </a:p>
          <a:p>
            <a:br>
              <a:rPr lang="en-US" dirty="0">
                <a:latin typeface="Nunito Sans"/>
              </a:rPr>
            </a:br>
            <a:r>
              <a:rPr lang="en-US" dirty="0">
                <a:latin typeface="Nunito Sans"/>
              </a:rPr>
              <a:t>This activity helps 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to reflect on how their </a:t>
            </a:r>
            <a:r>
              <a:rPr lang="en-US" dirty="0" err="1">
                <a:latin typeface="Nunito Sans"/>
              </a:rPr>
              <a:t>behaviour</a:t>
            </a:r>
            <a:r>
              <a:rPr lang="en-US" dirty="0">
                <a:latin typeface="Nunito Sans"/>
              </a:rPr>
              <a:t> and communication style may affect others.</a:t>
            </a:r>
            <a:endParaRPr lang="en-US" dirty="0"/>
          </a:p>
          <a:p>
            <a:endParaRPr lang="en-US" dirty="0">
              <a:latin typeface="Nunito Sans"/>
            </a:endParaRPr>
          </a:p>
          <a:p>
            <a:r>
              <a:rPr lang="en-US" dirty="0">
                <a:latin typeface="Nunito Sans"/>
              </a:rPr>
              <a:t>Ask two 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to volunteer to run a game for the whole group, whilst taking on a persona.</a:t>
            </a:r>
          </a:p>
          <a:p>
            <a:endParaRPr lang="en-US" dirty="0">
              <a:latin typeface="Nunito Sans"/>
            </a:endParaRPr>
          </a:p>
          <a:p>
            <a:pPr marL="228600" indent="-228600">
              <a:buAutoNum type="arabicPeriod"/>
            </a:pPr>
            <a:r>
              <a:rPr lang="en-US" dirty="0">
                <a:latin typeface="Nunito Sans"/>
              </a:rPr>
              <a:t>The first 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a:t>
            </a:r>
            <a:r>
              <a:rPr lang="en-US" baseline="0" dirty="0">
                <a:latin typeface="Nunito Sans"/>
              </a:rPr>
              <a:t> </a:t>
            </a:r>
            <a:r>
              <a:rPr lang="en-US" dirty="0">
                <a:latin typeface="Nunito Sans"/>
              </a:rPr>
              <a:t>should run a simple game with very long and drawn out instructions. They should keep going with the instructions until the rest of the 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get bored, disengage and grow impatient or frustrated.</a:t>
            </a:r>
          </a:p>
          <a:p>
            <a:pPr marL="228600" indent="-228600">
              <a:buAutoNum type="arabicPeriod"/>
            </a:pPr>
            <a:r>
              <a:rPr lang="en-US" dirty="0">
                <a:latin typeface="Nunito Sans"/>
              </a:rPr>
              <a:t>Afterwards, ask the group how they felt. Did they feel themselves losing focus or getting</a:t>
            </a:r>
            <a:br>
              <a:rPr lang="en-US" dirty="0"/>
            </a:br>
            <a:r>
              <a:rPr lang="en-US" dirty="0">
                <a:latin typeface="Nunito Sans"/>
              </a:rPr>
              <a:t>annoyed?</a:t>
            </a:r>
            <a:endParaRPr lang="en-US" dirty="0"/>
          </a:p>
          <a:p>
            <a:pPr marL="228600" indent="-228600">
              <a:buAutoNum type="arabicPeriod"/>
            </a:pPr>
            <a:r>
              <a:rPr lang="en-US" dirty="0">
                <a:latin typeface="Nunito Sans"/>
              </a:rPr>
              <a:t>The second 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a:t>
            </a:r>
            <a:r>
              <a:rPr lang="en-US" baseline="0" dirty="0">
                <a:latin typeface="Nunito Sans"/>
              </a:rPr>
              <a:t> </a:t>
            </a:r>
            <a:r>
              <a:rPr lang="en-US" dirty="0">
                <a:latin typeface="Nunito Sans"/>
              </a:rPr>
              <a:t>should run a game, shouting and being very sharp with the others. Get them to imagine that they have had a bad day. How does it make them feel?</a:t>
            </a:r>
          </a:p>
          <a:p>
            <a:pPr marL="228600" indent="-228600">
              <a:buAutoNum type="arabicPeriod"/>
            </a:pPr>
            <a:r>
              <a:rPr lang="en-US" dirty="0">
                <a:latin typeface="Nunito Sans"/>
              </a:rPr>
              <a:t>Explain that leaders need to be confident, calm, consistent and in control. It’s not about volume or power, but about effectively combining body language and verbal communication skills to set clear expectations.</a:t>
            </a:r>
          </a:p>
          <a:p>
            <a:pPr marL="228600" indent="-228600">
              <a:buAutoNum type="arabicPeriod"/>
            </a:pPr>
            <a:r>
              <a:rPr lang="en-US" dirty="0">
                <a:latin typeface="Nunito Sans"/>
              </a:rPr>
              <a:t>Ask them how it felt to be shouted at. What does hearing adults shouting teach young people, considering that leaders are important role models? If shouting is used regularly, how effective will it be as a method of gaining attention in an emergency?</a:t>
            </a:r>
            <a:endParaRPr lang="en-US" dirty="0"/>
          </a:p>
          <a:p>
            <a:endParaRPr lang="en-US" dirty="0">
              <a:latin typeface="Nunito Sans"/>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19</a:t>
            </a:fld>
            <a:endParaRPr lang="en-GB"/>
          </a:p>
        </p:txBody>
      </p:sp>
    </p:spTree>
    <p:extLst>
      <p:ext uri="{BB962C8B-B14F-4D97-AF65-F5344CB8AC3E}">
        <p14:creationId xmlns:p14="http://schemas.microsoft.com/office/powerpoint/2010/main" val="2849098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unito Sans"/>
              </a:rPr>
              <a:t>Task: </a:t>
            </a:r>
            <a:r>
              <a:rPr lang="en-US" dirty="0" err="1">
                <a:latin typeface="Nunito Sans"/>
              </a:rPr>
              <a:t>approx</a:t>
            </a:r>
            <a:r>
              <a:rPr lang="en-US" dirty="0">
                <a:latin typeface="Nunito Sans"/>
              </a:rPr>
              <a:t> 20 </a:t>
            </a:r>
            <a:r>
              <a:rPr lang="en-US" dirty="0" err="1">
                <a:latin typeface="Nunito Sans"/>
              </a:rPr>
              <a:t>mins</a:t>
            </a:r>
            <a:endParaRPr lang="en-US" dirty="0">
              <a:latin typeface="Nunito Sans"/>
            </a:endParaRPr>
          </a:p>
          <a:p>
            <a:endParaRPr lang="en-US" dirty="0"/>
          </a:p>
          <a:p>
            <a:pPr marL="228600" indent="-228600">
              <a:buAutoNum type="arabicPeriod"/>
            </a:pPr>
            <a:r>
              <a:rPr lang="en-US" dirty="0">
                <a:latin typeface="Nunito Sans"/>
              </a:rPr>
              <a:t>Explain that one way 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can provide a positive environment is by creating a Code of Conduct in partnership with their section. How can they ensure that everyone in the section buys into the agreement and understands exactly what it means?</a:t>
            </a:r>
          </a:p>
          <a:p>
            <a:pPr marL="228600" indent="-228600">
              <a:buAutoNum type="arabicPeriod"/>
            </a:pPr>
            <a:r>
              <a:rPr lang="en-US" dirty="0">
                <a:latin typeface="Nunito Sans"/>
              </a:rPr>
              <a:t>Explain that a Code of Conduct is not just a list of rules for young people to follow. It can include rules for the leadership team to follow, too. You could consider how the leadership team should respond if a young person is having a bad day, for example.</a:t>
            </a:r>
            <a:endParaRPr lang="en-US" dirty="0"/>
          </a:p>
          <a:p>
            <a:pPr marL="171450" indent="-171450">
              <a:buAutoNum type="arabicPeriod"/>
            </a:pPr>
            <a:r>
              <a:rPr lang="en-US" dirty="0"/>
              <a:t>In small groups, ask </a:t>
            </a:r>
            <a:r>
              <a:rPr lang="en-US" dirty="0">
                <a:latin typeface="Nunito Sans"/>
              </a:rPr>
              <a:t>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a:t>
            </a:r>
            <a:r>
              <a:rPr lang="en-US" dirty="0"/>
              <a:t>to come up with some creative ideas to generate a Code of Conduct.</a:t>
            </a:r>
          </a:p>
          <a:p>
            <a:pPr marL="171450" indent="-171450">
              <a:buAutoNum type="arabicPeriod"/>
            </a:pPr>
            <a:r>
              <a:rPr lang="en-US" dirty="0">
                <a:latin typeface="Nunito Sans"/>
              </a:rPr>
              <a:t>Regroup and discuss the following points:</a:t>
            </a:r>
          </a:p>
          <a:p>
            <a:pPr marL="171450" indent="-171450">
              <a:buAutoNum type="arabicPeriod"/>
            </a:pPr>
            <a:endParaRPr lang="en-US" dirty="0"/>
          </a:p>
          <a:p>
            <a:pPr marL="171450" indent="-171450">
              <a:buFont typeface="Arial"/>
              <a:buChar char="•"/>
            </a:pPr>
            <a:r>
              <a:rPr lang="en-US" dirty="0">
                <a:latin typeface="Nunito Sans"/>
              </a:rPr>
              <a:t>What is the 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role in managing </a:t>
            </a:r>
            <a:r>
              <a:rPr lang="en-US" dirty="0" err="1">
                <a:latin typeface="Nunito Sans"/>
              </a:rPr>
              <a:t>behaviour</a:t>
            </a:r>
            <a:r>
              <a:rPr lang="en-US" dirty="0">
                <a:latin typeface="Nunito Sans"/>
              </a:rPr>
              <a:t>?</a:t>
            </a:r>
          </a:p>
          <a:p>
            <a:pPr marL="171450" indent="-171450">
              <a:buFont typeface="Arial"/>
              <a:buChar char="•"/>
            </a:pPr>
            <a:r>
              <a:rPr lang="en-US" dirty="0">
                <a:latin typeface="Nunito Sans"/>
              </a:rPr>
              <a:t>When should an adult become involved?</a:t>
            </a:r>
          </a:p>
          <a:p>
            <a:pPr marL="171450" indent="-171450">
              <a:buFont typeface="Arial"/>
              <a:buChar char="•"/>
            </a:pPr>
            <a:r>
              <a:rPr lang="en-US" dirty="0">
                <a:latin typeface="Nunito Sans"/>
              </a:rPr>
              <a:t>How can the 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a:t>
            </a:r>
            <a:r>
              <a:rPr lang="en-US" baseline="0" dirty="0">
                <a:latin typeface="Nunito Sans"/>
              </a:rPr>
              <a:t> </a:t>
            </a:r>
            <a:r>
              <a:rPr lang="en-US" dirty="0">
                <a:latin typeface="Nunito Sans"/>
              </a:rPr>
              <a:t>influence </a:t>
            </a:r>
            <a:r>
              <a:rPr lang="en-US" dirty="0" err="1">
                <a:latin typeface="Nunito Sans"/>
              </a:rPr>
              <a:t>behaviour</a:t>
            </a:r>
            <a:r>
              <a:rPr lang="en-US" dirty="0">
                <a:latin typeface="Nunito Sans"/>
              </a:rPr>
              <a:t> as a role model?</a:t>
            </a:r>
          </a:p>
          <a:p>
            <a:endParaRPr lang="en-US" dirty="0"/>
          </a:p>
          <a:p>
            <a:r>
              <a:rPr lang="en-US" dirty="0">
                <a:latin typeface="Nunito Sans"/>
              </a:rPr>
              <a:t>5. Create a central list or spider diagram of the group’s responses You can link back to the methods you currently use, as well as to any new methods 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would like to introduce.</a:t>
            </a:r>
            <a:br>
              <a:rPr lang="en-US" dirty="0"/>
            </a:br>
            <a:r>
              <a:rPr lang="en-US" dirty="0">
                <a:latin typeface="Nunito Sans"/>
              </a:rPr>
              <a:t>6. In small groups, ask 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to list ways to </a:t>
            </a:r>
            <a:r>
              <a:rPr lang="en-US" dirty="0" err="1">
                <a:latin typeface="Nunito Sans"/>
              </a:rPr>
              <a:t>recognise</a:t>
            </a:r>
            <a:r>
              <a:rPr lang="en-US" dirty="0">
                <a:latin typeface="Nunito Sans"/>
              </a:rPr>
              <a:t> and reward positive </a:t>
            </a:r>
            <a:r>
              <a:rPr lang="en-US" dirty="0" err="1">
                <a:latin typeface="Nunito Sans"/>
              </a:rPr>
              <a:t>behaviour</a:t>
            </a:r>
            <a:r>
              <a:rPr lang="en-US" dirty="0">
                <a:latin typeface="Nunito Sans"/>
              </a:rPr>
              <a:t> and set standards. How can they introduce their ideas to the section? What are the advantages of focusing on positive </a:t>
            </a:r>
            <a:r>
              <a:rPr lang="en-US" dirty="0" err="1">
                <a:latin typeface="Nunito Sans"/>
              </a:rPr>
              <a:t>behaviour</a:t>
            </a:r>
            <a:r>
              <a:rPr lang="en-US" dirty="0">
                <a:latin typeface="Nunito Sans"/>
              </a:rPr>
              <a:t> instead of reacting to disruptive </a:t>
            </a:r>
            <a:r>
              <a:rPr lang="en-US" dirty="0" err="1">
                <a:latin typeface="Nunito Sans"/>
              </a:rPr>
              <a:t>behaviour</a:t>
            </a:r>
            <a:r>
              <a:rPr lang="en-US" dirty="0">
                <a:latin typeface="Nunito Sans"/>
              </a:rPr>
              <a:t>? When they’re finished, they should feed back to the wider group.</a:t>
            </a:r>
          </a:p>
          <a:p>
            <a:endParaRPr lang="en-US"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20</a:t>
            </a:fld>
            <a:endParaRPr lang="en-GB"/>
          </a:p>
        </p:txBody>
      </p:sp>
    </p:spTree>
    <p:extLst>
      <p:ext uri="{BB962C8B-B14F-4D97-AF65-F5344CB8AC3E}">
        <p14:creationId xmlns:p14="http://schemas.microsoft.com/office/powerpoint/2010/main" val="3922156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2</a:t>
            </a:fld>
            <a:endParaRPr lang="en-GB"/>
          </a:p>
        </p:txBody>
      </p:sp>
    </p:spTree>
    <p:extLst>
      <p:ext uri="{BB962C8B-B14F-4D97-AF65-F5344CB8AC3E}">
        <p14:creationId xmlns:p14="http://schemas.microsoft.com/office/powerpoint/2010/main" val="2623324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unito Sans"/>
              </a:rPr>
              <a:t>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need to be prepared with the confidence and skills to respond consistently and appropriately to varying </a:t>
            </a:r>
            <a:r>
              <a:rPr lang="en-US" dirty="0" err="1">
                <a:latin typeface="Nunito Sans"/>
              </a:rPr>
              <a:t>behaviour</a:t>
            </a:r>
            <a:r>
              <a:rPr lang="en-US" dirty="0">
                <a:latin typeface="Nunito Sans"/>
              </a:rPr>
              <a:t> within the section. To allow them to explore the possible challenges, you'll need to ask them to give examples. It's important that this discussion is held in a positive and safe environment in which young people feel able to ask questions honestly and openly.</a:t>
            </a:r>
          </a:p>
        </p:txBody>
      </p:sp>
      <p:sp>
        <p:nvSpPr>
          <p:cNvPr id="4" name="Slide Number Placeholder 3"/>
          <p:cNvSpPr>
            <a:spLocks noGrp="1"/>
          </p:cNvSpPr>
          <p:nvPr>
            <p:ph type="sldNum" sz="quarter" idx="5"/>
          </p:nvPr>
        </p:nvSpPr>
        <p:spPr/>
        <p:txBody>
          <a:bodyPr/>
          <a:lstStyle/>
          <a:p>
            <a:fld id="{DC81CCE8-8669-844C-8A1E-83EDDE9464AC}" type="slidenum">
              <a:rPr lang="en-GB" smtClean="0"/>
              <a:pPr/>
              <a:t>22</a:t>
            </a:fld>
            <a:endParaRPr lang="en-GB"/>
          </a:p>
        </p:txBody>
      </p:sp>
    </p:spTree>
    <p:extLst>
      <p:ext uri="{BB962C8B-B14F-4D97-AF65-F5344CB8AC3E}">
        <p14:creationId xmlns:p14="http://schemas.microsoft.com/office/powerpoint/2010/main" val="1495830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Task:</a:t>
            </a:r>
          </a:p>
          <a:p>
            <a:endParaRPr lang="en-US" dirty="0">
              <a:latin typeface="Calibri"/>
              <a:cs typeface="Calibri"/>
            </a:endParaRPr>
          </a:p>
          <a:p>
            <a:r>
              <a:rPr lang="en-US" dirty="0">
                <a:latin typeface="Calibri"/>
                <a:cs typeface="Calibri"/>
              </a:rPr>
              <a:t>Ask each </a:t>
            </a:r>
            <a:r>
              <a:rPr lang="en-US" dirty="0">
                <a:latin typeface="Nunito Sans"/>
              </a:rPr>
              <a:t>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a:t>
            </a:r>
            <a:r>
              <a:rPr lang="en-US" baseline="0" dirty="0">
                <a:latin typeface="Nunito Sans"/>
              </a:rPr>
              <a:t> </a:t>
            </a:r>
            <a:r>
              <a:rPr lang="en-US" dirty="0">
                <a:latin typeface="Calibri"/>
                <a:cs typeface="Calibri"/>
              </a:rPr>
              <a:t>to reflect and answer the following questions on their own before sharing as a group:</a:t>
            </a:r>
          </a:p>
          <a:p>
            <a:pPr marL="228600" indent="-228600">
              <a:buAutoNum type="arabicPeriod"/>
            </a:pPr>
            <a:r>
              <a:rPr lang="en-US" dirty="0">
                <a:latin typeface="Calibri"/>
                <a:cs typeface="Calibri"/>
              </a:rPr>
              <a:t>What is one thing I am going to take away from today's session which I can implement into my section?</a:t>
            </a:r>
          </a:p>
          <a:p>
            <a:pPr marL="228600" indent="-228600">
              <a:buAutoNum type="arabicPeriod"/>
            </a:pPr>
            <a:r>
              <a:rPr lang="en-US" dirty="0">
                <a:latin typeface="Calibri"/>
                <a:cs typeface="Calibri"/>
              </a:rPr>
              <a:t>What is one way I like to learn that might help young people?</a:t>
            </a:r>
          </a:p>
          <a:p>
            <a:pPr marL="228600" indent="-228600">
              <a:buAutoNum type="arabicPeriod"/>
            </a:pPr>
            <a:r>
              <a:rPr lang="en-US" dirty="0">
                <a:latin typeface="Calibri"/>
                <a:cs typeface="Calibri"/>
              </a:rPr>
              <a:t>Is there anything you want to learn more about following today's session?</a:t>
            </a:r>
          </a:p>
        </p:txBody>
      </p:sp>
      <p:sp>
        <p:nvSpPr>
          <p:cNvPr id="4" name="Slide Number Placeholder 3"/>
          <p:cNvSpPr>
            <a:spLocks noGrp="1"/>
          </p:cNvSpPr>
          <p:nvPr>
            <p:ph type="sldNum" sz="quarter" idx="5"/>
          </p:nvPr>
        </p:nvSpPr>
        <p:spPr/>
        <p:txBody>
          <a:bodyPr/>
          <a:lstStyle/>
          <a:p>
            <a:fld id="{DC81CCE8-8669-844C-8A1E-83EDDE9464AC}" type="slidenum">
              <a:rPr lang="en-GB" smtClean="0"/>
              <a:pPr/>
              <a:t>23</a:t>
            </a:fld>
            <a:endParaRPr lang="en-GB"/>
          </a:p>
        </p:txBody>
      </p:sp>
    </p:spTree>
    <p:extLst>
      <p:ext uri="{BB962C8B-B14F-4D97-AF65-F5344CB8AC3E}">
        <p14:creationId xmlns:p14="http://schemas.microsoft.com/office/powerpoint/2010/main" val="3592408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24</a:t>
            </a:fld>
            <a:endParaRPr lang="en-GB"/>
          </a:p>
        </p:txBody>
      </p:sp>
    </p:spTree>
    <p:extLst>
      <p:ext uri="{BB962C8B-B14F-4D97-AF65-F5344CB8AC3E}">
        <p14:creationId xmlns:p14="http://schemas.microsoft.com/office/powerpoint/2010/main" val="546527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Nunito Sans"/>
              </a:rPr>
              <a:t>Icebreaker: 5- 10 </a:t>
            </a:r>
            <a:r>
              <a:rPr lang="en-US" b="1" u="sng" dirty="0" err="1">
                <a:latin typeface="Nunito Sans"/>
              </a:rPr>
              <a:t>mins</a:t>
            </a:r>
            <a:r>
              <a:rPr lang="en-US" b="1" u="sng" dirty="0">
                <a:latin typeface="Nunito Sans"/>
              </a:rPr>
              <a:t> </a:t>
            </a:r>
            <a:endParaRPr lang="en-US" dirty="0">
              <a:latin typeface="Nunito Sans"/>
            </a:endParaRPr>
          </a:p>
          <a:p>
            <a:r>
              <a:rPr lang="en-US" dirty="0">
                <a:latin typeface="Nunito Sans"/>
              </a:rPr>
              <a:t>Key points:</a:t>
            </a:r>
          </a:p>
          <a:p>
            <a:pPr marL="171450" indent="-171450">
              <a:buFont typeface="Calibri"/>
              <a:buChar char="-"/>
            </a:pPr>
            <a:r>
              <a:rPr lang="en-US" dirty="0">
                <a:latin typeface="Nunito Sans"/>
              </a:rPr>
              <a:t>Participants will be working together during the session so it's a good idea to break the ice and get to know each other first.</a:t>
            </a:r>
          </a:p>
          <a:p>
            <a:endParaRPr lang="en-US" b="1" dirty="0">
              <a:latin typeface="Nunito Sans"/>
            </a:endParaRPr>
          </a:p>
          <a:p>
            <a:r>
              <a:rPr lang="en-US" b="1" dirty="0">
                <a:latin typeface="Nunito Sans"/>
              </a:rPr>
              <a:t>Activity option 1 - Speed dating:</a:t>
            </a:r>
            <a:endParaRPr lang="en-US" dirty="0">
              <a:latin typeface="Nunito Sans"/>
            </a:endParaRPr>
          </a:p>
          <a:p>
            <a:pPr marL="171450" indent="-171450">
              <a:buFont typeface="Calibri"/>
              <a:buChar char="-"/>
            </a:pPr>
            <a:r>
              <a:rPr lang="en-US" dirty="0">
                <a:latin typeface="Nunito Sans"/>
              </a:rPr>
              <a:t>Everyone walks around the room, finds someone they don’t know and talk for 1 minute</a:t>
            </a:r>
          </a:p>
          <a:p>
            <a:pPr marL="171450" indent="-171450">
              <a:buFont typeface="Calibri"/>
              <a:buChar char="-"/>
            </a:pPr>
            <a:r>
              <a:rPr lang="en-US" dirty="0">
                <a:latin typeface="Nunito Sans"/>
              </a:rPr>
              <a:t>Ask questions: Who got you into Scouts? When did you join Scouts? What key skill do you bring to your Scout team? what they’d like to learn from workshop, </a:t>
            </a:r>
            <a:endParaRPr lang="en-US" dirty="0"/>
          </a:p>
          <a:p>
            <a:pPr marL="171450" indent="-171450">
              <a:buFont typeface="Calibri"/>
              <a:buChar char="-"/>
            </a:pPr>
            <a:r>
              <a:rPr lang="en-US" dirty="0">
                <a:latin typeface="Nunito Sans"/>
              </a:rPr>
              <a:t>After two minutes, blow a whistle or shout and they find a new partner</a:t>
            </a:r>
            <a:endParaRPr lang="en-US" dirty="0"/>
          </a:p>
          <a:p>
            <a:pPr marL="171450" indent="-171450">
              <a:buFont typeface="Calibri"/>
              <a:buChar char="-"/>
            </a:pPr>
            <a:r>
              <a:rPr lang="en-US" dirty="0">
                <a:latin typeface="Nunito Sans"/>
              </a:rPr>
              <a:t>Presenters can come up with other questions if they can think of better ones!</a:t>
            </a:r>
            <a:endParaRPr lang="en-US" dirty="0"/>
          </a:p>
          <a:p>
            <a:endParaRPr lang="en-US" dirty="0"/>
          </a:p>
          <a:p>
            <a:r>
              <a:rPr lang="en-US" b="1" i="1" dirty="0"/>
              <a:t>Or alternatively depending on amount or type of participants</a:t>
            </a:r>
            <a:endParaRPr lang="en-US" dirty="0"/>
          </a:p>
          <a:p>
            <a:endParaRPr lang="en-US" b="1" i="1" dirty="0">
              <a:latin typeface="Nunito Sans"/>
            </a:endParaRPr>
          </a:p>
          <a:p>
            <a:r>
              <a:rPr lang="en-US" b="1" i="1" dirty="0">
                <a:latin typeface="Nunito Sans"/>
              </a:rPr>
              <a:t>Activity option 2 – Group discussion</a:t>
            </a:r>
            <a:endParaRPr lang="en-US" dirty="0">
              <a:latin typeface="Nunito Sans"/>
            </a:endParaRPr>
          </a:p>
          <a:p>
            <a:pPr marL="171450" indent="-171450">
              <a:buFont typeface="Calibri"/>
              <a:buChar char="-"/>
            </a:pPr>
            <a:r>
              <a:rPr lang="en-US" dirty="0">
                <a:latin typeface="Nunito Sans"/>
              </a:rPr>
              <a:t>Participants to discuss above questions (from option 1) within their table groups</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3</a:t>
            </a:fld>
            <a:endParaRPr lang="en-GB"/>
          </a:p>
        </p:txBody>
      </p:sp>
    </p:spTree>
    <p:extLst>
      <p:ext uri="{BB962C8B-B14F-4D97-AF65-F5344CB8AC3E}">
        <p14:creationId xmlns:p14="http://schemas.microsoft.com/office/powerpoint/2010/main" val="1194704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574C6-00D7-619D-F5F5-4B7ED83B7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D883F-A674-1ADF-0BAC-7463020D50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456A8B-C0C2-C7D2-5531-414016361E38}"/>
              </a:ext>
            </a:extLst>
          </p:cNvPr>
          <p:cNvSpPr>
            <a:spLocks noGrp="1"/>
          </p:cNvSpPr>
          <p:nvPr>
            <p:ph type="body" idx="1"/>
          </p:nvPr>
        </p:nvSpPr>
        <p:spPr/>
        <p:txBody>
          <a:bodyPr/>
          <a:lstStyle/>
          <a:p>
            <a:endParaRPr lang="en-US" dirty="0">
              <a:latin typeface="Nunito Sans"/>
              <a:cs typeface="Calibri"/>
            </a:endParaRPr>
          </a:p>
        </p:txBody>
      </p:sp>
      <p:sp>
        <p:nvSpPr>
          <p:cNvPr id="4" name="Slide Number Placeholder 3">
            <a:extLst>
              <a:ext uri="{FF2B5EF4-FFF2-40B4-BE49-F238E27FC236}">
                <a16:creationId xmlns:a16="http://schemas.microsoft.com/office/drawing/2014/main" id="{612CFBFD-C6D1-CD39-1D0B-A893E63338F3}"/>
              </a:ext>
            </a:extLst>
          </p:cNvPr>
          <p:cNvSpPr>
            <a:spLocks noGrp="1"/>
          </p:cNvSpPr>
          <p:nvPr>
            <p:ph type="sldNum" sz="quarter" idx="5"/>
          </p:nvPr>
        </p:nvSpPr>
        <p:spPr/>
        <p:txBody>
          <a:bodyPr/>
          <a:lstStyle/>
          <a:p>
            <a:fld id="{DC81CCE8-8669-844C-8A1E-83EDDE9464AC}" type="slidenum">
              <a:rPr lang="en-GB" smtClean="0"/>
              <a:pPr/>
              <a:t>4</a:t>
            </a:fld>
            <a:endParaRPr lang="en-GB"/>
          </a:p>
        </p:txBody>
      </p:sp>
    </p:spTree>
    <p:extLst>
      <p:ext uri="{BB962C8B-B14F-4D97-AF65-F5344CB8AC3E}">
        <p14:creationId xmlns:p14="http://schemas.microsoft.com/office/powerpoint/2010/main" val="1411882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unito Sans"/>
              </a:rPr>
              <a:t>Task: approx. 15 minutes</a:t>
            </a:r>
          </a:p>
          <a:p>
            <a:endParaRPr lang="en-US" dirty="0">
              <a:latin typeface="Nunito Sans"/>
            </a:endParaRPr>
          </a:p>
          <a:p>
            <a:pPr marL="228600" indent="-228600">
              <a:buAutoNum type="arabicPeriod"/>
            </a:pPr>
            <a:r>
              <a:rPr lang="en-US" dirty="0">
                <a:latin typeface="Nunito Sans"/>
              </a:rPr>
              <a:t>Explain that the 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are going to take part in a thought experiment, where they will try and turn a negative statement into a positive one. This experiment will help them to see the impact using positive language can have when working with young people. Often, it can prevent and de-escalate a challenging situation.</a:t>
            </a:r>
          </a:p>
          <a:p>
            <a:pPr marL="171450" indent="-171450">
              <a:buAutoNum type="arabicPeriod"/>
            </a:pPr>
            <a:r>
              <a:rPr lang="en-US" dirty="0"/>
              <a:t>Where possible, get </a:t>
            </a:r>
            <a:r>
              <a:rPr lang="en-US" dirty="0">
                <a:latin typeface="Nunito Sans"/>
              </a:rPr>
              <a:t>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a:t>
            </a:r>
            <a:r>
              <a:rPr lang="en-US" dirty="0"/>
              <a:t>into groups based on the section they support, as the language used will depend on factors like age and level of understanding.</a:t>
            </a:r>
          </a:p>
          <a:p>
            <a:pPr marL="171450" indent="-171450">
              <a:buAutoNum type="arabicPeriod"/>
            </a:pPr>
            <a:r>
              <a:rPr lang="en-US" dirty="0">
                <a:latin typeface="Nunito Sans"/>
              </a:rPr>
              <a:t>Provide each 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with the list of sentences in below. Ask them to take it in turns to reword the sentences using positive language. What effect does this have?</a:t>
            </a:r>
          </a:p>
          <a:p>
            <a:pPr marL="171450" indent="-171450">
              <a:buAutoNum type="arabicPeriod"/>
            </a:pPr>
            <a:endParaRPr lang="en-US" dirty="0"/>
          </a:p>
          <a:p>
            <a:r>
              <a:rPr lang="en-US" dirty="0">
                <a:latin typeface="Nunito Sans"/>
              </a:rPr>
              <a:t>Sentences:</a:t>
            </a:r>
            <a:endParaRPr lang="en-US" dirty="0"/>
          </a:p>
          <a:p>
            <a:pPr marL="171450" indent="-171450">
              <a:buFont typeface="Arial"/>
              <a:buChar char="•"/>
            </a:pPr>
            <a:r>
              <a:rPr lang="en-US" dirty="0">
                <a:latin typeface="Nunito Sans"/>
              </a:rPr>
              <a:t>‘Don’t mess about.’</a:t>
            </a:r>
          </a:p>
          <a:p>
            <a:pPr marL="171450" indent="-171450">
              <a:buFont typeface="Arial"/>
              <a:buChar char="•"/>
            </a:pPr>
            <a:r>
              <a:rPr lang="en-US" dirty="0">
                <a:latin typeface="Nunito Sans"/>
              </a:rPr>
              <a:t>‘Be quiet and listen.’</a:t>
            </a:r>
          </a:p>
          <a:p>
            <a:pPr marL="171450" indent="-171450">
              <a:buFont typeface="Arial"/>
              <a:buChar char="•"/>
            </a:pPr>
            <a:r>
              <a:rPr lang="en-US" dirty="0">
                <a:latin typeface="Nunito Sans"/>
              </a:rPr>
              <a:t>‘Give that here and listen to what is being said!’</a:t>
            </a:r>
          </a:p>
          <a:p>
            <a:pPr marL="171450" indent="-171450">
              <a:buFont typeface="Arial"/>
              <a:buChar char="•"/>
            </a:pPr>
            <a:r>
              <a:rPr lang="en-US" dirty="0">
                <a:latin typeface="Nunito Sans"/>
              </a:rPr>
              <a:t>‘Stop talking when I am!’</a:t>
            </a:r>
          </a:p>
          <a:p>
            <a:pPr marL="171450" indent="-171450">
              <a:buFont typeface="Arial"/>
              <a:buChar char="•"/>
            </a:pPr>
            <a:r>
              <a:rPr lang="en-US" dirty="0">
                <a:latin typeface="Nunito Sans"/>
              </a:rPr>
              <a:t>‘Don’t even think about running. I’m watching you!’</a:t>
            </a:r>
          </a:p>
          <a:p>
            <a:pPr marL="171450" indent="-171450">
              <a:buFont typeface="Arial"/>
              <a:buChar char="•"/>
            </a:pPr>
            <a:r>
              <a:rPr lang="en-US" dirty="0"/>
              <a:t>‘You're very rude!’</a:t>
            </a:r>
          </a:p>
          <a:p>
            <a:endParaRPr lang="en-US"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6</a:t>
            </a:fld>
            <a:endParaRPr lang="en-GB"/>
          </a:p>
        </p:txBody>
      </p:sp>
    </p:spTree>
    <p:extLst>
      <p:ext uri="{BB962C8B-B14F-4D97-AF65-F5344CB8AC3E}">
        <p14:creationId xmlns:p14="http://schemas.microsoft.com/office/powerpoint/2010/main" val="995919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How could this be made more positive? Answers in the chat.</a:t>
            </a:r>
            <a:endParaRPr/>
          </a:p>
        </p:txBody>
      </p:sp>
      <p:sp>
        <p:nvSpPr>
          <p:cNvPr id="160" name="Google Shape;16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How could this be made more positive? Answers in the chat.</a:t>
            </a:r>
            <a:endParaRPr/>
          </a:p>
        </p:txBody>
      </p:sp>
      <p:sp>
        <p:nvSpPr>
          <p:cNvPr id="168" name="Google Shape;16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How could this be made more positive? Answers in the chat.</a:t>
            </a:r>
            <a:endParaRPr/>
          </a:p>
        </p:txBody>
      </p:sp>
      <p:sp>
        <p:nvSpPr>
          <p:cNvPr id="176" name="Google Shape;17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How could this be made more positive? Answers in the chat.</a:t>
            </a:r>
            <a:endParaRPr/>
          </a:p>
        </p:txBody>
      </p:sp>
      <p:sp>
        <p:nvSpPr>
          <p:cNvPr id="184" name="Google Shape;18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4F033-1AF3-8FD5-2F92-06683F5D45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8B94E33-37E0-10EA-6264-ECE7B0AEB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958D45-442C-BEB3-6FF1-25988D387ABB}"/>
              </a:ext>
            </a:extLst>
          </p:cNvPr>
          <p:cNvSpPr>
            <a:spLocks noGrp="1"/>
          </p:cNvSpPr>
          <p:nvPr>
            <p:ph type="dt" sz="half" idx="10"/>
          </p:nvPr>
        </p:nvSpPr>
        <p:spPr/>
        <p:txBody>
          <a:bodyPr/>
          <a:lstStyle/>
          <a:p>
            <a:fld id="{84D182E3-3765-4032-83D0-CDAF4A70B9FF}" type="datetimeFigureOut">
              <a:rPr lang="en-GB" smtClean="0"/>
              <a:t>30/03/26</a:t>
            </a:fld>
            <a:endParaRPr lang="en-GB"/>
          </a:p>
        </p:txBody>
      </p:sp>
      <p:sp>
        <p:nvSpPr>
          <p:cNvPr id="5" name="Footer Placeholder 4">
            <a:extLst>
              <a:ext uri="{FF2B5EF4-FFF2-40B4-BE49-F238E27FC236}">
                <a16:creationId xmlns:a16="http://schemas.microsoft.com/office/drawing/2014/main" id="{257AA094-7A9B-EBAF-A29E-F8E914EA2A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D95303-1CCD-B200-1083-36FB40721CE3}"/>
              </a:ext>
            </a:extLst>
          </p:cNvPr>
          <p:cNvSpPr>
            <a:spLocks noGrp="1"/>
          </p:cNvSpPr>
          <p:nvPr>
            <p:ph type="sldNum" sz="quarter" idx="12"/>
          </p:nvPr>
        </p:nvSpPr>
        <p:spPr/>
        <p:txBody>
          <a:bodyPr/>
          <a:lstStyle/>
          <a:p>
            <a:fld id="{96EB5117-5BB3-4246-B0C1-A922E7C6C2F7}" type="slidenum">
              <a:rPr lang="en-GB" smtClean="0"/>
              <a:t>‹#›</a:t>
            </a:fld>
            <a:endParaRPr lang="en-GB"/>
          </a:p>
        </p:txBody>
      </p:sp>
    </p:spTree>
    <p:extLst>
      <p:ext uri="{BB962C8B-B14F-4D97-AF65-F5344CB8AC3E}">
        <p14:creationId xmlns:p14="http://schemas.microsoft.com/office/powerpoint/2010/main" val="372098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1A123-793B-A4D8-1A25-B5DECF24A7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F1F8B2-1BF2-05C5-B572-DB506FA84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84C92C-54B3-0834-24CD-02678275BC1B}"/>
              </a:ext>
            </a:extLst>
          </p:cNvPr>
          <p:cNvSpPr>
            <a:spLocks noGrp="1"/>
          </p:cNvSpPr>
          <p:nvPr>
            <p:ph type="dt" sz="half" idx="10"/>
          </p:nvPr>
        </p:nvSpPr>
        <p:spPr/>
        <p:txBody>
          <a:bodyPr/>
          <a:lstStyle/>
          <a:p>
            <a:fld id="{84D182E3-3765-4032-83D0-CDAF4A70B9FF}" type="datetimeFigureOut">
              <a:rPr lang="en-GB" smtClean="0"/>
              <a:t>30/03/26</a:t>
            </a:fld>
            <a:endParaRPr lang="en-GB"/>
          </a:p>
        </p:txBody>
      </p:sp>
      <p:sp>
        <p:nvSpPr>
          <p:cNvPr id="5" name="Footer Placeholder 4">
            <a:extLst>
              <a:ext uri="{FF2B5EF4-FFF2-40B4-BE49-F238E27FC236}">
                <a16:creationId xmlns:a16="http://schemas.microsoft.com/office/drawing/2014/main" id="{77B3C121-E4B4-EA65-313E-93806E6CBE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057BBD-927F-17EF-FCC4-ED65F90254CB}"/>
              </a:ext>
            </a:extLst>
          </p:cNvPr>
          <p:cNvSpPr>
            <a:spLocks noGrp="1"/>
          </p:cNvSpPr>
          <p:nvPr>
            <p:ph type="sldNum" sz="quarter" idx="12"/>
          </p:nvPr>
        </p:nvSpPr>
        <p:spPr/>
        <p:txBody>
          <a:bodyPr/>
          <a:lstStyle/>
          <a:p>
            <a:fld id="{96EB5117-5BB3-4246-B0C1-A922E7C6C2F7}" type="slidenum">
              <a:rPr lang="en-GB" smtClean="0"/>
              <a:t>‹#›</a:t>
            </a:fld>
            <a:endParaRPr lang="en-GB"/>
          </a:p>
        </p:txBody>
      </p:sp>
    </p:spTree>
    <p:extLst>
      <p:ext uri="{BB962C8B-B14F-4D97-AF65-F5344CB8AC3E}">
        <p14:creationId xmlns:p14="http://schemas.microsoft.com/office/powerpoint/2010/main" val="35974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341ED7-3A93-87F4-BA92-E846425649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583BA6-95CC-CC3E-B893-4945DD4A15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D41F6C-9CD4-96C0-B08F-1443B576D459}"/>
              </a:ext>
            </a:extLst>
          </p:cNvPr>
          <p:cNvSpPr>
            <a:spLocks noGrp="1"/>
          </p:cNvSpPr>
          <p:nvPr>
            <p:ph type="dt" sz="half" idx="10"/>
          </p:nvPr>
        </p:nvSpPr>
        <p:spPr/>
        <p:txBody>
          <a:bodyPr/>
          <a:lstStyle/>
          <a:p>
            <a:fld id="{84D182E3-3765-4032-83D0-CDAF4A70B9FF}" type="datetimeFigureOut">
              <a:rPr lang="en-GB" smtClean="0"/>
              <a:t>30/03/26</a:t>
            </a:fld>
            <a:endParaRPr lang="en-GB"/>
          </a:p>
        </p:txBody>
      </p:sp>
      <p:sp>
        <p:nvSpPr>
          <p:cNvPr id="5" name="Footer Placeholder 4">
            <a:extLst>
              <a:ext uri="{FF2B5EF4-FFF2-40B4-BE49-F238E27FC236}">
                <a16:creationId xmlns:a16="http://schemas.microsoft.com/office/drawing/2014/main" id="{7F52E7F6-13F8-E5B2-17A3-939E7C4B19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4BD6EB-9FAE-E640-7556-3ED99D61D824}"/>
              </a:ext>
            </a:extLst>
          </p:cNvPr>
          <p:cNvSpPr>
            <a:spLocks noGrp="1"/>
          </p:cNvSpPr>
          <p:nvPr>
            <p:ph type="sldNum" sz="quarter" idx="12"/>
          </p:nvPr>
        </p:nvSpPr>
        <p:spPr/>
        <p:txBody>
          <a:bodyPr/>
          <a:lstStyle/>
          <a:p>
            <a:fld id="{96EB5117-5BB3-4246-B0C1-A922E7C6C2F7}" type="slidenum">
              <a:rPr lang="en-GB" smtClean="0"/>
              <a:t>‹#›</a:t>
            </a:fld>
            <a:endParaRPr lang="en-GB"/>
          </a:p>
        </p:txBody>
      </p:sp>
    </p:spTree>
    <p:extLst>
      <p:ext uri="{BB962C8B-B14F-4D97-AF65-F5344CB8AC3E}">
        <p14:creationId xmlns:p14="http://schemas.microsoft.com/office/powerpoint/2010/main" val="314028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581BDDD-2C2F-5642-99C9-177F80C41E5B}"/>
              </a:ext>
            </a:extLst>
          </p:cNvPr>
          <p:cNvGrpSpPr/>
          <p:nvPr userDrawn="1"/>
        </p:nvGrpSpPr>
        <p:grpSpPr>
          <a:xfrm>
            <a:off x="345675" y="6143667"/>
            <a:ext cx="1752622" cy="493120"/>
            <a:chOff x="228240" y="2152440"/>
            <a:chExt cx="10101600" cy="2842200"/>
          </a:xfrm>
          <a:solidFill>
            <a:schemeClr val="bg1"/>
          </a:solidFill>
        </p:grpSpPr>
        <p:sp>
          <p:nvSpPr>
            <p:cNvPr id="11" name="Freeform 1">
              <a:extLst>
                <a:ext uri="{FF2B5EF4-FFF2-40B4-BE49-F238E27FC236}">
                  <a16:creationId xmlns:a16="http://schemas.microsoft.com/office/drawing/2014/main" id="{4C9BFCC2-847F-394C-B2D9-DF9E8147EE53}"/>
                </a:ext>
              </a:extLst>
            </p:cNvPr>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txBody>
            <a:bodyPr/>
            <a:lstStyle/>
            <a:p>
              <a:endParaRPr lang="en-GB"/>
            </a:p>
          </p:txBody>
        </p:sp>
        <p:sp>
          <p:nvSpPr>
            <p:cNvPr id="12" name="Freeform 2">
              <a:extLst>
                <a:ext uri="{FF2B5EF4-FFF2-40B4-BE49-F238E27FC236}">
                  <a16:creationId xmlns:a16="http://schemas.microsoft.com/office/drawing/2014/main" id="{34D8823A-471B-4345-9C83-2A102DA9C8C5}"/>
                </a:ext>
              </a:extLst>
            </p:cNvPr>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txBody>
            <a:bodyPr/>
            <a:lstStyle/>
            <a:p>
              <a:endParaRPr lang="en-GB"/>
            </a:p>
          </p:txBody>
        </p:sp>
        <p:sp>
          <p:nvSpPr>
            <p:cNvPr id="13" name="Freeform 3">
              <a:extLst>
                <a:ext uri="{FF2B5EF4-FFF2-40B4-BE49-F238E27FC236}">
                  <a16:creationId xmlns:a16="http://schemas.microsoft.com/office/drawing/2014/main" id="{06860365-6C3B-9D4F-A260-154C86FFEB66}"/>
                </a:ext>
              </a:extLst>
            </p:cNvPr>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txBody>
            <a:bodyPr/>
            <a:lstStyle/>
            <a:p>
              <a:endParaRPr lang="en-GB"/>
            </a:p>
          </p:txBody>
        </p:sp>
        <p:sp>
          <p:nvSpPr>
            <p:cNvPr id="14" name="Freeform 4">
              <a:extLst>
                <a:ext uri="{FF2B5EF4-FFF2-40B4-BE49-F238E27FC236}">
                  <a16:creationId xmlns:a16="http://schemas.microsoft.com/office/drawing/2014/main" id="{F8554F07-4032-964B-A2EA-12408ED2F345}"/>
                </a:ext>
              </a:extLst>
            </p:cNvPr>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txBody>
            <a:bodyPr/>
            <a:lstStyle/>
            <a:p>
              <a:endParaRPr lang="en-GB"/>
            </a:p>
          </p:txBody>
        </p:sp>
        <p:sp>
          <p:nvSpPr>
            <p:cNvPr id="15" name="Freeform 5">
              <a:extLst>
                <a:ext uri="{FF2B5EF4-FFF2-40B4-BE49-F238E27FC236}">
                  <a16:creationId xmlns:a16="http://schemas.microsoft.com/office/drawing/2014/main" id="{80626781-33C8-CB4B-9CB5-C3D385C52F7C}"/>
                </a:ext>
              </a:extLst>
            </p:cNvPr>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txBody>
            <a:bodyPr/>
            <a:lstStyle/>
            <a:p>
              <a:endParaRPr lang="en-GB"/>
            </a:p>
          </p:txBody>
        </p:sp>
        <p:sp>
          <p:nvSpPr>
            <p:cNvPr id="16" name="Freeform 6">
              <a:extLst>
                <a:ext uri="{FF2B5EF4-FFF2-40B4-BE49-F238E27FC236}">
                  <a16:creationId xmlns:a16="http://schemas.microsoft.com/office/drawing/2014/main" id="{B6C0F98E-0EF8-3447-AB83-CAE7CA9562CE}"/>
                </a:ext>
              </a:extLst>
            </p:cNvPr>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txBody>
            <a:bodyPr/>
            <a:lstStyle/>
            <a:p>
              <a:endParaRPr lang="en-GB"/>
            </a:p>
          </p:txBody>
        </p:sp>
        <p:sp>
          <p:nvSpPr>
            <p:cNvPr id="17" name="Freeform 7">
              <a:extLst>
                <a:ext uri="{FF2B5EF4-FFF2-40B4-BE49-F238E27FC236}">
                  <a16:creationId xmlns:a16="http://schemas.microsoft.com/office/drawing/2014/main" id="{22980146-B1A0-3541-BD6B-27EB02ABBB8B}"/>
                </a:ext>
              </a:extLst>
            </p:cNvPr>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txBody>
            <a:bodyPr/>
            <a:lstStyle/>
            <a:p>
              <a:endParaRPr lang="en-GB"/>
            </a:p>
          </p:txBody>
        </p:sp>
        <p:sp>
          <p:nvSpPr>
            <p:cNvPr id="18" name="Freeform 8">
              <a:extLst>
                <a:ext uri="{FF2B5EF4-FFF2-40B4-BE49-F238E27FC236}">
                  <a16:creationId xmlns:a16="http://schemas.microsoft.com/office/drawing/2014/main" id="{B9D3A1FC-DB5A-1F43-BD0C-FBA3CF238B03}"/>
                </a:ext>
              </a:extLst>
            </p:cNvPr>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txBody>
            <a:bodyPr/>
            <a:lstStyle/>
            <a:p>
              <a:endParaRPr lang="en-GB"/>
            </a:p>
          </p:txBody>
        </p:sp>
        <p:sp>
          <p:nvSpPr>
            <p:cNvPr id="19" name="Freeform 9">
              <a:extLst>
                <a:ext uri="{FF2B5EF4-FFF2-40B4-BE49-F238E27FC236}">
                  <a16:creationId xmlns:a16="http://schemas.microsoft.com/office/drawing/2014/main" id="{F2DA9FC4-FDD0-064D-A5B4-DD2CC7DEC2A7}"/>
                </a:ext>
              </a:extLst>
            </p:cNvPr>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txBody>
            <a:bodyPr/>
            <a:lstStyle/>
            <a:p>
              <a:endParaRPr lang="en-GB"/>
            </a:p>
          </p:txBody>
        </p:sp>
        <p:sp>
          <p:nvSpPr>
            <p:cNvPr id="20" name="Freeform 10">
              <a:extLst>
                <a:ext uri="{FF2B5EF4-FFF2-40B4-BE49-F238E27FC236}">
                  <a16:creationId xmlns:a16="http://schemas.microsoft.com/office/drawing/2014/main" id="{2E22A18B-C8D4-2B4C-8228-17E87FC60617}"/>
                </a:ext>
              </a:extLst>
            </p:cNvPr>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txBody>
            <a:bodyPr/>
            <a:lstStyle/>
            <a:p>
              <a:endParaRPr lang="en-GB"/>
            </a:p>
          </p:txBody>
        </p:sp>
        <p:sp>
          <p:nvSpPr>
            <p:cNvPr id="21" name="Freeform 11">
              <a:extLst>
                <a:ext uri="{FF2B5EF4-FFF2-40B4-BE49-F238E27FC236}">
                  <a16:creationId xmlns:a16="http://schemas.microsoft.com/office/drawing/2014/main" id="{6FFFD3CE-8AEF-824C-8B25-7C9294E07238}"/>
                </a:ext>
              </a:extLst>
            </p:cNvPr>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txBody>
            <a:bodyPr/>
            <a:lstStyle/>
            <a:p>
              <a:endParaRPr lang="en-GB"/>
            </a:p>
          </p:txBody>
        </p:sp>
      </p:grpSp>
      <p:pic>
        <p:nvPicPr>
          <p:cNvPr id="4" name="Picture 3">
            <a:extLst>
              <a:ext uri="{FF2B5EF4-FFF2-40B4-BE49-F238E27FC236}">
                <a16:creationId xmlns:a16="http://schemas.microsoft.com/office/drawing/2014/main" id="{00D69830-99C1-1C41-A486-DFA92C9AA4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Light Image right 2">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33A948-9F86-A744-9D96-BD73A12BB0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2" name="Holder 2"/>
          <p:cNvSpPr>
            <a:spLocks noGrp="1"/>
          </p:cNvSpPr>
          <p:nvPr>
            <p:ph type="ctrTitle" hasCustomPrompt="1"/>
          </p:nvPr>
        </p:nvSpPr>
        <p:spPr>
          <a:xfrm>
            <a:off x="571846" y="309174"/>
            <a:ext cx="5750325" cy="207749"/>
          </a:xfrm>
          <a:prstGeom prst="rect">
            <a:avLst/>
          </a:prstGeom>
        </p:spPr>
        <p:txBody>
          <a:bodyPr wrap="square" lIns="0" tIns="0" rIns="0" bIns="0" anchor="b">
            <a:spAutoFit/>
          </a:bodyPr>
          <a:lstStyle>
            <a:lvl1pPr>
              <a:defRPr b="0" i="0">
                <a:solidFill>
                  <a:srgbClr val="003A82"/>
                </a:solidFill>
              </a:defRPr>
            </a:lvl1pPr>
          </a:lstStyle>
          <a:p>
            <a:r>
              <a:rPr lang="en-US"/>
              <a:t>Presentation title</a:t>
            </a:r>
            <a:endParaRPr/>
          </a:p>
        </p:txBody>
      </p:sp>
      <p:sp>
        <p:nvSpPr>
          <p:cNvPr id="13" name="Text Placeholder 23"/>
          <p:cNvSpPr>
            <a:spLocks noGrp="1"/>
          </p:cNvSpPr>
          <p:nvPr>
            <p:ph type="body" sz="quarter" idx="10"/>
          </p:nvPr>
        </p:nvSpPr>
        <p:spPr>
          <a:xfrm>
            <a:off x="571846" y="1033846"/>
            <a:ext cx="3780000" cy="4502943"/>
          </a:xfrm>
          <a:prstGeom prst="rect">
            <a:avLst/>
          </a:prstGeom>
          <a:noFill/>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rgbClr val="003A82"/>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Edit Master text styles</a:t>
            </a:r>
          </a:p>
        </p:txBody>
      </p:sp>
    </p:spTree>
    <p:extLst>
      <p:ext uri="{BB962C8B-B14F-4D97-AF65-F5344CB8AC3E}">
        <p14:creationId xmlns:p14="http://schemas.microsoft.com/office/powerpoint/2010/main" val="2074327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CB66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B493FC-AF18-6743-81D8-972968B675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7" y="-185979"/>
            <a:ext cx="12189023" cy="6858000"/>
          </a:xfrm>
          <a:prstGeom prst="rect">
            <a:avLst/>
          </a:prstGeom>
        </p:spPr>
      </p:pic>
      <p:sp>
        <p:nvSpPr>
          <p:cNvPr id="11" name="Holder 2">
            <a:extLst>
              <a:ext uri="{FF2B5EF4-FFF2-40B4-BE49-F238E27FC236}">
                <a16:creationId xmlns:a16="http://schemas.microsoft.com/office/drawing/2014/main" id="{C11F5228-50B4-9340-A6DC-663EE653E39F}"/>
              </a:ext>
            </a:extLst>
          </p:cNvPr>
          <p:cNvSpPr>
            <a:spLocks noGrp="1"/>
          </p:cNvSpPr>
          <p:nvPr>
            <p:ph type="ctrTitle" hasCustomPrompt="1"/>
          </p:nvPr>
        </p:nvSpPr>
        <p:spPr>
          <a:xfrm>
            <a:off x="769243" y="1402410"/>
            <a:ext cx="5750325" cy="1354217"/>
          </a:xfrm>
          <a:prstGeom prst="rect">
            <a:avLst/>
          </a:prstGeom>
        </p:spPr>
        <p:txBody>
          <a:bodyPr wrap="square" lIns="0" tIns="0" rIns="0" bIns="0" anchor="b">
            <a:spAutoFit/>
          </a:bodyPr>
          <a:lstStyle>
            <a:lvl1pPr>
              <a:defRPr sz="4400" b="1" i="0">
                <a:solidFill>
                  <a:srgbClr val="003A82"/>
                </a:solidFill>
                <a:latin typeface="Nunito Sans Black" pitchFamily="2" charset="77"/>
              </a:defRPr>
            </a:lvl1pPr>
          </a:lstStyle>
          <a:p>
            <a:r>
              <a:rPr lang="en-US"/>
              <a:t>Insert presentation title here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Light Image right 2">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571846" y="309174"/>
            <a:ext cx="5750325" cy="207749"/>
          </a:xfrm>
          <a:prstGeom prst="rect">
            <a:avLst/>
          </a:prstGeom>
        </p:spPr>
        <p:txBody>
          <a:bodyPr wrap="square" lIns="0" tIns="0" rIns="0" bIns="0" anchor="b">
            <a:spAutoFit/>
          </a:bodyPr>
          <a:lstStyle>
            <a:lvl1pPr>
              <a:defRPr b="0" i="0">
                <a:solidFill>
                  <a:srgbClr val="003A82"/>
                </a:solidFill>
              </a:defRPr>
            </a:lvl1pPr>
          </a:lstStyle>
          <a:p>
            <a:r>
              <a:rPr lang="en-US"/>
              <a:t>Presentation title</a:t>
            </a:r>
            <a:endParaRPr/>
          </a:p>
        </p:txBody>
      </p:sp>
      <p:pic>
        <p:nvPicPr>
          <p:cNvPr id="6" name="Picture 5">
            <a:extLst>
              <a:ext uri="{FF2B5EF4-FFF2-40B4-BE49-F238E27FC236}">
                <a16:creationId xmlns:a16="http://schemas.microsoft.com/office/drawing/2014/main" id="{8071C2E0-2261-774D-8611-171109C41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13" name="Text Placeholder 23"/>
          <p:cNvSpPr>
            <a:spLocks noGrp="1"/>
          </p:cNvSpPr>
          <p:nvPr>
            <p:ph type="body" sz="quarter" idx="10"/>
          </p:nvPr>
        </p:nvSpPr>
        <p:spPr>
          <a:xfrm>
            <a:off x="571846" y="1033846"/>
            <a:ext cx="3780000" cy="4502943"/>
          </a:xfrm>
          <a:prstGeom prst="rect">
            <a:avLst/>
          </a:prstGeom>
          <a:noFill/>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rgbClr val="003A82"/>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Edit Master text styles</a:t>
            </a:r>
          </a:p>
        </p:txBody>
      </p:sp>
    </p:spTree>
    <p:extLst>
      <p:ext uri="{BB962C8B-B14F-4D97-AF65-F5344CB8AC3E}">
        <p14:creationId xmlns:p14="http://schemas.microsoft.com/office/powerpoint/2010/main" val="3320949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Light Image right 2">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AC9701-8B94-654B-93DA-5E9802213C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15" name="Picture Placeholder 10">
            <a:extLst>
              <a:ext uri="{FF2B5EF4-FFF2-40B4-BE49-F238E27FC236}">
                <a16:creationId xmlns:a16="http://schemas.microsoft.com/office/drawing/2014/main" id="{E497EFFB-9C44-2846-B458-E5635F28CF8E}"/>
              </a:ext>
            </a:extLst>
          </p:cNvPr>
          <p:cNvSpPr>
            <a:spLocks noGrp="1"/>
          </p:cNvSpPr>
          <p:nvPr>
            <p:ph type="pic" sz="quarter" idx="11" hasCustomPrompt="1"/>
          </p:nvPr>
        </p:nvSpPr>
        <p:spPr>
          <a:xfrm>
            <a:off x="6096000" y="0"/>
            <a:ext cx="6096000" cy="6858000"/>
          </a:xfrm>
          <a:noFill/>
        </p:spPr>
        <p:txBody>
          <a:bodyPr anchor="ctr" anchorCtr="1"/>
          <a:lstStyle>
            <a:lvl1pPr marL="10800" marR="0" indent="0" algn="ctr" defTabSz="914400" eaLnBrk="1" fontAlgn="auto" latinLnBrk="0" hangingPunct="1">
              <a:lnSpc>
                <a:spcPct val="100000"/>
              </a:lnSpc>
              <a:spcBef>
                <a:spcPts val="0"/>
              </a:spcBef>
              <a:spcAft>
                <a:spcPts val="0"/>
              </a:spcAft>
              <a:buClr>
                <a:schemeClr val="tx1"/>
              </a:buClr>
              <a:buSzPct val="125000"/>
              <a:buFontTx/>
              <a:buNone/>
              <a:tabLst/>
              <a:defRPr>
                <a:solidFill>
                  <a:schemeClr val="bg1"/>
                </a:solidFill>
              </a:defRPr>
            </a:lvl1pPr>
          </a:lstStyle>
          <a:p>
            <a:r>
              <a:rPr lang="en-US"/>
              <a:t>Click to insert image</a:t>
            </a:r>
          </a:p>
          <a:p>
            <a:pPr marL="10800" marR="0" lvl="0" indent="0" defTabSz="914400" eaLnBrk="1" fontAlgn="auto" latinLnBrk="0" hangingPunct="1">
              <a:lnSpc>
                <a:spcPct val="100000"/>
              </a:lnSpc>
              <a:spcBef>
                <a:spcPts val="0"/>
              </a:spcBef>
              <a:spcAft>
                <a:spcPts val="0"/>
              </a:spcAft>
              <a:buClr>
                <a:schemeClr val="tx1"/>
              </a:buClr>
              <a:buSzPct val="125000"/>
              <a:buFontTx/>
              <a:buNone/>
              <a:tabLst/>
              <a:defRPr/>
            </a:pPr>
            <a:r>
              <a:rPr lang="en-GB"/>
              <a:t>The optimum image size is 640 x 720 pixels at 96 dpi</a:t>
            </a:r>
          </a:p>
          <a:p>
            <a:endParaRPr lang="en-US"/>
          </a:p>
        </p:txBody>
      </p:sp>
      <p:sp>
        <p:nvSpPr>
          <p:cNvPr id="16" name="Text Placeholder 23">
            <a:extLst>
              <a:ext uri="{FF2B5EF4-FFF2-40B4-BE49-F238E27FC236}">
                <a16:creationId xmlns:a16="http://schemas.microsoft.com/office/drawing/2014/main" id="{92408C34-8CAA-F44D-B737-E73A4B057886}"/>
              </a:ext>
            </a:extLst>
          </p:cNvPr>
          <p:cNvSpPr>
            <a:spLocks noGrp="1"/>
          </p:cNvSpPr>
          <p:nvPr>
            <p:ph type="body" sz="quarter" idx="12" hasCustomPrompt="1"/>
          </p:nvPr>
        </p:nvSpPr>
        <p:spPr>
          <a:xfrm>
            <a:off x="710150" y="1361740"/>
            <a:ext cx="4039562" cy="4502943"/>
          </a:xfrm>
          <a:prstGeom prst="rect">
            <a:avLst/>
          </a:prstGeom>
          <a:noFill/>
        </p:spPr>
        <p:txBody>
          <a:bodyPr>
            <a:noAutofit/>
          </a:bodyPr>
          <a:lstStyle>
            <a:lvl1pPr marL="10800" marR="3810" indent="0" algn="l" defTabSz="685800" rtl="0" eaLnBrk="1" fontAlgn="auto" latinLnBrk="0" hangingPunct="1">
              <a:lnSpc>
                <a:spcPts val="1950"/>
              </a:lnSpc>
              <a:spcBef>
                <a:spcPts val="315"/>
              </a:spcBef>
              <a:spcAft>
                <a:spcPts val="0"/>
              </a:spcAft>
              <a:buClr>
                <a:schemeClr val="tx1"/>
              </a:buClr>
              <a:buSzPct val="125000"/>
              <a:buFont typeface="Arial" panose="020B0604020202020204" pitchFamily="34" charset="0"/>
              <a:buNone/>
              <a:tabLst/>
              <a:defRPr lang="en-GB" sz="1800" b="0" i="0" u="none" dirty="0">
                <a:solidFill>
                  <a:schemeClr val="bg1"/>
                </a:solidFill>
                <a:latin typeface="Arboria Medium" panose="02000000000000000000" pitchFamily="2" charset="77"/>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marL="10800" marR="3810" lvl="0" indent="0" algn="l" defTabSz="685800" rtl="0" eaLnBrk="1" fontAlgn="auto" latinLnBrk="0" hangingPunct="1">
              <a:lnSpc>
                <a:spcPts val="1950"/>
              </a:lnSpc>
              <a:spcBef>
                <a:spcPts val="315"/>
              </a:spcBef>
              <a:spcAft>
                <a:spcPts val="0"/>
              </a:spcAft>
              <a:buClr>
                <a:schemeClr val="tx1"/>
              </a:buClr>
              <a:buSzPct val="125000"/>
              <a:buFont typeface="Arial" panose="020B0604020202020204" pitchFamily="34" charset="0"/>
              <a:buNone/>
              <a:tabLst/>
              <a:defRPr/>
            </a:pPr>
            <a:r>
              <a:rPr lang="en-US" b="1" i="0">
                <a:latin typeface="Nunito Sans Black" pitchFamily="2" charset="77"/>
              </a:rPr>
              <a:t>Like dolphins, we don’t travel alone. We’re a team- working as closely as a pod of dolphins, looking after each other. That means you too.</a:t>
            </a:r>
          </a:p>
        </p:txBody>
      </p:sp>
      <p:sp>
        <p:nvSpPr>
          <p:cNvPr id="12" name="Holder 2">
            <a:extLst>
              <a:ext uri="{FF2B5EF4-FFF2-40B4-BE49-F238E27FC236}">
                <a16:creationId xmlns:a16="http://schemas.microsoft.com/office/drawing/2014/main" id="{DBD3421F-1BBA-3B49-BA1F-2BD1C34C6FD1}"/>
              </a:ext>
            </a:extLst>
          </p:cNvPr>
          <p:cNvSpPr>
            <a:spLocks noGrp="1"/>
          </p:cNvSpPr>
          <p:nvPr>
            <p:ph type="ctrTitle" hasCustomPrompt="1"/>
          </p:nvPr>
        </p:nvSpPr>
        <p:spPr>
          <a:xfrm>
            <a:off x="710150" y="865346"/>
            <a:ext cx="5750325" cy="369332"/>
          </a:xfrm>
          <a:prstGeom prst="rect">
            <a:avLst/>
          </a:prstGeom>
        </p:spPr>
        <p:txBody>
          <a:bodyPr wrap="square" lIns="0" tIns="0" rIns="0" bIns="0" anchor="b">
            <a:spAutoFit/>
          </a:bodyPr>
          <a:lstStyle>
            <a:lvl1pPr>
              <a:defRPr sz="2400" b="1" i="0">
                <a:solidFill>
                  <a:srgbClr val="003A82"/>
                </a:solidFill>
              </a:defRPr>
            </a:lvl1pPr>
          </a:lstStyle>
          <a:p>
            <a:r>
              <a:rPr lang="en-US"/>
              <a:t>Title here</a:t>
            </a:r>
            <a:endParaRPr/>
          </a:p>
        </p:txBody>
      </p:sp>
    </p:spTree>
    <p:extLst>
      <p:ext uri="{BB962C8B-B14F-4D97-AF65-F5344CB8AC3E}">
        <p14:creationId xmlns:p14="http://schemas.microsoft.com/office/powerpoint/2010/main" val="2437049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Title and text content 1Col">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D5B714-5B67-1042-8D38-C9CBD6F2DA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3" name="Text Placeholder 2">
            <a:extLst>
              <a:ext uri="{FF2B5EF4-FFF2-40B4-BE49-F238E27FC236}">
                <a16:creationId xmlns:a16="http://schemas.microsoft.com/office/drawing/2014/main" id="{EB078B92-C8DD-BB48-99D4-CF1F0BBABFCE}"/>
              </a:ext>
            </a:extLst>
          </p:cNvPr>
          <p:cNvSpPr>
            <a:spLocks noGrp="1"/>
          </p:cNvSpPr>
          <p:nvPr>
            <p:ph type="body" sz="quarter" idx="12" hasCustomPrompt="1"/>
          </p:nvPr>
        </p:nvSpPr>
        <p:spPr>
          <a:xfrm>
            <a:off x="3444874" y="2148948"/>
            <a:ext cx="5302250" cy="890587"/>
          </a:xfrm>
          <a:noFill/>
        </p:spPr>
        <p:txBody>
          <a:bodyPr>
            <a:noAutofit/>
          </a:bodyPr>
          <a:lstStyle>
            <a:lvl1pPr marL="10800" indent="0" algn="ctr">
              <a:buFontTx/>
              <a:buNone/>
              <a:defRPr sz="8000" b="1" i="0">
                <a:solidFill>
                  <a:srgbClr val="003A82"/>
                </a:solidFill>
                <a:latin typeface="Nunito Sans Black" pitchFamily="2" charset="77"/>
              </a:defRPr>
            </a:lvl1pPr>
          </a:lstStyle>
          <a:p>
            <a:pPr lvl="0"/>
            <a:r>
              <a:rPr lang="en-GB"/>
              <a:t>Thank you</a:t>
            </a:r>
            <a:endParaRPr lang="en-US"/>
          </a:p>
        </p:txBody>
      </p:sp>
    </p:spTree>
    <p:extLst>
      <p:ext uri="{BB962C8B-B14F-4D97-AF65-F5344CB8AC3E}">
        <p14:creationId xmlns:p14="http://schemas.microsoft.com/office/powerpoint/2010/main" val="1195033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4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853392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5AAA5-1ECB-FF7A-B77C-A213D7CC05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D1C031-F88D-FF2B-7E9D-8476CC3EF2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591361-4125-5183-6BFD-620C781F85EE}"/>
              </a:ext>
            </a:extLst>
          </p:cNvPr>
          <p:cNvSpPr>
            <a:spLocks noGrp="1"/>
          </p:cNvSpPr>
          <p:nvPr>
            <p:ph type="dt" sz="half" idx="10"/>
          </p:nvPr>
        </p:nvSpPr>
        <p:spPr/>
        <p:txBody>
          <a:bodyPr/>
          <a:lstStyle/>
          <a:p>
            <a:fld id="{84D182E3-3765-4032-83D0-CDAF4A70B9FF}" type="datetimeFigureOut">
              <a:rPr lang="en-GB" smtClean="0"/>
              <a:t>30/03/26</a:t>
            </a:fld>
            <a:endParaRPr lang="en-GB"/>
          </a:p>
        </p:txBody>
      </p:sp>
      <p:sp>
        <p:nvSpPr>
          <p:cNvPr id="5" name="Footer Placeholder 4">
            <a:extLst>
              <a:ext uri="{FF2B5EF4-FFF2-40B4-BE49-F238E27FC236}">
                <a16:creationId xmlns:a16="http://schemas.microsoft.com/office/drawing/2014/main" id="{32A1645C-2503-B35A-D3C6-EE8961F9A2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8B2022-D458-DBF5-849F-D6D3914CB7A9}"/>
              </a:ext>
            </a:extLst>
          </p:cNvPr>
          <p:cNvSpPr>
            <a:spLocks noGrp="1"/>
          </p:cNvSpPr>
          <p:nvPr>
            <p:ph type="sldNum" sz="quarter" idx="12"/>
          </p:nvPr>
        </p:nvSpPr>
        <p:spPr/>
        <p:txBody>
          <a:bodyPr/>
          <a:lstStyle/>
          <a:p>
            <a:fld id="{96EB5117-5BB3-4246-B0C1-A922E7C6C2F7}" type="slidenum">
              <a:rPr lang="en-GB" smtClean="0"/>
              <a:t>‹#›</a:t>
            </a:fld>
            <a:endParaRPr lang="en-GB"/>
          </a:p>
        </p:txBody>
      </p:sp>
    </p:spTree>
    <p:extLst>
      <p:ext uri="{BB962C8B-B14F-4D97-AF65-F5344CB8AC3E}">
        <p14:creationId xmlns:p14="http://schemas.microsoft.com/office/powerpoint/2010/main" val="1719177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A181A-8BBB-0B14-4230-0B64BBD649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1C9DDA-3A4A-0640-E1C5-24FBF3CB49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0C608C-FA49-39D1-8D97-5622D5FC5926}"/>
              </a:ext>
            </a:extLst>
          </p:cNvPr>
          <p:cNvSpPr>
            <a:spLocks noGrp="1"/>
          </p:cNvSpPr>
          <p:nvPr>
            <p:ph type="dt" sz="half" idx="10"/>
          </p:nvPr>
        </p:nvSpPr>
        <p:spPr/>
        <p:txBody>
          <a:bodyPr/>
          <a:lstStyle/>
          <a:p>
            <a:fld id="{84D182E3-3765-4032-83D0-CDAF4A70B9FF}" type="datetimeFigureOut">
              <a:rPr lang="en-GB" smtClean="0"/>
              <a:t>30/03/26</a:t>
            </a:fld>
            <a:endParaRPr lang="en-GB"/>
          </a:p>
        </p:txBody>
      </p:sp>
      <p:sp>
        <p:nvSpPr>
          <p:cNvPr id="5" name="Footer Placeholder 4">
            <a:extLst>
              <a:ext uri="{FF2B5EF4-FFF2-40B4-BE49-F238E27FC236}">
                <a16:creationId xmlns:a16="http://schemas.microsoft.com/office/drawing/2014/main" id="{FAC49BEE-F6FC-8010-86C3-A92247D55B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70278-3654-400B-4E73-16E0F832AD45}"/>
              </a:ext>
            </a:extLst>
          </p:cNvPr>
          <p:cNvSpPr>
            <a:spLocks noGrp="1"/>
          </p:cNvSpPr>
          <p:nvPr>
            <p:ph type="sldNum" sz="quarter" idx="12"/>
          </p:nvPr>
        </p:nvSpPr>
        <p:spPr/>
        <p:txBody>
          <a:bodyPr/>
          <a:lstStyle/>
          <a:p>
            <a:fld id="{96EB5117-5BB3-4246-B0C1-A922E7C6C2F7}" type="slidenum">
              <a:rPr lang="en-GB" smtClean="0"/>
              <a:t>‹#›</a:t>
            </a:fld>
            <a:endParaRPr lang="en-GB"/>
          </a:p>
        </p:txBody>
      </p:sp>
    </p:spTree>
    <p:extLst>
      <p:ext uri="{BB962C8B-B14F-4D97-AF65-F5344CB8AC3E}">
        <p14:creationId xmlns:p14="http://schemas.microsoft.com/office/powerpoint/2010/main" val="278775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0BAF-D69E-48CE-038E-D99C817893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90063C-67A2-E7D6-4DEC-740D314EA5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F7DACCE-7DE6-85E9-FBFC-C95D17E62A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7176A7-B79D-471F-DE1E-7586F157A9CB}"/>
              </a:ext>
            </a:extLst>
          </p:cNvPr>
          <p:cNvSpPr>
            <a:spLocks noGrp="1"/>
          </p:cNvSpPr>
          <p:nvPr>
            <p:ph type="dt" sz="half" idx="10"/>
          </p:nvPr>
        </p:nvSpPr>
        <p:spPr/>
        <p:txBody>
          <a:bodyPr/>
          <a:lstStyle/>
          <a:p>
            <a:fld id="{84D182E3-3765-4032-83D0-CDAF4A70B9FF}" type="datetimeFigureOut">
              <a:rPr lang="en-GB" smtClean="0"/>
              <a:t>30/03/26</a:t>
            </a:fld>
            <a:endParaRPr lang="en-GB"/>
          </a:p>
        </p:txBody>
      </p:sp>
      <p:sp>
        <p:nvSpPr>
          <p:cNvPr id="6" name="Footer Placeholder 5">
            <a:extLst>
              <a:ext uri="{FF2B5EF4-FFF2-40B4-BE49-F238E27FC236}">
                <a16:creationId xmlns:a16="http://schemas.microsoft.com/office/drawing/2014/main" id="{8DEB121C-28EF-CC76-C5A3-A65D5E5C60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560C61-BF69-7027-6B06-C4E593DF5921}"/>
              </a:ext>
            </a:extLst>
          </p:cNvPr>
          <p:cNvSpPr>
            <a:spLocks noGrp="1"/>
          </p:cNvSpPr>
          <p:nvPr>
            <p:ph type="sldNum" sz="quarter" idx="12"/>
          </p:nvPr>
        </p:nvSpPr>
        <p:spPr/>
        <p:txBody>
          <a:bodyPr/>
          <a:lstStyle/>
          <a:p>
            <a:fld id="{96EB5117-5BB3-4246-B0C1-A922E7C6C2F7}" type="slidenum">
              <a:rPr lang="en-GB" smtClean="0"/>
              <a:t>‹#›</a:t>
            </a:fld>
            <a:endParaRPr lang="en-GB"/>
          </a:p>
        </p:txBody>
      </p:sp>
    </p:spTree>
    <p:extLst>
      <p:ext uri="{BB962C8B-B14F-4D97-AF65-F5344CB8AC3E}">
        <p14:creationId xmlns:p14="http://schemas.microsoft.com/office/powerpoint/2010/main" val="354267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99EB-65D5-536D-B031-D110DB62291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6C4110-7D0E-0FE9-71C8-580567B807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BE61CC-1779-C416-BBB8-6492665984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3550EB-3EFE-B830-9F2D-B50BCE0ADD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EAF4BC-3FCB-6EC2-7083-C619D5D6F5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77A0D5-B3EB-1E16-5DCE-FEB294DAA4A4}"/>
              </a:ext>
            </a:extLst>
          </p:cNvPr>
          <p:cNvSpPr>
            <a:spLocks noGrp="1"/>
          </p:cNvSpPr>
          <p:nvPr>
            <p:ph type="dt" sz="half" idx="10"/>
          </p:nvPr>
        </p:nvSpPr>
        <p:spPr/>
        <p:txBody>
          <a:bodyPr/>
          <a:lstStyle/>
          <a:p>
            <a:fld id="{84D182E3-3765-4032-83D0-CDAF4A70B9FF}" type="datetimeFigureOut">
              <a:rPr lang="en-GB" smtClean="0"/>
              <a:t>30/03/26</a:t>
            </a:fld>
            <a:endParaRPr lang="en-GB"/>
          </a:p>
        </p:txBody>
      </p:sp>
      <p:sp>
        <p:nvSpPr>
          <p:cNvPr id="8" name="Footer Placeholder 7">
            <a:extLst>
              <a:ext uri="{FF2B5EF4-FFF2-40B4-BE49-F238E27FC236}">
                <a16:creationId xmlns:a16="http://schemas.microsoft.com/office/drawing/2014/main" id="{B41A8B22-42AB-D103-AAB8-6641B252A1C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84964D-8B17-2353-0EC5-AC9BA75842B5}"/>
              </a:ext>
            </a:extLst>
          </p:cNvPr>
          <p:cNvSpPr>
            <a:spLocks noGrp="1"/>
          </p:cNvSpPr>
          <p:nvPr>
            <p:ph type="sldNum" sz="quarter" idx="12"/>
          </p:nvPr>
        </p:nvSpPr>
        <p:spPr/>
        <p:txBody>
          <a:bodyPr/>
          <a:lstStyle/>
          <a:p>
            <a:fld id="{96EB5117-5BB3-4246-B0C1-A922E7C6C2F7}" type="slidenum">
              <a:rPr lang="en-GB" smtClean="0"/>
              <a:t>‹#›</a:t>
            </a:fld>
            <a:endParaRPr lang="en-GB"/>
          </a:p>
        </p:txBody>
      </p:sp>
    </p:spTree>
    <p:extLst>
      <p:ext uri="{BB962C8B-B14F-4D97-AF65-F5344CB8AC3E}">
        <p14:creationId xmlns:p14="http://schemas.microsoft.com/office/powerpoint/2010/main" val="236445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34DA4-27D8-0977-19D2-19ACCAC5BE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8F7873-8C1C-D842-E0E9-10B102248319}"/>
              </a:ext>
            </a:extLst>
          </p:cNvPr>
          <p:cNvSpPr>
            <a:spLocks noGrp="1"/>
          </p:cNvSpPr>
          <p:nvPr>
            <p:ph type="dt" sz="half" idx="10"/>
          </p:nvPr>
        </p:nvSpPr>
        <p:spPr/>
        <p:txBody>
          <a:bodyPr/>
          <a:lstStyle/>
          <a:p>
            <a:fld id="{84D182E3-3765-4032-83D0-CDAF4A70B9FF}" type="datetimeFigureOut">
              <a:rPr lang="en-GB" smtClean="0"/>
              <a:t>30/03/26</a:t>
            </a:fld>
            <a:endParaRPr lang="en-GB"/>
          </a:p>
        </p:txBody>
      </p:sp>
      <p:sp>
        <p:nvSpPr>
          <p:cNvPr id="4" name="Footer Placeholder 3">
            <a:extLst>
              <a:ext uri="{FF2B5EF4-FFF2-40B4-BE49-F238E27FC236}">
                <a16:creationId xmlns:a16="http://schemas.microsoft.com/office/drawing/2014/main" id="{F4EF4953-CCFF-34F2-7E3D-650FFA94FE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EC2B135-FF7F-3002-E3CA-282EB33A8525}"/>
              </a:ext>
            </a:extLst>
          </p:cNvPr>
          <p:cNvSpPr>
            <a:spLocks noGrp="1"/>
          </p:cNvSpPr>
          <p:nvPr>
            <p:ph type="sldNum" sz="quarter" idx="12"/>
          </p:nvPr>
        </p:nvSpPr>
        <p:spPr/>
        <p:txBody>
          <a:bodyPr/>
          <a:lstStyle/>
          <a:p>
            <a:fld id="{96EB5117-5BB3-4246-B0C1-A922E7C6C2F7}" type="slidenum">
              <a:rPr lang="en-GB" smtClean="0"/>
              <a:t>‹#›</a:t>
            </a:fld>
            <a:endParaRPr lang="en-GB"/>
          </a:p>
        </p:txBody>
      </p:sp>
    </p:spTree>
    <p:extLst>
      <p:ext uri="{BB962C8B-B14F-4D97-AF65-F5344CB8AC3E}">
        <p14:creationId xmlns:p14="http://schemas.microsoft.com/office/powerpoint/2010/main" val="2264828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12D6AC-F2D9-4AB4-9E24-2F13461A987D}"/>
              </a:ext>
            </a:extLst>
          </p:cNvPr>
          <p:cNvSpPr>
            <a:spLocks noGrp="1"/>
          </p:cNvSpPr>
          <p:nvPr>
            <p:ph type="dt" sz="half" idx="10"/>
          </p:nvPr>
        </p:nvSpPr>
        <p:spPr/>
        <p:txBody>
          <a:bodyPr/>
          <a:lstStyle/>
          <a:p>
            <a:fld id="{84D182E3-3765-4032-83D0-CDAF4A70B9FF}" type="datetimeFigureOut">
              <a:rPr lang="en-GB" smtClean="0"/>
              <a:t>30/03/26</a:t>
            </a:fld>
            <a:endParaRPr lang="en-GB"/>
          </a:p>
        </p:txBody>
      </p:sp>
      <p:sp>
        <p:nvSpPr>
          <p:cNvPr id="3" name="Footer Placeholder 2">
            <a:extLst>
              <a:ext uri="{FF2B5EF4-FFF2-40B4-BE49-F238E27FC236}">
                <a16:creationId xmlns:a16="http://schemas.microsoft.com/office/drawing/2014/main" id="{E86DDD1D-6E6D-D291-37C1-BEB9AA91787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187BC20-5005-338E-A55A-9807C711A453}"/>
              </a:ext>
            </a:extLst>
          </p:cNvPr>
          <p:cNvSpPr>
            <a:spLocks noGrp="1"/>
          </p:cNvSpPr>
          <p:nvPr>
            <p:ph type="sldNum" sz="quarter" idx="12"/>
          </p:nvPr>
        </p:nvSpPr>
        <p:spPr/>
        <p:txBody>
          <a:bodyPr/>
          <a:lstStyle/>
          <a:p>
            <a:fld id="{96EB5117-5BB3-4246-B0C1-A922E7C6C2F7}" type="slidenum">
              <a:rPr lang="en-GB" smtClean="0"/>
              <a:t>‹#›</a:t>
            </a:fld>
            <a:endParaRPr lang="en-GB"/>
          </a:p>
        </p:txBody>
      </p:sp>
    </p:spTree>
    <p:extLst>
      <p:ext uri="{BB962C8B-B14F-4D97-AF65-F5344CB8AC3E}">
        <p14:creationId xmlns:p14="http://schemas.microsoft.com/office/powerpoint/2010/main" val="280894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B49E-0A83-F5E4-9402-8723F65DE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FEE0A8-47A7-3E61-805B-03E1CE3E9C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C44FBD-82A6-B687-58A4-EA88E5B88E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CFD7C-AD92-84BE-09A9-2BE34B4C0046}"/>
              </a:ext>
            </a:extLst>
          </p:cNvPr>
          <p:cNvSpPr>
            <a:spLocks noGrp="1"/>
          </p:cNvSpPr>
          <p:nvPr>
            <p:ph type="dt" sz="half" idx="10"/>
          </p:nvPr>
        </p:nvSpPr>
        <p:spPr/>
        <p:txBody>
          <a:bodyPr/>
          <a:lstStyle/>
          <a:p>
            <a:fld id="{84D182E3-3765-4032-83D0-CDAF4A70B9FF}" type="datetimeFigureOut">
              <a:rPr lang="en-GB" smtClean="0"/>
              <a:t>30/03/26</a:t>
            </a:fld>
            <a:endParaRPr lang="en-GB"/>
          </a:p>
        </p:txBody>
      </p:sp>
      <p:sp>
        <p:nvSpPr>
          <p:cNvPr id="6" name="Footer Placeholder 5">
            <a:extLst>
              <a:ext uri="{FF2B5EF4-FFF2-40B4-BE49-F238E27FC236}">
                <a16:creationId xmlns:a16="http://schemas.microsoft.com/office/drawing/2014/main" id="{ECFCFBB5-351E-C0A2-30EC-A2314C1A23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583570-87B9-9673-FFEF-1AB5BC1FEDE9}"/>
              </a:ext>
            </a:extLst>
          </p:cNvPr>
          <p:cNvSpPr>
            <a:spLocks noGrp="1"/>
          </p:cNvSpPr>
          <p:nvPr>
            <p:ph type="sldNum" sz="quarter" idx="12"/>
          </p:nvPr>
        </p:nvSpPr>
        <p:spPr/>
        <p:txBody>
          <a:bodyPr/>
          <a:lstStyle/>
          <a:p>
            <a:fld id="{96EB5117-5BB3-4246-B0C1-A922E7C6C2F7}" type="slidenum">
              <a:rPr lang="en-GB" smtClean="0"/>
              <a:t>‹#›</a:t>
            </a:fld>
            <a:endParaRPr lang="en-GB"/>
          </a:p>
        </p:txBody>
      </p:sp>
    </p:spTree>
    <p:extLst>
      <p:ext uri="{BB962C8B-B14F-4D97-AF65-F5344CB8AC3E}">
        <p14:creationId xmlns:p14="http://schemas.microsoft.com/office/powerpoint/2010/main" val="2840900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A94E5-CC01-263B-E578-B7E1D55FC6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80177F6-02C0-7105-9502-FC7C6D5796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253CAE-6792-4CE3-65D3-125BE04D9D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FA9F2-4CA2-CDF9-C233-AFCBAF03D973}"/>
              </a:ext>
            </a:extLst>
          </p:cNvPr>
          <p:cNvSpPr>
            <a:spLocks noGrp="1"/>
          </p:cNvSpPr>
          <p:nvPr>
            <p:ph type="dt" sz="half" idx="10"/>
          </p:nvPr>
        </p:nvSpPr>
        <p:spPr/>
        <p:txBody>
          <a:bodyPr/>
          <a:lstStyle/>
          <a:p>
            <a:fld id="{84D182E3-3765-4032-83D0-CDAF4A70B9FF}" type="datetimeFigureOut">
              <a:rPr lang="en-GB" smtClean="0"/>
              <a:t>30/03/26</a:t>
            </a:fld>
            <a:endParaRPr lang="en-GB"/>
          </a:p>
        </p:txBody>
      </p:sp>
      <p:sp>
        <p:nvSpPr>
          <p:cNvPr id="6" name="Footer Placeholder 5">
            <a:extLst>
              <a:ext uri="{FF2B5EF4-FFF2-40B4-BE49-F238E27FC236}">
                <a16:creationId xmlns:a16="http://schemas.microsoft.com/office/drawing/2014/main" id="{0C5155A4-9987-9112-98F9-1E52610055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A04D46-D193-0315-7F23-8DCC35934E39}"/>
              </a:ext>
            </a:extLst>
          </p:cNvPr>
          <p:cNvSpPr>
            <a:spLocks noGrp="1"/>
          </p:cNvSpPr>
          <p:nvPr>
            <p:ph type="sldNum" sz="quarter" idx="12"/>
          </p:nvPr>
        </p:nvSpPr>
        <p:spPr/>
        <p:txBody>
          <a:bodyPr/>
          <a:lstStyle/>
          <a:p>
            <a:fld id="{96EB5117-5BB3-4246-B0C1-A922E7C6C2F7}" type="slidenum">
              <a:rPr lang="en-GB" smtClean="0"/>
              <a:t>‹#›</a:t>
            </a:fld>
            <a:endParaRPr lang="en-GB"/>
          </a:p>
        </p:txBody>
      </p:sp>
    </p:spTree>
    <p:extLst>
      <p:ext uri="{BB962C8B-B14F-4D97-AF65-F5344CB8AC3E}">
        <p14:creationId xmlns:p14="http://schemas.microsoft.com/office/powerpoint/2010/main" val="228538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6260C5-77F5-66AB-7A3A-DBB83D2CCA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331E8E-AB65-CD5A-95B8-8035ACE2F9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C08D4C-E4F4-AA7A-9535-2BD9D2B65D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D182E3-3765-4032-83D0-CDAF4A70B9FF}" type="datetimeFigureOut">
              <a:rPr lang="en-GB" smtClean="0"/>
              <a:t>30/03/26</a:t>
            </a:fld>
            <a:endParaRPr lang="en-GB"/>
          </a:p>
        </p:txBody>
      </p:sp>
      <p:sp>
        <p:nvSpPr>
          <p:cNvPr id="5" name="Footer Placeholder 4">
            <a:extLst>
              <a:ext uri="{FF2B5EF4-FFF2-40B4-BE49-F238E27FC236}">
                <a16:creationId xmlns:a16="http://schemas.microsoft.com/office/drawing/2014/main" id="{50FB0D2B-EE03-8397-EC69-66474E59E4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2AA74EC-EF47-02A4-05D6-2B0320043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EB5117-5BB3-4246-B0C1-A922E7C6C2F7}" type="slidenum">
              <a:rPr lang="en-GB" smtClean="0"/>
              <a:t>‹#›</a:t>
            </a:fld>
            <a:endParaRPr lang="en-GB"/>
          </a:p>
        </p:txBody>
      </p:sp>
    </p:spTree>
    <p:extLst>
      <p:ext uri="{BB962C8B-B14F-4D97-AF65-F5344CB8AC3E}">
        <p14:creationId xmlns:p14="http://schemas.microsoft.com/office/powerpoint/2010/main" val="400159072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rgbClr val="003A82"/>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a:solidFill>
            <a:schemeClr val="bg1"/>
          </a:solidFill>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2">
            <a:extLst>
              <a:ext uri="{FF2B5EF4-FFF2-40B4-BE49-F238E27FC236}">
                <a16:creationId xmlns:a16="http://schemas.microsoft.com/office/drawing/2014/main" id="{61430CE6-1867-4144-A4CE-5B9F4115D8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3A82"/>
                </a:solidFill>
              </a:defRPr>
            </a:lvl1pPr>
          </a:lstStyle>
          <a:p>
            <a:fld id="{B65D3B8C-D2E3-8945-B281-83306306D1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729" r:id="rId2"/>
    <p:sldLayoutId id="2147483661" r:id="rId3"/>
    <p:sldLayoutId id="2147483736" r:id="rId4"/>
    <p:sldLayoutId id="2147483735" r:id="rId5"/>
    <p:sldLayoutId id="2147483731" r:id="rId6"/>
    <p:sldLayoutId id="2147483737" r:id="rId7"/>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1"/>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27" userDrawn="1">
          <p15:clr>
            <a:srgbClr val="F26B43"/>
          </p15:clr>
        </p15:guide>
        <p15:guide id="3" orient="horz" pos="4163" userDrawn="1">
          <p15:clr>
            <a:srgbClr val="F26B43"/>
          </p15:clr>
        </p15:guide>
        <p15:guide id="4" orient="horz" pos="227" userDrawn="1">
          <p15:clr>
            <a:srgbClr val="F26B43"/>
          </p15:clr>
        </p15:guide>
        <p15:guide id="5" pos="7452"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hyperlink" Target="https://commons.wikimedia.org/wiki/File:Iceberg.jp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8D94E3E6-6C3E-B843-97E2-0674E91CFC8E}"/>
              </a:ext>
            </a:extLst>
          </p:cNvPr>
          <p:cNvSpPr txBox="1">
            <a:spLocks/>
          </p:cNvSpPr>
          <p:nvPr/>
        </p:nvSpPr>
        <p:spPr>
          <a:xfrm>
            <a:off x="3467200" y="1822593"/>
            <a:ext cx="5940100" cy="562159"/>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3600" kern="0"/>
              <a:t>Young Leaders’ Scheme</a:t>
            </a:r>
          </a:p>
        </p:txBody>
      </p:sp>
      <p:pic>
        <p:nvPicPr>
          <p:cNvPr id="4" name="Picture 3">
            <a:extLst>
              <a:ext uri="{FF2B5EF4-FFF2-40B4-BE49-F238E27FC236}">
                <a16:creationId xmlns:a16="http://schemas.microsoft.com/office/drawing/2014/main" id="{FA69BE2D-AC0A-2C4A-9BD1-7543C7EBFC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7326" y="2681402"/>
            <a:ext cx="2343664" cy="252065"/>
          </a:xfrm>
          <a:prstGeom prst="rect">
            <a:avLst/>
          </a:prstGeom>
        </p:spPr>
      </p:pic>
      <p:sp>
        <p:nvSpPr>
          <p:cNvPr id="5" name="Text Placeholder 1">
            <a:extLst>
              <a:ext uri="{FF2B5EF4-FFF2-40B4-BE49-F238E27FC236}">
                <a16:creationId xmlns:a16="http://schemas.microsoft.com/office/drawing/2014/main" id="{C860061D-8BEC-6B40-82FB-87D4E99D159B}"/>
              </a:ext>
            </a:extLst>
          </p:cNvPr>
          <p:cNvSpPr txBox="1">
            <a:spLocks/>
          </p:cNvSpPr>
          <p:nvPr/>
        </p:nvSpPr>
        <p:spPr>
          <a:xfrm>
            <a:off x="3290219" y="5919756"/>
            <a:ext cx="2805780" cy="562159"/>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2800" kern="0" err="1"/>
              <a:t>Scouts.org.uk</a:t>
            </a:r>
            <a:endParaRPr lang="en-US" sz="2800" kern="0"/>
          </a:p>
        </p:txBody>
      </p:sp>
      <p:sp>
        <p:nvSpPr>
          <p:cNvPr id="6" name="Text Placeholder 1">
            <a:extLst>
              <a:ext uri="{FF2B5EF4-FFF2-40B4-BE49-F238E27FC236}">
                <a16:creationId xmlns:a16="http://schemas.microsoft.com/office/drawing/2014/main" id="{3E4DD8D6-B3F6-4C4C-B38C-6DB2342EC8FB}"/>
              </a:ext>
            </a:extLst>
          </p:cNvPr>
          <p:cNvSpPr txBox="1">
            <a:spLocks/>
          </p:cNvSpPr>
          <p:nvPr/>
        </p:nvSpPr>
        <p:spPr>
          <a:xfrm>
            <a:off x="6437251" y="5919755"/>
            <a:ext cx="2805780" cy="562159"/>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2800" kern="0"/>
              <a:t>#</a:t>
            </a:r>
            <a:r>
              <a:rPr lang="en-US" sz="2800" kern="0" err="1"/>
              <a:t>SkillsForLife</a:t>
            </a:r>
            <a:endParaRPr lang="en-US" sz="2800" kern="0"/>
          </a:p>
        </p:txBody>
      </p:sp>
      <p:sp>
        <p:nvSpPr>
          <p:cNvPr id="7" name="Rectangle 6">
            <a:extLst>
              <a:ext uri="{FF2B5EF4-FFF2-40B4-BE49-F238E27FC236}">
                <a16:creationId xmlns:a16="http://schemas.microsoft.com/office/drawing/2014/main" id="{D0A1A30F-C32A-9735-85AA-533DF2AB4FF8}"/>
              </a:ext>
            </a:extLst>
          </p:cNvPr>
          <p:cNvSpPr/>
          <p:nvPr/>
        </p:nvSpPr>
        <p:spPr>
          <a:xfrm>
            <a:off x="3663092" y="3416230"/>
            <a:ext cx="6791901" cy="461665"/>
          </a:xfrm>
          <a:prstGeom prst="rect">
            <a:avLst/>
          </a:prstGeom>
        </p:spPr>
        <p:txBody>
          <a:bodyPr wrap="square" lIns="91440" tIns="45720" rIns="91440" bIns="45720" anchor="t">
            <a:spAutoFit/>
          </a:bodyPr>
          <a:lstStyle/>
          <a:p>
            <a:pPr marL="10795">
              <a:buSzPts val="1625"/>
            </a:pPr>
            <a:r>
              <a:rPr lang="en-GB" sz="2400" dirty="0"/>
              <a:t>Module D – Understanding behaviour</a:t>
            </a:r>
            <a:endParaRPr lang="en-US" dirty="0"/>
          </a:p>
        </p:txBody>
      </p:sp>
    </p:spTree>
    <p:extLst>
      <p:ext uri="{BB962C8B-B14F-4D97-AF65-F5344CB8AC3E}">
        <p14:creationId xmlns:p14="http://schemas.microsoft.com/office/powerpoint/2010/main" val="4154934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2" name="Title 1">
            <a:extLst>
              <a:ext uri="{FF2B5EF4-FFF2-40B4-BE49-F238E27FC236}">
                <a16:creationId xmlns:a16="http://schemas.microsoft.com/office/drawing/2014/main" id="{F2D2A412-E0E1-37A8-A040-1F23E55DD171}"/>
              </a:ext>
            </a:extLst>
          </p:cNvPr>
          <p:cNvSpPr>
            <a:spLocks noGrp="1"/>
          </p:cNvSpPr>
          <p:nvPr>
            <p:ph type="ctrTitle"/>
          </p:nvPr>
        </p:nvSpPr>
        <p:spPr/>
        <p:txBody>
          <a:bodyPr/>
          <a:lstStyle/>
          <a:p>
            <a:endParaRPr lang="en-GB"/>
          </a:p>
        </p:txBody>
      </p:sp>
      <p:sp>
        <p:nvSpPr>
          <p:cNvPr id="188" name="Google Shape;188;p13"/>
          <p:cNvSpPr txBox="1">
            <a:spLocks noGrp="1"/>
          </p:cNvSpPr>
          <p:nvPr>
            <p:ph type="body" sz="quarter" idx="10"/>
          </p:nvPr>
        </p:nvSpPr>
        <p:spPr>
          <a:xfrm>
            <a:off x="571846" y="1178296"/>
            <a:ext cx="10681370" cy="45029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ED4024"/>
              </a:buClr>
              <a:buSzPts val="4800"/>
              <a:buNone/>
            </a:pPr>
            <a:r>
              <a:rPr lang="en-GB" sz="4800" b="1" dirty="0">
                <a:solidFill>
                  <a:srgbClr val="ED4024"/>
                </a:solidFill>
                <a:latin typeface="Nunito Sans Black"/>
                <a:ea typeface="Nunito Sans Black"/>
                <a:cs typeface="Nunito Sans Black"/>
                <a:sym typeface="Nunito Sans Black"/>
              </a:rPr>
              <a:t>You’re being very rude.</a:t>
            </a:r>
            <a:endParaRPr dirty="0"/>
          </a:p>
          <a:p>
            <a:pPr marL="0" lvl="0" indent="0" algn="ctr" rtl="0">
              <a:lnSpc>
                <a:spcPct val="90000"/>
              </a:lnSpc>
              <a:spcBef>
                <a:spcPts val="1000"/>
              </a:spcBef>
              <a:spcAft>
                <a:spcPts val="0"/>
              </a:spcAft>
              <a:buClr>
                <a:schemeClr val="dk1"/>
              </a:buClr>
              <a:buSzPts val="4800"/>
              <a:buNone/>
            </a:pPr>
            <a:endParaRPr sz="4800" b="1" dirty="0">
              <a:solidFill>
                <a:srgbClr val="ED4024"/>
              </a:solidFill>
              <a:latin typeface="Nunito Sans Black"/>
              <a:ea typeface="Nunito Sans Black"/>
              <a:cs typeface="Nunito Sans Black"/>
              <a:sym typeface="Nunito Sans Black"/>
            </a:endParaRPr>
          </a:p>
          <a:p>
            <a:pPr marL="0" lvl="0" indent="0" algn="ctr" rtl="0">
              <a:lnSpc>
                <a:spcPct val="90000"/>
              </a:lnSpc>
              <a:spcBef>
                <a:spcPts val="1000"/>
              </a:spcBef>
              <a:spcAft>
                <a:spcPts val="0"/>
              </a:spcAft>
              <a:buClr>
                <a:srgbClr val="26B756"/>
              </a:buClr>
              <a:buSzPts val="4800"/>
              <a:buNone/>
            </a:pPr>
            <a:r>
              <a:rPr lang="en-GB" sz="4800" b="1" dirty="0">
                <a:solidFill>
                  <a:srgbClr val="26B756"/>
                </a:solidFill>
                <a:latin typeface="Nunito Sans Black"/>
                <a:ea typeface="Nunito Sans Black"/>
                <a:cs typeface="Nunito Sans Black"/>
                <a:sym typeface="Nunito Sans Black"/>
              </a:rPr>
              <a:t>We’re friendly and considerate here.</a:t>
            </a:r>
            <a:endParaRPr dirty="0"/>
          </a:p>
          <a:p>
            <a:pPr marL="0" lvl="0" indent="0" algn="ctr" rtl="0">
              <a:lnSpc>
                <a:spcPct val="90000"/>
              </a:lnSpc>
              <a:spcBef>
                <a:spcPts val="1000"/>
              </a:spcBef>
              <a:spcAft>
                <a:spcPts val="0"/>
              </a:spcAft>
              <a:buClr>
                <a:srgbClr val="26B756"/>
              </a:buClr>
              <a:buSzPts val="4800"/>
              <a:buNone/>
            </a:pPr>
            <a:r>
              <a:rPr lang="en-GB" sz="4800" b="1" dirty="0">
                <a:solidFill>
                  <a:srgbClr val="26B756"/>
                </a:solidFill>
                <a:latin typeface="Nunito Sans Black"/>
                <a:ea typeface="Nunito Sans Black"/>
                <a:cs typeface="Nunito Sans Black"/>
                <a:sym typeface="Nunito Sans Black"/>
              </a:rPr>
              <a:t>I don’t like those behaviours.</a:t>
            </a:r>
            <a:endParaRPr sz="4800" b="1" dirty="0">
              <a:solidFill>
                <a:srgbClr val="ED4024"/>
              </a:solidFill>
              <a:latin typeface="Nunito Sans Black"/>
              <a:ea typeface="Nunito Sans Black"/>
              <a:cs typeface="Nunito Sans Black"/>
              <a:sym typeface="Nunito Sans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22E12"/>
        </a:solidFill>
        <a:effectLst/>
      </p:bgPr>
    </p:bg>
    <p:spTree>
      <p:nvGrpSpPr>
        <p:cNvPr id="1" name="Shape 193"/>
        <p:cNvGrpSpPr/>
        <p:nvPr/>
      </p:nvGrpSpPr>
      <p:grpSpPr>
        <a:xfrm>
          <a:off x="0" y="0"/>
          <a:ext cx="0" cy="0"/>
          <a:chOff x="0" y="0"/>
          <a:chExt cx="0" cy="0"/>
        </a:xfrm>
      </p:grpSpPr>
      <p:pic>
        <p:nvPicPr>
          <p:cNvPr id="194" name="Google Shape;194;p14" descr="A picture containing outdoor, fence, man, person&#10;&#10;Description automatically generated"/>
          <p:cNvPicPr preferRelativeResize="0"/>
          <p:nvPr/>
        </p:nvPicPr>
        <p:blipFill rotWithShape="1">
          <a:blip r:embed="rId3">
            <a:alphaModFix/>
          </a:blip>
          <a:srcRect l="12793" r="27845"/>
          <a:stretch/>
        </p:blipFill>
        <p:spPr>
          <a:xfrm>
            <a:off x="6088468" y="-11836"/>
            <a:ext cx="6103532" cy="6858000"/>
          </a:xfrm>
          <a:prstGeom prst="rect">
            <a:avLst/>
          </a:prstGeom>
          <a:noFill/>
          <a:ln>
            <a:noFill/>
          </a:ln>
        </p:spPr>
      </p:pic>
      <p:sp>
        <p:nvSpPr>
          <p:cNvPr id="195" name="Google Shape;195;p14"/>
          <p:cNvSpPr txBox="1">
            <a:spLocks noGrp="1"/>
          </p:cNvSpPr>
          <p:nvPr>
            <p:ph type="body" idx="1"/>
          </p:nvPr>
        </p:nvSpPr>
        <p:spPr>
          <a:xfrm>
            <a:off x="348343" y="1297858"/>
            <a:ext cx="5538108" cy="487910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None/>
            </a:pPr>
            <a:r>
              <a:rPr lang="en-GB" sz="4000" b="1" dirty="0">
                <a:solidFill>
                  <a:schemeClr val="lt1"/>
                </a:solidFill>
                <a:latin typeface="Nunito Sans Black"/>
                <a:ea typeface="Nunito Sans Black"/>
                <a:cs typeface="Nunito Sans Black"/>
                <a:sym typeface="Nunito Sans Black"/>
              </a:rPr>
              <a:t>Understanding behaviour</a:t>
            </a:r>
            <a:endParaRPr sz="3200" dirty="0">
              <a:solidFill>
                <a:schemeClr val="lt1"/>
              </a:solidFill>
              <a:latin typeface="Nunito Sans"/>
              <a:ea typeface="Nunito Sans"/>
              <a:cs typeface="Nunito Sans"/>
              <a:sym typeface="Nuni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627"/>
        </a:solidFill>
        <a:effectLst/>
      </p:bgPr>
    </p:bg>
    <p:spTree>
      <p:nvGrpSpPr>
        <p:cNvPr id="1" name="Shape 193">
          <a:extLst>
            <a:ext uri="{FF2B5EF4-FFF2-40B4-BE49-F238E27FC236}">
              <a16:creationId xmlns:a16="http://schemas.microsoft.com/office/drawing/2014/main" id="{B67D3476-6944-5434-8146-6EE7999E977F}"/>
            </a:ext>
          </a:extLst>
        </p:cNvPr>
        <p:cNvGrpSpPr/>
        <p:nvPr/>
      </p:nvGrpSpPr>
      <p:grpSpPr>
        <a:xfrm>
          <a:off x="0" y="0"/>
          <a:ext cx="0" cy="0"/>
          <a:chOff x="0" y="0"/>
          <a:chExt cx="0" cy="0"/>
        </a:xfrm>
      </p:grpSpPr>
      <p:pic>
        <p:nvPicPr>
          <p:cNvPr id="194" name="Google Shape;194;p14" descr="A picture containing outdoor, fence, man, person&#10;&#10;Description automatically generated">
            <a:extLst>
              <a:ext uri="{FF2B5EF4-FFF2-40B4-BE49-F238E27FC236}">
                <a16:creationId xmlns:a16="http://schemas.microsoft.com/office/drawing/2014/main" id="{34F39032-942C-9819-DB47-07E41778B18D}"/>
              </a:ext>
            </a:extLst>
          </p:cNvPr>
          <p:cNvPicPr preferRelativeResize="0"/>
          <p:nvPr/>
        </p:nvPicPr>
        <p:blipFill rotWithShape="1">
          <a:blip r:embed="rId3">
            <a:alphaModFix/>
          </a:blip>
          <a:srcRect l="12793" r="27845"/>
          <a:stretch/>
        </p:blipFill>
        <p:spPr>
          <a:xfrm>
            <a:off x="-7532" y="0"/>
            <a:ext cx="6103532" cy="6858000"/>
          </a:xfrm>
          <a:prstGeom prst="rect">
            <a:avLst/>
          </a:prstGeom>
          <a:noFill/>
          <a:ln>
            <a:noFill/>
          </a:ln>
        </p:spPr>
      </p:pic>
      <p:sp>
        <p:nvSpPr>
          <p:cNvPr id="195" name="Google Shape;195;p14">
            <a:extLst>
              <a:ext uri="{FF2B5EF4-FFF2-40B4-BE49-F238E27FC236}">
                <a16:creationId xmlns:a16="http://schemas.microsoft.com/office/drawing/2014/main" id="{4C15B264-1B05-2372-CEBC-7FE4B613EDA6}"/>
              </a:ext>
            </a:extLst>
          </p:cNvPr>
          <p:cNvSpPr txBox="1">
            <a:spLocks noGrp="1"/>
          </p:cNvSpPr>
          <p:nvPr>
            <p:ph type="body" idx="1"/>
          </p:nvPr>
        </p:nvSpPr>
        <p:spPr>
          <a:xfrm>
            <a:off x="6346807" y="1188130"/>
            <a:ext cx="5538108" cy="4879106"/>
          </a:xfrm>
          <a:prstGeom prst="rect">
            <a:avLst/>
          </a:prstGeom>
          <a:solidFill>
            <a:srgbClr val="FFE62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None/>
            </a:pPr>
            <a:r>
              <a:rPr lang="en-GB" sz="3200" b="1" dirty="0">
                <a:solidFill>
                  <a:schemeClr val="tx1"/>
                </a:solidFill>
                <a:latin typeface="Nunito Sans"/>
                <a:ea typeface="Nunito Sans"/>
                <a:cs typeface="Nunito Sans"/>
                <a:sym typeface="Nunito Sans"/>
              </a:rPr>
              <a:t>Discussion and Reflection</a:t>
            </a:r>
          </a:p>
        </p:txBody>
      </p:sp>
    </p:spTree>
    <p:extLst>
      <p:ext uri="{BB962C8B-B14F-4D97-AF65-F5344CB8AC3E}">
        <p14:creationId xmlns:p14="http://schemas.microsoft.com/office/powerpoint/2010/main" val="1054051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15" descr="600+ Free Caution Sign &amp; Caution Images - Pixabay"/>
          <p:cNvPicPr preferRelativeResize="0"/>
          <p:nvPr/>
        </p:nvPicPr>
        <p:blipFill rotWithShape="1">
          <a:blip r:embed="rId3">
            <a:alphaModFix amt="17000"/>
          </a:blip>
          <a:srcRect/>
          <a:stretch/>
        </p:blipFill>
        <p:spPr>
          <a:xfrm rot="582079">
            <a:off x="9292498" y="3467922"/>
            <a:ext cx="4028273" cy="3557436"/>
          </a:xfrm>
          <a:prstGeom prst="rect">
            <a:avLst/>
          </a:prstGeom>
          <a:noFill/>
          <a:ln>
            <a:noFill/>
          </a:ln>
        </p:spPr>
      </p:pic>
      <p:sp>
        <p:nvSpPr>
          <p:cNvPr id="2" name="Title 1">
            <a:extLst>
              <a:ext uri="{FF2B5EF4-FFF2-40B4-BE49-F238E27FC236}">
                <a16:creationId xmlns:a16="http://schemas.microsoft.com/office/drawing/2014/main" id="{DD9FEF76-B414-1AF2-FB50-54328519C8E0}"/>
              </a:ext>
            </a:extLst>
          </p:cNvPr>
          <p:cNvSpPr>
            <a:spLocks noGrp="1"/>
          </p:cNvSpPr>
          <p:nvPr>
            <p:ph type="title"/>
          </p:nvPr>
        </p:nvSpPr>
        <p:spPr/>
        <p:txBody>
          <a:bodyPr/>
          <a:lstStyle/>
          <a:p>
            <a:endParaRPr lang="en-GB" dirty="0"/>
          </a:p>
        </p:txBody>
      </p:sp>
      <p:sp>
        <p:nvSpPr>
          <p:cNvPr id="206" name="Google Shape;206;p15"/>
          <p:cNvSpPr txBox="1">
            <a:spLocks noGrp="1"/>
          </p:cNvSpPr>
          <p:nvPr>
            <p:ph type="body" idx="1"/>
          </p:nvPr>
        </p:nvSpPr>
        <p:spPr>
          <a:xfrm>
            <a:off x="655320" y="1253331"/>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414DC"/>
              </a:buClr>
              <a:buSzPts val="3400"/>
              <a:buNone/>
            </a:pPr>
            <a:r>
              <a:rPr lang="en-GB" sz="4000" b="1" dirty="0">
                <a:solidFill>
                  <a:srgbClr val="7414DC"/>
                </a:solidFill>
                <a:latin typeface="Nunito Sans Black"/>
                <a:ea typeface="Nunito Sans Black"/>
                <a:cs typeface="Nunito Sans Black"/>
                <a:sym typeface="Nunito Sans Black"/>
              </a:rPr>
              <a:t>Behaviour overview</a:t>
            </a:r>
            <a:endParaRPr sz="2400" dirty="0"/>
          </a:p>
          <a:p>
            <a:pPr marL="228600" lvl="0" indent="-228600" algn="l" rtl="0">
              <a:lnSpc>
                <a:spcPct val="100000"/>
              </a:lnSpc>
              <a:spcBef>
                <a:spcPts val="1000"/>
              </a:spcBef>
              <a:spcAft>
                <a:spcPts val="0"/>
              </a:spcAft>
              <a:buClr>
                <a:schemeClr val="dk1"/>
              </a:buClr>
              <a:buSzPts val="2800"/>
              <a:buChar char="•"/>
            </a:pPr>
            <a:r>
              <a:rPr lang="en-GB" sz="2400" dirty="0">
                <a:latin typeface="Nunito Sans"/>
                <a:ea typeface="Nunito Sans"/>
                <a:cs typeface="Nunito Sans"/>
                <a:sym typeface="Nunito Sans"/>
              </a:rPr>
              <a:t>Everyone should be treated equally. Everyone can make positive and negative choices about behaviour.</a:t>
            </a:r>
            <a:endParaRPr sz="2400" dirty="0"/>
          </a:p>
          <a:p>
            <a:pPr marL="228600" lvl="0" indent="-228600" algn="l" rtl="0">
              <a:lnSpc>
                <a:spcPct val="100000"/>
              </a:lnSpc>
              <a:spcBef>
                <a:spcPts val="1000"/>
              </a:spcBef>
              <a:spcAft>
                <a:spcPts val="0"/>
              </a:spcAft>
              <a:buClr>
                <a:schemeClr val="dk1"/>
              </a:buClr>
              <a:buSzPts val="2800"/>
              <a:buChar char="•"/>
            </a:pPr>
            <a:r>
              <a:rPr lang="en-GB" sz="2400" dirty="0">
                <a:latin typeface="Nunito Sans"/>
                <a:ea typeface="Nunito Sans"/>
                <a:cs typeface="Nunito Sans"/>
                <a:sym typeface="Nunito Sans"/>
              </a:rPr>
              <a:t>Focus on the behaviour, not the young person. </a:t>
            </a:r>
            <a:endParaRPr sz="2400" dirty="0"/>
          </a:p>
          <a:p>
            <a:pPr marL="228600" lvl="0" indent="-228600" algn="l" rtl="0">
              <a:lnSpc>
                <a:spcPct val="100000"/>
              </a:lnSpc>
              <a:spcBef>
                <a:spcPts val="1000"/>
              </a:spcBef>
              <a:spcAft>
                <a:spcPts val="0"/>
              </a:spcAft>
              <a:buClr>
                <a:schemeClr val="dk1"/>
              </a:buClr>
              <a:buSzPts val="2800"/>
              <a:buChar char="•"/>
            </a:pPr>
            <a:r>
              <a:rPr lang="en-GB" sz="2400" dirty="0">
                <a:latin typeface="Nunito Sans"/>
                <a:ea typeface="Nunito Sans"/>
                <a:cs typeface="Nunito Sans"/>
                <a:sym typeface="Nunito Sans"/>
              </a:rPr>
              <a:t>All volunteers should recognise / reward positive behaviour.</a:t>
            </a:r>
            <a:endParaRPr sz="2400" dirty="0"/>
          </a:p>
          <a:p>
            <a:pPr marL="228600" lvl="0" indent="-228600" algn="l" rtl="0">
              <a:lnSpc>
                <a:spcPct val="100000"/>
              </a:lnSpc>
              <a:spcBef>
                <a:spcPts val="1000"/>
              </a:spcBef>
              <a:spcAft>
                <a:spcPts val="0"/>
              </a:spcAft>
              <a:buClr>
                <a:schemeClr val="dk1"/>
              </a:buClr>
              <a:buSzPts val="2800"/>
              <a:buChar char="•"/>
            </a:pPr>
            <a:r>
              <a:rPr lang="en-GB" sz="2400" dirty="0">
                <a:latin typeface="Nunito Sans"/>
                <a:ea typeface="Nunito Sans"/>
                <a:cs typeface="Nunito Sans"/>
                <a:sym typeface="Nunito Sans"/>
              </a:rPr>
              <a:t>Responding to challenging behaviour is difficult, even for the most experienced of leaders.</a:t>
            </a:r>
            <a:endParaRPr sz="2400" dirty="0"/>
          </a:p>
          <a:p>
            <a:pPr marL="228600" lvl="0" indent="-228600" algn="l" rtl="0">
              <a:lnSpc>
                <a:spcPct val="100000"/>
              </a:lnSpc>
              <a:spcBef>
                <a:spcPts val="1000"/>
              </a:spcBef>
              <a:spcAft>
                <a:spcPts val="0"/>
              </a:spcAft>
              <a:buClr>
                <a:schemeClr val="dk1"/>
              </a:buClr>
              <a:buSzPts val="2800"/>
              <a:buChar char="•"/>
            </a:pPr>
            <a:r>
              <a:rPr lang="en-GB" sz="2400" dirty="0">
                <a:latin typeface="Nunito Sans"/>
                <a:ea typeface="Nunito Sans"/>
                <a:cs typeface="Nunito Sans"/>
                <a:sym typeface="Nunito Sans"/>
              </a:rPr>
              <a:t>Behaviour communicates something.</a:t>
            </a:r>
            <a:endParaRPr sz="2400" dirty="0"/>
          </a:p>
          <a:p>
            <a:pPr marL="228600" lvl="0" indent="-228600" algn="l" rtl="0">
              <a:lnSpc>
                <a:spcPct val="100000"/>
              </a:lnSpc>
              <a:spcBef>
                <a:spcPts val="1000"/>
              </a:spcBef>
              <a:spcAft>
                <a:spcPts val="0"/>
              </a:spcAft>
              <a:buClr>
                <a:schemeClr val="dk1"/>
              </a:buClr>
              <a:buSzPts val="2800"/>
              <a:buChar char="•"/>
            </a:pPr>
            <a:r>
              <a:rPr lang="en-GB" sz="2400" dirty="0">
                <a:latin typeface="Nunito Sans"/>
                <a:ea typeface="Nunito Sans"/>
                <a:cs typeface="Nunito Sans"/>
                <a:sym typeface="Nunito Sans"/>
              </a:rPr>
              <a:t>A sudden or noticeable change in behaviour may have an underlying cause. You may not be aware of it.</a:t>
            </a:r>
            <a:endParaRP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CA36F0AC-4594-D4C9-B75B-C77166B2EF12}"/>
              </a:ext>
            </a:extLst>
          </p:cNvPr>
          <p:cNvSpPr>
            <a:spLocks noGrp="1"/>
          </p:cNvSpPr>
          <p:nvPr>
            <p:ph type="title"/>
          </p:nvPr>
        </p:nvSpPr>
        <p:spPr/>
        <p:txBody>
          <a:bodyPr/>
          <a:lstStyle/>
          <a:p>
            <a:endParaRPr lang="en-GB" dirty="0"/>
          </a:p>
        </p:txBody>
      </p:sp>
      <p:sp>
        <p:nvSpPr>
          <p:cNvPr id="214" name="Google Shape;214;p16"/>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414DC"/>
              </a:buClr>
              <a:buSzPts val="3400"/>
              <a:buNone/>
            </a:pPr>
            <a:r>
              <a:rPr lang="en-GB" sz="4000" b="1" dirty="0">
                <a:solidFill>
                  <a:srgbClr val="7414DC"/>
                </a:solidFill>
                <a:latin typeface="Nunito Sans Black"/>
                <a:ea typeface="Nunito Sans Black"/>
                <a:cs typeface="Nunito Sans Black"/>
                <a:sym typeface="Nunito Sans Black"/>
              </a:rPr>
              <a:t>Causes of behaviour</a:t>
            </a:r>
            <a:endParaRPr sz="2400" dirty="0"/>
          </a:p>
          <a:p>
            <a:pPr marL="228600" lvl="0" indent="-228600" algn="l" rtl="0">
              <a:lnSpc>
                <a:spcPct val="100000"/>
              </a:lnSpc>
              <a:spcBef>
                <a:spcPts val="1000"/>
              </a:spcBef>
              <a:spcAft>
                <a:spcPts val="0"/>
              </a:spcAft>
              <a:buClr>
                <a:schemeClr val="dk1"/>
              </a:buClr>
              <a:buSzPts val="2800"/>
              <a:buChar char="•"/>
            </a:pPr>
            <a:r>
              <a:rPr lang="en-GB" sz="2400" dirty="0">
                <a:latin typeface="Nunito Sans"/>
                <a:ea typeface="Nunito Sans"/>
                <a:cs typeface="Nunito Sans"/>
                <a:sym typeface="Nunito Sans"/>
              </a:rPr>
              <a:t>There is always a reason behind challenging behaviour.</a:t>
            </a:r>
            <a:endParaRPr sz="2400" dirty="0"/>
          </a:p>
          <a:p>
            <a:pPr marL="228600" lvl="0" indent="-228600" algn="l" rtl="0">
              <a:lnSpc>
                <a:spcPct val="100000"/>
              </a:lnSpc>
              <a:spcBef>
                <a:spcPts val="1000"/>
              </a:spcBef>
              <a:spcAft>
                <a:spcPts val="0"/>
              </a:spcAft>
              <a:buClr>
                <a:schemeClr val="dk1"/>
              </a:buClr>
              <a:buSzPts val="2800"/>
              <a:buChar char="•"/>
            </a:pPr>
            <a:r>
              <a:rPr lang="en-GB" sz="2400" dirty="0">
                <a:latin typeface="Nunito Sans"/>
                <a:ea typeface="Nunito Sans"/>
                <a:cs typeface="Nunito Sans"/>
                <a:sym typeface="Nunito Sans"/>
              </a:rPr>
              <a:t>There may often be more than one.</a:t>
            </a:r>
            <a:endParaRPr sz="2400" dirty="0"/>
          </a:p>
          <a:p>
            <a:pPr marL="228600" lvl="0" indent="-228600" algn="l" rtl="0">
              <a:lnSpc>
                <a:spcPct val="100000"/>
              </a:lnSpc>
              <a:spcBef>
                <a:spcPts val="1000"/>
              </a:spcBef>
              <a:spcAft>
                <a:spcPts val="0"/>
              </a:spcAft>
              <a:buClr>
                <a:schemeClr val="dk1"/>
              </a:buClr>
              <a:buSzPts val="2800"/>
              <a:buChar char="•"/>
            </a:pPr>
            <a:r>
              <a:rPr lang="en-GB" sz="2400" dirty="0">
                <a:latin typeface="Nunito Sans"/>
                <a:ea typeface="Nunito Sans"/>
                <a:cs typeface="Nunito Sans"/>
                <a:sym typeface="Nunito Sans"/>
              </a:rPr>
              <a:t>‘Attention seeking’ is not the main reason, look deeper. </a:t>
            </a:r>
            <a:endParaRPr sz="2400" dirty="0"/>
          </a:p>
        </p:txBody>
      </p:sp>
      <p:pic>
        <p:nvPicPr>
          <p:cNvPr id="215" name="Google Shape;215;p16"/>
          <p:cNvPicPr preferRelativeResize="0"/>
          <p:nvPr/>
        </p:nvPicPr>
        <p:blipFill rotWithShape="1">
          <a:blip r:embed="rId3">
            <a:alphaModFix/>
          </a:blip>
          <a:srcRect/>
          <a:stretch/>
        </p:blipFill>
        <p:spPr>
          <a:xfrm>
            <a:off x="8497464" y="1307690"/>
            <a:ext cx="3351644" cy="48685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5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15"/>
                                        </p:tgtEl>
                                      </p:cBhvr>
                                    </p:animEffect>
                                    <p:set>
                                      <p:cBhvr>
                                        <p:cTn id="12" dur="1" fill="hold">
                                          <p:stCondLst>
                                            <p:cond delay="499"/>
                                          </p:stCondLst>
                                        </p:cTn>
                                        <p:tgtEl>
                                          <p:spTgt spid="2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5"/>
                                        </p:tgtEl>
                                        <p:attrNameLst>
                                          <p:attrName>style.visibility</p:attrName>
                                        </p:attrNameLst>
                                      </p:cBhvr>
                                      <p:to>
                                        <p:strVal val="visible"/>
                                      </p:to>
                                    </p:set>
                                    <p:animEffect transition="in" filter="fade">
                                      <p:cBhvr>
                                        <p:cTn id="33"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 name="Title 1">
            <a:extLst>
              <a:ext uri="{FF2B5EF4-FFF2-40B4-BE49-F238E27FC236}">
                <a16:creationId xmlns:a16="http://schemas.microsoft.com/office/drawing/2014/main" id="{0E57D1A7-331C-17F9-9315-51D5C224CDB2}"/>
              </a:ext>
            </a:extLst>
          </p:cNvPr>
          <p:cNvSpPr>
            <a:spLocks noGrp="1"/>
          </p:cNvSpPr>
          <p:nvPr>
            <p:ph type="title"/>
          </p:nvPr>
        </p:nvSpPr>
        <p:spPr/>
        <p:txBody>
          <a:bodyPr/>
          <a:lstStyle/>
          <a:p>
            <a:endParaRPr lang="en-GB" dirty="0"/>
          </a:p>
        </p:txBody>
      </p:sp>
      <p:sp>
        <p:nvSpPr>
          <p:cNvPr id="224" name="Google Shape;224;p17"/>
          <p:cNvSpPr txBox="1">
            <a:spLocks noGrp="1"/>
          </p:cNvSpPr>
          <p:nvPr>
            <p:ph type="body" idx="1"/>
          </p:nvPr>
        </p:nvSpPr>
        <p:spPr>
          <a:xfrm>
            <a:off x="838200" y="1230782"/>
            <a:ext cx="10515600" cy="494618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414DC"/>
              </a:buClr>
              <a:buSzPts val="3400"/>
              <a:buNone/>
            </a:pPr>
            <a:r>
              <a:rPr lang="en-GB" sz="4000" b="1" dirty="0">
                <a:solidFill>
                  <a:srgbClr val="7414DC"/>
                </a:solidFill>
                <a:latin typeface="Nunito Sans Black"/>
                <a:ea typeface="Nunito Sans Black"/>
                <a:cs typeface="Nunito Sans Black"/>
                <a:sym typeface="Nunito Sans Black"/>
              </a:rPr>
              <a:t>Causes of behaviour</a:t>
            </a:r>
            <a:endParaRPr sz="2400" dirty="0"/>
          </a:p>
          <a:p>
            <a:pPr marL="228600" lvl="0" indent="-228600" algn="l" rtl="0">
              <a:lnSpc>
                <a:spcPct val="100000"/>
              </a:lnSpc>
              <a:spcBef>
                <a:spcPts val="1000"/>
              </a:spcBef>
              <a:spcAft>
                <a:spcPts val="0"/>
              </a:spcAft>
              <a:buClr>
                <a:schemeClr val="dk1"/>
              </a:buClr>
              <a:buSzPts val="2800"/>
              <a:buChar char="•"/>
            </a:pPr>
            <a:r>
              <a:rPr lang="en-GB" sz="2400" dirty="0">
                <a:latin typeface="Nunito Sans"/>
                <a:ea typeface="Nunito Sans"/>
                <a:cs typeface="Nunito Sans"/>
                <a:sym typeface="Nunito Sans"/>
              </a:rPr>
              <a:t>Common reasons include:</a:t>
            </a:r>
            <a:endParaRPr sz="2400" dirty="0"/>
          </a:p>
          <a:p>
            <a:pPr marL="685800" lvl="1" indent="-228600" algn="l" rtl="0">
              <a:lnSpc>
                <a:spcPct val="100000"/>
              </a:lnSpc>
              <a:spcBef>
                <a:spcPts val="500"/>
              </a:spcBef>
              <a:spcAft>
                <a:spcPts val="0"/>
              </a:spcAft>
              <a:buClr>
                <a:schemeClr val="dk1"/>
              </a:buClr>
              <a:buSzPts val="2400"/>
              <a:buChar char="•"/>
            </a:pPr>
            <a:r>
              <a:rPr lang="en-GB" sz="2400" dirty="0">
                <a:latin typeface="Nunito Sans"/>
                <a:ea typeface="Nunito Sans"/>
                <a:cs typeface="Nunito Sans"/>
                <a:sym typeface="Nunito Sans"/>
              </a:rPr>
              <a:t>Boredom</a:t>
            </a:r>
            <a:endParaRPr sz="2400" dirty="0"/>
          </a:p>
          <a:p>
            <a:pPr marL="685800" lvl="1" indent="-228600" algn="l" rtl="0">
              <a:lnSpc>
                <a:spcPct val="100000"/>
              </a:lnSpc>
              <a:spcBef>
                <a:spcPts val="500"/>
              </a:spcBef>
              <a:spcAft>
                <a:spcPts val="0"/>
              </a:spcAft>
              <a:buClr>
                <a:schemeClr val="dk1"/>
              </a:buClr>
              <a:buSzPts val="2400"/>
              <a:buChar char="•"/>
            </a:pPr>
            <a:r>
              <a:rPr lang="en-GB" sz="2400" dirty="0">
                <a:latin typeface="Nunito Sans"/>
                <a:ea typeface="Nunito Sans"/>
                <a:cs typeface="Nunito Sans"/>
                <a:sym typeface="Nunito Sans"/>
              </a:rPr>
              <a:t>Over excitement</a:t>
            </a:r>
            <a:endParaRPr sz="2400" dirty="0"/>
          </a:p>
          <a:p>
            <a:pPr marL="685800" lvl="1" indent="-228600" algn="l" rtl="0">
              <a:lnSpc>
                <a:spcPct val="100000"/>
              </a:lnSpc>
              <a:spcBef>
                <a:spcPts val="500"/>
              </a:spcBef>
              <a:spcAft>
                <a:spcPts val="0"/>
              </a:spcAft>
              <a:buClr>
                <a:schemeClr val="dk1"/>
              </a:buClr>
              <a:buSzPts val="2400"/>
              <a:buChar char="•"/>
            </a:pPr>
            <a:r>
              <a:rPr lang="en-GB" sz="2400" dirty="0">
                <a:latin typeface="Nunito Sans"/>
                <a:ea typeface="Nunito Sans"/>
                <a:cs typeface="Nunito Sans"/>
                <a:sym typeface="Nunito Sans"/>
              </a:rPr>
              <a:t>Enthusiasm</a:t>
            </a:r>
            <a:endParaRPr sz="2400" dirty="0"/>
          </a:p>
          <a:p>
            <a:pPr marL="685800" lvl="1" indent="-228600" algn="l" rtl="0">
              <a:lnSpc>
                <a:spcPct val="100000"/>
              </a:lnSpc>
              <a:spcBef>
                <a:spcPts val="500"/>
              </a:spcBef>
              <a:spcAft>
                <a:spcPts val="0"/>
              </a:spcAft>
              <a:buClr>
                <a:schemeClr val="dk1"/>
              </a:buClr>
              <a:buSzPts val="2400"/>
              <a:buChar char="•"/>
            </a:pPr>
            <a:r>
              <a:rPr lang="en-GB" sz="2400" dirty="0">
                <a:latin typeface="Nunito Sans"/>
                <a:ea typeface="Nunito Sans"/>
                <a:cs typeface="Nunito Sans"/>
                <a:sym typeface="Nunito Sans"/>
              </a:rPr>
              <a:t>Not understanding what is appropriate</a:t>
            </a:r>
            <a:endParaRPr sz="2400" dirty="0"/>
          </a:p>
          <a:p>
            <a:pPr marL="685800" lvl="1" indent="-228600" algn="l" rtl="0">
              <a:lnSpc>
                <a:spcPct val="100000"/>
              </a:lnSpc>
              <a:spcBef>
                <a:spcPts val="500"/>
              </a:spcBef>
              <a:spcAft>
                <a:spcPts val="0"/>
              </a:spcAft>
              <a:buClr>
                <a:schemeClr val="dk1"/>
              </a:buClr>
              <a:buSzPts val="2400"/>
              <a:buChar char="•"/>
            </a:pPr>
            <a:r>
              <a:rPr lang="en-GB" sz="2400" dirty="0">
                <a:latin typeface="Nunito Sans"/>
                <a:ea typeface="Nunito Sans"/>
                <a:cs typeface="Nunito Sans"/>
                <a:sym typeface="Nunito Sans"/>
              </a:rPr>
              <a:t>Not understanding the rules</a:t>
            </a:r>
            <a:endParaRPr sz="2400" dirty="0"/>
          </a:p>
          <a:p>
            <a:pPr marL="685800" lvl="1" indent="-228600" algn="l" rtl="0">
              <a:lnSpc>
                <a:spcPct val="100000"/>
              </a:lnSpc>
              <a:spcBef>
                <a:spcPts val="500"/>
              </a:spcBef>
              <a:spcAft>
                <a:spcPts val="0"/>
              </a:spcAft>
              <a:buClr>
                <a:schemeClr val="dk1"/>
              </a:buClr>
              <a:buSzPts val="2400"/>
              <a:buChar char="•"/>
            </a:pPr>
            <a:r>
              <a:rPr lang="en-GB" sz="2400" dirty="0">
                <a:latin typeface="Nunito Sans"/>
                <a:ea typeface="Nunito Sans"/>
                <a:cs typeface="Nunito Sans"/>
                <a:sym typeface="Nunito Sans"/>
              </a:rPr>
              <a:t>Life outside of scouts</a:t>
            </a:r>
            <a:endParaRPr sz="2400" dirty="0"/>
          </a:p>
          <a:p>
            <a:pPr marL="685800" lvl="1" indent="-228600" algn="l" rtl="0">
              <a:lnSpc>
                <a:spcPct val="100000"/>
              </a:lnSpc>
              <a:spcBef>
                <a:spcPts val="500"/>
              </a:spcBef>
              <a:spcAft>
                <a:spcPts val="0"/>
              </a:spcAft>
              <a:buClr>
                <a:schemeClr val="dk1"/>
              </a:buClr>
              <a:buSzPts val="2400"/>
              <a:buChar char="•"/>
            </a:pPr>
            <a:r>
              <a:rPr lang="en-GB" sz="2400" dirty="0">
                <a:latin typeface="Nunito Sans"/>
                <a:ea typeface="Nunito Sans"/>
                <a:cs typeface="Nunito Sans"/>
                <a:sym typeface="Nunito Sans"/>
              </a:rPr>
              <a:t>Having a bad day/poor mental health</a:t>
            </a:r>
            <a:endParaRPr sz="2400" dirty="0"/>
          </a:p>
          <a:p>
            <a:pPr marL="685800" lvl="1" indent="-228600" algn="l" rtl="0">
              <a:lnSpc>
                <a:spcPct val="100000"/>
              </a:lnSpc>
              <a:spcBef>
                <a:spcPts val="500"/>
              </a:spcBef>
              <a:spcAft>
                <a:spcPts val="0"/>
              </a:spcAft>
              <a:buClr>
                <a:schemeClr val="dk1"/>
              </a:buClr>
              <a:buSzPts val="2400"/>
              <a:buChar char="•"/>
            </a:pPr>
            <a:r>
              <a:rPr lang="en-GB" sz="2400" dirty="0">
                <a:latin typeface="Nunito Sans"/>
                <a:ea typeface="Nunito Sans"/>
                <a:cs typeface="Nunito Sans"/>
                <a:sym typeface="Nunito Sans"/>
              </a:rPr>
              <a:t>Noisy, overwhelming or new environment</a:t>
            </a:r>
            <a:endParaRPr sz="2400" dirty="0"/>
          </a:p>
          <a:p>
            <a:pPr marL="685800" lvl="1" indent="-228600" algn="l" rtl="0">
              <a:lnSpc>
                <a:spcPct val="100000"/>
              </a:lnSpc>
              <a:spcBef>
                <a:spcPts val="500"/>
              </a:spcBef>
              <a:spcAft>
                <a:spcPts val="0"/>
              </a:spcAft>
              <a:buClr>
                <a:schemeClr val="dk1"/>
              </a:buClr>
              <a:buSzPts val="2400"/>
              <a:buChar char="•"/>
            </a:pPr>
            <a:r>
              <a:rPr lang="en-GB" sz="2400" dirty="0">
                <a:latin typeface="Nunito Sans"/>
                <a:ea typeface="Nunito Sans"/>
                <a:cs typeface="Nunito Sans"/>
                <a:sym typeface="Nunito Sans"/>
              </a:rPr>
              <a:t>Friendship troubles</a:t>
            </a:r>
            <a:endParaRPr sz="2400" dirty="0"/>
          </a:p>
        </p:txBody>
      </p:sp>
      <p:pic>
        <p:nvPicPr>
          <p:cNvPr id="225" name="Google Shape;225;p17"/>
          <p:cNvPicPr preferRelativeResize="0"/>
          <p:nvPr/>
        </p:nvPicPr>
        <p:blipFill rotWithShape="1">
          <a:blip r:embed="rId3">
            <a:alphaModFix/>
          </a:blip>
          <a:srcRect/>
          <a:stretch/>
        </p:blipFill>
        <p:spPr>
          <a:xfrm>
            <a:off x="8497464" y="1307690"/>
            <a:ext cx="3351644" cy="4868562"/>
          </a:xfrm>
          <a:prstGeom prst="rect">
            <a:avLst/>
          </a:prstGeom>
          <a:noFill/>
          <a:ln>
            <a:noFill/>
          </a:ln>
        </p:spPr>
      </p:pic>
      <p:sp>
        <p:nvSpPr>
          <p:cNvPr id="226" name="Google Shape;226;p17"/>
          <p:cNvSpPr/>
          <p:nvPr/>
        </p:nvSpPr>
        <p:spPr>
          <a:xfrm>
            <a:off x="8621418" y="6231312"/>
            <a:ext cx="310373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https://commons.wikimedia.org/wiki/File:Iceberg.jpg</a:t>
            </a:r>
            <a:endParaRPr sz="105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 name="Title 1">
            <a:extLst>
              <a:ext uri="{FF2B5EF4-FFF2-40B4-BE49-F238E27FC236}">
                <a16:creationId xmlns:a16="http://schemas.microsoft.com/office/drawing/2014/main" id="{5F1DE441-CB38-0B32-1187-CF3E9E2DFEAA}"/>
              </a:ext>
            </a:extLst>
          </p:cNvPr>
          <p:cNvSpPr>
            <a:spLocks noGrp="1"/>
          </p:cNvSpPr>
          <p:nvPr>
            <p:ph type="title"/>
          </p:nvPr>
        </p:nvSpPr>
        <p:spPr/>
        <p:txBody>
          <a:bodyPr/>
          <a:lstStyle/>
          <a:p>
            <a:endParaRPr lang="en-GB" dirty="0"/>
          </a:p>
        </p:txBody>
      </p:sp>
      <p:sp>
        <p:nvSpPr>
          <p:cNvPr id="242" name="Google Shape;242;p19"/>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414DC"/>
              </a:buClr>
              <a:buSzPts val="3400"/>
              <a:buNone/>
            </a:pPr>
            <a:r>
              <a:rPr lang="en-GB" sz="3600" b="1" dirty="0">
                <a:solidFill>
                  <a:srgbClr val="7414DC"/>
                </a:solidFill>
                <a:latin typeface="Nunito Sans Black"/>
                <a:ea typeface="Nunito Sans Black"/>
                <a:cs typeface="Nunito Sans Black"/>
                <a:sym typeface="Nunito Sans Black"/>
              </a:rPr>
              <a:t>Case Studies – YOUR TURN</a:t>
            </a:r>
            <a:endParaRPr sz="2000" dirty="0"/>
          </a:p>
          <a:p>
            <a:pPr marL="514350" lvl="0" indent="-514350" algn="l" rtl="0">
              <a:lnSpc>
                <a:spcPct val="100000"/>
              </a:lnSpc>
              <a:spcBef>
                <a:spcPts val="1000"/>
              </a:spcBef>
              <a:spcAft>
                <a:spcPts val="0"/>
              </a:spcAft>
              <a:buClr>
                <a:schemeClr val="dk1"/>
              </a:buClr>
              <a:buSzPts val="2800"/>
              <a:buFont typeface="Calibri"/>
              <a:buAutoNum type="arabicPeriod"/>
            </a:pPr>
            <a:r>
              <a:rPr lang="en-GB" sz="2000" dirty="0">
                <a:latin typeface="Nunito Sans"/>
                <a:ea typeface="Nunito Sans"/>
                <a:cs typeface="Nunito Sans"/>
                <a:sym typeface="Nunito Sans"/>
              </a:rPr>
              <a:t>Kevin is a nine-year-old Cub Scout. He often gets teary during Six time, and is very reluctant to join in team games.</a:t>
            </a:r>
            <a:endParaRPr sz="2000" dirty="0"/>
          </a:p>
          <a:p>
            <a:pPr marL="514350" lvl="0" indent="-514350" algn="l" rtl="0">
              <a:lnSpc>
                <a:spcPct val="100000"/>
              </a:lnSpc>
              <a:spcBef>
                <a:spcPts val="1000"/>
              </a:spcBef>
              <a:spcAft>
                <a:spcPts val="0"/>
              </a:spcAft>
              <a:buClr>
                <a:schemeClr val="dk1"/>
              </a:buClr>
              <a:buSzPts val="2800"/>
              <a:buFont typeface="Calibri"/>
              <a:buAutoNum type="arabicPeriod"/>
            </a:pPr>
            <a:r>
              <a:rPr lang="en-GB" sz="2000" dirty="0">
                <a:latin typeface="Nunito Sans"/>
                <a:ea typeface="Nunito Sans"/>
                <a:cs typeface="Nunito Sans"/>
                <a:sym typeface="Nunito Sans"/>
              </a:rPr>
              <a:t>Louise is a seven-year-old Beaver Scout. She is very confident and keen, and finds it difficult to take turns. She always seems to go first at everything, because if she doesn’t she becomes very sulky and refuses to join in.</a:t>
            </a:r>
            <a:endParaRPr sz="2000" dirty="0"/>
          </a:p>
          <a:p>
            <a:pPr marL="514350" lvl="0" indent="-336550" algn="l" rtl="0">
              <a:lnSpc>
                <a:spcPct val="100000"/>
              </a:lnSpc>
              <a:spcBef>
                <a:spcPts val="1000"/>
              </a:spcBef>
              <a:spcAft>
                <a:spcPts val="0"/>
              </a:spcAft>
              <a:buClr>
                <a:schemeClr val="dk1"/>
              </a:buClr>
              <a:buSzPts val="2800"/>
              <a:buFont typeface="Calibri"/>
              <a:buNone/>
            </a:pPr>
            <a:endParaRPr dirty="0">
              <a:latin typeface="Nunito Sans"/>
              <a:ea typeface="Nunito Sans"/>
              <a:cs typeface="Nunito Sans"/>
              <a:sym typeface="Nuni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 name="Title 1">
            <a:extLst>
              <a:ext uri="{FF2B5EF4-FFF2-40B4-BE49-F238E27FC236}">
                <a16:creationId xmlns:a16="http://schemas.microsoft.com/office/drawing/2014/main" id="{BE7528DA-995E-C105-A665-886958751684}"/>
              </a:ext>
            </a:extLst>
          </p:cNvPr>
          <p:cNvSpPr>
            <a:spLocks noGrp="1"/>
          </p:cNvSpPr>
          <p:nvPr>
            <p:ph type="title"/>
          </p:nvPr>
        </p:nvSpPr>
        <p:spPr/>
        <p:txBody>
          <a:bodyPr/>
          <a:lstStyle/>
          <a:p>
            <a:endParaRPr lang="en-GB" dirty="0"/>
          </a:p>
        </p:txBody>
      </p:sp>
      <p:sp>
        <p:nvSpPr>
          <p:cNvPr id="250" name="Google Shape;250;p20"/>
          <p:cNvSpPr txBox="1">
            <a:spLocks noGrp="1"/>
          </p:cNvSpPr>
          <p:nvPr>
            <p:ph type="body" idx="1"/>
          </p:nvPr>
        </p:nvSpPr>
        <p:spPr>
          <a:xfrm>
            <a:off x="728472" y="1350137"/>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414DC"/>
              </a:buClr>
              <a:buSzPts val="3400"/>
              <a:buNone/>
            </a:pPr>
            <a:r>
              <a:rPr lang="en-GB" sz="3400" b="1" dirty="0">
                <a:solidFill>
                  <a:srgbClr val="7414DC"/>
                </a:solidFill>
                <a:latin typeface="Nunito Sans Black"/>
                <a:ea typeface="Nunito Sans Black"/>
                <a:cs typeface="Nunito Sans Black"/>
                <a:sym typeface="Nunito Sans Black"/>
              </a:rPr>
              <a:t>Case Studies</a:t>
            </a:r>
            <a:endParaRPr dirty="0"/>
          </a:p>
          <a:p>
            <a:pPr marL="514350" lvl="0" indent="-514350" algn="l" rtl="0">
              <a:lnSpc>
                <a:spcPct val="100000"/>
              </a:lnSpc>
              <a:spcBef>
                <a:spcPts val="1000"/>
              </a:spcBef>
              <a:spcAft>
                <a:spcPts val="0"/>
              </a:spcAft>
              <a:buClr>
                <a:schemeClr val="dk1"/>
              </a:buClr>
              <a:buSzPts val="2600"/>
              <a:buFont typeface="Calibri"/>
              <a:buAutoNum type="arabicPeriod" startAt="3"/>
            </a:pPr>
            <a:r>
              <a:rPr lang="en-GB" sz="2600" dirty="0">
                <a:latin typeface="Nunito Sans"/>
                <a:ea typeface="Nunito Sans"/>
                <a:cs typeface="Nunito Sans"/>
                <a:sym typeface="Nunito Sans"/>
              </a:rPr>
              <a:t>Sanjay is a 14-year-old Scout. He has been a Beaver Scout and a Cub Scout. He has always enjoyed Scouting, but recently he has not been keen to join in with any of the Troop activities. He says they are boring or babyish. He is often quite disruptive and has been seen spilling glue and destroying things others have done.</a:t>
            </a:r>
            <a:endParaRPr dirty="0"/>
          </a:p>
          <a:p>
            <a:pPr marL="514350" lvl="0" indent="-514350" algn="l" rtl="0">
              <a:lnSpc>
                <a:spcPct val="100000"/>
              </a:lnSpc>
              <a:spcBef>
                <a:spcPts val="1000"/>
              </a:spcBef>
              <a:spcAft>
                <a:spcPts val="0"/>
              </a:spcAft>
              <a:buClr>
                <a:schemeClr val="dk1"/>
              </a:buClr>
              <a:buSzPts val="2600"/>
              <a:buFont typeface="Calibri"/>
              <a:buAutoNum type="arabicPeriod" startAt="3"/>
            </a:pPr>
            <a:r>
              <a:rPr lang="en-GB" sz="2600" dirty="0">
                <a:latin typeface="Nunito Sans"/>
                <a:ea typeface="Nunito Sans"/>
                <a:cs typeface="Nunito Sans"/>
                <a:sym typeface="Nunito Sans"/>
              </a:rPr>
              <a:t>Sophia is a six-year-old Beaver Scout. She doesn’t seem to join in with activities unless a Leader supports her individually. She rarely finishes what she is doing. Even if she does, it’s not really what she was asked to do in the first place. She is often wandering off and getting distracted.</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 name="Title 1">
            <a:extLst>
              <a:ext uri="{FF2B5EF4-FFF2-40B4-BE49-F238E27FC236}">
                <a16:creationId xmlns:a16="http://schemas.microsoft.com/office/drawing/2014/main" id="{72921BC1-73D2-0B43-EBA0-3A66591C6870}"/>
              </a:ext>
            </a:extLst>
          </p:cNvPr>
          <p:cNvSpPr>
            <a:spLocks noGrp="1"/>
          </p:cNvSpPr>
          <p:nvPr>
            <p:ph type="title"/>
          </p:nvPr>
        </p:nvSpPr>
        <p:spPr/>
        <p:txBody>
          <a:bodyPr/>
          <a:lstStyle/>
          <a:p>
            <a:endParaRPr lang="en-GB"/>
          </a:p>
        </p:txBody>
      </p:sp>
      <p:sp>
        <p:nvSpPr>
          <p:cNvPr id="258" name="Google Shape;258;p21"/>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414DC"/>
              </a:buClr>
              <a:buSzPts val="3400"/>
              <a:buNone/>
            </a:pPr>
            <a:r>
              <a:rPr lang="en-GB" sz="4000" b="1" dirty="0">
                <a:solidFill>
                  <a:srgbClr val="7414DC"/>
                </a:solidFill>
                <a:latin typeface="Nunito Sans Black"/>
                <a:ea typeface="Nunito Sans Black"/>
                <a:cs typeface="Nunito Sans Black"/>
                <a:sym typeface="Nunito Sans Black"/>
              </a:rPr>
              <a:t>Case Studies</a:t>
            </a:r>
            <a:endParaRPr sz="2400" dirty="0"/>
          </a:p>
          <a:p>
            <a:pPr marL="514350" lvl="0" indent="-514350" algn="l" rtl="0">
              <a:lnSpc>
                <a:spcPct val="100000"/>
              </a:lnSpc>
              <a:spcBef>
                <a:spcPts val="1000"/>
              </a:spcBef>
              <a:spcAft>
                <a:spcPts val="0"/>
              </a:spcAft>
              <a:buClr>
                <a:schemeClr val="dk1"/>
              </a:buClr>
              <a:buSzPts val="2800"/>
              <a:buFont typeface="Calibri"/>
              <a:buAutoNum type="arabicPeriod" startAt="5"/>
            </a:pPr>
            <a:r>
              <a:rPr lang="en-GB" sz="2400" dirty="0">
                <a:latin typeface="Nunito Sans"/>
                <a:ea typeface="Nunito Sans"/>
                <a:cs typeface="Nunito Sans"/>
                <a:sym typeface="Nunito Sans"/>
              </a:rPr>
              <a:t>James is a 12-year-old Scout. He is often rude, to both Leaders and other Scouts, and picks on other Scouts. When asked a question, he gives a silly or rude answer. It often appears that James is trying to get a reaction from others. When he was in Cub Scouts, there were no issues with James’ behaviour.</a:t>
            </a:r>
            <a:endParaRP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5199-2E68-2D4E-A69D-4823DA61E3BA}"/>
              </a:ext>
            </a:extLst>
          </p:cNvPr>
          <p:cNvSpPr>
            <a:spLocks noGrp="1"/>
          </p:cNvSpPr>
          <p:nvPr>
            <p:ph type="ctrTitle"/>
          </p:nvPr>
        </p:nvSpPr>
        <p:spPr>
          <a:xfrm>
            <a:off x="781735" y="2529224"/>
            <a:ext cx="9906309" cy="677108"/>
          </a:xfrm>
        </p:spPr>
        <p:txBody>
          <a:bodyPr/>
          <a:lstStyle/>
          <a:p>
            <a:r>
              <a:rPr lang="en-US" dirty="0">
                <a:latin typeface="Nunito Sans Black"/>
              </a:rPr>
              <a:t>How would you react?</a:t>
            </a:r>
            <a:endParaRPr lang="en-US" dirty="0"/>
          </a:p>
        </p:txBody>
      </p:sp>
    </p:spTree>
    <p:extLst>
      <p:ext uri="{BB962C8B-B14F-4D97-AF65-F5344CB8AC3E}">
        <p14:creationId xmlns:p14="http://schemas.microsoft.com/office/powerpoint/2010/main" val="11665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493140" y="328424"/>
            <a:ext cx="5750325" cy="207749"/>
          </a:xfrm>
        </p:spPr>
        <p:txBody>
          <a:bodyPr/>
          <a:lstStyle/>
          <a:p>
            <a:r>
              <a:rPr lang="en-GB" b="1"/>
              <a:t>Do more. Be more</a:t>
            </a:r>
          </a:p>
        </p:txBody>
      </p:sp>
      <p:sp>
        <p:nvSpPr>
          <p:cNvPr id="13" name="Text Placeholder 3">
            <a:extLst>
              <a:ext uri="{FF2B5EF4-FFF2-40B4-BE49-F238E27FC236}">
                <a16:creationId xmlns:a16="http://schemas.microsoft.com/office/drawing/2014/main" id="{70C7BBBE-EA02-8341-A8EF-960B935FEFEC}"/>
              </a:ext>
            </a:extLst>
          </p:cNvPr>
          <p:cNvSpPr txBox="1">
            <a:spLocks/>
          </p:cNvSpPr>
          <p:nvPr/>
        </p:nvSpPr>
        <p:spPr>
          <a:xfrm>
            <a:off x="493140" y="1235673"/>
            <a:ext cx="5554557" cy="4502943"/>
          </a:xfrm>
          <a:prstGeom prst="rect">
            <a:avLst/>
          </a:prstGeom>
        </p:spPr>
        <p:txBody>
          <a:bodyPr vert="horz" lIns="0" tIns="0" rIns="0" bIns="0" rtlCol="0" anchor="t">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buClr>
                <a:srgbClr val="003A82"/>
              </a:buClr>
              <a:buNone/>
            </a:pPr>
            <a:r>
              <a:rPr lang="en-GB" sz="4000" dirty="0">
                <a:solidFill>
                  <a:srgbClr val="003A82"/>
                </a:solidFill>
                <a:latin typeface="Nunito Sans Black"/>
              </a:rPr>
              <a:t>Welcome</a:t>
            </a:r>
            <a:endParaRPr lang="en-GB" sz="4000" dirty="0">
              <a:solidFill>
                <a:srgbClr val="003A82"/>
              </a:solidFill>
            </a:endParaRPr>
          </a:p>
          <a:p>
            <a:pPr marL="0" lvl="1" indent="0">
              <a:buClr>
                <a:srgbClr val="003A82"/>
              </a:buClr>
              <a:buNone/>
            </a:pPr>
            <a:endParaRPr lang="en-GB" dirty="0">
              <a:solidFill>
                <a:srgbClr val="003A82"/>
              </a:solidFill>
            </a:endParaRPr>
          </a:p>
          <a:p>
            <a:pPr marL="10795" indent="0">
              <a:buNone/>
            </a:pPr>
            <a:r>
              <a:rPr lang="en-GB" dirty="0">
                <a:solidFill>
                  <a:srgbClr val="003A82"/>
                </a:solidFill>
              </a:rPr>
              <a:t>By the end of this module, you'll:</a:t>
            </a:r>
          </a:p>
          <a:p>
            <a:pPr marL="10795" indent="0">
              <a:buNone/>
            </a:pPr>
            <a:endParaRPr lang="en-GB" dirty="0">
              <a:solidFill>
                <a:srgbClr val="003A82"/>
              </a:solidFill>
            </a:endParaRPr>
          </a:p>
          <a:p>
            <a:pPr marL="296545" indent="-285750"/>
            <a:r>
              <a:rPr lang="en-GB" dirty="0">
                <a:solidFill>
                  <a:srgbClr val="003A82"/>
                </a:solidFill>
              </a:rPr>
              <a:t>understand different types of behaviour</a:t>
            </a:r>
          </a:p>
          <a:p>
            <a:pPr marL="296545" indent="-285750"/>
            <a:r>
              <a:rPr lang="en-GB" dirty="0">
                <a:solidFill>
                  <a:srgbClr val="003A82"/>
                </a:solidFill>
              </a:rPr>
              <a:t>understand and talk about the causes and triggers underpinning different types of behaviour</a:t>
            </a:r>
          </a:p>
          <a:p>
            <a:pPr marL="296545" indent="-285750"/>
            <a:r>
              <a:rPr lang="en-GB" dirty="0">
                <a:solidFill>
                  <a:srgbClr val="003A82"/>
                </a:solidFill>
              </a:rPr>
              <a:t>demonstrate a number of tools or methods that could be used to manage behaviour</a:t>
            </a:r>
          </a:p>
          <a:p>
            <a:pPr marL="296545" indent="-285750"/>
            <a:r>
              <a:rPr lang="en-GB" dirty="0">
                <a:solidFill>
                  <a:srgbClr val="003A82"/>
                </a:solidFill>
              </a:rPr>
              <a:t>explain how Explorer Scout Young Leaders can assist with managing behaviour in the section</a:t>
            </a:r>
          </a:p>
          <a:p>
            <a:pPr marL="296545" indent="-285750"/>
            <a:r>
              <a:rPr lang="en-GB" dirty="0">
                <a:solidFill>
                  <a:srgbClr val="003A82"/>
                </a:solidFill>
              </a:rPr>
              <a:t>explain where they can get further assistance, and when to involve adults</a:t>
            </a:r>
          </a:p>
          <a:p>
            <a:pPr marL="10795" indent="0">
              <a:buNone/>
            </a:pPr>
            <a:endParaRPr lang="en-GB" dirty="0">
              <a:solidFill>
                <a:srgbClr val="003A82"/>
              </a:solidFill>
            </a:endParaRPr>
          </a:p>
          <a:p>
            <a:pPr marL="10795" indent="0">
              <a:buNone/>
            </a:pPr>
            <a:br>
              <a:rPr lang="en-GB" dirty="0">
                <a:solidFill>
                  <a:srgbClr val="003A82"/>
                </a:solidFill>
              </a:rPr>
            </a:br>
            <a:endParaRPr lang="en-GB" dirty="0">
              <a:solidFill>
                <a:srgbClr val="003A82"/>
              </a:solidFill>
            </a:endParaRPr>
          </a:p>
          <a:p>
            <a:pPr marL="10795" indent="0">
              <a:buClr>
                <a:srgbClr val="003A82"/>
              </a:buClr>
              <a:buNone/>
            </a:pPr>
            <a:endParaRPr lang="en-GB" dirty="0">
              <a:solidFill>
                <a:srgbClr val="003A82"/>
              </a:solidFill>
            </a:endParaRPr>
          </a:p>
          <a:p>
            <a:pPr marL="10795" indent="0">
              <a:buClr>
                <a:srgbClr val="003A82"/>
              </a:buClr>
              <a:buNone/>
            </a:pPr>
            <a:endParaRPr lang="en-GB" dirty="0">
              <a:solidFill>
                <a:srgbClr val="003A82"/>
              </a:solidFill>
            </a:endParaRPr>
          </a:p>
          <a:p>
            <a:pPr marL="10795" indent="0">
              <a:buClr>
                <a:srgbClr val="003A82"/>
              </a:buClr>
              <a:buNone/>
            </a:pPr>
            <a:endParaRPr lang="en-GB" dirty="0">
              <a:solidFill>
                <a:srgbClr val="003A82"/>
              </a:solidFill>
            </a:endParaRPr>
          </a:p>
          <a:p>
            <a:pPr marL="10795" indent="0">
              <a:buClr>
                <a:srgbClr val="003A82"/>
              </a:buClr>
              <a:buNone/>
            </a:pPr>
            <a:endParaRPr lang="en-GB" dirty="0">
              <a:solidFill>
                <a:srgbClr val="003A82"/>
              </a:solidFill>
            </a:endParaRPr>
          </a:p>
          <a:p>
            <a:pPr marL="10795" indent="0">
              <a:buClr>
                <a:srgbClr val="003A82"/>
              </a:buClr>
              <a:buNone/>
            </a:pPr>
            <a:endParaRPr lang="en-GB" dirty="0">
              <a:solidFill>
                <a:srgbClr val="003A82"/>
              </a:solidFill>
            </a:endParaRPr>
          </a:p>
          <a:p>
            <a:pPr marL="10795" indent="0">
              <a:buClr>
                <a:srgbClr val="003A82"/>
              </a:buClr>
              <a:buNone/>
            </a:pPr>
            <a:endParaRPr lang="en-GB" dirty="0">
              <a:solidFill>
                <a:srgbClr val="003A82"/>
              </a:solidFill>
            </a:endParaRPr>
          </a:p>
          <a:p>
            <a:pPr marL="10795" indent="0">
              <a:buClr>
                <a:srgbClr val="003A82"/>
              </a:buClr>
              <a:buNone/>
            </a:pPr>
            <a:endParaRPr lang="en-GB" dirty="0">
              <a:solidFill>
                <a:srgbClr val="003A82"/>
              </a:solidFill>
            </a:endParaRPr>
          </a:p>
          <a:p>
            <a:pPr marL="10795" indent="0">
              <a:buClr>
                <a:srgbClr val="003A82"/>
              </a:buClr>
              <a:buNone/>
            </a:pPr>
            <a:endParaRPr lang="en-GB" dirty="0">
              <a:solidFill>
                <a:srgbClr val="003A82"/>
              </a:solidFill>
            </a:endParaRPr>
          </a:p>
        </p:txBody>
      </p:sp>
      <p:sp>
        <p:nvSpPr>
          <p:cNvPr id="14" name="TextBox 13">
            <a:extLst>
              <a:ext uri="{FF2B5EF4-FFF2-40B4-BE49-F238E27FC236}">
                <a16:creationId xmlns:a16="http://schemas.microsoft.com/office/drawing/2014/main" id="{B24D101F-1693-E345-9B9D-239C12A686FC}"/>
              </a:ext>
            </a:extLst>
          </p:cNvPr>
          <p:cNvSpPr txBox="1"/>
          <p:nvPr/>
        </p:nvSpPr>
        <p:spPr>
          <a:xfrm>
            <a:off x="6920649" y="1307549"/>
            <a:ext cx="4793782" cy="2554545"/>
          </a:xfrm>
          <a:prstGeom prst="rect">
            <a:avLst/>
          </a:prstGeom>
          <a:noFill/>
        </p:spPr>
        <p:txBody>
          <a:bodyPr wrap="square" lIns="72000" rtlCol="0">
            <a:spAutoFit/>
          </a:bodyPr>
          <a:lstStyle/>
          <a:p>
            <a:r>
              <a:rPr lang="en-GB" sz="8000" b="1" dirty="0">
                <a:solidFill>
                  <a:srgbClr val="003A82"/>
                </a:solidFill>
                <a:latin typeface="Nunito Sans Black" pitchFamily="2" charset="77"/>
              </a:rPr>
              <a:t>Do more. </a:t>
            </a:r>
          </a:p>
          <a:p>
            <a:r>
              <a:rPr lang="en-GB" sz="8000" b="1" dirty="0">
                <a:solidFill>
                  <a:srgbClr val="003A82"/>
                </a:solidFill>
                <a:latin typeface="Nunito Sans Black" pitchFamily="2" charset="77"/>
              </a:rPr>
              <a:t>Be more.</a:t>
            </a:r>
            <a:endParaRPr lang="en-US" sz="8000" b="1" dirty="0">
              <a:solidFill>
                <a:srgbClr val="003A82"/>
              </a:solidFill>
              <a:latin typeface="Nunito Sans Black" pitchFamily="2" charset="77"/>
            </a:endParaRPr>
          </a:p>
        </p:txBody>
      </p:sp>
      <p:sp>
        <p:nvSpPr>
          <p:cNvPr id="5" name="Text Placeholder 1">
            <a:extLst>
              <a:ext uri="{FF2B5EF4-FFF2-40B4-BE49-F238E27FC236}">
                <a16:creationId xmlns:a16="http://schemas.microsoft.com/office/drawing/2014/main" id="{8BCF033D-0AE1-4944-B6D7-5D80531760B3}"/>
              </a:ext>
            </a:extLst>
          </p:cNvPr>
          <p:cNvSpPr txBox="1">
            <a:spLocks/>
          </p:cNvSpPr>
          <p:nvPr/>
        </p:nvSpPr>
        <p:spPr>
          <a:xfrm>
            <a:off x="7055975" y="3711985"/>
            <a:ext cx="4831225" cy="552007"/>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3200" kern="0"/>
              <a:t>Young Leaders’ Scheme</a:t>
            </a:r>
          </a:p>
        </p:txBody>
      </p:sp>
      <p:pic>
        <p:nvPicPr>
          <p:cNvPr id="6" name="Picture 5">
            <a:extLst>
              <a:ext uri="{FF2B5EF4-FFF2-40B4-BE49-F238E27FC236}">
                <a16:creationId xmlns:a16="http://schemas.microsoft.com/office/drawing/2014/main" id="{66AB446D-F2BB-DC4B-A4FF-594AD31F50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5975" y="4405059"/>
            <a:ext cx="2343664" cy="252065"/>
          </a:xfrm>
          <a:prstGeom prst="rect">
            <a:avLst/>
          </a:prstGeom>
        </p:spPr>
      </p:pic>
    </p:spTree>
    <p:extLst>
      <p:ext uri="{BB962C8B-B14F-4D97-AF65-F5344CB8AC3E}">
        <p14:creationId xmlns:p14="http://schemas.microsoft.com/office/powerpoint/2010/main" val="110273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5199-2E68-2D4E-A69D-4823DA61E3BA}"/>
              </a:ext>
            </a:extLst>
          </p:cNvPr>
          <p:cNvSpPr>
            <a:spLocks noGrp="1"/>
          </p:cNvSpPr>
          <p:nvPr>
            <p:ph type="ctrTitle"/>
          </p:nvPr>
        </p:nvSpPr>
        <p:spPr>
          <a:xfrm>
            <a:off x="768820" y="1534749"/>
            <a:ext cx="9906309" cy="677108"/>
          </a:xfrm>
        </p:spPr>
        <p:txBody>
          <a:bodyPr/>
          <a:lstStyle/>
          <a:p>
            <a:r>
              <a:rPr lang="en-US" dirty="0">
                <a:latin typeface="Nunito Sans Black"/>
              </a:rPr>
              <a:t>Code of conduct</a:t>
            </a:r>
            <a:endParaRPr lang="en-US" dirty="0"/>
          </a:p>
        </p:txBody>
      </p:sp>
    </p:spTree>
    <p:extLst>
      <p:ext uri="{BB962C8B-B14F-4D97-AF65-F5344CB8AC3E}">
        <p14:creationId xmlns:p14="http://schemas.microsoft.com/office/powerpoint/2010/main" val="1655843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6ABF8-4F62-DD45-B486-97062281CA1B}"/>
              </a:ext>
            </a:extLst>
          </p:cNvPr>
          <p:cNvSpPr>
            <a:spLocks noGrp="1"/>
          </p:cNvSpPr>
          <p:nvPr>
            <p:ph type="ctrTitle"/>
          </p:nvPr>
        </p:nvSpPr>
        <p:spPr/>
        <p:txBody>
          <a:bodyPr/>
          <a:lstStyle/>
          <a:p>
            <a:r>
              <a:rPr lang="en-US" dirty="0">
                <a:latin typeface="Nunito Sans"/>
              </a:rPr>
              <a:t>Module D – Young Leader Scheme</a:t>
            </a:r>
          </a:p>
        </p:txBody>
      </p:sp>
      <p:sp>
        <p:nvSpPr>
          <p:cNvPr id="3" name="Text Placeholder 2">
            <a:extLst>
              <a:ext uri="{FF2B5EF4-FFF2-40B4-BE49-F238E27FC236}">
                <a16:creationId xmlns:a16="http://schemas.microsoft.com/office/drawing/2014/main" id="{BDCD42A5-8205-E244-8889-895F019FCD01}"/>
              </a:ext>
            </a:extLst>
          </p:cNvPr>
          <p:cNvSpPr>
            <a:spLocks noGrp="1"/>
          </p:cNvSpPr>
          <p:nvPr>
            <p:ph type="body" sz="quarter" idx="10"/>
          </p:nvPr>
        </p:nvSpPr>
        <p:spPr>
          <a:xfrm>
            <a:off x="632596" y="1100754"/>
            <a:ext cx="11379149" cy="4502943"/>
          </a:xfrm>
        </p:spPr>
        <p:txBody>
          <a:bodyPr vert="horz" lIns="0" tIns="0" rIns="0" bIns="0" rtlCol="0" anchor="t">
            <a:noAutofit/>
          </a:bodyPr>
          <a:lstStyle/>
          <a:p>
            <a:pPr marL="0" lvl="1" indent="0">
              <a:spcBef>
                <a:spcPts val="1705"/>
              </a:spcBef>
              <a:buNone/>
            </a:pPr>
            <a:r>
              <a:rPr lang="en-GB" sz="3200" dirty="0">
                <a:solidFill>
                  <a:srgbClr val="003A82"/>
                </a:solidFill>
                <a:latin typeface="Nunito Sans Black"/>
              </a:rPr>
              <a:t>Real life examples</a:t>
            </a:r>
            <a:endParaRPr lang="en-US" dirty="0">
              <a:solidFill>
                <a:srgbClr val="003A82"/>
              </a:solidFill>
            </a:endParaRPr>
          </a:p>
          <a:p>
            <a:pPr marL="10795"/>
            <a:endParaRPr lang="en-GB" dirty="0"/>
          </a:p>
          <a:p>
            <a:pPr marL="10795"/>
            <a:r>
              <a:rPr lang="en-GB" sz="2400" dirty="0">
                <a:latin typeface="+mn-lt"/>
              </a:rPr>
              <a:t>In module B you reflected on leaders you have come across e.g. teachers, role models etc.</a:t>
            </a:r>
          </a:p>
          <a:p>
            <a:pPr marL="10795"/>
            <a:endParaRPr lang="en-GB" sz="2400" dirty="0">
              <a:latin typeface="+mn-lt"/>
            </a:endParaRPr>
          </a:p>
          <a:p>
            <a:pPr marL="10795"/>
            <a:r>
              <a:rPr lang="en-GB" sz="2400" dirty="0">
                <a:latin typeface="+mn-lt"/>
              </a:rPr>
              <a:t>How do they manage behaviour?</a:t>
            </a:r>
          </a:p>
          <a:p>
            <a:pPr marL="10795"/>
            <a:endParaRPr lang="en-GB" sz="2400" dirty="0">
              <a:latin typeface="+mn-lt"/>
            </a:endParaRPr>
          </a:p>
          <a:p>
            <a:pPr marL="10795"/>
            <a:r>
              <a:rPr lang="en-GB" sz="2400" dirty="0">
                <a:latin typeface="+mn-lt"/>
              </a:rPr>
              <a:t>Discussion:</a:t>
            </a:r>
          </a:p>
          <a:p>
            <a:pPr marL="10795"/>
            <a:r>
              <a:rPr lang="en-GB" sz="2400" dirty="0">
                <a:latin typeface="+mn-lt"/>
              </a:rPr>
              <a:t>In pairs come up your top 3 tips for managing behaviour based on your experiences.</a:t>
            </a:r>
          </a:p>
          <a:p>
            <a:pPr marL="10795"/>
            <a:endParaRPr lang="en-GB" dirty="0"/>
          </a:p>
          <a:p>
            <a:pPr marL="10795"/>
            <a:endParaRPr lang="en-US" dirty="0"/>
          </a:p>
        </p:txBody>
      </p:sp>
    </p:spTree>
    <p:extLst>
      <p:ext uri="{BB962C8B-B14F-4D97-AF65-F5344CB8AC3E}">
        <p14:creationId xmlns:p14="http://schemas.microsoft.com/office/powerpoint/2010/main" val="2260583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atin typeface="Nunito Sans"/>
              </a:rPr>
              <a:t>Module C </a:t>
            </a:r>
          </a:p>
        </p:txBody>
      </p:sp>
      <p:sp>
        <p:nvSpPr>
          <p:cNvPr id="7" name="Text Placeholder 2">
            <a:extLst>
              <a:ext uri="{FF2B5EF4-FFF2-40B4-BE49-F238E27FC236}">
                <a16:creationId xmlns:a16="http://schemas.microsoft.com/office/drawing/2014/main" id="{6B5A6871-03E2-5915-2F4B-9E45D1754242}"/>
              </a:ext>
            </a:extLst>
          </p:cNvPr>
          <p:cNvSpPr txBox="1">
            <a:spLocks/>
          </p:cNvSpPr>
          <p:nvPr/>
        </p:nvSpPr>
        <p:spPr>
          <a:xfrm>
            <a:off x="574956" y="771805"/>
            <a:ext cx="11413754" cy="4502943"/>
          </a:xfrm>
          <a:prstGeom prst="rect">
            <a:avLst/>
          </a:prstGeom>
        </p:spPr>
        <p:txBody>
          <a:bodyPr vert="horz" lIns="0" tIns="0" rIns="0" bIns="0" rtlCol="0" anchor="t">
            <a:noAutofit/>
          </a:bodyPr>
          <a:lstStyle>
            <a:lvl1pPr marL="133200" indent="-122400" eaLnBrk="1" hangingPunct="1">
              <a:buClr>
                <a:schemeClr val="tx1"/>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32715" indent="-121920" defTabSz="914400">
              <a:buNone/>
            </a:pPr>
            <a:r>
              <a:rPr lang="en-GB" sz="3200" b="1" kern="0" dirty="0">
                <a:solidFill>
                  <a:srgbClr val="003A82"/>
                </a:solidFill>
                <a:latin typeface="Nunito Sans Black" panose="00000A00000000000000" pitchFamily="2" charset="0"/>
              </a:rPr>
              <a:t>Key takeaways</a:t>
            </a:r>
            <a:endParaRPr lang="en-US" dirty="0">
              <a:solidFill>
                <a:srgbClr val="003A82"/>
              </a:solidFill>
              <a:latin typeface="Nunito Sans Black" panose="00000A00000000000000" pitchFamily="2" charset="0"/>
            </a:endParaRPr>
          </a:p>
          <a:p>
            <a:pPr marL="0" indent="0" defTabSz="914400">
              <a:spcBef>
                <a:spcPts val="1000"/>
              </a:spcBef>
              <a:buSzPts val="2800"/>
              <a:buNone/>
            </a:pPr>
            <a:r>
              <a:rPr lang="en-GB" kern="0" dirty="0">
                <a:solidFill>
                  <a:srgbClr val="002060"/>
                </a:solidFill>
                <a:latin typeface="+mn-lt"/>
                <a:ea typeface="Nunito Sans"/>
                <a:cs typeface="Nunito Sans"/>
                <a:sym typeface="Nunito Sans"/>
              </a:rPr>
              <a:t>When discussing behaviour, it is important to remember the following:</a:t>
            </a:r>
            <a:endParaRPr lang="en-GB" kern="0" dirty="0">
              <a:solidFill>
                <a:srgbClr val="002060"/>
              </a:solidFill>
              <a:latin typeface="+mn-lt"/>
            </a:endParaRPr>
          </a:p>
          <a:p>
            <a:pPr marL="914400" indent="-406400" defTabSz="914400">
              <a:buClr>
                <a:srgbClr val="00B050"/>
              </a:buClr>
              <a:buSzPts val="2800"/>
            </a:pPr>
            <a:r>
              <a:rPr lang="en-GB" kern="0" dirty="0">
                <a:solidFill>
                  <a:srgbClr val="002060"/>
                </a:solidFill>
                <a:latin typeface="+mn-lt"/>
                <a:ea typeface="Nunito Sans"/>
                <a:cs typeface="Nunito Sans"/>
                <a:sym typeface="Nunito Sans"/>
              </a:rPr>
              <a:t>Every young person is an individual and all young people should be treated equally. They can display a range of behaviours that can be both positive and negative.</a:t>
            </a:r>
            <a:endParaRPr lang="en-GB" kern="0" dirty="0">
              <a:solidFill>
                <a:srgbClr val="002060"/>
              </a:solidFill>
              <a:latin typeface="+mn-lt"/>
            </a:endParaRPr>
          </a:p>
          <a:p>
            <a:pPr marL="914400" lvl="1" indent="-406400" defTabSz="914400">
              <a:spcBef>
                <a:spcPts val="1000"/>
              </a:spcBef>
              <a:buClr>
                <a:srgbClr val="00B050"/>
              </a:buClr>
              <a:buSzPts val="2800"/>
            </a:pPr>
            <a:r>
              <a:rPr lang="en-GB" kern="0" dirty="0">
                <a:solidFill>
                  <a:srgbClr val="002060"/>
                </a:solidFill>
                <a:latin typeface="+mn-lt"/>
                <a:ea typeface="Nunito Sans"/>
                <a:cs typeface="Nunito Sans"/>
                <a:sym typeface="Nunito Sans"/>
              </a:rPr>
              <a:t>A sudden or noticeable change in behaviour may be due to a variety of underlying causes of which you might not be aware.</a:t>
            </a:r>
            <a:endParaRPr lang="en-GB" kern="0" dirty="0">
              <a:solidFill>
                <a:sysClr val="windowText" lastClr="000000"/>
              </a:solidFill>
              <a:latin typeface="+mn-lt"/>
              <a:sym typeface="Nunito Sans"/>
            </a:endParaRPr>
          </a:p>
          <a:p>
            <a:pPr marL="914400" lvl="1" indent="-406400" defTabSz="914400">
              <a:spcBef>
                <a:spcPts val="1000"/>
              </a:spcBef>
              <a:buClr>
                <a:srgbClr val="00B050"/>
              </a:buClr>
              <a:buSzPts val="2800"/>
            </a:pPr>
            <a:r>
              <a:rPr lang="en-GB" kern="0" dirty="0">
                <a:solidFill>
                  <a:srgbClr val="002060"/>
                </a:solidFill>
                <a:latin typeface="+mn-lt"/>
                <a:ea typeface="Nunito Sans"/>
                <a:cs typeface="Nunito Sans"/>
                <a:sym typeface="Nunito Sans"/>
              </a:rPr>
              <a:t>All volunteers should focus on recognising and rewarding positive behaviour and should never label a young person or adult.</a:t>
            </a:r>
            <a:endParaRPr lang="en-GB" kern="0" dirty="0">
              <a:solidFill>
                <a:sysClr val="windowText" lastClr="000000"/>
              </a:solidFill>
              <a:latin typeface="+mn-lt"/>
              <a:sym typeface="Nunito Sans"/>
            </a:endParaRPr>
          </a:p>
          <a:p>
            <a:pPr marL="914400" lvl="1" indent="-406400" defTabSz="914400">
              <a:spcBef>
                <a:spcPts val="1000"/>
              </a:spcBef>
              <a:buClr>
                <a:srgbClr val="00B050"/>
              </a:buClr>
              <a:buSzPts val="2800"/>
            </a:pPr>
            <a:r>
              <a:rPr lang="en-GB" kern="0" dirty="0">
                <a:solidFill>
                  <a:srgbClr val="002060"/>
                </a:solidFill>
                <a:latin typeface="+mn-lt"/>
                <a:ea typeface="Nunito Sans"/>
                <a:cs typeface="Nunito Sans"/>
                <a:sym typeface="Nunito Sans"/>
              </a:rPr>
              <a:t>When speaking about behaviour in the section, volunteers should focus on the behaviour itself, rather than on the young person in question. For example, instead of saying that young person is being ‘naughty’, they could talk to the young person about their behaviour, clearly explaining why it's not appropriate.</a:t>
            </a:r>
            <a:endParaRPr lang="en-GB" kern="0" dirty="0">
              <a:solidFill>
                <a:sysClr val="windowText" lastClr="000000"/>
              </a:solidFill>
              <a:latin typeface="+mn-lt"/>
              <a:sym typeface="Nunito Sans"/>
            </a:endParaRPr>
          </a:p>
          <a:p>
            <a:pPr marL="914400" lvl="1" indent="-406400" defTabSz="914400">
              <a:spcBef>
                <a:spcPts val="1000"/>
              </a:spcBef>
              <a:buClr>
                <a:srgbClr val="00B050"/>
              </a:buClr>
              <a:buSzPts val="2800"/>
            </a:pPr>
            <a:r>
              <a:rPr lang="en-GB" kern="0" dirty="0">
                <a:solidFill>
                  <a:srgbClr val="002060"/>
                </a:solidFill>
                <a:latin typeface="+mn-lt"/>
                <a:ea typeface="Nunito Sans"/>
                <a:cs typeface="Nunito Sans"/>
                <a:sym typeface="Nunito Sans"/>
              </a:rPr>
              <a:t>Responding to challenging behaviour can be difficult for all leaders at times.</a:t>
            </a:r>
            <a:endParaRPr lang="en-GB" kern="0" dirty="0">
              <a:solidFill>
                <a:sysClr val="windowText" lastClr="000000"/>
              </a:solidFill>
              <a:latin typeface="+mn-lt"/>
            </a:endParaRPr>
          </a:p>
          <a:p>
            <a:pPr marL="914400" lvl="1" indent="-406400" defTabSz="914400">
              <a:spcBef>
                <a:spcPts val="1000"/>
              </a:spcBef>
              <a:buClr>
                <a:srgbClr val="00B050"/>
              </a:buClr>
              <a:buSzPts val="2800"/>
            </a:pPr>
            <a:endParaRPr lang="en-GB" kern="0" dirty="0">
              <a:solidFill>
                <a:srgbClr val="002060"/>
              </a:solidFill>
              <a:latin typeface="Nunito Sans"/>
              <a:ea typeface="Nunito Sans"/>
              <a:cs typeface="Nunito Sans"/>
            </a:endParaRPr>
          </a:p>
          <a:p>
            <a:pPr marL="10795" indent="-121920" defTabSz="914400"/>
            <a:endParaRPr lang="en-GB" kern="0" dirty="0">
              <a:solidFill>
                <a:sysClr val="windowText" lastClr="000000"/>
              </a:solidFill>
            </a:endParaRPr>
          </a:p>
          <a:p>
            <a:pPr marL="10795" indent="-121920" defTabSz="914400"/>
            <a:endParaRPr lang="en-US" kern="0" dirty="0">
              <a:solidFill>
                <a:sysClr val="windowText" lastClr="000000"/>
              </a:solidFill>
            </a:endParaRPr>
          </a:p>
        </p:txBody>
      </p:sp>
    </p:spTree>
    <p:extLst>
      <p:ext uri="{BB962C8B-B14F-4D97-AF65-F5344CB8AC3E}">
        <p14:creationId xmlns:p14="http://schemas.microsoft.com/office/powerpoint/2010/main" val="2857687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9243" y="2079519"/>
            <a:ext cx="5750325" cy="677108"/>
          </a:xfrm>
        </p:spPr>
        <p:txBody>
          <a:bodyPr/>
          <a:lstStyle/>
          <a:p>
            <a:r>
              <a:rPr lang="en-GB"/>
              <a:t>Final reflections….</a:t>
            </a:r>
          </a:p>
        </p:txBody>
      </p:sp>
    </p:spTree>
    <p:extLst>
      <p:ext uri="{BB962C8B-B14F-4D97-AF65-F5344CB8AC3E}">
        <p14:creationId xmlns:p14="http://schemas.microsoft.com/office/powerpoint/2010/main" val="2495053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846" y="309174"/>
            <a:ext cx="5750325" cy="207749"/>
          </a:xfrm>
        </p:spPr>
        <p:txBody>
          <a:bodyPr/>
          <a:lstStyle/>
          <a:p>
            <a:r>
              <a:rPr lang="en-GB" dirty="0">
                <a:latin typeface="Nunito Sans"/>
              </a:rPr>
              <a:t>The Young Leader Scheme</a:t>
            </a:r>
          </a:p>
        </p:txBody>
      </p:sp>
      <p:sp>
        <p:nvSpPr>
          <p:cNvPr id="6" name="TextBox 5">
            <a:extLst>
              <a:ext uri="{FF2B5EF4-FFF2-40B4-BE49-F238E27FC236}">
                <a16:creationId xmlns:a16="http://schemas.microsoft.com/office/drawing/2014/main" id="{A416B57F-CCA8-DCF0-5B44-A32A3A36574F}"/>
              </a:ext>
            </a:extLst>
          </p:cNvPr>
          <p:cNvSpPr txBox="1"/>
          <p:nvPr/>
        </p:nvSpPr>
        <p:spPr>
          <a:xfrm>
            <a:off x="571281" y="636171"/>
            <a:ext cx="1006240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dirty="0">
                <a:solidFill>
                  <a:srgbClr val="003A82"/>
                </a:solidFill>
                <a:latin typeface="Nunito Sans Black"/>
              </a:rPr>
              <a:t>Who to contact</a:t>
            </a:r>
            <a:endParaRPr lang="en-US" dirty="0"/>
          </a:p>
        </p:txBody>
      </p:sp>
      <p:sp>
        <p:nvSpPr>
          <p:cNvPr id="8" name="Text Placeholder 2">
            <a:extLst>
              <a:ext uri="{FF2B5EF4-FFF2-40B4-BE49-F238E27FC236}">
                <a16:creationId xmlns:a16="http://schemas.microsoft.com/office/drawing/2014/main" id="{AAD2EA2D-41FE-7AE7-424D-B32C4EF08235}"/>
              </a:ext>
            </a:extLst>
          </p:cNvPr>
          <p:cNvSpPr>
            <a:spLocks noGrp="1"/>
          </p:cNvSpPr>
          <p:nvPr>
            <p:ph type="body" sz="quarter" idx="10"/>
          </p:nvPr>
        </p:nvSpPr>
        <p:spPr>
          <a:xfrm>
            <a:off x="571281" y="1524860"/>
            <a:ext cx="5164501" cy="3635435"/>
          </a:xfrm>
        </p:spPr>
        <p:txBody>
          <a:bodyPr vert="horz" lIns="0" tIns="0" rIns="0" bIns="0" rtlCol="0" anchor="t">
            <a:noAutofit/>
          </a:bodyPr>
          <a:lstStyle/>
          <a:p>
            <a:pPr marL="0">
              <a:lnSpc>
                <a:spcPct val="100000"/>
              </a:lnSpc>
              <a:spcBef>
                <a:spcPts val="0"/>
              </a:spcBef>
            </a:pPr>
            <a:r>
              <a:rPr lang="en-GB" dirty="0">
                <a:latin typeface="Nunito Sans SemiBold"/>
              </a:rPr>
              <a:t>If you have any questions, please contact the following people who will be able to help you.</a:t>
            </a:r>
            <a:endParaRPr lang="en-US" dirty="0"/>
          </a:p>
          <a:p>
            <a:pPr marL="0">
              <a:lnSpc>
                <a:spcPct val="100000"/>
              </a:lnSpc>
              <a:spcBef>
                <a:spcPts val="0"/>
              </a:spcBef>
            </a:pPr>
            <a:endParaRPr lang="en-GB" dirty="0">
              <a:latin typeface="Nunito Sans SemiBold"/>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9150" r="26680"/>
          <a:stretch/>
        </p:blipFill>
        <p:spPr>
          <a:xfrm>
            <a:off x="6611193" y="0"/>
            <a:ext cx="5580807" cy="6868223"/>
          </a:xfrm>
          <a:prstGeom prst="rect">
            <a:avLst/>
          </a:prstGeom>
        </p:spPr>
      </p:pic>
    </p:spTree>
    <p:extLst>
      <p:ext uri="{BB962C8B-B14F-4D97-AF65-F5344CB8AC3E}">
        <p14:creationId xmlns:p14="http://schemas.microsoft.com/office/powerpoint/2010/main" val="856472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12F181-2FA8-C44C-A868-921376BAD138}"/>
              </a:ext>
            </a:extLst>
          </p:cNvPr>
          <p:cNvSpPr>
            <a:spLocks noGrp="1"/>
          </p:cNvSpPr>
          <p:nvPr>
            <p:ph type="body" sz="quarter" idx="12"/>
          </p:nvPr>
        </p:nvSpPr>
        <p:spPr>
          <a:xfrm>
            <a:off x="3125949" y="2241178"/>
            <a:ext cx="5940100" cy="1408925"/>
          </a:xfrm>
        </p:spPr>
        <p:txBody>
          <a:bodyPr>
            <a:normAutofit/>
          </a:bodyPr>
          <a:lstStyle/>
          <a:p>
            <a:r>
              <a:rPr lang="en-US" sz="8800"/>
              <a:t>Thank you</a:t>
            </a:r>
          </a:p>
        </p:txBody>
      </p:sp>
      <p:sp>
        <p:nvSpPr>
          <p:cNvPr id="5" name="Text Placeholder 1">
            <a:extLst>
              <a:ext uri="{FF2B5EF4-FFF2-40B4-BE49-F238E27FC236}">
                <a16:creationId xmlns:a16="http://schemas.microsoft.com/office/drawing/2014/main" id="{3F1A4BD0-B2DB-7E48-B131-62CD15B3A19A}"/>
              </a:ext>
            </a:extLst>
          </p:cNvPr>
          <p:cNvSpPr txBox="1">
            <a:spLocks/>
          </p:cNvSpPr>
          <p:nvPr/>
        </p:nvSpPr>
        <p:spPr>
          <a:xfrm>
            <a:off x="3378710" y="3790643"/>
            <a:ext cx="5940100" cy="562159"/>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3600" kern="0"/>
              <a:t>Young Leaders’ Scheme</a:t>
            </a:r>
          </a:p>
        </p:txBody>
      </p:sp>
      <p:pic>
        <p:nvPicPr>
          <p:cNvPr id="7" name="Picture 6">
            <a:extLst>
              <a:ext uri="{FF2B5EF4-FFF2-40B4-BE49-F238E27FC236}">
                <a16:creationId xmlns:a16="http://schemas.microsoft.com/office/drawing/2014/main" id="{58E93761-388F-D346-8305-F7D37A8F20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8710" y="4493342"/>
            <a:ext cx="2343664" cy="252065"/>
          </a:xfrm>
          <a:prstGeom prst="rect">
            <a:avLst/>
          </a:prstGeom>
        </p:spPr>
      </p:pic>
      <p:sp>
        <p:nvSpPr>
          <p:cNvPr id="8" name="Text Placeholder 1">
            <a:extLst>
              <a:ext uri="{FF2B5EF4-FFF2-40B4-BE49-F238E27FC236}">
                <a16:creationId xmlns:a16="http://schemas.microsoft.com/office/drawing/2014/main" id="{79205F23-F3F1-554C-9958-8467B12BAD6A}"/>
              </a:ext>
            </a:extLst>
          </p:cNvPr>
          <p:cNvSpPr txBox="1">
            <a:spLocks/>
          </p:cNvSpPr>
          <p:nvPr/>
        </p:nvSpPr>
        <p:spPr>
          <a:xfrm>
            <a:off x="3290219" y="5919756"/>
            <a:ext cx="2805780" cy="562159"/>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2800" kern="0" err="1"/>
              <a:t>Scouts.org.uk</a:t>
            </a:r>
            <a:endParaRPr lang="en-US" sz="2800" kern="0"/>
          </a:p>
        </p:txBody>
      </p:sp>
      <p:sp>
        <p:nvSpPr>
          <p:cNvPr id="9" name="Text Placeholder 1">
            <a:extLst>
              <a:ext uri="{FF2B5EF4-FFF2-40B4-BE49-F238E27FC236}">
                <a16:creationId xmlns:a16="http://schemas.microsoft.com/office/drawing/2014/main" id="{CC265088-6686-644B-82A2-81D83D92B031}"/>
              </a:ext>
            </a:extLst>
          </p:cNvPr>
          <p:cNvSpPr txBox="1">
            <a:spLocks/>
          </p:cNvSpPr>
          <p:nvPr/>
        </p:nvSpPr>
        <p:spPr>
          <a:xfrm>
            <a:off x="6437251" y="5919755"/>
            <a:ext cx="2805780" cy="562159"/>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2800" kern="0"/>
              <a:t>#</a:t>
            </a:r>
            <a:r>
              <a:rPr lang="en-US" sz="2800" kern="0" err="1"/>
              <a:t>SkillsForLife</a:t>
            </a:r>
            <a:endParaRPr lang="en-US" sz="2800" kern="0"/>
          </a:p>
        </p:txBody>
      </p:sp>
    </p:spTree>
    <p:extLst>
      <p:ext uri="{BB962C8B-B14F-4D97-AF65-F5344CB8AC3E}">
        <p14:creationId xmlns:p14="http://schemas.microsoft.com/office/powerpoint/2010/main" val="1743249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9243" y="2079519"/>
            <a:ext cx="7917557" cy="677108"/>
          </a:xfrm>
        </p:spPr>
        <p:txBody>
          <a:bodyPr/>
          <a:lstStyle/>
          <a:p>
            <a:r>
              <a:rPr lang="en-GB">
                <a:latin typeface="Nunito Sans Black"/>
              </a:rPr>
              <a:t>Getting to know you...</a:t>
            </a:r>
            <a:endParaRPr lang="en-GB"/>
          </a:p>
        </p:txBody>
      </p:sp>
      <p:pic>
        <p:nvPicPr>
          <p:cNvPr id="3" name="Picture 2" descr="A group of people at a table&#10;&#10;Description automatically generated">
            <a:extLst>
              <a:ext uri="{FF2B5EF4-FFF2-40B4-BE49-F238E27FC236}">
                <a16:creationId xmlns:a16="http://schemas.microsoft.com/office/drawing/2014/main" id="{8FACBCE6-24FB-ED95-F00F-EE296134B29B}"/>
              </a:ext>
            </a:extLst>
          </p:cNvPr>
          <p:cNvPicPr>
            <a:picLocks noChangeAspect="1"/>
          </p:cNvPicPr>
          <p:nvPr/>
        </p:nvPicPr>
        <p:blipFill>
          <a:blip r:embed="rId3"/>
          <a:stretch>
            <a:fillRect/>
          </a:stretch>
        </p:blipFill>
        <p:spPr>
          <a:xfrm>
            <a:off x="7143139" y="2757237"/>
            <a:ext cx="3410170" cy="3358816"/>
          </a:xfrm>
          <a:prstGeom prst="rect">
            <a:avLst/>
          </a:prstGeom>
          <a:ln>
            <a:noFill/>
          </a:ln>
        </p:spPr>
      </p:pic>
    </p:spTree>
    <p:extLst>
      <p:ext uri="{BB962C8B-B14F-4D97-AF65-F5344CB8AC3E}">
        <p14:creationId xmlns:p14="http://schemas.microsoft.com/office/powerpoint/2010/main" val="2419066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38191-32F9-97EB-3AB6-67B0884BAD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5EF8A7-5BBE-7439-B722-3F52A3EEB4F7}"/>
              </a:ext>
            </a:extLst>
          </p:cNvPr>
          <p:cNvSpPr>
            <a:spLocks noGrp="1"/>
          </p:cNvSpPr>
          <p:nvPr>
            <p:ph type="ctrTitle"/>
          </p:nvPr>
        </p:nvSpPr>
        <p:spPr>
          <a:xfrm>
            <a:off x="781735" y="1852115"/>
            <a:ext cx="9906309" cy="1354217"/>
          </a:xfrm>
        </p:spPr>
        <p:txBody>
          <a:bodyPr/>
          <a:lstStyle/>
          <a:p>
            <a:r>
              <a:rPr lang="en-US" dirty="0"/>
              <a:t>Creating an inclusive and positive environment</a:t>
            </a:r>
          </a:p>
        </p:txBody>
      </p:sp>
    </p:spTree>
    <p:extLst>
      <p:ext uri="{BB962C8B-B14F-4D97-AF65-F5344CB8AC3E}">
        <p14:creationId xmlns:p14="http://schemas.microsoft.com/office/powerpoint/2010/main" val="3694002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8D3E9-D105-2BC9-F8B5-40D74325E9DD}"/>
              </a:ext>
            </a:extLst>
          </p:cNvPr>
          <p:cNvSpPr>
            <a:spLocks noGrp="1"/>
          </p:cNvSpPr>
          <p:nvPr>
            <p:ph type="ctrTitle"/>
          </p:nvPr>
        </p:nvSpPr>
        <p:spPr/>
        <p:txBody>
          <a:bodyPr/>
          <a:lstStyle/>
          <a:p>
            <a:endParaRPr lang="en-GB"/>
          </a:p>
        </p:txBody>
      </p:sp>
      <p:sp>
        <p:nvSpPr>
          <p:cNvPr id="4" name="Text Placeholder 3">
            <a:extLst>
              <a:ext uri="{FF2B5EF4-FFF2-40B4-BE49-F238E27FC236}">
                <a16:creationId xmlns:a16="http://schemas.microsoft.com/office/drawing/2014/main" id="{1161D538-3075-07D5-38FA-98CBB4FDB974}"/>
              </a:ext>
            </a:extLst>
          </p:cNvPr>
          <p:cNvSpPr>
            <a:spLocks noGrp="1"/>
          </p:cNvSpPr>
          <p:nvPr>
            <p:ph type="body" sz="quarter" idx="10"/>
          </p:nvPr>
        </p:nvSpPr>
        <p:spPr>
          <a:xfrm>
            <a:off x="571846" y="1033846"/>
            <a:ext cx="11193434" cy="4502943"/>
          </a:xfrm>
        </p:spPr>
        <p:txBody>
          <a:bodyPr/>
          <a:lstStyle/>
          <a:p>
            <a:pPr marL="0" lvl="0" indent="0" algn="l" rtl="0">
              <a:lnSpc>
                <a:spcPct val="90000"/>
              </a:lnSpc>
              <a:spcBef>
                <a:spcPts val="0"/>
              </a:spcBef>
              <a:spcAft>
                <a:spcPts val="0"/>
              </a:spcAft>
              <a:buClr>
                <a:srgbClr val="7414DC"/>
              </a:buClr>
              <a:buSzPts val="3400"/>
              <a:buNone/>
            </a:pPr>
            <a:r>
              <a:rPr lang="en-GB" sz="3200" b="1" dirty="0">
                <a:solidFill>
                  <a:srgbClr val="7414DC"/>
                </a:solidFill>
                <a:latin typeface="Nunito Sans Black"/>
                <a:ea typeface="Nunito Sans Black"/>
                <a:cs typeface="Nunito Sans Black"/>
                <a:sym typeface="Nunito Sans Black"/>
              </a:rPr>
              <a:t>Positive environment</a:t>
            </a:r>
            <a:endParaRPr lang="en-GB" sz="2400" dirty="0"/>
          </a:p>
          <a:p>
            <a:pPr marL="228600" lvl="0" indent="-228600" algn="l" rtl="0">
              <a:lnSpc>
                <a:spcPct val="100000"/>
              </a:lnSpc>
              <a:spcBef>
                <a:spcPts val="1000"/>
              </a:spcBef>
              <a:spcAft>
                <a:spcPts val="0"/>
              </a:spcAft>
              <a:buClr>
                <a:schemeClr val="dk1"/>
              </a:buClr>
              <a:buSzPts val="2800"/>
              <a:buChar char="•"/>
            </a:pPr>
            <a:r>
              <a:rPr lang="en-GB" sz="2400" dirty="0">
                <a:latin typeface="Nunito Sans"/>
                <a:ea typeface="Nunito Sans"/>
                <a:cs typeface="Nunito Sans"/>
                <a:sym typeface="Nunito Sans"/>
              </a:rPr>
              <a:t>We want our scouts to make good choices.</a:t>
            </a:r>
            <a:endParaRPr lang="en-GB" sz="2400" dirty="0"/>
          </a:p>
          <a:p>
            <a:pPr marL="228600" lvl="0" indent="-228600" algn="l" rtl="0">
              <a:lnSpc>
                <a:spcPct val="100000"/>
              </a:lnSpc>
              <a:spcBef>
                <a:spcPts val="1000"/>
              </a:spcBef>
              <a:spcAft>
                <a:spcPts val="0"/>
              </a:spcAft>
              <a:buClr>
                <a:schemeClr val="dk1"/>
              </a:buClr>
              <a:buSzPts val="2800"/>
              <a:buChar char="•"/>
            </a:pPr>
            <a:r>
              <a:rPr lang="en-GB" sz="2400" dirty="0">
                <a:latin typeface="Nunito Sans"/>
                <a:ea typeface="Nunito Sans"/>
                <a:cs typeface="Nunito Sans"/>
                <a:sym typeface="Nunito Sans"/>
              </a:rPr>
              <a:t>Rewarding good choices and speaking positively tells young people what we want to see.</a:t>
            </a:r>
            <a:endParaRPr lang="en-GB" sz="2400" dirty="0"/>
          </a:p>
          <a:p>
            <a:pPr marL="228600" lvl="0" indent="-228600" algn="l" rtl="0">
              <a:lnSpc>
                <a:spcPct val="100000"/>
              </a:lnSpc>
              <a:spcBef>
                <a:spcPts val="1000"/>
              </a:spcBef>
              <a:spcAft>
                <a:spcPts val="0"/>
              </a:spcAft>
              <a:buClr>
                <a:schemeClr val="dk1"/>
              </a:buClr>
              <a:buSzPts val="2800"/>
              <a:buChar char="•"/>
            </a:pPr>
            <a:r>
              <a:rPr lang="en-GB" sz="2400" dirty="0">
                <a:latin typeface="Nunito Sans"/>
                <a:ea typeface="Nunito Sans"/>
                <a:cs typeface="Nunito Sans"/>
                <a:sym typeface="Nunito Sans"/>
              </a:rPr>
              <a:t>It prevents challenging situations and can de-escalate others. </a:t>
            </a:r>
            <a:endParaRPr lang="en-GB" sz="2400" dirty="0"/>
          </a:p>
          <a:p>
            <a:pPr marL="228600" lvl="0" indent="-228600" algn="l" rtl="0">
              <a:lnSpc>
                <a:spcPct val="100000"/>
              </a:lnSpc>
              <a:spcBef>
                <a:spcPts val="1000"/>
              </a:spcBef>
              <a:spcAft>
                <a:spcPts val="0"/>
              </a:spcAft>
              <a:buClr>
                <a:schemeClr val="dk1"/>
              </a:buClr>
              <a:buSzPts val="2800"/>
              <a:buChar char="•"/>
            </a:pPr>
            <a:r>
              <a:rPr lang="en-GB" sz="2400" dirty="0">
                <a:latin typeface="Nunito Sans"/>
                <a:ea typeface="Nunito Sans"/>
                <a:cs typeface="Nunito Sans"/>
                <a:sym typeface="Nunito Sans"/>
              </a:rPr>
              <a:t>Avoid telling people what not to do: If I say </a:t>
            </a:r>
            <a:r>
              <a:rPr lang="en-GB" sz="2400" b="1" dirty="0">
                <a:solidFill>
                  <a:srgbClr val="ED4024"/>
                </a:solidFill>
                <a:latin typeface="Nunito Sans"/>
                <a:ea typeface="Nunito Sans"/>
                <a:cs typeface="Nunito Sans"/>
                <a:sym typeface="Nunito Sans"/>
              </a:rPr>
              <a:t>don’t think of a crocodile</a:t>
            </a:r>
            <a:r>
              <a:rPr lang="en-GB" sz="2400" dirty="0">
                <a:latin typeface="Nunito Sans"/>
                <a:ea typeface="Nunito Sans"/>
                <a:cs typeface="Nunito Sans"/>
                <a:sym typeface="Nunito Sans"/>
              </a:rPr>
              <a:t> then you’ll think of a crocodile.</a:t>
            </a:r>
            <a:endParaRPr lang="en-GB" sz="2400" dirty="0"/>
          </a:p>
          <a:p>
            <a:pPr marL="228600" lvl="0" indent="-50800" algn="l" rtl="0">
              <a:lnSpc>
                <a:spcPct val="100000"/>
              </a:lnSpc>
              <a:spcBef>
                <a:spcPts val="1000"/>
              </a:spcBef>
              <a:spcAft>
                <a:spcPts val="0"/>
              </a:spcAft>
              <a:buClr>
                <a:schemeClr val="dk1"/>
              </a:buClr>
              <a:buSzPts val="2800"/>
              <a:buNone/>
            </a:pPr>
            <a:endParaRPr lang="en-GB" sz="2400" dirty="0">
              <a:latin typeface="Nunito Sans"/>
              <a:ea typeface="Nunito Sans"/>
              <a:cs typeface="Nunito Sans"/>
              <a:sym typeface="Nunito Sans"/>
            </a:endParaRPr>
          </a:p>
          <a:p>
            <a:pPr marL="228600" lvl="0" indent="-228600" algn="l" rtl="0">
              <a:lnSpc>
                <a:spcPct val="100000"/>
              </a:lnSpc>
              <a:spcBef>
                <a:spcPts val="1000"/>
              </a:spcBef>
              <a:spcAft>
                <a:spcPts val="0"/>
              </a:spcAft>
              <a:buClr>
                <a:schemeClr val="dk1"/>
              </a:buClr>
              <a:buSzPts val="2800"/>
              <a:buChar char="•"/>
            </a:pPr>
            <a:r>
              <a:rPr lang="en-GB" sz="2400" dirty="0">
                <a:latin typeface="Nunito Sans"/>
                <a:ea typeface="Nunito Sans"/>
                <a:cs typeface="Nunito Sans"/>
                <a:sym typeface="Nunito Sans"/>
              </a:rPr>
              <a:t>Try turning these phrases into positives.</a:t>
            </a:r>
            <a:endParaRPr lang="en-GB" sz="2400" dirty="0"/>
          </a:p>
          <a:p>
            <a:endParaRPr lang="en-GB" sz="2400" dirty="0"/>
          </a:p>
        </p:txBody>
      </p:sp>
    </p:spTree>
    <p:extLst>
      <p:ext uri="{BB962C8B-B14F-4D97-AF65-F5344CB8AC3E}">
        <p14:creationId xmlns:p14="http://schemas.microsoft.com/office/powerpoint/2010/main" val="1204980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5199-2E68-2D4E-A69D-4823DA61E3BA}"/>
              </a:ext>
            </a:extLst>
          </p:cNvPr>
          <p:cNvSpPr>
            <a:spLocks noGrp="1"/>
          </p:cNvSpPr>
          <p:nvPr>
            <p:ph type="ctrTitle"/>
          </p:nvPr>
        </p:nvSpPr>
        <p:spPr>
          <a:xfrm>
            <a:off x="768820" y="1534749"/>
            <a:ext cx="9906309" cy="677108"/>
          </a:xfrm>
        </p:spPr>
        <p:txBody>
          <a:bodyPr/>
          <a:lstStyle/>
          <a:p>
            <a:r>
              <a:rPr lang="en-US" dirty="0">
                <a:latin typeface="Nunito Sans Black"/>
              </a:rPr>
              <a:t>Flip it to a positive!</a:t>
            </a:r>
            <a:endParaRPr lang="en-US" dirty="0"/>
          </a:p>
        </p:txBody>
      </p:sp>
      <p:sp>
        <p:nvSpPr>
          <p:cNvPr id="4" name="TextBox 3">
            <a:extLst>
              <a:ext uri="{FF2B5EF4-FFF2-40B4-BE49-F238E27FC236}">
                <a16:creationId xmlns:a16="http://schemas.microsoft.com/office/drawing/2014/main" id="{9A434358-6E6B-90C0-218A-0508D17B3509}"/>
              </a:ext>
            </a:extLst>
          </p:cNvPr>
          <p:cNvSpPr txBox="1"/>
          <p:nvPr/>
        </p:nvSpPr>
        <p:spPr>
          <a:xfrm>
            <a:off x="773940" y="2719513"/>
            <a:ext cx="1737224" cy="7020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3A82"/>
                </a:solidFill>
              </a:rPr>
              <a:t>"Don't mess about"</a:t>
            </a:r>
          </a:p>
        </p:txBody>
      </p:sp>
      <p:sp>
        <p:nvSpPr>
          <p:cNvPr id="5" name="TextBox 4">
            <a:extLst>
              <a:ext uri="{FF2B5EF4-FFF2-40B4-BE49-F238E27FC236}">
                <a16:creationId xmlns:a16="http://schemas.microsoft.com/office/drawing/2014/main" id="{8E10F582-A0F8-2315-0318-4C7F02B39063}"/>
              </a:ext>
            </a:extLst>
          </p:cNvPr>
          <p:cNvSpPr txBox="1"/>
          <p:nvPr/>
        </p:nvSpPr>
        <p:spPr>
          <a:xfrm>
            <a:off x="2182921" y="3970343"/>
            <a:ext cx="173722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3A82"/>
                </a:solidFill>
              </a:rPr>
              <a:t>"Be quiet and listen"</a:t>
            </a:r>
          </a:p>
        </p:txBody>
      </p:sp>
      <p:sp>
        <p:nvSpPr>
          <p:cNvPr id="7" name="TextBox 6">
            <a:extLst>
              <a:ext uri="{FF2B5EF4-FFF2-40B4-BE49-F238E27FC236}">
                <a16:creationId xmlns:a16="http://schemas.microsoft.com/office/drawing/2014/main" id="{52C5F985-0720-4638-61AF-1939B534A4BA}"/>
              </a:ext>
            </a:extLst>
          </p:cNvPr>
          <p:cNvSpPr txBox="1"/>
          <p:nvPr/>
        </p:nvSpPr>
        <p:spPr>
          <a:xfrm>
            <a:off x="4353901" y="2719512"/>
            <a:ext cx="208228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3A82"/>
                </a:solidFill>
              </a:rPr>
              <a:t>"Give that here and listen!"</a:t>
            </a:r>
            <a:endParaRPr lang="en-US" sz="2000">
              <a:solidFill>
                <a:srgbClr val="003A82"/>
              </a:solidFill>
            </a:endParaRPr>
          </a:p>
        </p:txBody>
      </p:sp>
      <p:sp>
        <p:nvSpPr>
          <p:cNvPr id="8" name="TextBox 7">
            <a:extLst>
              <a:ext uri="{FF2B5EF4-FFF2-40B4-BE49-F238E27FC236}">
                <a16:creationId xmlns:a16="http://schemas.microsoft.com/office/drawing/2014/main" id="{F34A4B70-E18E-E5AC-83F6-8EC0428BFE2A}"/>
              </a:ext>
            </a:extLst>
          </p:cNvPr>
          <p:cNvSpPr txBox="1"/>
          <p:nvPr/>
        </p:nvSpPr>
        <p:spPr>
          <a:xfrm>
            <a:off x="6438617" y="3970342"/>
            <a:ext cx="208228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3A82"/>
                </a:solidFill>
              </a:rPr>
              <a:t>"Stop talking when I am"</a:t>
            </a:r>
          </a:p>
        </p:txBody>
      </p:sp>
      <p:sp>
        <p:nvSpPr>
          <p:cNvPr id="9" name="TextBox 8">
            <a:extLst>
              <a:ext uri="{FF2B5EF4-FFF2-40B4-BE49-F238E27FC236}">
                <a16:creationId xmlns:a16="http://schemas.microsoft.com/office/drawing/2014/main" id="{EC1C4DC6-2681-416A-6EAF-54B6970A8B87}"/>
              </a:ext>
            </a:extLst>
          </p:cNvPr>
          <p:cNvSpPr txBox="1"/>
          <p:nvPr/>
        </p:nvSpPr>
        <p:spPr>
          <a:xfrm>
            <a:off x="8767750" y="2719512"/>
            <a:ext cx="208228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3A82"/>
                </a:solidFill>
              </a:rPr>
              <a:t>"You're very rude"</a:t>
            </a:r>
          </a:p>
        </p:txBody>
      </p:sp>
    </p:spTree>
    <p:extLst>
      <p:ext uri="{BB962C8B-B14F-4D97-AF65-F5344CB8AC3E}">
        <p14:creationId xmlns:p14="http://schemas.microsoft.com/office/powerpoint/2010/main" val="979759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2" name="Title 1">
            <a:extLst>
              <a:ext uri="{FF2B5EF4-FFF2-40B4-BE49-F238E27FC236}">
                <a16:creationId xmlns:a16="http://schemas.microsoft.com/office/drawing/2014/main" id="{A3FB3F94-0DBD-BE6D-CDAC-F99D02FBD12F}"/>
              </a:ext>
            </a:extLst>
          </p:cNvPr>
          <p:cNvSpPr>
            <a:spLocks noGrp="1"/>
          </p:cNvSpPr>
          <p:nvPr>
            <p:ph type="ctrTitle"/>
          </p:nvPr>
        </p:nvSpPr>
        <p:spPr/>
        <p:txBody>
          <a:bodyPr/>
          <a:lstStyle/>
          <a:p>
            <a:endParaRPr lang="en-GB"/>
          </a:p>
        </p:txBody>
      </p:sp>
      <p:sp>
        <p:nvSpPr>
          <p:cNvPr id="164" name="Google Shape;164;p10"/>
          <p:cNvSpPr txBox="1">
            <a:spLocks noGrp="1"/>
          </p:cNvSpPr>
          <p:nvPr>
            <p:ph type="body" sz="quarter" idx="10"/>
          </p:nvPr>
        </p:nvSpPr>
        <p:spPr>
          <a:xfrm>
            <a:off x="571846" y="1033846"/>
            <a:ext cx="11047130" cy="45029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ED4024"/>
              </a:buClr>
              <a:buSzPts val="4800"/>
              <a:buNone/>
            </a:pPr>
            <a:r>
              <a:rPr lang="en-GB" sz="4800" b="1" dirty="0">
                <a:solidFill>
                  <a:srgbClr val="ED4024"/>
                </a:solidFill>
                <a:latin typeface="Nunito Sans Black"/>
                <a:ea typeface="Nunito Sans Black"/>
                <a:cs typeface="Nunito Sans Black"/>
                <a:sym typeface="Nunito Sans Black"/>
              </a:rPr>
              <a:t>Don’t mess around, why aren’t you tidying up?</a:t>
            </a:r>
            <a:endParaRPr dirty="0"/>
          </a:p>
          <a:p>
            <a:pPr marL="0" lvl="0" indent="0" algn="ctr" rtl="0">
              <a:lnSpc>
                <a:spcPct val="90000"/>
              </a:lnSpc>
              <a:spcBef>
                <a:spcPts val="1000"/>
              </a:spcBef>
              <a:spcAft>
                <a:spcPts val="0"/>
              </a:spcAft>
              <a:buClr>
                <a:schemeClr val="dk1"/>
              </a:buClr>
              <a:buSzPts val="4800"/>
              <a:buNone/>
            </a:pPr>
            <a:endParaRPr sz="4800" b="1" dirty="0">
              <a:solidFill>
                <a:srgbClr val="ED4024"/>
              </a:solidFill>
              <a:latin typeface="Nunito Sans Black"/>
              <a:ea typeface="Nunito Sans Black"/>
              <a:cs typeface="Nunito Sans Black"/>
              <a:sym typeface="Nunito Sans Black"/>
            </a:endParaRPr>
          </a:p>
          <a:p>
            <a:pPr marL="0" lvl="0" indent="0" algn="ctr" rtl="0">
              <a:lnSpc>
                <a:spcPct val="90000"/>
              </a:lnSpc>
              <a:spcBef>
                <a:spcPts val="1000"/>
              </a:spcBef>
              <a:spcAft>
                <a:spcPts val="0"/>
              </a:spcAft>
              <a:buClr>
                <a:srgbClr val="26B756"/>
              </a:buClr>
              <a:buSzPts val="4800"/>
              <a:buNone/>
            </a:pPr>
            <a:r>
              <a:rPr lang="en-GB" sz="4800" b="1" dirty="0">
                <a:solidFill>
                  <a:srgbClr val="26B756"/>
                </a:solidFill>
                <a:latin typeface="Nunito Sans Black"/>
                <a:ea typeface="Nunito Sans Black"/>
                <a:cs typeface="Nunito Sans Black"/>
                <a:sym typeface="Nunito Sans Black"/>
              </a:rPr>
              <a:t>Help tidy up please.</a:t>
            </a:r>
            <a:endParaRPr sz="4800" b="1" dirty="0">
              <a:solidFill>
                <a:srgbClr val="ED4024"/>
              </a:solidFill>
              <a:latin typeface="Nunito Sans Black"/>
              <a:ea typeface="Nunito Sans Black"/>
              <a:cs typeface="Nunito Sans Black"/>
              <a:sym typeface="Nunito Sans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2" name="Title 1">
            <a:extLst>
              <a:ext uri="{FF2B5EF4-FFF2-40B4-BE49-F238E27FC236}">
                <a16:creationId xmlns:a16="http://schemas.microsoft.com/office/drawing/2014/main" id="{05AF45B9-0A9A-474E-D582-42AD18B83448}"/>
              </a:ext>
            </a:extLst>
          </p:cNvPr>
          <p:cNvSpPr>
            <a:spLocks noGrp="1"/>
          </p:cNvSpPr>
          <p:nvPr>
            <p:ph type="ctrTitle"/>
          </p:nvPr>
        </p:nvSpPr>
        <p:spPr/>
        <p:txBody>
          <a:bodyPr/>
          <a:lstStyle/>
          <a:p>
            <a:endParaRPr lang="en-GB" dirty="0"/>
          </a:p>
        </p:txBody>
      </p:sp>
      <p:sp>
        <p:nvSpPr>
          <p:cNvPr id="172" name="Google Shape;172;p11"/>
          <p:cNvSpPr txBox="1">
            <a:spLocks noGrp="1"/>
          </p:cNvSpPr>
          <p:nvPr>
            <p:ph type="body" sz="quarter" idx="10"/>
          </p:nvPr>
        </p:nvSpPr>
        <p:spPr>
          <a:xfrm>
            <a:off x="571846" y="1033846"/>
            <a:ext cx="10803290" cy="45029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ED4024"/>
              </a:buClr>
              <a:buSzPts val="4800"/>
              <a:buNone/>
            </a:pPr>
            <a:r>
              <a:rPr lang="en-GB" sz="4800" b="1" dirty="0">
                <a:solidFill>
                  <a:srgbClr val="ED4024"/>
                </a:solidFill>
                <a:latin typeface="Nunito Sans Black"/>
                <a:ea typeface="Nunito Sans Black"/>
                <a:cs typeface="Nunito Sans Black"/>
                <a:sym typeface="Nunito Sans Black"/>
              </a:rPr>
              <a:t>Don’t talk back at me!</a:t>
            </a:r>
            <a:endParaRPr dirty="0"/>
          </a:p>
          <a:p>
            <a:pPr marL="0" lvl="0" indent="0" algn="ctr" rtl="0">
              <a:lnSpc>
                <a:spcPct val="90000"/>
              </a:lnSpc>
              <a:spcBef>
                <a:spcPts val="1000"/>
              </a:spcBef>
              <a:spcAft>
                <a:spcPts val="0"/>
              </a:spcAft>
              <a:buClr>
                <a:schemeClr val="dk1"/>
              </a:buClr>
              <a:buSzPts val="4800"/>
              <a:buNone/>
            </a:pPr>
            <a:endParaRPr sz="4800" b="1" dirty="0">
              <a:solidFill>
                <a:srgbClr val="ED4024"/>
              </a:solidFill>
              <a:latin typeface="Nunito Sans Black"/>
              <a:ea typeface="Nunito Sans Black"/>
              <a:cs typeface="Nunito Sans Black"/>
              <a:sym typeface="Nunito Sans Black"/>
            </a:endParaRPr>
          </a:p>
          <a:p>
            <a:pPr marL="0" lvl="0" indent="0" algn="ctr" rtl="0">
              <a:lnSpc>
                <a:spcPct val="90000"/>
              </a:lnSpc>
              <a:spcBef>
                <a:spcPts val="1000"/>
              </a:spcBef>
              <a:spcAft>
                <a:spcPts val="0"/>
              </a:spcAft>
              <a:buClr>
                <a:srgbClr val="26B756"/>
              </a:buClr>
              <a:buSzPts val="4800"/>
              <a:buNone/>
            </a:pPr>
            <a:r>
              <a:rPr lang="en-GB" sz="4800" b="1" dirty="0">
                <a:solidFill>
                  <a:srgbClr val="26B756"/>
                </a:solidFill>
                <a:latin typeface="Nunito Sans Black"/>
                <a:ea typeface="Nunito Sans Black"/>
                <a:cs typeface="Nunito Sans Black"/>
                <a:sym typeface="Nunito Sans Black"/>
              </a:rPr>
              <a:t>Please listen.</a:t>
            </a:r>
            <a:endParaRPr dirty="0"/>
          </a:p>
          <a:p>
            <a:pPr marL="0" lvl="0" indent="0" algn="ctr" rtl="0">
              <a:lnSpc>
                <a:spcPct val="90000"/>
              </a:lnSpc>
              <a:spcBef>
                <a:spcPts val="1000"/>
              </a:spcBef>
              <a:spcAft>
                <a:spcPts val="0"/>
              </a:spcAft>
              <a:buClr>
                <a:srgbClr val="26B756"/>
              </a:buClr>
              <a:buSzPts val="4800"/>
              <a:buNone/>
            </a:pPr>
            <a:r>
              <a:rPr lang="en-GB" sz="4800" b="1" dirty="0">
                <a:solidFill>
                  <a:srgbClr val="26B756"/>
                </a:solidFill>
                <a:latin typeface="Nunito Sans Black"/>
                <a:ea typeface="Nunito Sans Black"/>
                <a:cs typeface="Nunito Sans Black"/>
                <a:sym typeface="Nunito Sans Black"/>
              </a:rPr>
              <a:t>One at a time speaking please.</a:t>
            </a:r>
            <a:endParaRPr sz="4800" b="1" dirty="0">
              <a:solidFill>
                <a:srgbClr val="ED4024"/>
              </a:solidFill>
              <a:latin typeface="Nunito Sans Black"/>
              <a:ea typeface="Nunito Sans Black"/>
              <a:cs typeface="Nunito Sans Black"/>
              <a:sym typeface="Nunito Sans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2" name="Title 1">
            <a:extLst>
              <a:ext uri="{FF2B5EF4-FFF2-40B4-BE49-F238E27FC236}">
                <a16:creationId xmlns:a16="http://schemas.microsoft.com/office/drawing/2014/main" id="{02345574-1335-E531-AA74-534C8A9E6AE1}"/>
              </a:ext>
            </a:extLst>
          </p:cNvPr>
          <p:cNvSpPr>
            <a:spLocks noGrp="1"/>
          </p:cNvSpPr>
          <p:nvPr>
            <p:ph type="ctrTitle"/>
          </p:nvPr>
        </p:nvSpPr>
        <p:spPr/>
        <p:txBody>
          <a:bodyPr/>
          <a:lstStyle/>
          <a:p>
            <a:endParaRPr lang="en-GB"/>
          </a:p>
        </p:txBody>
      </p:sp>
      <p:sp>
        <p:nvSpPr>
          <p:cNvPr id="180" name="Google Shape;180;p12"/>
          <p:cNvSpPr txBox="1">
            <a:spLocks noGrp="1"/>
          </p:cNvSpPr>
          <p:nvPr>
            <p:ph type="body" sz="quarter" idx="10"/>
          </p:nvPr>
        </p:nvSpPr>
        <p:spPr>
          <a:xfrm>
            <a:off x="571846" y="1033846"/>
            <a:ext cx="10778906" cy="45029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ED4024"/>
              </a:buClr>
              <a:buSzPts val="4800"/>
              <a:buNone/>
            </a:pPr>
            <a:r>
              <a:rPr lang="en-GB" sz="4800" b="1" dirty="0">
                <a:solidFill>
                  <a:srgbClr val="ED4024"/>
                </a:solidFill>
                <a:latin typeface="Nunito Sans Black"/>
                <a:ea typeface="Nunito Sans Black"/>
                <a:cs typeface="Nunito Sans Black"/>
                <a:sym typeface="Nunito Sans Black"/>
              </a:rPr>
              <a:t>Don’t even think about running, I’m watching you!</a:t>
            </a:r>
            <a:endParaRPr dirty="0"/>
          </a:p>
          <a:p>
            <a:pPr marL="0" lvl="0" indent="0" algn="ctr" rtl="0">
              <a:lnSpc>
                <a:spcPct val="90000"/>
              </a:lnSpc>
              <a:spcBef>
                <a:spcPts val="1000"/>
              </a:spcBef>
              <a:spcAft>
                <a:spcPts val="0"/>
              </a:spcAft>
              <a:buClr>
                <a:schemeClr val="dk1"/>
              </a:buClr>
              <a:buSzPts val="4800"/>
              <a:buNone/>
            </a:pPr>
            <a:endParaRPr sz="4800" b="1" dirty="0">
              <a:solidFill>
                <a:srgbClr val="ED4024"/>
              </a:solidFill>
              <a:latin typeface="Nunito Sans Black"/>
              <a:ea typeface="Nunito Sans Black"/>
              <a:cs typeface="Nunito Sans Black"/>
              <a:sym typeface="Nunito Sans Black"/>
            </a:endParaRPr>
          </a:p>
          <a:p>
            <a:pPr marL="0" lvl="0" indent="0" algn="ctr" rtl="0">
              <a:lnSpc>
                <a:spcPct val="90000"/>
              </a:lnSpc>
              <a:spcBef>
                <a:spcPts val="1000"/>
              </a:spcBef>
              <a:spcAft>
                <a:spcPts val="0"/>
              </a:spcAft>
              <a:buClr>
                <a:srgbClr val="26B756"/>
              </a:buClr>
              <a:buSzPts val="4800"/>
              <a:buNone/>
            </a:pPr>
            <a:r>
              <a:rPr lang="en-GB" sz="4800" b="1" dirty="0">
                <a:solidFill>
                  <a:srgbClr val="26B756"/>
                </a:solidFill>
                <a:latin typeface="Nunito Sans Black"/>
                <a:ea typeface="Nunito Sans Black"/>
                <a:cs typeface="Nunito Sans Black"/>
                <a:sym typeface="Nunito Sans Black"/>
              </a:rPr>
              <a:t>Walking inside Scouts.</a:t>
            </a:r>
            <a:endParaRPr sz="4800" b="1" dirty="0">
              <a:solidFill>
                <a:srgbClr val="ED4024"/>
              </a:solidFill>
              <a:latin typeface="Nunito Sans Black"/>
              <a:ea typeface="Nunito Sans Black"/>
              <a:cs typeface="Nunito Sans Black"/>
              <a:sym typeface="Nunito Sans Black"/>
            </a:endParaRP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WSJ Korea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SJ25 Korea-powerpoint-template" id="{02AC4CAF-9426-E440-A08B-F23A27D0CE7F}" vid="{EFE6F48D-6D7A-8243-96B1-80110B7243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ee45288-59b2-43a8-840c-5e95452990ca" xsi:nil="true"/>
    <lcf76f155ced4ddcb4097134ff3c332f xmlns="dc55246a-24fe-4e1a-9053-664acc5c9a9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BD96487254144F92710964126C5BF4" ma:contentTypeVersion="15" ma:contentTypeDescription="Create a new document." ma:contentTypeScope="" ma:versionID="d274875b0903e0babdb6953a62ecd1f7">
  <xsd:schema xmlns:xsd="http://www.w3.org/2001/XMLSchema" xmlns:xs="http://www.w3.org/2001/XMLSchema" xmlns:p="http://schemas.microsoft.com/office/2006/metadata/properties" xmlns:ns2="dc55246a-24fe-4e1a-9053-664acc5c9a98" xmlns:ns3="1ee45288-59b2-43a8-840c-5e95452990ca" targetNamespace="http://schemas.microsoft.com/office/2006/metadata/properties" ma:root="true" ma:fieldsID="260a4538f02c6810284e9beb97e1ffd4" ns2:_="" ns3:_="">
    <xsd:import namespace="dc55246a-24fe-4e1a-9053-664acc5c9a98"/>
    <xsd:import namespace="1ee45288-59b2-43a8-840c-5e95452990c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55246a-24fe-4e1a-9053-664acc5c9a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a56231d-6d57-4d01-be4e-eaa0c39de8aa"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e45288-59b2-43a8-840c-5e95452990c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ec38b48c-01d0-4702-98bf-d9d7d8bd9dc2}" ma:internalName="TaxCatchAll" ma:showField="CatchAllData" ma:web="1ee45288-59b2-43a8-840c-5e95452990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0B8E05-3F5D-48C5-850B-B1212ECEBB93}">
  <ds:schemaRefs>
    <ds:schemaRef ds:uri="http://schemas.microsoft.com/sharepoint/v3/contenttype/forms"/>
  </ds:schemaRefs>
</ds:datastoreItem>
</file>

<file path=customXml/itemProps2.xml><?xml version="1.0" encoding="utf-8"?>
<ds:datastoreItem xmlns:ds="http://schemas.openxmlformats.org/officeDocument/2006/customXml" ds:itemID="{B2851A09-981E-4452-8485-0311281437A7}">
  <ds:schemaRefs>
    <ds:schemaRef ds:uri="http://schemas.microsoft.com/office/2006/metadata/properties"/>
    <ds:schemaRef ds:uri="http://purl.org/dc/terms/"/>
    <ds:schemaRef ds:uri="http://schemas.microsoft.com/office/2006/documentManagement/types"/>
    <ds:schemaRef ds:uri="dc55246a-24fe-4e1a-9053-664acc5c9a98"/>
    <ds:schemaRef ds:uri="http://schemas.microsoft.com/office/infopath/2007/PartnerControls"/>
    <ds:schemaRef ds:uri="http://schemas.openxmlformats.org/package/2006/metadata/core-properties"/>
    <ds:schemaRef ds:uri="http://purl.org/dc/elements/1.1/"/>
    <ds:schemaRef ds:uri="1ee45288-59b2-43a8-840c-5e95452990ca"/>
    <ds:schemaRef ds:uri="http://www.w3.org/XML/1998/namespace"/>
    <ds:schemaRef ds:uri="http://purl.org/dc/dcmitype/"/>
  </ds:schemaRefs>
</ds:datastoreItem>
</file>

<file path=customXml/itemProps3.xml><?xml version="1.0" encoding="utf-8"?>
<ds:datastoreItem xmlns:ds="http://schemas.openxmlformats.org/officeDocument/2006/customXml" ds:itemID="{F192886E-7F62-4E07-B440-681F9171286F}">
  <ds:schemaRefs>
    <ds:schemaRef ds:uri="1ee45288-59b2-43a8-840c-5e95452990ca"/>
    <ds:schemaRef ds:uri="dc55246a-24fe-4e1a-9053-664acc5c9a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205</TotalTime>
  <Words>2476</Words>
  <Application>Microsoft Office PowerPoint</Application>
  <PresentationFormat>Widescreen</PresentationFormat>
  <Paragraphs>228</Paragraphs>
  <Slides>25</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Aptos Display</vt:lpstr>
      <vt:lpstr>Nunito Sans</vt:lpstr>
      <vt:lpstr>Nunito Sans Black</vt:lpstr>
      <vt:lpstr>Aptos</vt:lpstr>
      <vt:lpstr>Nunito Sans SemiBold</vt:lpstr>
      <vt:lpstr>Arial</vt:lpstr>
      <vt:lpstr>Arboria Medium</vt:lpstr>
      <vt:lpstr>Calibri</vt:lpstr>
      <vt:lpstr>Custom Design</vt:lpstr>
      <vt:lpstr>Office Theme</vt:lpstr>
      <vt:lpstr>PowerPoint Presentation</vt:lpstr>
      <vt:lpstr>Do more. Be more</vt:lpstr>
      <vt:lpstr>Getting to know you...</vt:lpstr>
      <vt:lpstr>Creating an inclusive and positive environment</vt:lpstr>
      <vt:lpstr>PowerPoint Presentation</vt:lpstr>
      <vt:lpstr>Flip it to a positive!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would you react?</vt:lpstr>
      <vt:lpstr>Code of conduct</vt:lpstr>
      <vt:lpstr>Module D – Young Leader Scheme</vt:lpstr>
      <vt:lpstr>Module C </vt:lpstr>
      <vt:lpstr>Final reflections….</vt:lpstr>
      <vt:lpstr>The Young Leader Scheme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James Fox</cp:lastModifiedBy>
  <cp:revision>213</cp:revision>
  <dcterms:created xsi:type="dcterms:W3CDTF">2024-01-29T14:40:33Z</dcterms:created>
  <dcterms:modified xsi:type="dcterms:W3CDTF">2026-03-30T15:18:09Z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2018-02-16T00:00:00Z</vt:filetime>
  </property>
  <property fmtid="{D5CDD505-2E9C-101B-9397-08002B2CF9AE}" pid="3" name="Creator">
    <vt:lpwstr>Adobe InDesign CS5 (7.0)</vt:lpwstr>
  </property>
  <property fmtid="{D5CDD505-2E9C-101B-9397-08002B2CF9AE}" pid="4" name="LastSaved">
    <vt:filetime>2018-02-18T00:00:00Z</vt:filetime>
  </property>
  <property fmtid="{D5CDD505-2E9C-101B-9397-08002B2CF9AE}" pid="5" name="ContentTypeId">
    <vt:lpwstr>0x01010012BD96487254144F92710964126C5BF4</vt:lpwstr>
  </property>
  <property fmtid="{D5CDD505-2E9C-101B-9397-08002B2CF9AE}" pid="6" name="MediaServiceImageTags">
    <vt:lpwstr/>
  </property>
</Properties>
</file>