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415" r:id="rId5"/>
    <p:sldId id="437" r:id="rId6"/>
    <p:sldId id="388" r:id="rId7"/>
    <p:sldId id="417" r:id="rId8"/>
    <p:sldId id="440" r:id="rId9"/>
    <p:sldId id="441" r:id="rId10"/>
    <p:sldId id="419" r:id="rId11"/>
    <p:sldId id="438" r:id="rId12"/>
    <p:sldId id="439" r:id="rId13"/>
    <p:sldId id="459" r:id="rId14"/>
    <p:sldId id="463" r:id="rId15"/>
    <p:sldId id="535" r:id="rId16"/>
    <p:sldId id="561" r:id="rId17"/>
    <p:sldId id="562" r:id="rId18"/>
    <p:sldId id="563" r:id="rId19"/>
    <p:sldId id="567" r:id="rId20"/>
    <p:sldId id="564" r:id="rId21"/>
    <p:sldId id="461" r:id="rId22"/>
    <p:sldId id="568" r:id="rId23"/>
    <p:sldId id="462" r:id="rId24"/>
    <p:sldId id="412" r:id="rId25"/>
  </p:sldIdLst>
  <p:sldSz cx="12192000" cy="6858000"/>
  <p:notesSz cx="16256000" cy="9144000"/>
  <p:embeddedFontLst>
    <p:embeddedFont>
      <p:font typeface="Nunito Sans" pitchFamily="2" charset="0"/>
      <p:regular r:id="rId28"/>
      <p:bold r:id="rId29"/>
      <p:italic r:id="rId30"/>
      <p:boldItalic r:id="rId31"/>
    </p:embeddedFont>
    <p:embeddedFont>
      <p:font typeface="Nunito Sans Black" pitchFamily="2" charset="0"/>
      <p:bold r:id="rId32"/>
      <p:boldItalic r:id="rId33"/>
    </p:embeddedFont>
    <p:embeddedFont>
      <p:font typeface="Nunito Sans SemiBold" pitchFamily="2" charset="0"/>
      <p:bold r:id="rId34"/>
      <p:boldItalic r:id="rId35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61E50F-3B2A-09AA-4532-B34F2F9E4A37}" name="Ollie Smith" initials="OS" userId="S::ollie.smith@scouts.org.uk::e347db3b-0f0f-4c80-8ce0-fec0667d39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82"/>
    <a:srgbClr val="E22E12"/>
    <a:srgbClr val="3CB664"/>
    <a:srgbClr val="006EE0"/>
    <a:srgbClr val="FF912A"/>
    <a:srgbClr val="FFE627"/>
    <a:srgbClr val="741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22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>
        <p:guide orient="horz" pos="2160"/>
        <p:guide pos="16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Fox" userId="fb3eb24cff3a8c3d" providerId="LiveId" clId="{2F5C9FA4-22AA-43A5-90A4-5B4F1AA4F8B5}"/>
    <pc:docChg chg="custSel addSld delSld modSld">
      <pc:chgData name="James Fox" userId="fb3eb24cff3a8c3d" providerId="LiveId" clId="{2F5C9FA4-22AA-43A5-90A4-5B4F1AA4F8B5}" dt="2026-03-30T15:25:51.608" v="42" actId="6549"/>
      <pc:docMkLst>
        <pc:docMk/>
      </pc:docMkLst>
      <pc:sldChg chg="modSp mod">
        <pc:chgData name="James Fox" userId="fb3eb24cff3a8c3d" providerId="LiveId" clId="{2F5C9FA4-22AA-43A5-90A4-5B4F1AA4F8B5}" dt="2026-03-01T16:11:56.482" v="38" actId="1076"/>
        <pc:sldMkLst>
          <pc:docMk/>
          <pc:sldMk cId="2407700241" sldId="415"/>
        </pc:sldMkLst>
        <pc:spChg chg="mod">
          <ac:chgData name="James Fox" userId="fb3eb24cff3a8c3d" providerId="LiveId" clId="{2F5C9FA4-22AA-43A5-90A4-5B4F1AA4F8B5}" dt="2026-03-01T16:11:56.482" v="38" actId="1076"/>
          <ac:spMkLst>
            <pc:docMk/>
            <pc:sldMk cId="2407700241" sldId="415"/>
            <ac:spMk id="7" creationId="{DE6C9EC0-9E72-93B1-F136-53449CD5636E}"/>
          </ac:spMkLst>
        </pc:spChg>
      </pc:sldChg>
      <pc:sldChg chg="mod modShow">
        <pc:chgData name="James Fox" userId="fb3eb24cff3a8c3d" providerId="LiveId" clId="{2F5C9FA4-22AA-43A5-90A4-5B4F1AA4F8B5}" dt="2026-03-01T16:12:03.328" v="39" actId="729"/>
        <pc:sldMkLst>
          <pc:docMk/>
          <pc:sldMk cId="3195751655" sldId="437"/>
        </pc:sldMkLst>
      </pc:sldChg>
      <pc:sldChg chg="modSp mod">
        <pc:chgData name="James Fox" userId="fb3eb24cff3a8c3d" providerId="LiveId" clId="{2F5C9FA4-22AA-43A5-90A4-5B4F1AA4F8B5}" dt="2026-03-30T15:25:51.608" v="42" actId="6549"/>
        <pc:sldMkLst>
          <pc:docMk/>
          <pc:sldMk cId="2537355670" sldId="462"/>
        </pc:sldMkLst>
        <pc:spChg chg="mod">
          <ac:chgData name="James Fox" userId="fb3eb24cff3a8c3d" providerId="LiveId" clId="{2F5C9FA4-22AA-43A5-90A4-5B4F1AA4F8B5}" dt="2026-03-30T15:25:51.608" v="42" actId="6549"/>
          <ac:spMkLst>
            <pc:docMk/>
            <pc:sldMk cId="2537355670" sldId="462"/>
            <ac:spMk id="8" creationId="{AAD2EA2D-41FE-7AE7-424D-B32C4EF08235}"/>
          </ac:spMkLst>
        </pc:spChg>
      </pc:sldChg>
      <pc:sldChg chg="del">
        <pc:chgData name="James Fox" userId="fb3eb24cff3a8c3d" providerId="LiveId" clId="{2F5C9FA4-22AA-43A5-90A4-5B4F1AA4F8B5}" dt="2026-03-30T15:25:44.734" v="40" actId="47"/>
        <pc:sldMkLst>
          <pc:docMk/>
          <pc:sldMk cId="4091078336" sldId="5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D5C053-3F8B-CD40-A43C-512BDE2220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6B1FF-17A9-AB41-8983-D0413A5C25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F7B38-6211-B04F-B3CE-77AE137F1073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E82B7-C9A3-CF4E-A2B9-1797D692DE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C92CB-7443-1749-ACD9-6C4D06D2DB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35A11-ADAB-8B45-B991-800FB540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unito Sans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unito Sans" panose="00000500000000000000" pitchFamily="2" charset="0"/>
              </a:defRPr>
            </a:lvl1pPr>
          </a:lstStyle>
          <a:p>
            <a:fld id="{255396BA-BA0B-E646-B112-BDB6D130FD61}" type="datetimeFigureOut">
              <a:rPr lang="en-GB" smtClean="0"/>
              <a:pPr/>
              <a:t>30/03/26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unito Sans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unito Sans" panose="00000500000000000000" pitchFamily="2" charset="0"/>
              </a:defRPr>
            </a:lvl1pPr>
          </a:lstStyle>
          <a:p>
            <a:fld id="{DC81CCE8-8669-844C-8A1E-83EDDE9464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7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need to change the background please</a:t>
            </a:r>
            <a:r>
              <a:rPr lang="en-GB" baseline="0" dirty="0"/>
              <a:t> follow these </a:t>
            </a:r>
            <a:r>
              <a:rPr lang="en-GB" baseline="0" dirty="0" err="1"/>
              <a:t>intructions</a:t>
            </a:r>
            <a:r>
              <a:rPr lang="en-GB" baseline="0" dirty="0"/>
              <a:t>:</a:t>
            </a:r>
          </a:p>
          <a:p>
            <a:endParaRPr lang="en-GB" baseline="0" dirty="0"/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1. On your Windows tablet, tap the 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Design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 tab.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2. On your Windows phone, open the slide for editing (either by double-tapping it or by tapping it and then tapping 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Edit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). Tap 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More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  at the bottom of your screen, tap 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Home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, and then tap 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Design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.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3. Tap 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Format Background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.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4.</a:t>
            </a:r>
            <a:r>
              <a:rPr lang="en-GB" sz="900" b="0" i="0" kern="1200" baseline="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You will see the background colours divided into 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Theme Colours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 and 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Standard Colours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Nunito Sans" panose="00000500000000000000" pitchFamily="2" charset="0"/>
                <a:ea typeface="+mn-ea"/>
                <a:cs typeface="+mn-cs"/>
              </a:rPr>
              <a:t>. Theme colours coordinate with the theme you selected previously. You can select a solid colour or colour gradient.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42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Lots of different models of leader skills but we’re going to look at 5 styles in red. Some prefer a different model focusing on four main styles in blue and these are looked at in the adult training scheme.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092FD-3FF6-410F-8CA9-2AD2CB54A09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30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Lots of different models of leader skills but we’re going to look at 5 styles in red. Some prefer a different model focusing on four main styles in blue and these are looked at in the adult training scheme.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092FD-3FF6-410F-8CA9-2AD2CB54A09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84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the task and send off to break out rooms. Sample programme to be shared by the facilitator in each focus group by sharing their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092FD-3FF6-410F-8CA9-2AD2CB54A09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354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out appendix E from the Young Leader training scheme and pause after each change in style.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092FD-3FF6-410F-8CA9-2AD2CB54A09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255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Lots of different models of leader skills but we’re going to look at 5 styles in red. Some prefer a different model focusing on four main styles in blue and these are looked at in the adult training scheme.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092FD-3FF6-410F-8CA9-2AD2CB54A09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02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personal reflection. They can write it down if they like but it is important to know where our defaults lie.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092FD-3FF6-410F-8CA9-2AD2CB54A09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92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33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5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>
                <a:latin typeface="Nunito Sans"/>
              </a:rPr>
              <a:t>Icebreaker: 5- 10 </a:t>
            </a:r>
            <a:r>
              <a:rPr lang="en-US" b="1" u="sng" dirty="0" err="1">
                <a:latin typeface="Nunito Sans"/>
              </a:rPr>
              <a:t>mins</a:t>
            </a:r>
            <a:r>
              <a:rPr lang="en-US" b="1" u="sng" dirty="0">
                <a:latin typeface="Nunito Sans"/>
              </a:rPr>
              <a:t> </a:t>
            </a:r>
            <a:endParaRPr lang="en-US" dirty="0">
              <a:latin typeface="Nunito Sans"/>
            </a:endParaRPr>
          </a:p>
          <a:p>
            <a:r>
              <a:rPr lang="en-US" dirty="0">
                <a:latin typeface="Nunito Sans"/>
              </a:rPr>
              <a:t>Key points: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Nunito Sans"/>
              </a:rPr>
              <a:t>Participants will be working together during the session so it's a good idea to break the ice and get to know each other first.</a:t>
            </a:r>
          </a:p>
          <a:p>
            <a:endParaRPr lang="en-US" b="1" dirty="0">
              <a:latin typeface="Nunito Sans"/>
            </a:endParaRPr>
          </a:p>
          <a:p>
            <a:r>
              <a:rPr lang="en-US" b="1" dirty="0">
                <a:latin typeface="Nunito Sans"/>
              </a:rPr>
              <a:t>Activity option 1 - Speed dating:</a:t>
            </a:r>
            <a:endParaRPr lang="en-US" dirty="0">
              <a:latin typeface="Nunito Sans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Nunito Sans"/>
              </a:rPr>
              <a:t>Everyone walks around the room, finds someone they don’t know and talk for 1 minute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Nunito Sans"/>
              </a:rPr>
              <a:t>Ask questions: Who got you into Scouts? When did you join Scouts? What key skill do you bring to your Scout team? what they’d like to learn from workshop, </a:t>
            </a:r>
            <a:endParaRPr lang="en-US" dirty="0"/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Nunito Sans"/>
              </a:rPr>
              <a:t>After two minutes, blow a whistle or shout and they find a new partner</a:t>
            </a:r>
            <a:endParaRPr lang="en-US" dirty="0"/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Nunito Sans"/>
              </a:rPr>
              <a:t>Presenters can come up with other questions if they can think of better ones!</a:t>
            </a:r>
            <a:endParaRPr lang="en-US" dirty="0"/>
          </a:p>
          <a:p>
            <a:endParaRPr lang="en-US" dirty="0"/>
          </a:p>
          <a:p>
            <a:r>
              <a:rPr lang="en-US" b="1" i="1" dirty="0"/>
              <a:t>Or alternatively depending on amount or type of participants</a:t>
            </a:r>
            <a:endParaRPr lang="en-US" dirty="0"/>
          </a:p>
          <a:p>
            <a:endParaRPr lang="en-US" b="1" i="1" dirty="0">
              <a:latin typeface="Nunito Sans"/>
            </a:endParaRPr>
          </a:p>
          <a:p>
            <a:r>
              <a:rPr lang="en-US" b="1" i="1" dirty="0">
                <a:latin typeface="Nunito Sans"/>
              </a:rPr>
              <a:t>Activity option 2 – Group discussion</a:t>
            </a:r>
            <a:endParaRPr lang="en-US" dirty="0">
              <a:latin typeface="Nunito Sans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Nunito Sans"/>
              </a:rPr>
              <a:t>Participants to discuss above questions (from option 1) within their table groups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32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16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003A82"/>
                </a:solidFill>
              </a:rPr>
              <a:t>Task: Look at the word cloud below, pick a word connected to leadership.  You have 2 minutes to consider why this word is linked to good leadership. Get ready to share with the group.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05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277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Task: Ask ‘</a:t>
            </a:r>
            <a:r>
              <a:rPr lang="en-GB" sz="900" dirty="0">
                <a:solidFill>
                  <a:srgbClr val="003A82"/>
                </a:solidFill>
              </a:rPr>
              <a:t>Where have you encountered leaders?’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srgbClr val="003A82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003A82"/>
                </a:solidFill>
              </a:rPr>
              <a:t>Examples</a:t>
            </a:r>
            <a:r>
              <a:rPr lang="en-GB" sz="900" baseline="0" dirty="0">
                <a:solidFill>
                  <a:srgbClr val="003A82"/>
                </a:solidFill>
              </a:rPr>
              <a:t> show on the slide</a:t>
            </a:r>
            <a:endParaRPr lang="en-GB" dirty="0">
              <a:solidFill>
                <a:srgbClr val="003A8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42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62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Nunito Sans"/>
              </a:rPr>
              <a:t>Leaders from left to right:</a:t>
            </a:r>
            <a:br>
              <a:rPr lang="en-US">
                <a:latin typeface="Nunito Sans"/>
              </a:rPr>
            </a:br>
            <a:r>
              <a:rPr lang="en-US">
                <a:latin typeface="Nunito Sans"/>
              </a:rPr>
              <a:t>Pep Guardiola - Manager of Manchester City FC and formerly FC Barcelona</a:t>
            </a:r>
          </a:p>
          <a:p>
            <a:r>
              <a:rPr lang="en-US">
                <a:latin typeface="Nunito Sans"/>
              </a:rPr>
              <a:t>Naomi Osaka - Tennis player, won multiple grand slams and activist</a:t>
            </a:r>
          </a:p>
          <a:p>
            <a:r>
              <a:rPr lang="en-US">
                <a:latin typeface="Nunito Sans"/>
              </a:rPr>
              <a:t>Barak Obama – Former US president</a:t>
            </a:r>
          </a:p>
          <a:p>
            <a:r>
              <a:rPr lang="en-US">
                <a:latin typeface="Nunito Sans"/>
              </a:rPr>
              <a:t>Greta Thunberg - Environmental activist</a:t>
            </a:r>
            <a:endParaRPr lang="en-US"/>
          </a:p>
          <a:p>
            <a:r>
              <a:rPr lang="en-US">
                <a:latin typeface="Nunito Sans"/>
              </a:rPr>
              <a:t>Taylor Swift - Musician/artists, first musician to become a billionaire purely off her music/performances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40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Character traits to use: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cs typeface="Calibri"/>
              </a:rPr>
              <a:t>Generate ideas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latin typeface="Calibri"/>
                <a:cs typeface="Calibri"/>
              </a:rPr>
              <a:t>Impose</a:t>
            </a:r>
            <a:endParaRPr lang="en-US" dirty="0">
              <a:latin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cs typeface="Calibri"/>
              </a:rPr>
              <a:t>Encourage others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cs typeface="Calibri"/>
              </a:rPr>
              <a:t>Help others learn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cs typeface="Calibri"/>
              </a:rPr>
              <a:t>Try to do everything themselves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latin typeface="Calibri"/>
                <a:cs typeface="Calibri"/>
              </a:rPr>
              <a:t>Don’t listen to others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latin typeface="Calibri"/>
                <a:cs typeface="Calibri"/>
              </a:rPr>
              <a:t>Not leaving room for flexibility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cs typeface="Calibri"/>
              </a:rPr>
              <a:t>Give positive feedback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latin typeface="Calibri"/>
                <a:cs typeface="Calibri"/>
              </a:rPr>
              <a:t>Listen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cs typeface="Calibri"/>
              </a:rPr>
              <a:t>Don't learn from past experiences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cs typeface="Calibri"/>
              </a:rPr>
              <a:t>Team player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latin typeface="Calibri"/>
                <a:cs typeface="Calibri"/>
              </a:rPr>
              <a:t>Asks for help when needed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latin typeface="Calibri"/>
                <a:cs typeface="Calibri"/>
              </a:rPr>
              <a:t>Bends rules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latin typeface="Calibri"/>
                <a:cs typeface="Calibri"/>
              </a:rPr>
              <a:t>Learns from mistakes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cs typeface="Calibri"/>
              </a:rPr>
              <a:t>Takes their time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cs typeface="Calibri"/>
              </a:rPr>
              <a:t>Rushes people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cs typeface="Calibri"/>
              </a:rPr>
              <a:t>Unrealistic expectations of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6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581BDDD-2C2F-5642-99C9-177F80C41E5B}"/>
              </a:ext>
            </a:extLst>
          </p:cNvPr>
          <p:cNvGrpSpPr/>
          <p:nvPr userDrawn="1"/>
        </p:nvGrpSpPr>
        <p:grpSpPr>
          <a:xfrm>
            <a:off x="345675" y="6143667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id="{4C9BFCC2-847F-394C-B2D9-DF9E8147EE53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34D8823A-471B-4345-9C83-2A102DA9C8C5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06860365-6C3B-9D4F-A260-154C86FFEB66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8554F07-4032-964B-A2EA-12408ED2F345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0626781-33C8-CB4B-9CB5-C3D385C52F7C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6C0F98E-0EF8-3447-AB83-CAE7CA9562CE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2980146-B1A0-3541-BD6B-27EB02ABBB8B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9D3A1FC-DB5A-1F43-BD0C-FBA3CF238B03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2DA9FC4-FDD0-064D-A5B4-DD2CC7DEC2A7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E22A18B-C8D4-2B4C-8228-17E87FC60617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FFFD3CE-8AEF-824C-8B25-7C9294E07238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0D69830-99C1-1C41-A486-DFA92C9AA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6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ight Image righ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33A948-9F86-A744-9D96-BD73A12BB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571846" y="309174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rgbClr val="003A82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571846" y="1033846"/>
            <a:ext cx="3780000" cy="450294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rgbClr val="003A82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32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CB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B493FC-AF18-6743-81D8-972968B67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" y="-185979"/>
            <a:ext cx="12189023" cy="6858000"/>
          </a:xfrm>
          <a:prstGeom prst="rect">
            <a:avLst/>
          </a:prstGeom>
        </p:spPr>
      </p:pic>
      <p:sp>
        <p:nvSpPr>
          <p:cNvPr id="11" name="Holder 2">
            <a:extLst>
              <a:ext uri="{FF2B5EF4-FFF2-40B4-BE49-F238E27FC236}">
                <a16:creationId xmlns:a16="http://schemas.microsoft.com/office/drawing/2014/main" id="{C11F5228-50B4-9340-A6DC-663EE653E3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243" y="1402410"/>
            <a:ext cx="5750325" cy="135421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4400" b="1" i="0">
                <a:solidFill>
                  <a:srgbClr val="003A82"/>
                </a:solidFill>
                <a:latin typeface="Nunito Sans Black" pitchFamily="2" charset="77"/>
              </a:defRPr>
            </a:lvl1pPr>
          </a:lstStyle>
          <a:p>
            <a:r>
              <a:rPr lang="en-US"/>
              <a:t>Insert presentation title here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ight Image righ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571846" y="309174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rgbClr val="003A82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71C2E0-2261-774D-8611-171109C41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571846" y="1033846"/>
            <a:ext cx="3780000" cy="450294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rgbClr val="003A82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94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ight Image righ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AC9701-8B94-654B-93DA-5E9802213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E497EFFB-9C44-2846-B458-E5635F28CF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 anchor="ctr" anchorCtr="1"/>
          <a:lstStyle>
            <a:lvl1pPr marL="1080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5000"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</a:p>
          <a:p>
            <a:pPr marL="108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5000"/>
              <a:buFontTx/>
              <a:buNone/>
              <a:tabLst/>
              <a:defRPr/>
            </a:pPr>
            <a:r>
              <a:rPr lang="en-GB"/>
              <a:t>The optimum image size is 640 x 720 pixels at 96 dpi</a:t>
            </a:r>
          </a:p>
          <a:p>
            <a:endParaRPr lang="en-US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92408C34-8CAA-F44D-B737-E73A4B057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150" y="1361740"/>
            <a:ext cx="4039562" cy="450294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0800" marR="381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lang="en-GB" sz="1800" b="0" i="0" u="none" dirty="0">
                <a:solidFill>
                  <a:schemeClr val="bg1"/>
                </a:solidFill>
                <a:latin typeface="Arboria Medium" panose="02000000000000000000" pitchFamily="2" charset="77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b="1" i="0">
                <a:latin typeface="Nunito Sans Black" pitchFamily="2" charset="77"/>
              </a:rPr>
              <a:t>Like dolphins, we don’t travel alone. We’re a team- working as closely as a pod of dolphins, looking after each other. That means you too.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DBD3421F-1BBA-3B49-BA1F-2BD1C34C6F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150" y="865346"/>
            <a:ext cx="5750325" cy="36933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2400" b="1" i="0">
                <a:solidFill>
                  <a:srgbClr val="003A82"/>
                </a:solidFill>
              </a:defRPr>
            </a:lvl1pPr>
          </a:lstStyle>
          <a:p>
            <a:r>
              <a:rPr lang="en-US"/>
              <a:t>Title 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704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•Title and text content 1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D5B714-5B67-1042-8D38-C9CBD6F2D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78B92-C8DD-BB48-99D4-CF1F0BBABF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4874" y="2148948"/>
            <a:ext cx="5302250" cy="890587"/>
          </a:xfrm>
          <a:noFill/>
        </p:spPr>
        <p:txBody>
          <a:bodyPr>
            <a:noAutofit/>
          </a:bodyPr>
          <a:lstStyle>
            <a:lvl1pPr marL="10800" indent="0" algn="ctr">
              <a:buFontTx/>
              <a:buNone/>
              <a:defRPr sz="8000" b="1" i="0">
                <a:solidFill>
                  <a:srgbClr val="003A82"/>
                </a:solidFill>
                <a:latin typeface="Nunito Sans Black" pitchFamily="2" charset="77"/>
              </a:defRPr>
            </a:lvl1pPr>
          </a:lstStyle>
          <a:p>
            <a:pPr lvl="0"/>
            <a:r>
              <a:rPr lang="en-GB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3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5D3-5B3A-45E2-B8C8-078466CE199F}" type="datetimeFigureOut">
              <a:rPr lang="en-GB" smtClean="0"/>
              <a:t>30/03/26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4FC4-7BF1-48B1-B082-EADFF98810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0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067964" y="6390227"/>
            <a:ext cx="1136808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1" i="0">
                <a:solidFill>
                  <a:srgbClr val="003A82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9525">
              <a:spcBef>
                <a:spcPts val="83"/>
              </a:spcBef>
            </a:pPr>
            <a:r>
              <a:rPr lang="en-US" spc="56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B9D245-AF4C-A94D-8056-49CC09246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825229"/>
            <a:ext cx="11010900" cy="435173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4D44D9BB-CA16-684F-99FA-C3CDDAAB6EEA}"/>
              </a:ext>
            </a:extLst>
          </p:cNvPr>
          <p:cNvSpPr txBox="1">
            <a:spLocks/>
          </p:cNvSpPr>
          <p:nvPr userDrawn="1"/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defRPr lang="en-US" sz="1800" b="0" i="0" kern="1200" spc="-5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r>
              <a:rPr lang="en-GB" sz="135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A1047EC1-FDCA-904E-B3BA-BE4F586077C0}"/>
              </a:ext>
            </a:extLst>
          </p:cNvPr>
          <p:cNvSpPr txBox="1">
            <a:spLocks/>
          </p:cNvSpPr>
          <p:nvPr userDrawn="1"/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defRPr lang="en-US" sz="1800" b="0" i="0" kern="1200" spc="-5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2pPr>
            <a:lvl3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8000" indent="0" eaLnBrk="1" hangingPunct="1">
              <a:spcBef>
                <a:spcPts val="26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9525" algn="l" rtl="0">
              <a:spcBef>
                <a:spcPts val="30"/>
              </a:spcBef>
            </a:pPr>
            <a:r>
              <a:rPr lang="en-GB" sz="1350">
                <a:solidFill>
                  <a:schemeClr val="tx1"/>
                </a:solidFill>
              </a:rPr>
              <a:t>Page heading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430CE6-1867-4144-A4CE-5B9F4115D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A82"/>
                </a:solidFill>
              </a:defRPr>
            </a:lvl1pPr>
          </a:lstStyle>
          <a:p>
            <a:fld id="{B65D3B8C-D2E3-8945-B281-83306306D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29" r:id="rId2"/>
    <p:sldLayoutId id="2147483661" r:id="rId3"/>
    <p:sldLayoutId id="2147483736" r:id="rId4"/>
    <p:sldLayoutId id="2147483735" r:id="rId5"/>
    <p:sldLayoutId id="2147483731" r:id="rId6"/>
    <p:sldLayoutId id="2147483737" r:id="rId7"/>
  </p:sldLayoutIdLst>
  <p:txStyles>
    <p:titleStyle>
      <a:lvl1pPr marL="9525" algn="l" defTabSz="685800" rtl="0" eaLnBrk="1" latinLnBrk="0" hangingPunct="1">
        <a:lnSpc>
          <a:spcPct val="100000"/>
        </a:lnSpc>
        <a:spcBef>
          <a:spcPts val="75"/>
        </a:spcBef>
        <a:defRPr lang="en-US" sz="1350" b="0" i="0" kern="1200" spc="-4" dirty="0" smtClean="0"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</p:titleStyle>
    <p:bodyStyle>
      <a:lvl1pPr marL="133200" indent="-122400" eaLnBrk="1" hangingPunct="1">
        <a:buClr>
          <a:schemeClr val="tx1"/>
        </a:buClr>
        <a:buSzPct val="125000"/>
        <a:buFont typeface="Arial" panose="020B0604020202020204" pitchFamily="34" charset="0"/>
        <a:buChar char="•"/>
        <a:tabLst/>
        <a:defRPr sz="1800" b="0" i="0">
          <a:latin typeface="Nunito Sans" charset="0"/>
          <a:ea typeface="Nunito Sans" charset="0"/>
          <a:cs typeface="Nunito Sans" charset="0"/>
        </a:defRPr>
      </a:lvl1pPr>
      <a:lvl2pPr marL="133200" indent="-122400" eaLnBrk="1" hangingPunct="1">
        <a:buClr>
          <a:schemeClr val="tx1"/>
        </a:buClr>
        <a:buSzPct val="125000"/>
        <a:buFont typeface="Arial" panose="020B0604020202020204" pitchFamily="34" charset="0"/>
        <a:buChar char="•"/>
        <a:tabLst/>
        <a:defRPr sz="1800" b="0" i="0">
          <a:latin typeface="Nunito Sans Black" pitchFamily="2" charset="77"/>
          <a:ea typeface="+mn-ea"/>
          <a:cs typeface="+mn-cs"/>
        </a:defRPr>
      </a:lvl2pPr>
      <a:lvl3pPr marL="133200" indent="-122400" eaLnBrk="1" hangingPunct="1">
        <a:buClr>
          <a:srgbClr val="003A82"/>
        </a:buClr>
        <a:buSzPct val="125000"/>
        <a:buFont typeface="Arial" panose="020B0604020202020204" pitchFamily="34" charset="0"/>
        <a:buChar char="•"/>
        <a:tabLst/>
        <a:defRPr sz="1800">
          <a:solidFill>
            <a:srgbClr val="003A82"/>
          </a:solidFill>
          <a:latin typeface="+mn-lt"/>
          <a:ea typeface="+mn-ea"/>
          <a:cs typeface="+mn-cs"/>
        </a:defRPr>
      </a:lvl3pPr>
      <a:lvl4pPr marL="133200" indent="-122400" eaLnBrk="1" hangingPunct="1">
        <a:buClr>
          <a:srgbClr val="003A82"/>
        </a:buClr>
        <a:buSzPct val="125000"/>
        <a:buFont typeface="Arial" panose="020B0604020202020204" pitchFamily="34" charset="0"/>
        <a:buChar char="•"/>
        <a:tabLst/>
        <a:defRPr sz="1800" b="0" i="0">
          <a:solidFill>
            <a:srgbClr val="003A82"/>
          </a:solidFill>
          <a:latin typeface="Nunito Sans Black" pitchFamily="2" charset="77"/>
          <a:ea typeface="+mn-ea"/>
          <a:cs typeface="+mn-cs"/>
        </a:defRPr>
      </a:lvl4pPr>
      <a:lvl5pPr marL="133200" indent="-122400" eaLnBrk="1" hangingPunct="1">
        <a:spcBef>
          <a:spcPts val="1950"/>
        </a:spcBef>
        <a:buClr>
          <a:schemeClr val="tx1"/>
        </a:buClr>
        <a:buSzPct val="125000"/>
        <a:buFont typeface="Arial" panose="020B0604020202020204" pitchFamily="34" charset="0"/>
        <a:buChar char="•"/>
        <a:tabLst/>
        <a:defRPr sz="1800" b="0" i="0">
          <a:latin typeface="Nunito Sans Black" pitchFamily="2" charset="77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227" userDrawn="1">
          <p15:clr>
            <a:srgbClr val="F26B43"/>
          </p15:clr>
        </p15:guide>
        <p15:guide id="3" orient="horz" pos="4163" userDrawn="1">
          <p15:clr>
            <a:srgbClr val="F26B43"/>
          </p15:clr>
        </p15:guide>
        <p15:guide id="4" orient="horz" pos="227" userDrawn="1">
          <p15:clr>
            <a:srgbClr val="F26B43"/>
          </p15:clr>
        </p15:guide>
        <p15:guide id="5" pos="7452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D94E3E6-6C3E-B843-97E2-0674E91CFC8E}"/>
              </a:ext>
            </a:extLst>
          </p:cNvPr>
          <p:cNvSpPr txBox="1">
            <a:spLocks/>
          </p:cNvSpPr>
          <p:nvPr/>
        </p:nvSpPr>
        <p:spPr>
          <a:xfrm>
            <a:off x="3125949" y="2044150"/>
            <a:ext cx="5940100" cy="562159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10800" indent="0" algn="ctr" eaLnBrk="1" hangingPunct="1">
              <a:buClr>
                <a:schemeClr val="tx1"/>
              </a:buClr>
              <a:buSzPct val="125000"/>
              <a:buFontTx/>
              <a:buNone/>
              <a:tabLst/>
              <a:defRPr sz="4400" b="1" i="0">
                <a:solidFill>
                  <a:srgbClr val="003A82"/>
                </a:solidFill>
                <a:latin typeface="Nunito Sans Black" pitchFamily="2" charset="77"/>
                <a:ea typeface="Nunito Sans" charset="0"/>
                <a:cs typeface="Nunito Sans" charset="0"/>
              </a:defRPr>
            </a:lvl1pPr>
            <a:lvl2pPr marL="133200" indent="-12240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2pPr>
            <a:lvl3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>
                <a:solidFill>
                  <a:srgbClr val="003A82"/>
                </a:solidFill>
                <a:latin typeface="+mn-lt"/>
                <a:ea typeface="+mn-ea"/>
                <a:cs typeface="+mn-cs"/>
              </a:defRPr>
            </a:lvl3pPr>
            <a:lvl4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03A8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33200" indent="-122400" eaLnBrk="1" hangingPunct="1">
              <a:spcBef>
                <a:spcPts val="195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5pPr>
            <a:lvl6pPr marL="1714500" eaLnBrk="1" hangingPunct="1">
              <a:defRPr>
                <a:latin typeface="+mn-lt"/>
                <a:ea typeface="+mn-ea"/>
                <a:cs typeface="+mn-cs"/>
              </a:defRPr>
            </a:lvl6pPr>
            <a:lvl7pPr marL="2057400" eaLnBrk="1" hangingPunct="1">
              <a:defRPr>
                <a:latin typeface="+mn-lt"/>
                <a:ea typeface="+mn-ea"/>
                <a:cs typeface="+mn-cs"/>
              </a:defRPr>
            </a:lvl7pPr>
            <a:lvl8pPr marL="2400300" eaLnBrk="1" hangingPunct="1">
              <a:defRPr>
                <a:latin typeface="+mn-lt"/>
                <a:ea typeface="+mn-ea"/>
                <a:cs typeface="+mn-cs"/>
              </a:defRPr>
            </a:lvl8pPr>
            <a:lvl9pPr marL="27432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en-US" sz="3600" kern="0" dirty="0"/>
              <a:t>Young Leaders’ Scheme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9BE2D-AC0A-2C4A-9BD1-7543C7EBF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09" y="2836618"/>
            <a:ext cx="2343664" cy="252065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860061D-8BEC-6B40-82FB-87D4E99D159B}"/>
              </a:ext>
            </a:extLst>
          </p:cNvPr>
          <p:cNvSpPr txBox="1">
            <a:spLocks/>
          </p:cNvSpPr>
          <p:nvPr/>
        </p:nvSpPr>
        <p:spPr>
          <a:xfrm>
            <a:off x="3290219" y="5919756"/>
            <a:ext cx="2805780" cy="562159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10800" indent="0" algn="ctr" eaLnBrk="1" hangingPunct="1">
              <a:buClr>
                <a:schemeClr val="tx1"/>
              </a:buClr>
              <a:buSzPct val="125000"/>
              <a:buFontTx/>
              <a:buNone/>
              <a:tabLst/>
              <a:defRPr sz="4400" b="1" i="0">
                <a:solidFill>
                  <a:srgbClr val="003A82"/>
                </a:solidFill>
                <a:latin typeface="Nunito Sans Black" pitchFamily="2" charset="77"/>
                <a:ea typeface="Nunito Sans" charset="0"/>
                <a:cs typeface="Nunito Sans" charset="0"/>
              </a:defRPr>
            </a:lvl1pPr>
            <a:lvl2pPr marL="133200" indent="-12240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2pPr>
            <a:lvl3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>
                <a:solidFill>
                  <a:srgbClr val="003A82"/>
                </a:solidFill>
                <a:latin typeface="+mn-lt"/>
                <a:ea typeface="+mn-ea"/>
                <a:cs typeface="+mn-cs"/>
              </a:defRPr>
            </a:lvl3pPr>
            <a:lvl4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03A8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33200" indent="-122400" eaLnBrk="1" hangingPunct="1">
              <a:spcBef>
                <a:spcPts val="195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5pPr>
            <a:lvl6pPr marL="1714500" eaLnBrk="1" hangingPunct="1">
              <a:defRPr>
                <a:latin typeface="+mn-lt"/>
                <a:ea typeface="+mn-ea"/>
                <a:cs typeface="+mn-cs"/>
              </a:defRPr>
            </a:lvl6pPr>
            <a:lvl7pPr marL="2057400" eaLnBrk="1" hangingPunct="1">
              <a:defRPr>
                <a:latin typeface="+mn-lt"/>
                <a:ea typeface="+mn-ea"/>
                <a:cs typeface="+mn-cs"/>
              </a:defRPr>
            </a:lvl7pPr>
            <a:lvl8pPr marL="2400300" eaLnBrk="1" hangingPunct="1">
              <a:defRPr>
                <a:latin typeface="+mn-lt"/>
                <a:ea typeface="+mn-ea"/>
                <a:cs typeface="+mn-cs"/>
              </a:defRPr>
            </a:lvl8pPr>
            <a:lvl9pPr marL="27432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en-US" sz="2800" kern="0" err="1"/>
              <a:t>Scouts.org.uk</a:t>
            </a:r>
            <a:endParaRPr lang="en-US" sz="2800" kern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E4DD8D6-B3F6-4C4C-B38C-6DB2342EC8FB}"/>
              </a:ext>
            </a:extLst>
          </p:cNvPr>
          <p:cNvSpPr txBox="1">
            <a:spLocks/>
          </p:cNvSpPr>
          <p:nvPr/>
        </p:nvSpPr>
        <p:spPr>
          <a:xfrm>
            <a:off x="6437251" y="5919755"/>
            <a:ext cx="2805780" cy="562159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10800" indent="0" algn="ctr" eaLnBrk="1" hangingPunct="1">
              <a:buClr>
                <a:schemeClr val="tx1"/>
              </a:buClr>
              <a:buSzPct val="125000"/>
              <a:buFontTx/>
              <a:buNone/>
              <a:tabLst/>
              <a:defRPr sz="4400" b="1" i="0">
                <a:solidFill>
                  <a:srgbClr val="003A82"/>
                </a:solidFill>
                <a:latin typeface="Nunito Sans Black" pitchFamily="2" charset="77"/>
                <a:ea typeface="Nunito Sans" charset="0"/>
                <a:cs typeface="Nunito Sans" charset="0"/>
              </a:defRPr>
            </a:lvl1pPr>
            <a:lvl2pPr marL="133200" indent="-12240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2pPr>
            <a:lvl3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>
                <a:solidFill>
                  <a:srgbClr val="003A82"/>
                </a:solidFill>
                <a:latin typeface="+mn-lt"/>
                <a:ea typeface="+mn-ea"/>
                <a:cs typeface="+mn-cs"/>
              </a:defRPr>
            </a:lvl3pPr>
            <a:lvl4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03A8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33200" indent="-122400" eaLnBrk="1" hangingPunct="1">
              <a:spcBef>
                <a:spcPts val="195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5pPr>
            <a:lvl6pPr marL="1714500" eaLnBrk="1" hangingPunct="1">
              <a:defRPr>
                <a:latin typeface="+mn-lt"/>
                <a:ea typeface="+mn-ea"/>
                <a:cs typeface="+mn-cs"/>
              </a:defRPr>
            </a:lvl6pPr>
            <a:lvl7pPr marL="2057400" eaLnBrk="1" hangingPunct="1">
              <a:defRPr>
                <a:latin typeface="+mn-lt"/>
                <a:ea typeface="+mn-ea"/>
                <a:cs typeface="+mn-cs"/>
              </a:defRPr>
            </a:lvl7pPr>
            <a:lvl8pPr marL="2400300" eaLnBrk="1" hangingPunct="1">
              <a:defRPr>
                <a:latin typeface="+mn-lt"/>
                <a:ea typeface="+mn-ea"/>
                <a:cs typeface="+mn-cs"/>
              </a:defRPr>
            </a:lvl8pPr>
            <a:lvl9pPr marL="27432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en-US" sz="2800" kern="0"/>
              <a:t>#</a:t>
            </a:r>
            <a:r>
              <a:rPr lang="en-US" sz="2800" kern="0" err="1"/>
              <a:t>SkillsForLife</a:t>
            </a:r>
            <a:endParaRPr lang="en-US" sz="2800" kern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6C9EC0-9E72-93B1-F136-53449CD5636E}"/>
              </a:ext>
            </a:extLst>
          </p:cNvPr>
          <p:cNvSpPr/>
          <p:nvPr/>
        </p:nvSpPr>
        <p:spPr>
          <a:xfrm>
            <a:off x="3125949" y="3528417"/>
            <a:ext cx="67919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" lvl="0">
              <a:buSzPts val="1625"/>
            </a:pPr>
            <a:r>
              <a:rPr lang="en-GB" sz="4400" dirty="0"/>
              <a:t>Module B – Leading Together - Teamwork</a:t>
            </a:r>
          </a:p>
        </p:txBody>
      </p:sp>
    </p:spTree>
    <p:extLst>
      <p:ext uri="{BB962C8B-B14F-4D97-AF65-F5344CB8AC3E}">
        <p14:creationId xmlns:p14="http://schemas.microsoft.com/office/powerpoint/2010/main" val="2407700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10150" y="1807535"/>
            <a:ext cx="5034036" cy="664683"/>
          </a:xfrm>
        </p:spPr>
        <p:txBody>
          <a:bodyPr vert="horz" lIns="0" tIns="0" rIns="0" bIns="0" rtlCol="0" anchor="t">
            <a:noAutofit/>
          </a:bodyPr>
          <a:lstStyle/>
          <a:p>
            <a:pPr marL="52705">
              <a:spcAft>
                <a:spcPts val="1800"/>
              </a:spcAft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In pairs decide which column each leadership character trait belongs in.</a:t>
            </a:r>
          </a:p>
          <a:p>
            <a:pPr marL="10795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0150" y="1188227"/>
            <a:ext cx="5750325" cy="369332"/>
          </a:xfrm>
        </p:spPr>
        <p:txBody>
          <a:bodyPr/>
          <a:lstStyle/>
          <a:p>
            <a:r>
              <a:rPr lang="en-GB" dirty="0">
                <a:latin typeface="Nunito Sans Black" panose="00000A00000000000000" pitchFamily="2" charset="0"/>
              </a:rPr>
              <a:t>Effective Leaders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46271E-A718-AB7E-2697-2F459EC97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503657"/>
              </p:ext>
            </p:extLst>
          </p:nvPr>
        </p:nvGraphicFramePr>
        <p:xfrm>
          <a:off x="706885" y="2684787"/>
          <a:ext cx="5037018" cy="303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509">
                  <a:extLst>
                    <a:ext uri="{9D8B030D-6E8A-4147-A177-3AD203B41FA5}">
                      <a16:colId xmlns:a16="http://schemas.microsoft.com/office/drawing/2014/main" val="4286111206"/>
                    </a:ext>
                  </a:extLst>
                </a:gridCol>
                <a:gridCol w="2518509">
                  <a:extLst>
                    <a:ext uri="{9D8B030D-6E8A-4147-A177-3AD203B41FA5}">
                      <a16:colId xmlns:a16="http://schemas.microsoft.com/office/drawing/2014/main" val="317544523"/>
                    </a:ext>
                  </a:extLst>
                </a:gridCol>
              </a:tblGrid>
              <a:tr h="56367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Effective leaders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Ineffective leaders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826880"/>
                  </a:ext>
                </a:extLst>
              </a:tr>
              <a:tr h="1523791">
                <a:tc>
                  <a:txBody>
                    <a:bodyPr/>
                    <a:lstStyle/>
                    <a:p>
                      <a:pPr marL="285750" indent="-285750">
                        <a:buFont typeface="Calibri"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Generate ideas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lvl="0" indent="0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Impose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43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76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F030-0732-D77E-C6AA-BA69AE06E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243" y="2351123"/>
            <a:ext cx="5750325" cy="677108"/>
          </a:xfrm>
        </p:spPr>
        <p:txBody>
          <a:bodyPr/>
          <a:lstStyle/>
          <a:p>
            <a:r>
              <a:rPr lang="en-GB" sz="4400" b="1" dirty="0">
                <a:latin typeface="Nunito Sans Black" panose="00000A00000000000000" pitchFamily="2" charset="0"/>
              </a:rPr>
              <a:t>Leadership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09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1FC8-1A4C-D362-5A20-615A470B4F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82CD14F1-DF68-4AB8-9E03-08BF3624B4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846" y="1033846"/>
            <a:ext cx="10934354" cy="569080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003A82"/>
                </a:solidFill>
                <a:latin typeface="Nunito Sans Black" panose="00000A00000000000000" pitchFamily="2" charset="0"/>
              </a:rPr>
              <a:t>Leadership styles</a:t>
            </a: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rgbClr val="ED4024"/>
                </a:solidFill>
                <a:latin typeface="Nunito Sans"/>
              </a:rPr>
              <a:t>Informal/supportive </a:t>
            </a:r>
            <a:r>
              <a:rPr lang="en-GB" sz="2400" b="1" dirty="0">
                <a:solidFill>
                  <a:srgbClr val="006EE0"/>
                </a:solidFill>
                <a:latin typeface="Nunito Sans"/>
                <a:ea typeface="+mn-lt"/>
                <a:cs typeface="+mn-lt"/>
              </a:rPr>
              <a:t>(Selling)</a:t>
            </a:r>
          </a:p>
          <a:p>
            <a:pPr lvl="1">
              <a:lnSpc>
                <a:spcPct val="100000"/>
              </a:lnSpc>
            </a:pPr>
            <a:r>
              <a:rPr lang="en-GB" sz="2400" b="0" dirty="0">
                <a:solidFill>
                  <a:schemeClr val="tx1"/>
                </a:solidFill>
                <a:latin typeface="Nunito Sans"/>
              </a:rPr>
              <a:t>Young people may not be aware you’re playing a leadership role.</a:t>
            </a:r>
          </a:p>
          <a:p>
            <a:pPr lvl="1">
              <a:lnSpc>
                <a:spcPct val="100000"/>
              </a:lnSpc>
            </a:pPr>
            <a:r>
              <a:rPr lang="en-GB" sz="2400" b="0" dirty="0">
                <a:solidFill>
                  <a:schemeClr val="tx1"/>
                </a:solidFill>
                <a:latin typeface="Nunito Sans"/>
              </a:rPr>
              <a:t>There to help and support young people.</a:t>
            </a:r>
          </a:p>
          <a:p>
            <a:pPr lvl="1">
              <a:lnSpc>
                <a:spcPct val="100000"/>
              </a:lnSpc>
            </a:pPr>
            <a:endParaRPr lang="en-GB" sz="2400" dirty="0">
              <a:latin typeface="Nunito Sans"/>
            </a:endParaRP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rgbClr val="ED4024"/>
                </a:solidFill>
                <a:latin typeface="Nunito Sans"/>
                <a:ea typeface="+mn-lt"/>
                <a:cs typeface="+mn-lt"/>
              </a:rPr>
              <a:t>Formal/directive </a:t>
            </a:r>
            <a:r>
              <a:rPr lang="en-GB" sz="2400" b="1" dirty="0">
                <a:solidFill>
                  <a:srgbClr val="006EE0"/>
                </a:solidFill>
                <a:latin typeface="Nunito Sans"/>
                <a:ea typeface="+mn-lt"/>
                <a:cs typeface="+mn-lt"/>
              </a:rPr>
              <a:t>(Telling)</a:t>
            </a:r>
          </a:p>
          <a:p>
            <a:pPr lvl="1">
              <a:lnSpc>
                <a:spcPct val="100000"/>
              </a:lnSpc>
            </a:pPr>
            <a:r>
              <a:rPr lang="en-GB" sz="2400" b="0" dirty="0">
                <a:solidFill>
                  <a:schemeClr val="tx1"/>
                </a:solidFill>
                <a:latin typeface="Nunito Sans"/>
                <a:ea typeface="+mn-lt"/>
                <a:cs typeface="+mn-lt"/>
              </a:rPr>
              <a:t>Giving firm and clear instructions.</a:t>
            </a:r>
          </a:p>
          <a:p>
            <a:pPr lvl="1">
              <a:lnSpc>
                <a:spcPct val="100000"/>
              </a:lnSpc>
            </a:pPr>
            <a:r>
              <a:rPr lang="en-GB" sz="2400" b="0" dirty="0">
                <a:solidFill>
                  <a:schemeClr val="tx1"/>
                </a:solidFill>
                <a:latin typeface="Nunito Sans"/>
                <a:ea typeface="+mn-lt"/>
                <a:cs typeface="+mn-lt"/>
              </a:rPr>
              <a:t>One sided where knowledge needs to be shared.</a:t>
            </a:r>
          </a:p>
          <a:p>
            <a:pPr lvl="1">
              <a:lnSpc>
                <a:spcPct val="100000"/>
              </a:lnSpc>
            </a:pPr>
            <a:endParaRPr lang="en-GB" sz="2400" dirty="0">
              <a:latin typeface="Nunito Sans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rgbClr val="ED4024"/>
                </a:solidFill>
                <a:latin typeface="Nunito Sans"/>
                <a:ea typeface="+mn-lt"/>
                <a:cs typeface="+mn-lt"/>
              </a:rPr>
              <a:t>Democratic/team-based </a:t>
            </a:r>
            <a:r>
              <a:rPr lang="en-GB" sz="2400" b="1" dirty="0">
                <a:solidFill>
                  <a:srgbClr val="006EE0"/>
                </a:solidFill>
                <a:latin typeface="Nunito Sans"/>
                <a:ea typeface="+mn-lt"/>
                <a:cs typeface="+mn-lt"/>
              </a:rPr>
              <a:t>(Sharing)</a:t>
            </a:r>
          </a:p>
          <a:p>
            <a:pPr lvl="1">
              <a:lnSpc>
                <a:spcPct val="100000"/>
              </a:lnSpc>
            </a:pPr>
            <a:r>
              <a:rPr lang="en-GB" sz="2400" b="0" dirty="0">
                <a:solidFill>
                  <a:schemeClr val="tx1"/>
                </a:solidFill>
                <a:latin typeface="Nunito Sans"/>
                <a:ea typeface="+mn-lt"/>
                <a:cs typeface="+mn-lt"/>
              </a:rPr>
              <a:t>Leading a discussion</a:t>
            </a:r>
          </a:p>
          <a:p>
            <a:pPr lvl="1">
              <a:lnSpc>
                <a:spcPct val="100000"/>
              </a:lnSpc>
            </a:pPr>
            <a:r>
              <a:rPr lang="en-GB" sz="2400" b="0" dirty="0">
                <a:solidFill>
                  <a:schemeClr val="tx1"/>
                </a:solidFill>
                <a:latin typeface="Nunito Sans"/>
                <a:ea typeface="+mn-lt"/>
                <a:cs typeface="+mn-lt"/>
              </a:rPr>
              <a:t>Including everyone in the final decision.</a:t>
            </a:r>
          </a:p>
        </p:txBody>
      </p:sp>
    </p:spTree>
    <p:extLst>
      <p:ext uri="{BB962C8B-B14F-4D97-AF65-F5344CB8AC3E}">
        <p14:creationId xmlns:p14="http://schemas.microsoft.com/office/powerpoint/2010/main" val="3820782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1F38-1D2C-1707-7EC9-F521352FF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82CD14F1-DF68-4AB8-9E03-08BF3624B4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846" y="1033846"/>
            <a:ext cx="9450340" cy="45029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000" b="1" dirty="0">
                <a:latin typeface="Nunito Sans Black" panose="00000A00000000000000" pitchFamily="2" charset="0"/>
              </a:rPr>
              <a:t>Leadership styles</a:t>
            </a:r>
          </a:p>
          <a:p>
            <a:pPr marL="0" indent="0">
              <a:buNone/>
            </a:pPr>
            <a:endParaRPr lang="en-GB" sz="4000" b="1" dirty="0">
              <a:solidFill>
                <a:srgbClr val="7414DC"/>
              </a:solidFill>
              <a:latin typeface="Nunito Sans Black" panose="00000A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rgbClr val="ED4024"/>
                </a:solidFill>
                <a:latin typeface="Nunito Sans"/>
              </a:rPr>
              <a:t>Passive </a:t>
            </a:r>
            <a:r>
              <a:rPr lang="en-GB" sz="2400" b="1" dirty="0">
                <a:solidFill>
                  <a:srgbClr val="006EE0"/>
                </a:solidFill>
                <a:latin typeface="Nunito Sans"/>
                <a:ea typeface="+mn-lt"/>
                <a:cs typeface="+mn-lt"/>
              </a:rPr>
              <a:t>(Delegating)</a:t>
            </a:r>
          </a:p>
          <a:p>
            <a:pPr lvl="1">
              <a:lnSpc>
                <a:spcPct val="100000"/>
              </a:lnSpc>
            </a:pPr>
            <a:r>
              <a:rPr lang="en-GB" sz="2400" b="0" dirty="0">
                <a:solidFill>
                  <a:schemeClr val="tx1"/>
                </a:solidFill>
                <a:latin typeface="Nunito Sans"/>
              </a:rPr>
              <a:t>Letting young people take the lead and make the decisions.</a:t>
            </a:r>
          </a:p>
          <a:p>
            <a:pPr lvl="1">
              <a:lnSpc>
                <a:spcPct val="100000"/>
              </a:lnSpc>
            </a:pPr>
            <a:r>
              <a:rPr lang="en-GB" sz="2400" b="0" dirty="0">
                <a:solidFill>
                  <a:schemeClr val="tx1"/>
                </a:solidFill>
                <a:latin typeface="Nunito Sans"/>
              </a:rPr>
              <a:t>Used when there is no risk to safety.</a:t>
            </a:r>
          </a:p>
          <a:p>
            <a:pPr lvl="1">
              <a:lnSpc>
                <a:spcPct val="100000"/>
              </a:lnSpc>
            </a:pPr>
            <a:endParaRPr lang="en-GB" sz="2400" dirty="0">
              <a:latin typeface="Nunito Sans"/>
            </a:endParaRP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rgbClr val="ED4024"/>
                </a:solidFill>
                <a:latin typeface="Nunito Sans"/>
                <a:ea typeface="+mn-lt"/>
                <a:cs typeface="+mn-lt"/>
              </a:rPr>
              <a:t>Organiser</a:t>
            </a:r>
          </a:p>
          <a:p>
            <a:pPr lvl="1">
              <a:lnSpc>
                <a:spcPct val="100000"/>
              </a:lnSpc>
            </a:pPr>
            <a:r>
              <a:rPr lang="en-GB" sz="2400" b="0" dirty="0">
                <a:solidFill>
                  <a:schemeClr val="tx1"/>
                </a:solidFill>
                <a:latin typeface="Nunito Sans"/>
                <a:ea typeface="+mn-lt"/>
                <a:cs typeface="+mn-lt"/>
              </a:rPr>
              <a:t>Responsibility for organising things.</a:t>
            </a:r>
          </a:p>
          <a:p>
            <a:pPr lvl="1">
              <a:lnSpc>
                <a:spcPct val="100000"/>
              </a:lnSpc>
            </a:pPr>
            <a:r>
              <a:rPr lang="en-GB" sz="2400" b="0" dirty="0">
                <a:solidFill>
                  <a:schemeClr val="tx1"/>
                </a:solidFill>
                <a:latin typeface="Nunito Sans"/>
                <a:ea typeface="+mn-lt"/>
                <a:cs typeface="+mn-lt"/>
              </a:rPr>
              <a:t>Guiding team to an outcome based on what is provided to use.</a:t>
            </a:r>
          </a:p>
        </p:txBody>
      </p:sp>
    </p:spTree>
    <p:extLst>
      <p:ext uri="{BB962C8B-B14F-4D97-AF65-F5344CB8AC3E}">
        <p14:creationId xmlns:p14="http://schemas.microsoft.com/office/powerpoint/2010/main" val="3860683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047E-D0E3-AEBE-2A53-5946EE3F5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82CD14F1-DF68-4AB8-9E03-08BF3624B4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846" y="1341664"/>
            <a:ext cx="10953215" cy="450294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GB" sz="4000" b="1" dirty="0">
                <a:latin typeface="Nunito Sans Black" panose="00000A00000000000000" pitchFamily="2" charset="0"/>
              </a:rPr>
              <a:t>Activity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Nunito Sans" panose="00000500000000000000" pitchFamily="2" charset="0"/>
              </a:rPr>
              <a:t>Look through the sample programmes for the sections.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Nunito Sans" panose="00000500000000000000" pitchFamily="2" charset="0"/>
              </a:rPr>
              <a:t>Use the leadership styles just discussed to decide in your groups which style is best for each activity.</a:t>
            </a:r>
          </a:p>
        </p:txBody>
      </p:sp>
    </p:spTree>
    <p:extLst>
      <p:ext uri="{BB962C8B-B14F-4D97-AF65-F5344CB8AC3E}">
        <p14:creationId xmlns:p14="http://schemas.microsoft.com/office/powerpoint/2010/main" val="3985871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541F-F51E-CB4B-01B5-6BC623286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82CD14F1-DF68-4AB8-9E03-08BF3624B4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846" y="1033846"/>
            <a:ext cx="11620154" cy="450294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accent2"/>
                </a:solidFill>
                <a:latin typeface="Nunito Sans Black" panose="00000A00000000000000" pitchFamily="2" charset="0"/>
              </a:rPr>
              <a:t>Activity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latin typeface="Nunito Sans" panose="00000500000000000000" pitchFamily="2" charset="0"/>
              </a:rPr>
              <a:t>Listen to this narrative of a Beaver Scout meeting.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latin typeface="Nunito Sans" panose="00000500000000000000" pitchFamily="2" charset="0"/>
              </a:rPr>
              <a:t>When I pause, vote on which style was just being used.</a:t>
            </a:r>
          </a:p>
        </p:txBody>
      </p:sp>
    </p:spTree>
    <p:extLst>
      <p:ext uri="{BB962C8B-B14F-4D97-AF65-F5344CB8AC3E}">
        <p14:creationId xmlns:p14="http://schemas.microsoft.com/office/powerpoint/2010/main" val="2785047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C3B1F-4D08-111B-EECF-9D9B3854D5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82CD14F1-DF68-4AB8-9E03-08BF3624B4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570" y="1090996"/>
            <a:ext cx="10200929" cy="45029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400" b="1" dirty="0">
                <a:solidFill>
                  <a:schemeClr val="accent2"/>
                </a:solidFill>
                <a:latin typeface="Nunito Sans Black" panose="00000A00000000000000" pitchFamily="2" charset="0"/>
              </a:rPr>
              <a:t>Planning can help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Nunito Sans"/>
                <a:ea typeface="+mn-lt"/>
                <a:cs typeface="+mn-lt"/>
              </a:rPr>
              <a:t>Planning ahead is really important and feeds in to nearly all the modules. 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Nunito Sans"/>
                <a:ea typeface="+mn-lt"/>
                <a:cs typeface="+mn-lt"/>
              </a:rPr>
              <a:t>One way of planning is a systematic planning method is called DOOR.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accent2"/>
                </a:solidFill>
                <a:latin typeface="Nunito Sans"/>
                <a:ea typeface="+mn-lt"/>
                <a:cs typeface="+mn-lt"/>
              </a:rPr>
              <a:t>Decide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accent2"/>
                </a:solidFill>
                <a:latin typeface="Nunito Sans"/>
                <a:ea typeface="+mn-lt"/>
                <a:cs typeface="+mn-lt"/>
              </a:rPr>
              <a:t>Organise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accent2"/>
                </a:solidFill>
                <a:latin typeface="Nunito Sans"/>
                <a:ea typeface="+mn-lt"/>
                <a:cs typeface="+mn-lt"/>
              </a:rPr>
              <a:t>Operate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accent2"/>
                </a:solidFill>
                <a:latin typeface="Nunito Sans"/>
                <a:ea typeface="+mn-lt"/>
                <a:cs typeface="+mn-lt"/>
              </a:rPr>
              <a:t>Review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Nunito Sans"/>
                <a:ea typeface="+mn-lt"/>
                <a:cs typeface="+mn-lt"/>
              </a:rPr>
              <a:t>This can be applied from running a session to making a change or helping a Scout.</a:t>
            </a:r>
          </a:p>
        </p:txBody>
      </p:sp>
    </p:spTree>
    <p:extLst>
      <p:ext uri="{BB962C8B-B14F-4D97-AF65-F5344CB8AC3E}">
        <p14:creationId xmlns:p14="http://schemas.microsoft.com/office/powerpoint/2010/main" val="2775441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393A-6DFA-B55E-83BF-23FB8B772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82CD14F1-DF68-4AB8-9E03-08BF3624B4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723" y="1310071"/>
            <a:ext cx="11010554" cy="450294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E22E12"/>
                </a:solidFill>
                <a:latin typeface="Nunito Sans Black" panose="00000A00000000000000" pitchFamily="2" charset="0"/>
              </a:rPr>
              <a:t>Time to think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Nunito Sans" panose="00000500000000000000" pitchFamily="2" charset="0"/>
              </a:rPr>
              <a:t>Think about the styles. Which do you tend to use?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Nunito Sans" panose="00000500000000000000" pitchFamily="2" charset="0"/>
              </a:rPr>
              <a:t>Which do you want to try and use more?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Nunito Sans" panose="00000500000000000000" pitchFamily="2" charset="0"/>
              </a:rPr>
              <a:t>Are there any you don’t use?</a:t>
            </a:r>
          </a:p>
        </p:txBody>
      </p:sp>
    </p:spTree>
    <p:extLst>
      <p:ext uri="{BB962C8B-B14F-4D97-AF65-F5344CB8AC3E}">
        <p14:creationId xmlns:p14="http://schemas.microsoft.com/office/powerpoint/2010/main" val="2453918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713956E-5891-4E48-9C39-8F4832CC4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140" y="328424"/>
            <a:ext cx="5750325" cy="207749"/>
          </a:xfrm>
        </p:spPr>
        <p:txBody>
          <a:bodyPr/>
          <a:lstStyle/>
          <a:p>
            <a:r>
              <a:rPr lang="en-GB" b="1"/>
              <a:t>Do more. Be more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0C7BBBE-EA02-8341-A8EF-960B935FEFEC}"/>
              </a:ext>
            </a:extLst>
          </p:cNvPr>
          <p:cNvSpPr txBox="1">
            <a:spLocks/>
          </p:cNvSpPr>
          <p:nvPr/>
        </p:nvSpPr>
        <p:spPr>
          <a:xfrm>
            <a:off x="492241" y="901180"/>
            <a:ext cx="11082091" cy="42668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4000" dirty="0">
                <a:solidFill>
                  <a:srgbClr val="003A82"/>
                </a:solidFill>
                <a:latin typeface="Nunito Sans Black"/>
              </a:rPr>
              <a:t>Why do we work in teams?</a:t>
            </a:r>
            <a:endParaRPr lang="en-US" dirty="0"/>
          </a:p>
          <a:p>
            <a:pPr marL="0" lvl="1"/>
            <a:endParaRPr lang="en-GB" dirty="0">
              <a:solidFill>
                <a:srgbClr val="003A82"/>
              </a:solidFill>
            </a:endParaRPr>
          </a:p>
          <a:p>
            <a:pPr marL="0" lvl="1"/>
            <a:r>
              <a:rPr lang="en-GB" sz="2400" dirty="0">
                <a:solidFill>
                  <a:srgbClr val="003A82"/>
                </a:solidFill>
              </a:rPr>
              <a:t>Effective teams working together achieve more than individuals can working alone. Scouts work in teams for lots of reasons, including: </a:t>
            </a:r>
          </a:p>
          <a:p>
            <a:pPr marL="0" lvl="1"/>
            <a:endParaRPr lang="en-GB" sz="2400" dirty="0">
              <a:solidFill>
                <a:srgbClr val="003A82"/>
              </a:solidFill>
            </a:endParaRPr>
          </a:p>
          <a:p>
            <a:pPr marL="285750" lvl="1" indent="-285750">
              <a:buFont typeface="Calibri"/>
              <a:buChar char="-"/>
            </a:pPr>
            <a:r>
              <a:rPr lang="en-GB" sz="2400" dirty="0">
                <a:solidFill>
                  <a:srgbClr val="003A82"/>
                </a:solidFill>
              </a:rPr>
              <a:t>Collaborative problem-solving in teams leads to faster, better outcomes</a:t>
            </a:r>
          </a:p>
          <a:p>
            <a:pPr marL="285750" lvl="1" indent="-285750">
              <a:buFont typeface="Calibri"/>
              <a:buChar char="-"/>
            </a:pPr>
            <a:r>
              <a:rPr lang="en-GB" sz="2400" dirty="0">
                <a:solidFill>
                  <a:srgbClr val="003A82"/>
                </a:solidFill>
              </a:rPr>
              <a:t>No one person can do everything well </a:t>
            </a:r>
          </a:p>
          <a:p>
            <a:pPr marL="285750" lvl="1" indent="-285750">
              <a:buFont typeface="Calibri"/>
              <a:buChar char="-"/>
            </a:pPr>
            <a:r>
              <a:rPr lang="en-GB" sz="2400" dirty="0">
                <a:solidFill>
                  <a:srgbClr val="003A82"/>
                </a:solidFill>
              </a:rPr>
              <a:t>You learn from your team-mates </a:t>
            </a:r>
          </a:p>
          <a:p>
            <a:pPr marL="285750" lvl="1" indent="-285750">
              <a:buFont typeface="Calibri"/>
              <a:buChar char="-"/>
            </a:pPr>
            <a:r>
              <a:rPr lang="en-GB" sz="2400" dirty="0">
                <a:solidFill>
                  <a:srgbClr val="003A82"/>
                </a:solidFill>
              </a:rPr>
              <a:t>Teams are more flexible and can adapt to change </a:t>
            </a:r>
          </a:p>
          <a:p>
            <a:pPr marL="285750" lvl="1" indent="-285750">
              <a:buFont typeface="Calibri"/>
              <a:buChar char="-"/>
            </a:pPr>
            <a:r>
              <a:rPr lang="en-GB" sz="2400" dirty="0">
                <a:solidFill>
                  <a:srgbClr val="003A82"/>
                </a:solidFill>
              </a:rPr>
              <a:t>Teams can address more complex problems than individuals</a:t>
            </a:r>
            <a:endParaRPr lang="en-GB" sz="1600" dirty="0">
              <a:solidFill>
                <a:srgbClr val="000000"/>
              </a:solidFill>
            </a:endParaRPr>
          </a:p>
          <a:p>
            <a:pPr marL="285750" lvl="1" indent="-285750">
              <a:buFont typeface="Calibri"/>
              <a:buChar char="-"/>
            </a:pPr>
            <a:r>
              <a:rPr lang="en-GB" sz="2400" dirty="0">
                <a:solidFill>
                  <a:srgbClr val="003A82"/>
                </a:solidFill>
              </a:rPr>
              <a:t>Teams are more than the sum of their parts</a:t>
            </a:r>
            <a:endParaRPr lang="en-GB" sz="1600" dirty="0"/>
          </a:p>
          <a:p>
            <a:pPr marL="0" lvl="1"/>
            <a:endParaRPr lang="en-GB" dirty="0">
              <a:solidFill>
                <a:srgbClr val="003A82"/>
              </a:solidFill>
            </a:endParaRPr>
          </a:p>
          <a:p>
            <a:pPr marL="0" lvl="1"/>
            <a:endParaRPr lang="en-GB" dirty="0">
              <a:solidFill>
                <a:srgbClr val="003A82"/>
              </a:solidFill>
            </a:endParaRPr>
          </a:p>
          <a:p>
            <a:pPr marL="285750" lvl="1" indent="-285750">
              <a:buFont typeface="Calibri"/>
              <a:buChar char="-"/>
            </a:pPr>
            <a:endParaRPr lang="en-GB" dirty="0">
              <a:solidFill>
                <a:srgbClr val="003A82"/>
              </a:solidFill>
            </a:endParaRPr>
          </a:p>
          <a:p>
            <a:pPr marL="132715" indent="-121920">
              <a:lnSpc>
                <a:spcPct val="150000"/>
              </a:lnSpc>
            </a:pPr>
            <a:endParaRPr lang="en-GB" dirty="0">
              <a:solidFill>
                <a:srgbClr val="003A82"/>
              </a:solidFill>
            </a:endParaRPr>
          </a:p>
          <a:p>
            <a:pPr marL="10795"/>
            <a:endParaRPr lang="en-GB" dirty="0">
              <a:solidFill>
                <a:srgbClr val="003A82"/>
              </a:solidFill>
            </a:endParaRPr>
          </a:p>
          <a:p>
            <a:pPr marL="10795" indent="0">
              <a:buNone/>
            </a:pPr>
            <a:br>
              <a:rPr lang="en-GB" dirty="0"/>
            </a:b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5C607-0EDF-3888-C7D6-3EEC77F2D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243" y="2079519"/>
            <a:ext cx="5750325" cy="677108"/>
          </a:xfrm>
        </p:spPr>
        <p:txBody>
          <a:bodyPr/>
          <a:lstStyle/>
          <a:p>
            <a:r>
              <a:rPr lang="en-GB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93633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243" y="2079519"/>
            <a:ext cx="7917557" cy="677108"/>
          </a:xfrm>
        </p:spPr>
        <p:txBody>
          <a:bodyPr/>
          <a:lstStyle/>
          <a:p>
            <a:r>
              <a:rPr lang="en-GB">
                <a:latin typeface="Nunito Sans Black"/>
              </a:rPr>
              <a:t>Getting to know you...</a:t>
            </a:r>
            <a:endParaRPr lang="en-GB"/>
          </a:p>
        </p:txBody>
      </p:sp>
      <p:pic>
        <p:nvPicPr>
          <p:cNvPr id="3" name="Picture 2" descr="A group of people at a table&#10;&#10;Description automatically generated">
            <a:extLst>
              <a:ext uri="{FF2B5EF4-FFF2-40B4-BE49-F238E27FC236}">
                <a16:creationId xmlns:a16="http://schemas.microsoft.com/office/drawing/2014/main" id="{8FACBCE6-24FB-ED95-F00F-EE296134B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139" y="2757237"/>
            <a:ext cx="3410170" cy="33588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75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846" y="309174"/>
            <a:ext cx="5750325" cy="207749"/>
          </a:xfrm>
        </p:spPr>
        <p:txBody>
          <a:bodyPr/>
          <a:lstStyle/>
          <a:p>
            <a:r>
              <a:rPr lang="en-GB" dirty="0">
                <a:latin typeface="Nunito Sans"/>
              </a:rPr>
              <a:t>The Young Leader Scheme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6B57F-CCA8-DCF0-5B44-A32A3A36574F}"/>
              </a:ext>
            </a:extLst>
          </p:cNvPr>
          <p:cNvSpPr txBox="1"/>
          <p:nvPr/>
        </p:nvSpPr>
        <p:spPr>
          <a:xfrm>
            <a:off x="571281" y="636171"/>
            <a:ext cx="1006240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solidFill>
                  <a:srgbClr val="003A82"/>
                </a:solidFill>
                <a:latin typeface="Nunito Sans Black"/>
              </a:rPr>
              <a:t>Who to contact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D2EA2D-41FE-7AE7-424D-B32C4EF082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281" y="1524860"/>
            <a:ext cx="5164501" cy="3635435"/>
          </a:xfrm>
        </p:spPr>
        <p:txBody>
          <a:bodyPr vert="horz" lIns="0" tIns="0" rIns="0" bIns="0" rtlCol="0" anchor="t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Nunito Sans SemiBold"/>
              </a:rPr>
              <a:t>If you have any questions, please contact the following people who will be able to help you.</a:t>
            </a:r>
            <a:endParaRPr lang="en-US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GB" dirty="0">
              <a:latin typeface="Nunito Sans SemiBold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GB" b="1" i="1" dirty="0">
              <a:solidFill>
                <a:srgbClr val="7414DC"/>
              </a:solidFill>
              <a:latin typeface="Nunito Sans SemiBold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GB" b="1" i="1" dirty="0">
              <a:solidFill>
                <a:srgbClr val="7414DC"/>
              </a:solidFill>
              <a:latin typeface="Nunito Sans Semi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0" r="26680"/>
          <a:stretch/>
        </p:blipFill>
        <p:spPr>
          <a:xfrm>
            <a:off x="6611193" y="0"/>
            <a:ext cx="5580807" cy="68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55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12F181-2FA8-C44C-A868-921376BAD1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25949" y="2241178"/>
            <a:ext cx="5940100" cy="1408925"/>
          </a:xfrm>
        </p:spPr>
        <p:txBody>
          <a:bodyPr>
            <a:normAutofit/>
          </a:bodyPr>
          <a:lstStyle/>
          <a:p>
            <a:r>
              <a:rPr lang="en-US" sz="8800"/>
              <a:t>Thank you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F1A4BD0-B2DB-7E48-B131-62CD15B3A19A}"/>
              </a:ext>
            </a:extLst>
          </p:cNvPr>
          <p:cNvSpPr txBox="1">
            <a:spLocks/>
          </p:cNvSpPr>
          <p:nvPr/>
        </p:nvSpPr>
        <p:spPr>
          <a:xfrm>
            <a:off x="3378710" y="3790643"/>
            <a:ext cx="5940100" cy="562159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10800" indent="0" algn="ctr" eaLnBrk="1" hangingPunct="1">
              <a:buClr>
                <a:schemeClr val="tx1"/>
              </a:buClr>
              <a:buSzPct val="125000"/>
              <a:buFontTx/>
              <a:buNone/>
              <a:tabLst/>
              <a:defRPr sz="4400" b="1" i="0">
                <a:solidFill>
                  <a:srgbClr val="003A82"/>
                </a:solidFill>
                <a:latin typeface="Nunito Sans Black" pitchFamily="2" charset="77"/>
                <a:ea typeface="Nunito Sans" charset="0"/>
                <a:cs typeface="Nunito Sans" charset="0"/>
              </a:defRPr>
            </a:lvl1pPr>
            <a:lvl2pPr marL="133200" indent="-12240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2pPr>
            <a:lvl3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>
                <a:solidFill>
                  <a:srgbClr val="003A82"/>
                </a:solidFill>
                <a:latin typeface="+mn-lt"/>
                <a:ea typeface="+mn-ea"/>
                <a:cs typeface="+mn-cs"/>
              </a:defRPr>
            </a:lvl3pPr>
            <a:lvl4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03A8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33200" indent="-122400" eaLnBrk="1" hangingPunct="1">
              <a:spcBef>
                <a:spcPts val="195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5pPr>
            <a:lvl6pPr marL="1714500" eaLnBrk="1" hangingPunct="1">
              <a:defRPr>
                <a:latin typeface="+mn-lt"/>
                <a:ea typeface="+mn-ea"/>
                <a:cs typeface="+mn-cs"/>
              </a:defRPr>
            </a:lvl6pPr>
            <a:lvl7pPr marL="2057400" eaLnBrk="1" hangingPunct="1">
              <a:defRPr>
                <a:latin typeface="+mn-lt"/>
                <a:ea typeface="+mn-ea"/>
                <a:cs typeface="+mn-cs"/>
              </a:defRPr>
            </a:lvl7pPr>
            <a:lvl8pPr marL="2400300" eaLnBrk="1" hangingPunct="1">
              <a:defRPr>
                <a:latin typeface="+mn-lt"/>
                <a:ea typeface="+mn-ea"/>
                <a:cs typeface="+mn-cs"/>
              </a:defRPr>
            </a:lvl8pPr>
            <a:lvl9pPr marL="27432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en-US" sz="3600" kern="0"/>
              <a:t>Young Leaders’ Scheme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E93761-388F-D346-8305-F7D37A8F2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10" y="4493342"/>
            <a:ext cx="2343664" cy="252065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9205F23-F3F1-554C-9958-8467B12BAD6A}"/>
              </a:ext>
            </a:extLst>
          </p:cNvPr>
          <p:cNvSpPr txBox="1">
            <a:spLocks/>
          </p:cNvSpPr>
          <p:nvPr/>
        </p:nvSpPr>
        <p:spPr>
          <a:xfrm>
            <a:off x="3290219" y="5919756"/>
            <a:ext cx="2805780" cy="562159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10800" indent="0" algn="ctr" eaLnBrk="1" hangingPunct="1">
              <a:buClr>
                <a:schemeClr val="tx1"/>
              </a:buClr>
              <a:buSzPct val="125000"/>
              <a:buFontTx/>
              <a:buNone/>
              <a:tabLst/>
              <a:defRPr sz="4400" b="1" i="0">
                <a:solidFill>
                  <a:srgbClr val="003A82"/>
                </a:solidFill>
                <a:latin typeface="Nunito Sans Black" pitchFamily="2" charset="77"/>
                <a:ea typeface="Nunito Sans" charset="0"/>
                <a:cs typeface="Nunito Sans" charset="0"/>
              </a:defRPr>
            </a:lvl1pPr>
            <a:lvl2pPr marL="133200" indent="-12240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2pPr>
            <a:lvl3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>
                <a:solidFill>
                  <a:srgbClr val="003A82"/>
                </a:solidFill>
                <a:latin typeface="+mn-lt"/>
                <a:ea typeface="+mn-ea"/>
                <a:cs typeface="+mn-cs"/>
              </a:defRPr>
            </a:lvl3pPr>
            <a:lvl4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03A8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33200" indent="-122400" eaLnBrk="1" hangingPunct="1">
              <a:spcBef>
                <a:spcPts val="195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5pPr>
            <a:lvl6pPr marL="1714500" eaLnBrk="1" hangingPunct="1">
              <a:defRPr>
                <a:latin typeface="+mn-lt"/>
                <a:ea typeface="+mn-ea"/>
                <a:cs typeface="+mn-cs"/>
              </a:defRPr>
            </a:lvl6pPr>
            <a:lvl7pPr marL="2057400" eaLnBrk="1" hangingPunct="1">
              <a:defRPr>
                <a:latin typeface="+mn-lt"/>
                <a:ea typeface="+mn-ea"/>
                <a:cs typeface="+mn-cs"/>
              </a:defRPr>
            </a:lvl7pPr>
            <a:lvl8pPr marL="2400300" eaLnBrk="1" hangingPunct="1">
              <a:defRPr>
                <a:latin typeface="+mn-lt"/>
                <a:ea typeface="+mn-ea"/>
                <a:cs typeface="+mn-cs"/>
              </a:defRPr>
            </a:lvl8pPr>
            <a:lvl9pPr marL="27432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en-US" sz="2800" kern="0" err="1"/>
              <a:t>Scouts.org.uk</a:t>
            </a:r>
            <a:endParaRPr lang="en-US" sz="2800" kern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C265088-6686-644B-82A2-81D83D92B031}"/>
              </a:ext>
            </a:extLst>
          </p:cNvPr>
          <p:cNvSpPr txBox="1">
            <a:spLocks/>
          </p:cNvSpPr>
          <p:nvPr/>
        </p:nvSpPr>
        <p:spPr>
          <a:xfrm>
            <a:off x="6437251" y="5919755"/>
            <a:ext cx="2805780" cy="562159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10800" indent="0" algn="ctr" eaLnBrk="1" hangingPunct="1">
              <a:buClr>
                <a:schemeClr val="tx1"/>
              </a:buClr>
              <a:buSzPct val="125000"/>
              <a:buFontTx/>
              <a:buNone/>
              <a:tabLst/>
              <a:defRPr sz="4400" b="1" i="0">
                <a:solidFill>
                  <a:srgbClr val="003A82"/>
                </a:solidFill>
                <a:latin typeface="Nunito Sans Black" pitchFamily="2" charset="77"/>
                <a:ea typeface="Nunito Sans" charset="0"/>
                <a:cs typeface="Nunito Sans" charset="0"/>
              </a:defRPr>
            </a:lvl1pPr>
            <a:lvl2pPr marL="133200" indent="-12240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2pPr>
            <a:lvl3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>
                <a:solidFill>
                  <a:srgbClr val="003A82"/>
                </a:solidFill>
                <a:latin typeface="+mn-lt"/>
                <a:ea typeface="+mn-ea"/>
                <a:cs typeface="+mn-cs"/>
              </a:defRPr>
            </a:lvl3pPr>
            <a:lvl4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03A8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33200" indent="-122400" eaLnBrk="1" hangingPunct="1">
              <a:spcBef>
                <a:spcPts val="195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5pPr>
            <a:lvl6pPr marL="1714500" eaLnBrk="1" hangingPunct="1">
              <a:defRPr>
                <a:latin typeface="+mn-lt"/>
                <a:ea typeface="+mn-ea"/>
                <a:cs typeface="+mn-cs"/>
              </a:defRPr>
            </a:lvl6pPr>
            <a:lvl7pPr marL="2057400" eaLnBrk="1" hangingPunct="1">
              <a:defRPr>
                <a:latin typeface="+mn-lt"/>
                <a:ea typeface="+mn-ea"/>
                <a:cs typeface="+mn-cs"/>
              </a:defRPr>
            </a:lvl7pPr>
            <a:lvl8pPr marL="2400300" eaLnBrk="1" hangingPunct="1">
              <a:defRPr>
                <a:latin typeface="+mn-lt"/>
                <a:ea typeface="+mn-ea"/>
                <a:cs typeface="+mn-cs"/>
              </a:defRPr>
            </a:lvl8pPr>
            <a:lvl9pPr marL="27432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en-US" sz="2800" kern="0"/>
              <a:t>#</a:t>
            </a:r>
            <a:r>
              <a:rPr lang="en-US" sz="2800" kern="0" err="1"/>
              <a:t>SkillsForLife</a:t>
            </a:r>
            <a:endParaRPr lang="en-US" sz="2800" kern="0"/>
          </a:p>
        </p:txBody>
      </p:sp>
    </p:spTree>
    <p:extLst>
      <p:ext uri="{BB962C8B-B14F-4D97-AF65-F5344CB8AC3E}">
        <p14:creationId xmlns:p14="http://schemas.microsoft.com/office/powerpoint/2010/main" val="174324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713956E-5891-4E48-9C39-8F4832CC4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140" y="328424"/>
            <a:ext cx="5750325" cy="207749"/>
          </a:xfrm>
        </p:spPr>
        <p:txBody>
          <a:bodyPr/>
          <a:lstStyle/>
          <a:p>
            <a:r>
              <a:rPr lang="en-GB" b="1"/>
              <a:t>Do more. Be more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4D101F-1693-E345-9B9D-239C12A686FC}"/>
              </a:ext>
            </a:extLst>
          </p:cNvPr>
          <p:cNvSpPr txBox="1"/>
          <p:nvPr/>
        </p:nvSpPr>
        <p:spPr>
          <a:xfrm>
            <a:off x="6920649" y="1307549"/>
            <a:ext cx="4793782" cy="2554545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8000" b="1" dirty="0">
                <a:solidFill>
                  <a:srgbClr val="003A82"/>
                </a:solidFill>
                <a:latin typeface="Nunito Sans Black" pitchFamily="2" charset="77"/>
              </a:rPr>
              <a:t>Do more. </a:t>
            </a:r>
          </a:p>
          <a:p>
            <a:r>
              <a:rPr lang="en-GB" sz="8000" b="1" dirty="0">
                <a:solidFill>
                  <a:srgbClr val="003A82"/>
                </a:solidFill>
                <a:latin typeface="Nunito Sans Black" pitchFamily="2" charset="77"/>
              </a:rPr>
              <a:t>Be more.</a:t>
            </a:r>
            <a:endParaRPr lang="en-US" sz="8000" b="1" dirty="0">
              <a:solidFill>
                <a:srgbClr val="003A82"/>
              </a:solidFill>
              <a:latin typeface="Nunito Sans Black" pitchFamily="2" charset="77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BCF033D-0AE1-4944-B6D7-5D80531760B3}"/>
              </a:ext>
            </a:extLst>
          </p:cNvPr>
          <p:cNvSpPr txBox="1">
            <a:spLocks/>
          </p:cNvSpPr>
          <p:nvPr/>
        </p:nvSpPr>
        <p:spPr>
          <a:xfrm>
            <a:off x="7055975" y="3711985"/>
            <a:ext cx="4831225" cy="55200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10800" indent="0" algn="ctr" eaLnBrk="1" hangingPunct="1">
              <a:buClr>
                <a:schemeClr val="tx1"/>
              </a:buClr>
              <a:buSzPct val="125000"/>
              <a:buFontTx/>
              <a:buNone/>
              <a:tabLst/>
              <a:defRPr sz="4400" b="1" i="0">
                <a:solidFill>
                  <a:srgbClr val="003A82"/>
                </a:solidFill>
                <a:latin typeface="Nunito Sans Black" pitchFamily="2" charset="77"/>
                <a:ea typeface="Nunito Sans" charset="0"/>
                <a:cs typeface="Nunito Sans" charset="0"/>
              </a:defRPr>
            </a:lvl1pPr>
            <a:lvl2pPr marL="133200" indent="-12240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2pPr>
            <a:lvl3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>
                <a:solidFill>
                  <a:srgbClr val="003A82"/>
                </a:solidFill>
                <a:latin typeface="+mn-lt"/>
                <a:ea typeface="+mn-ea"/>
                <a:cs typeface="+mn-cs"/>
              </a:defRPr>
            </a:lvl3pPr>
            <a:lvl4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03A8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33200" indent="-122400" eaLnBrk="1" hangingPunct="1">
              <a:spcBef>
                <a:spcPts val="195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5pPr>
            <a:lvl6pPr marL="1714500" eaLnBrk="1" hangingPunct="1">
              <a:defRPr>
                <a:latin typeface="+mn-lt"/>
                <a:ea typeface="+mn-ea"/>
                <a:cs typeface="+mn-cs"/>
              </a:defRPr>
            </a:lvl6pPr>
            <a:lvl7pPr marL="2057400" eaLnBrk="1" hangingPunct="1">
              <a:defRPr>
                <a:latin typeface="+mn-lt"/>
                <a:ea typeface="+mn-ea"/>
                <a:cs typeface="+mn-cs"/>
              </a:defRPr>
            </a:lvl7pPr>
            <a:lvl8pPr marL="2400300" eaLnBrk="1" hangingPunct="1">
              <a:defRPr>
                <a:latin typeface="+mn-lt"/>
                <a:ea typeface="+mn-ea"/>
                <a:cs typeface="+mn-cs"/>
              </a:defRPr>
            </a:lvl8pPr>
            <a:lvl9pPr marL="27432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en-US" sz="3200" kern="0"/>
              <a:t>Young Leaders’ Scheme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B446D-F2BB-DC4B-A4FF-594AD31F5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75" y="4405059"/>
            <a:ext cx="2343664" cy="25206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0C7BBBE-EA02-8341-A8EF-960B935FEFEC}"/>
              </a:ext>
            </a:extLst>
          </p:cNvPr>
          <p:cNvSpPr txBox="1">
            <a:spLocks/>
          </p:cNvSpPr>
          <p:nvPr/>
        </p:nvSpPr>
        <p:spPr>
          <a:xfrm>
            <a:off x="477569" y="833233"/>
            <a:ext cx="6563734" cy="45029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003A82"/>
              </a:buClr>
              <a:buNone/>
            </a:pPr>
            <a:r>
              <a:rPr lang="en-GB" sz="4000" dirty="0">
                <a:solidFill>
                  <a:srgbClr val="003A82"/>
                </a:solidFill>
                <a:latin typeface="Nunito Sans Black"/>
              </a:rPr>
              <a:t>Welcome</a:t>
            </a:r>
            <a:endParaRPr lang="en-GB" sz="4000" dirty="0">
              <a:solidFill>
                <a:srgbClr val="003A82"/>
              </a:solidFill>
            </a:endParaRPr>
          </a:p>
          <a:p>
            <a:pPr marL="0" lvl="1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None/>
            </a:pPr>
            <a:r>
              <a:rPr lang="en-GB" sz="2400" dirty="0">
                <a:solidFill>
                  <a:srgbClr val="003A82"/>
                </a:solidFill>
              </a:rPr>
              <a:t>In this session, we are going to look at:</a:t>
            </a:r>
          </a:p>
          <a:p>
            <a:pPr marL="10795" indent="0">
              <a:buNone/>
            </a:pPr>
            <a:endParaRPr lang="en-GB" sz="3400" b="1" dirty="0">
              <a:solidFill>
                <a:srgbClr val="7414DC"/>
              </a:solidFill>
              <a:latin typeface="Nunito Sans Black" panose="00000A00000000000000" pitchFamily="2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Nunito Sans" panose="00000500000000000000" pitchFamily="2" charset="0"/>
              </a:rPr>
              <a:t>Have confidence to take on a leadership role in your section.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Nunito Sans" panose="00000500000000000000" pitchFamily="2" charset="0"/>
              </a:rPr>
              <a:t>Be able to run activities appropriate for your role.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Nunito Sans" panose="00000500000000000000" pitchFamily="2" charset="0"/>
              </a:rPr>
              <a:t>Recognise different leadership styles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Nunito Sans" panose="00000500000000000000" pitchFamily="2" charset="0"/>
              </a:rPr>
              <a:t>Understand when each style should be used effectively.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Nunito Sans" panose="00000500000000000000" pitchFamily="2" charset="0"/>
              </a:rPr>
              <a:t>Recognise the impact of different leadership styles.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Nunito Sans" panose="00000500000000000000" pitchFamily="2" charset="0"/>
              </a:rPr>
              <a:t>Understand the need for evaluation when running activities.</a:t>
            </a:r>
          </a:p>
          <a:p>
            <a:pPr marL="10795" indent="0"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None/>
            </a:pPr>
            <a:br>
              <a:rPr lang="en-GB" dirty="0"/>
            </a:b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6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05199-2E68-2D4E-A69D-4823DA61E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243" y="2079519"/>
            <a:ext cx="5750325" cy="677108"/>
          </a:xfrm>
        </p:spPr>
        <p:txBody>
          <a:bodyPr/>
          <a:lstStyle/>
          <a:p>
            <a:r>
              <a:rPr lang="en-US"/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356691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713956E-5891-4E48-9C39-8F4832CC4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140" y="328424"/>
            <a:ext cx="5750325" cy="207749"/>
          </a:xfrm>
        </p:spPr>
        <p:txBody>
          <a:bodyPr/>
          <a:lstStyle/>
          <a:p>
            <a:r>
              <a:rPr lang="en-GB" b="1"/>
              <a:t>Do more. Be more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0C7BBBE-EA02-8341-A8EF-960B935FEFEC}"/>
              </a:ext>
            </a:extLst>
          </p:cNvPr>
          <p:cNvSpPr txBox="1">
            <a:spLocks/>
          </p:cNvSpPr>
          <p:nvPr/>
        </p:nvSpPr>
        <p:spPr>
          <a:xfrm>
            <a:off x="492241" y="901180"/>
            <a:ext cx="5273639" cy="18083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4000" dirty="0">
                <a:solidFill>
                  <a:srgbClr val="003A82"/>
                </a:solidFill>
                <a:latin typeface="Nunito Sans Black"/>
              </a:rPr>
              <a:t>What is leadership?</a:t>
            </a:r>
            <a:endParaRPr lang="en-US" dirty="0"/>
          </a:p>
          <a:p>
            <a:pPr marL="0" lvl="1"/>
            <a:endParaRPr lang="en-GB" sz="2400" dirty="0">
              <a:solidFill>
                <a:srgbClr val="003A82"/>
              </a:solidFill>
            </a:endParaRPr>
          </a:p>
          <a:p>
            <a:pPr marL="0" lvl="1"/>
            <a:r>
              <a:rPr lang="en-GB" sz="2400" dirty="0">
                <a:solidFill>
                  <a:srgbClr val="003A82"/>
                </a:solidFill>
              </a:rPr>
              <a:t>The word leadership can mean different things in different contexts. </a:t>
            </a:r>
          </a:p>
          <a:p>
            <a:pPr marL="0" lvl="1"/>
            <a:endParaRPr lang="en-GB" sz="2400" dirty="0">
              <a:solidFill>
                <a:srgbClr val="003A82"/>
              </a:solidFill>
            </a:endParaRPr>
          </a:p>
          <a:p>
            <a:pPr marL="0" lvl="1"/>
            <a:r>
              <a:rPr lang="en-GB" sz="2400" dirty="0">
                <a:solidFill>
                  <a:srgbClr val="003A82"/>
                </a:solidFill>
              </a:rPr>
              <a:t>Task: Look at the word cloud below, pick a word connected to leadership.  You have 2 minutes to consider why this word is linked to good leadership. Get ready to share with the group.</a:t>
            </a:r>
          </a:p>
          <a:p>
            <a:pPr marL="285750" lvl="1" indent="-285750">
              <a:buFont typeface="Calibri"/>
              <a:buChar char="-"/>
            </a:pPr>
            <a:endParaRPr lang="en-GB" dirty="0">
              <a:solidFill>
                <a:srgbClr val="003A82"/>
              </a:solidFill>
            </a:endParaRPr>
          </a:p>
          <a:p>
            <a:pPr marL="132715" indent="-121920">
              <a:lnSpc>
                <a:spcPct val="150000"/>
              </a:lnSpc>
            </a:pPr>
            <a:endParaRPr lang="en-GB" dirty="0">
              <a:solidFill>
                <a:srgbClr val="003A82"/>
              </a:solidFill>
            </a:endParaRPr>
          </a:p>
          <a:p>
            <a:pPr marL="10795"/>
            <a:endParaRPr lang="en-GB" dirty="0">
              <a:solidFill>
                <a:srgbClr val="003A82"/>
              </a:solidFill>
            </a:endParaRPr>
          </a:p>
          <a:p>
            <a:pPr marL="10795" indent="0">
              <a:buNone/>
            </a:pPr>
            <a:br>
              <a:rPr lang="en-GB" dirty="0"/>
            </a:b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</p:txBody>
      </p:sp>
      <p:pic>
        <p:nvPicPr>
          <p:cNvPr id="2" name="Picture 1" descr="Leadership Word Cloud Images – Browse 28,596 Stock Photos, Vectors, and  Video | Adobe Stock">
            <a:extLst>
              <a:ext uri="{FF2B5EF4-FFF2-40B4-BE49-F238E27FC236}">
                <a16:creationId xmlns:a16="http://schemas.microsoft.com/office/drawing/2014/main" id="{7274913E-18E4-684D-DA87-1376ADE98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65" y="977141"/>
            <a:ext cx="6068529" cy="36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4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 Word Cloud Images – Browse 28,596 Stock Photos, Vectors, and  Video | Adobe Stock">
            <a:extLst>
              <a:ext uri="{FF2B5EF4-FFF2-40B4-BE49-F238E27FC236}">
                <a16:creationId xmlns:a16="http://schemas.microsoft.com/office/drawing/2014/main" id="{7274913E-18E4-684D-DA87-1376ADE98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344" y="535402"/>
            <a:ext cx="7791311" cy="464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0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3300" y="0"/>
            <a:ext cx="6108700" cy="6858000"/>
          </a:xfr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8850" y="872553"/>
            <a:ext cx="4674650" cy="1231106"/>
          </a:xfrm>
        </p:spPr>
        <p:txBody>
          <a:bodyPr/>
          <a:lstStyle/>
          <a:p>
            <a:r>
              <a:rPr lang="en-GB" sz="4000" dirty="0">
                <a:latin typeface="Nunito Sans Black" panose="00000A00000000000000" pitchFamily="2" charset="0"/>
              </a:rPr>
              <a:t>Where can we find leaders?</a:t>
            </a:r>
            <a:endParaRPr lang="en-US" sz="4000" dirty="0">
              <a:latin typeface="Nunito Sans Black" panose="00000A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44DA9-5FB8-2C66-CFBF-3241E8306EE7}"/>
              </a:ext>
            </a:extLst>
          </p:cNvPr>
          <p:cNvSpPr txBox="1"/>
          <p:nvPr/>
        </p:nvSpPr>
        <p:spPr>
          <a:xfrm>
            <a:off x="468850" y="2223998"/>
            <a:ext cx="4884050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53695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3A82"/>
                </a:solidFill>
              </a:rPr>
              <a:t>Teachers</a:t>
            </a:r>
            <a:endParaRPr lang="en-US" sz="2200" dirty="0"/>
          </a:p>
          <a:p>
            <a:pPr marL="353695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3A82"/>
                </a:solidFill>
              </a:rPr>
              <a:t>Politicians </a:t>
            </a:r>
            <a:endParaRPr lang="en-US" sz="2200" dirty="0"/>
          </a:p>
          <a:p>
            <a:pPr marL="353695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3A82"/>
                </a:solidFill>
              </a:rPr>
              <a:t>Business managers</a:t>
            </a:r>
            <a:endParaRPr lang="en-US" sz="2200" dirty="0"/>
          </a:p>
          <a:p>
            <a:pPr marL="353695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3A82"/>
                </a:solidFill>
              </a:rPr>
              <a:t>Religious figures</a:t>
            </a:r>
            <a:endParaRPr lang="en-US" sz="2200" dirty="0"/>
          </a:p>
          <a:p>
            <a:pPr marL="353695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3A82"/>
                </a:solidFill>
              </a:rPr>
              <a:t>Family/friends</a:t>
            </a:r>
            <a:endParaRPr lang="en-US" sz="2200" dirty="0"/>
          </a:p>
          <a:p>
            <a:pPr marL="353695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3A82"/>
                </a:solidFill>
              </a:rPr>
              <a:t>Activists</a:t>
            </a:r>
            <a:endParaRPr lang="en-US" sz="2200" dirty="0"/>
          </a:p>
          <a:p>
            <a:pPr marL="353695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3A82"/>
                </a:solidFill>
              </a:rPr>
              <a:t>Sports managers/coaches</a:t>
            </a:r>
            <a:endParaRPr lang="en-US" sz="2200" dirty="0"/>
          </a:p>
          <a:p>
            <a:pPr marL="353695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3A82"/>
                </a:solidFill>
              </a:rPr>
              <a:t>Judges</a:t>
            </a:r>
            <a:endParaRPr lang="en-US" sz="2200" dirty="0"/>
          </a:p>
          <a:p>
            <a:pPr marL="353695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3A82"/>
                </a:solidFill>
              </a:rPr>
              <a:t>Scout leaders</a:t>
            </a:r>
            <a:endParaRPr lang="en-US" sz="2200" dirty="0"/>
          </a:p>
          <a:p>
            <a:pPr marL="353695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3A82"/>
                </a:solidFill>
              </a:rPr>
              <a:t>Youth Parliament members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155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713956E-5891-4E48-9C39-8F4832CC4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140" y="328424"/>
            <a:ext cx="5750325" cy="207749"/>
          </a:xfrm>
        </p:spPr>
        <p:txBody>
          <a:bodyPr/>
          <a:lstStyle/>
          <a:p>
            <a:r>
              <a:rPr lang="en-GB" b="1"/>
              <a:t>Do more. Be more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0C7BBBE-EA02-8341-A8EF-960B935FEFEC}"/>
              </a:ext>
            </a:extLst>
          </p:cNvPr>
          <p:cNvSpPr txBox="1">
            <a:spLocks/>
          </p:cNvSpPr>
          <p:nvPr/>
        </p:nvSpPr>
        <p:spPr>
          <a:xfrm>
            <a:off x="493141" y="720065"/>
            <a:ext cx="11178160" cy="45029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03A82"/>
              </a:buClr>
            </a:pPr>
            <a:r>
              <a:rPr lang="en-GB" sz="4000" dirty="0">
                <a:solidFill>
                  <a:srgbClr val="003A82"/>
                </a:solidFill>
                <a:latin typeface="Nunito Sans Black"/>
              </a:rPr>
              <a:t>Leaders</a:t>
            </a:r>
          </a:p>
          <a:p>
            <a:pPr marL="0" lvl="1"/>
            <a:endParaRPr lang="en-GB" dirty="0">
              <a:solidFill>
                <a:srgbClr val="003A82"/>
              </a:solidFill>
            </a:endParaRPr>
          </a:p>
          <a:p>
            <a:pPr marL="0" lvl="1"/>
            <a:r>
              <a:rPr lang="en-GB" sz="2400" dirty="0">
                <a:solidFill>
                  <a:srgbClr val="003A82"/>
                </a:solidFill>
              </a:rPr>
              <a:t>You will have come across lots of leaders in your life (e.g. Teachers, Coaches etc.). You will have an idea of what you think makes a good leader.</a:t>
            </a:r>
          </a:p>
          <a:p>
            <a:pPr marL="0" lvl="1"/>
            <a:endParaRPr lang="en-GB" sz="2400" dirty="0">
              <a:solidFill>
                <a:srgbClr val="003A82"/>
              </a:solidFill>
            </a:endParaRPr>
          </a:p>
          <a:p>
            <a:pPr marL="0" lvl="1"/>
            <a:r>
              <a:rPr lang="en-GB" sz="2400" dirty="0">
                <a:solidFill>
                  <a:srgbClr val="003A82"/>
                </a:solidFill>
              </a:rPr>
              <a:t>In pairs try to answer the following questions:</a:t>
            </a:r>
          </a:p>
          <a:p>
            <a:pPr marL="0" lvl="1"/>
            <a:endParaRPr lang="en-GB" sz="2400" dirty="0">
              <a:solidFill>
                <a:srgbClr val="003A82"/>
              </a:solidFill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A82"/>
                </a:solidFill>
              </a:rPr>
              <a:t>Can you think of 2 good leaders?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A82"/>
                </a:solidFill>
              </a:rPr>
              <a:t>What do they do?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A82"/>
                </a:solidFill>
              </a:rPr>
              <a:t>Why are they a good leader?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A82"/>
                </a:solidFill>
              </a:rPr>
              <a:t>What similarities does their leadership have with being a young leader?</a:t>
            </a:r>
          </a:p>
          <a:p>
            <a:pPr marL="132715" indent="-121920">
              <a:lnSpc>
                <a:spcPct val="150000"/>
              </a:lnSpc>
            </a:pPr>
            <a:endParaRPr lang="en-GB" dirty="0">
              <a:solidFill>
                <a:srgbClr val="003A82"/>
              </a:solidFill>
            </a:endParaRPr>
          </a:p>
          <a:p>
            <a:pPr marL="10795"/>
            <a:endParaRPr lang="en-GB" dirty="0">
              <a:solidFill>
                <a:srgbClr val="003A82"/>
              </a:solidFill>
            </a:endParaRPr>
          </a:p>
          <a:p>
            <a:pPr marL="10795" indent="0">
              <a:buNone/>
            </a:pPr>
            <a:br>
              <a:rPr lang="en-GB" dirty="0"/>
            </a:b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2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0C7BBBE-EA02-8341-A8EF-960B935FEFEC}"/>
              </a:ext>
            </a:extLst>
          </p:cNvPr>
          <p:cNvSpPr txBox="1">
            <a:spLocks/>
          </p:cNvSpPr>
          <p:nvPr/>
        </p:nvSpPr>
        <p:spPr>
          <a:xfrm>
            <a:off x="492579" y="202993"/>
            <a:ext cx="11398825" cy="15774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03A82"/>
              </a:buClr>
            </a:pPr>
            <a:r>
              <a:rPr lang="en-GB" sz="2400" b="1" dirty="0">
                <a:solidFill>
                  <a:srgbClr val="003A82"/>
                </a:solidFill>
              </a:rPr>
              <a:t>Try to answer the following for each leader:</a:t>
            </a:r>
            <a:endParaRPr lang="en-GB" sz="2400" dirty="0">
              <a:solidFill>
                <a:srgbClr val="003A82"/>
              </a:solidFill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A82"/>
                </a:solidFill>
              </a:rPr>
              <a:t>Who are they?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A82"/>
                </a:solidFill>
              </a:rPr>
              <a:t>What do they do?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A82"/>
                </a:solidFill>
              </a:rPr>
              <a:t>Do you think they are a good leader? Why?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A82"/>
                </a:solidFill>
              </a:rPr>
              <a:t>What similarities does their leadership have with being a young leader?</a:t>
            </a:r>
          </a:p>
          <a:p>
            <a:pPr marL="132715" indent="-121920">
              <a:lnSpc>
                <a:spcPct val="150000"/>
              </a:lnSpc>
            </a:pPr>
            <a:endParaRPr lang="en-GB" sz="2000" dirty="0">
              <a:solidFill>
                <a:srgbClr val="003A82"/>
              </a:solidFill>
            </a:endParaRPr>
          </a:p>
          <a:p>
            <a:pPr marL="10795"/>
            <a:endParaRPr lang="en-GB" sz="1800" dirty="0">
              <a:solidFill>
                <a:srgbClr val="003A82"/>
              </a:solidFill>
            </a:endParaRPr>
          </a:p>
          <a:p>
            <a:pPr marL="10795" indent="0">
              <a:buNone/>
            </a:pPr>
            <a:br>
              <a:rPr lang="en-GB" dirty="0"/>
            </a:b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  <a:p>
            <a:pPr marL="10795" indent="0">
              <a:buClr>
                <a:srgbClr val="003A82"/>
              </a:buClr>
              <a:buNone/>
            </a:pPr>
            <a:endParaRPr lang="en-GB" dirty="0">
              <a:solidFill>
                <a:srgbClr val="003A8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B8E52E-D63D-FD5F-00CD-AA2C5AC76CAC}"/>
              </a:ext>
            </a:extLst>
          </p:cNvPr>
          <p:cNvGrpSpPr/>
          <p:nvPr/>
        </p:nvGrpSpPr>
        <p:grpSpPr>
          <a:xfrm>
            <a:off x="492579" y="2201635"/>
            <a:ext cx="11164686" cy="2545434"/>
            <a:chOff x="492579" y="2174421"/>
            <a:chExt cx="10021686" cy="23821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22184ED-D55F-6AFD-223F-9856633B91CF}"/>
                </a:ext>
              </a:extLst>
            </p:cNvPr>
            <p:cNvGrpSpPr/>
            <p:nvPr/>
          </p:nvGrpSpPr>
          <p:grpSpPr>
            <a:xfrm>
              <a:off x="492579" y="2179865"/>
              <a:ext cx="8007828" cy="2376704"/>
              <a:chOff x="492579" y="2220686"/>
              <a:chExt cx="9191649" cy="2295062"/>
            </a:xfrm>
          </p:grpSpPr>
          <p:pic>
            <p:nvPicPr>
              <p:cNvPr id="7" name="Picture 6" descr="Greta Thunberg, schoolgirl climate change warrior: 'Some people can let  things go. I can't' | Greta Thunberg | The Guardian">
                <a:extLst>
                  <a:ext uri="{FF2B5EF4-FFF2-40B4-BE49-F238E27FC236}">
                    <a16:creationId xmlns:a16="http://schemas.microsoft.com/office/drawing/2014/main" id="{D6E4B77B-0EC0-DF8A-CAA2-0CDDF72E19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2438" t="6443" r="3980" b="9975"/>
              <a:stretch/>
            </p:blipFill>
            <p:spPr>
              <a:xfrm>
                <a:off x="7391400" y="2220686"/>
                <a:ext cx="2292828" cy="2292826"/>
              </a:xfrm>
              <a:prstGeom prst="rect">
                <a:avLst/>
              </a:prstGeom>
            </p:spPr>
          </p:pic>
          <p:pic>
            <p:nvPicPr>
              <p:cNvPr id="9" name="Picture 8" descr="Barack Obama">
                <a:extLst>
                  <a:ext uri="{FF2B5EF4-FFF2-40B4-BE49-F238E27FC236}">
                    <a16:creationId xmlns:a16="http://schemas.microsoft.com/office/drawing/2014/main" id="{1C394A66-AA0E-E89E-D4BE-138E942E3E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989" t="393" r="2688" b="9284"/>
              <a:stretch/>
            </p:blipFill>
            <p:spPr>
              <a:xfrm>
                <a:off x="5092473" y="2221366"/>
                <a:ext cx="2292150" cy="2292149"/>
              </a:xfrm>
              <a:prstGeom prst="rect">
                <a:avLst/>
              </a:prstGeom>
            </p:spPr>
          </p:pic>
          <p:pic>
            <p:nvPicPr>
              <p:cNvPr id="11" name="Picture 10" descr="Book speaker Pep Guardiola | Aurum Speakers Bureau">
                <a:extLst>
                  <a:ext uri="{FF2B5EF4-FFF2-40B4-BE49-F238E27FC236}">
                    <a16:creationId xmlns:a16="http://schemas.microsoft.com/office/drawing/2014/main" id="{69996D45-7918-D732-BB17-29FC6BD6E3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7030" r="9307" b="16337"/>
              <a:stretch/>
            </p:blipFill>
            <p:spPr>
              <a:xfrm>
                <a:off x="492579" y="2220686"/>
                <a:ext cx="2295061" cy="2295062"/>
              </a:xfrm>
              <a:prstGeom prst="rect">
                <a:avLst/>
              </a:prstGeom>
            </p:spPr>
          </p:pic>
          <p:pic>
            <p:nvPicPr>
              <p:cNvPr id="12" name="Picture 11" descr="Naomi Osaka shines a light on racial injustice with face masks at US Open |  Fashion | The Guardian">
                <a:extLst>
                  <a:ext uri="{FF2B5EF4-FFF2-40B4-BE49-F238E27FC236}">
                    <a16:creationId xmlns:a16="http://schemas.microsoft.com/office/drawing/2014/main" id="{36DBD426-ECA6-DA62-41A7-B04026CFB7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6418" b="16418"/>
              <a:stretch/>
            </p:blipFill>
            <p:spPr>
              <a:xfrm>
                <a:off x="2792185" y="2220686"/>
                <a:ext cx="2292825" cy="2292825"/>
              </a:xfrm>
              <a:prstGeom prst="rect">
                <a:avLst/>
              </a:prstGeom>
            </p:spPr>
          </p:pic>
        </p:grpSp>
        <p:pic>
          <p:nvPicPr>
            <p:cNvPr id="15" name="Picture 14" descr="Taylor Swift - IMDb">
              <a:extLst>
                <a:ext uri="{FF2B5EF4-FFF2-40B4-BE49-F238E27FC236}">
                  <a16:creationId xmlns:a16="http://schemas.microsoft.com/office/drawing/2014/main" id="{686CAC64-3F8B-7B8C-0019-3968881AF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3433" t="4950" r="2985" b="39604"/>
            <a:stretch/>
          </p:blipFill>
          <p:spPr>
            <a:xfrm>
              <a:off x="8507186" y="2174421"/>
              <a:ext cx="2007079" cy="2376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6436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SJ Korea colours">
      <a:dk1>
        <a:srgbClr val="000000"/>
      </a:dk1>
      <a:lt1>
        <a:srgbClr val="FFFFFF"/>
      </a:lt1>
      <a:dk2>
        <a:srgbClr val="7414DC"/>
      </a:dk2>
      <a:lt2>
        <a:srgbClr val="00A793"/>
      </a:lt2>
      <a:accent1>
        <a:srgbClr val="E22E12"/>
      </a:accent1>
      <a:accent2>
        <a:srgbClr val="23A950"/>
      </a:accent2>
      <a:accent3>
        <a:srgbClr val="006EE0"/>
      </a:accent3>
      <a:accent4>
        <a:srgbClr val="FFB3E5"/>
      </a:accent4>
      <a:accent5>
        <a:srgbClr val="003A82"/>
      </a:accent5>
      <a:accent6>
        <a:srgbClr val="FFE627"/>
      </a:accent6>
      <a:hlink>
        <a:srgbClr val="00B8B8"/>
      </a:hlink>
      <a:folHlink>
        <a:srgbClr val="7414DC"/>
      </a:folHlink>
    </a:clrScheme>
    <a:fontScheme name="Scouts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J25 Korea-powerpoint-template" id="{02AC4CAF-9426-E440-A08B-F23A27D0CE7F}" vid="{EFE6F48D-6D7A-8243-96B1-80110B7243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D96487254144F92710964126C5BF4" ma:contentTypeVersion="15" ma:contentTypeDescription="Create a new document." ma:contentTypeScope="" ma:versionID="d274875b0903e0babdb6953a62ecd1f7">
  <xsd:schema xmlns:xsd="http://www.w3.org/2001/XMLSchema" xmlns:xs="http://www.w3.org/2001/XMLSchema" xmlns:p="http://schemas.microsoft.com/office/2006/metadata/properties" xmlns:ns2="dc55246a-24fe-4e1a-9053-664acc5c9a98" xmlns:ns3="1ee45288-59b2-43a8-840c-5e95452990ca" targetNamespace="http://schemas.microsoft.com/office/2006/metadata/properties" ma:root="true" ma:fieldsID="260a4538f02c6810284e9beb97e1ffd4" ns2:_="" ns3:_="">
    <xsd:import namespace="dc55246a-24fe-4e1a-9053-664acc5c9a98"/>
    <xsd:import namespace="1ee45288-59b2-43a8-840c-5e95452990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5246a-24fe-4e1a-9053-664acc5c9a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a56231d-6d57-4d01-be4e-eaa0c39de8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45288-59b2-43a8-840c-5e95452990c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ec38b48c-01d0-4702-98bf-d9d7d8bd9dc2}" ma:internalName="TaxCatchAll" ma:showField="CatchAllData" ma:web="1ee45288-59b2-43a8-840c-5e95452990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e45288-59b2-43a8-840c-5e95452990ca" xsi:nil="true"/>
    <lcf76f155ced4ddcb4097134ff3c332f xmlns="dc55246a-24fe-4e1a-9053-664acc5c9a9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6E51A6-25D3-4000-8149-8041F94362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55246a-24fe-4e1a-9053-664acc5c9a98"/>
    <ds:schemaRef ds:uri="1ee45288-59b2-43a8-840c-5e95452990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851A09-981E-4452-8485-0311281437A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c55246a-24fe-4e1a-9053-664acc5c9a98"/>
    <ds:schemaRef ds:uri="1ee45288-59b2-43a8-840c-5e95452990ca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0B8E05-3F5D-48C5-850B-B1212ECEBB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1383</TotalTime>
  <Words>1351</Words>
  <Application>Microsoft Office PowerPoint</Application>
  <PresentationFormat>Widescreen</PresentationFormat>
  <Paragraphs>248</Paragraphs>
  <Slides>21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Nunito Sans SemiBold</vt:lpstr>
      <vt:lpstr>Arboria Medium</vt:lpstr>
      <vt:lpstr>Arial</vt:lpstr>
      <vt:lpstr>Nunito Sans Black</vt:lpstr>
      <vt:lpstr>Nunito Sans</vt:lpstr>
      <vt:lpstr>Calibri</vt:lpstr>
      <vt:lpstr>Office Theme</vt:lpstr>
      <vt:lpstr>PowerPoint Presentation</vt:lpstr>
      <vt:lpstr>Getting to know you...</vt:lpstr>
      <vt:lpstr>Do more. Be more</vt:lpstr>
      <vt:lpstr>Leadership</vt:lpstr>
      <vt:lpstr>Do more. Be more</vt:lpstr>
      <vt:lpstr>PowerPoint Presentation</vt:lpstr>
      <vt:lpstr>Where can we find leaders?</vt:lpstr>
      <vt:lpstr>Do more. Be more</vt:lpstr>
      <vt:lpstr>PowerPoint Presentation</vt:lpstr>
      <vt:lpstr>Effective Leaders</vt:lpstr>
      <vt:lpstr>Leadership styles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more. Be more</vt:lpstr>
      <vt:lpstr>What’s Next?</vt:lpstr>
      <vt:lpstr>The Young Leader Scheme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James Fox</cp:lastModifiedBy>
  <cp:revision>148</cp:revision>
  <dcterms:created xsi:type="dcterms:W3CDTF">2024-01-29T14:40:33Z</dcterms:created>
  <dcterms:modified xsi:type="dcterms:W3CDTF">2026-03-30T15:25:53Z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2018-02-16T00:00:00Z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2018-02-18T00:00:00Z</vt:filetime>
  </property>
  <property fmtid="{D5CDD505-2E9C-101B-9397-08002B2CF9AE}" pid="5" name="ContentTypeId">
    <vt:lpwstr>0x01010012BD96487254144F92710964126C5BF4</vt:lpwstr>
  </property>
  <property fmtid="{D5CDD505-2E9C-101B-9397-08002B2CF9AE}" pid="6" name="MediaServiceImageTags">
    <vt:lpwstr/>
  </property>
</Properties>
</file>